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 id="2147483666" r:id="rId2"/>
    <p:sldMasterId id="2147483678" r:id="rId3"/>
    <p:sldMasterId id="2147483708" r:id="rId4"/>
    <p:sldMasterId id="2147483711" r:id="rId5"/>
    <p:sldMasterId id="2147483714" r:id="rId6"/>
  </p:sldMasterIdLst>
  <p:notesMasterIdLst>
    <p:notesMasterId r:id="rId105"/>
  </p:notesMasterIdLst>
  <p:handoutMasterIdLst>
    <p:handoutMasterId r:id="rId106"/>
  </p:handoutMasterIdLst>
  <p:sldIdLst>
    <p:sldId id="312" r:id="rId7"/>
    <p:sldId id="301" r:id="rId8"/>
    <p:sldId id="302" r:id="rId9"/>
    <p:sldId id="303" r:id="rId10"/>
    <p:sldId id="304" r:id="rId11"/>
    <p:sldId id="305" r:id="rId12"/>
    <p:sldId id="306" r:id="rId13"/>
    <p:sldId id="307" r:id="rId14"/>
    <p:sldId id="308" r:id="rId15"/>
    <p:sldId id="309" r:id="rId16"/>
    <p:sldId id="310" r:id="rId17"/>
    <p:sldId id="311" r:id="rId18"/>
    <p:sldId id="256" r:id="rId19"/>
    <p:sldId id="257" r:id="rId20"/>
    <p:sldId id="258" r:id="rId21"/>
    <p:sldId id="259" r:id="rId22"/>
    <p:sldId id="260" r:id="rId23"/>
    <p:sldId id="261" r:id="rId24"/>
    <p:sldId id="271" r:id="rId25"/>
    <p:sldId id="262" r:id="rId26"/>
    <p:sldId id="263" r:id="rId27"/>
    <p:sldId id="264" r:id="rId28"/>
    <p:sldId id="265" r:id="rId29"/>
    <p:sldId id="266" r:id="rId30"/>
    <p:sldId id="267" r:id="rId31"/>
    <p:sldId id="272" r:id="rId32"/>
    <p:sldId id="268" r:id="rId33"/>
    <p:sldId id="269" r:id="rId34"/>
    <p:sldId id="270" r:id="rId35"/>
    <p:sldId id="286" r:id="rId36"/>
    <p:sldId id="273" r:id="rId37"/>
    <p:sldId id="274" r:id="rId38"/>
    <p:sldId id="275" r:id="rId39"/>
    <p:sldId id="276" r:id="rId40"/>
    <p:sldId id="277" r:id="rId41"/>
    <p:sldId id="278" r:id="rId42"/>
    <p:sldId id="279" r:id="rId43"/>
    <p:sldId id="280" r:id="rId44"/>
    <p:sldId id="281" r:id="rId45"/>
    <p:sldId id="282" r:id="rId46"/>
    <p:sldId id="283" r:id="rId47"/>
    <p:sldId id="284" r:id="rId48"/>
    <p:sldId id="285" r:id="rId49"/>
    <p:sldId id="313" r:id="rId50"/>
    <p:sldId id="314" r:id="rId51"/>
    <p:sldId id="315" r:id="rId52"/>
    <p:sldId id="316" r:id="rId53"/>
    <p:sldId id="317" r:id="rId54"/>
    <p:sldId id="318" r:id="rId55"/>
    <p:sldId id="319" r:id="rId56"/>
    <p:sldId id="320" r:id="rId57"/>
    <p:sldId id="321" r:id="rId58"/>
    <p:sldId id="322" r:id="rId59"/>
    <p:sldId id="323" r:id="rId60"/>
    <p:sldId id="324" r:id="rId61"/>
    <p:sldId id="325" r:id="rId62"/>
    <p:sldId id="326" r:id="rId63"/>
    <p:sldId id="327" r:id="rId64"/>
    <p:sldId id="328" r:id="rId65"/>
    <p:sldId id="329" r:id="rId66"/>
    <p:sldId id="330" r:id="rId67"/>
    <p:sldId id="331" r:id="rId68"/>
    <p:sldId id="332" r:id="rId69"/>
    <p:sldId id="333" r:id="rId70"/>
    <p:sldId id="334" r:id="rId71"/>
    <p:sldId id="335" r:id="rId72"/>
    <p:sldId id="336" r:id="rId73"/>
    <p:sldId id="337" r:id="rId74"/>
    <p:sldId id="338" r:id="rId75"/>
    <p:sldId id="339" r:id="rId76"/>
    <p:sldId id="340" r:id="rId77"/>
    <p:sldId id="341" r:id="rId78"/>
    <p:sldId id="342" r:id="rId79"/>
    <p:sldId id="343" r:id="rId80"/>
    <p:sldId id="344" r:id="rId81"/>
    <p:sldId id="345" r:id="rId82"/>
    <p:sldId id="346" r:id="rId83"/>
    <p:sldId id="347" r:id="rId84"/>
    <p:sldId id="348" r:id="rId85"/>
    <p:sldId id="349" r:id="rId86"/>
    <p:sldId id="350" r:id="rId87"/>
    <p:sldId id="351" r:id="rId88"/>
    <p:sldId id="352" r:id="rId89"/>
    <p:sldId id="353" r:id="rId90"/>
    <p:sldId id="354" r:id="rId91"/>
    <p:sldId id="355" r:id="rId92"/>
    <p:sldId id="356" r:id="rId93"/>
    <p:sldId id="357" r:id="rId94"/>
    <p:sldId id="358" r:id="rId95"/>
    <p:sldId id="359" r:id="rId96"/>
    <p:sldId id="360" r:id="rId97"/>
    <p:sldId id="361" r:id="rId98"/>
    <p:sldId id="362" r:id="rId99"/>
    <p:sldId id="363" r:id="rId100"/>
    <p:sldId id="364" r:id="rId101"/>
    <p:sldId id="365" r:id="rId102"/>
    <p:sldId id="366" r:id="rId103"/>
    <p:sldId id="367" r:id="rId104"/>
  </p:sldIdLst>
  <p:sldSz cx="12192000" cy="6858000"/>
  <p:notesSz cx="7023100" cy="9309100"/>
  <p:embeddedFontLst>
    <p:embeddedFont>
      <p:font typeface="Arial Black" panose="020B0A04020102020204" pitchFamily="34" charset="0"/>
      <p:bold r:id="rId107"/>
    </p:embeddedFont>
    <p:embeddedFont>
      <p:font typeface="Arial Narrow" panose="020B0606020202030204" pitchFamily="34" charset="0"/>
      <p:regular r:id="rId108"/>
      <p:bold r:id="rId109"/>
      <p:italic r:id="rId110"/>
      <p:boldItalic r:id="rId111"/>
    </p:embeddedFont>
    <p:embeddedFont>
      <p:font typeface="Arial Rounded MT Bold" panose="020F0704030504030204" pitchFamily="34" charset="0"/>
      <p:regular r:id="rId112"/>
    </p:embeddedFont>
    <p:embeddedFont>
      <p:font typeface="Calibri" panose="020F0502020204030204" pitchFamily="34" charset="0"/>
      <p:regular r:id="rId113"/>
      <p:bold r:id="rId114"/>
      <p:italic r:id="rId115"/>
      <p:boldItalic r:id="rId116"/>
    </p:embeddedFont>
    <p:embeddedFont>
      <p:font typeface="Calibri Light" panose="020F0302020204030204" pitchFamily="34" charset="0"/>
      <p:regular r:id="rId117"/>
      <p:italic r:id="rId118"/>
    </p:embeddedFont>
    <p:embeddedFont>
      <p:font typeface="Corbel" panose="020B0503020204020204" pitchFamily="34" charset="0"/>
      <p:regular r:id="rId119"/>
      <p:bold r:id="rId120"/>
      <p:italic r:id="rId121"/>
      <p:boldItalic r:id="rId122"/>
    </p:embeddedFont>
    <p:embeddedFont>
      <p:font typeface="Imprint MT Shadow" panose="04020605060303030202" pitchFamily="82" charset="0"/>
      <p:regular r:id="rId123"/>
    </p:embeddedFont>
    <p:embeddedFont>
      <p:font typeface="Microsoft Sans Serif" panose="020B0604020202020204" pitchFamily="34" charset="0"/>
      <p:regular r:id="rId124"/>
    </p:embeddedFont>
    <p:embeddedFont>
      <p:font typeface="Tw Cen MT" panose="020B0602020104020603" pitchFamily="34" charset="0"/>
      <p:regular r:id="rId125"/>
      <p:bold r:id="rId126"/>
      <p:italic r:id="rId127"/>
      <p:boldItalic r:id="rId128"/>
    </p:embeddedFont>
    <p:embeddedFont>
      <p:font typeface="Verdana" panose="020B0604030504040204" pitchFamily="34" charset="0"/>
      <p:regular r:id="rId129"/>
      <p:bold r:id="rId130"/>
      <p:italic r:id="rId131"/>
      <p:boldItalic r:id="rId1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672683AD-E828-4E86-838F-1B28B25B6B06}">
          <p14:sldIdLst>
            <p14:sldId id="312"/>
          </p14:sldIdLst>
        </p14:section>
        <p14:section name="Spring Outlook" id="{21C5D3F9-14D7-4B9E-9E76-F49A133D4209}">
          <p14:sldIdLst>
            <p14:sldId id="301"/>
            <p14:sldId id="302"/>
            <p14:sldId id="303"/>
            <p14:sldId id="304"/>
            <p14:sldId id="305"/>
            <p14:sldId id="306"/>
            <p14:sldId id="307"/>
            <p14:sldId id="308"/>
            <p14:sldId id="309"/>
            <p14:sldId id="310"/>
            <p14:sldId id="311"/>
          </p14:sldIdLst>
        </p14:section>
        <p14:section name="Products Review" id="{C76B0192-FF6E-4213-8EB1-6FA3CA02F0DC}">
          <p14:sldIdLst>
            <p14:sldId id="256"/>
            <p14:sldId id="257"/>
            <p14:sldId id="258"/>
            <p14:sldId id="259"/>
            <p14:sldId id="260"/>
            <p14:sldId id="261"/>
            <p14:sldId id="271"/>
            <p14:sldId id="262"/>
            <p14:sldId id="263"/>
            <p14:sldId id="264"/>
            <p14:sldId id="265"/>
            <p14:sldId id="266"/>
            <p14:sldId id="267"/>
            <p14:sldId id="272"/>
            <p14:sldId id="268"/>
            <p14:sldId id="269"/>
            <p14:sldId id="270"/>
            <p14:sldId id="286"/>
          </p14:sldIdLst>
        </p14:section>
        <p14:section name="Update Emails" id="{9EED9E1B-76BA-4804-84CA-DD07454F0B0B}">
          <p14:sldIdLst>
            <p14:sldId id="273"/>
            <p14:sldId id="274"/>
            <p14:sldId id="275"/>
            <p14:sldId id="276"/>
            <p14:sldId id="277"/>
            <p14:sldId id="278"/>
            <p14:sldId id="279"/>
            <p14:sldId id="280"/>
            <p14:sldId id="281"/>
            <p14:sldId id="282"/>
            <p14:sldId id="283"/>
            <p14:sldId id="284"/>
            <p14:sldId id="285"/>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36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141AB78-354C-4993-B2E9-EEE6B3201DFD}">
  <a:tblStyle styleId="{4141AB78-354C-4993-B2E9-EEE6B3201DFD}" styleName="Table_0">
    <a:wholeTbl>
      <a:tcTxStyle b="off" i="off">
        <a:font>
          <a:latin typeface="Corbel"/>
          <a:ea typeface="Corbel"/>
          <a:cs typeface="Corbe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F1FB"/>
          </a:solidFill>
        </a:fill>
      </a:tcStyle>
    </a:wholeTbl>
    <a:band1H>
      <a:tcTxStyle/>
      <a:tcStyle>
        <a:tcBdr/>
        <a:fill>
          <a:solidFill>
            <a:srgbClr val="CCE2F8"/>
          </a:solidFill>
        </a:fill>
      </a:tcStyle>
    </a:band1H>
    <a:band2H>
      <a:tcTxStyle/>
      <a:tcStyle>
        <a:tcBdr/>
      </a:tcStyle>
    </a:band2H>
    <a:band1V>
      <a:tcTxStyle/>
      <a:tcStyle>
        <a:tcBdr/>
        <a:fill>
          <a:solidFill>
            <a:srgbClr val="CCE2F8"/>
          </a:solidFill>
        </a:fill>
      </a:tcStyle>
    </a:band1V>
    <a:band2V>
      <a:tcTxStyle/>
      <a:tcStyle>
        <a:tcBdr/>
      </a:tcStyle>
    </a:band2V>
    <a:lastCol>
      <a:tcTxStyle b="on" i="off">
        <a:font>
          <a:latin typeface="Corbel"/>
          <a:ea typeface="Corbel"/>
          <a:cs typeface="Corbel"/>
        </a:font>
        <a:schemeClr val="lt1"/>
      </a:tcTxStyle>
      <a:tcStyle>
        <a:tcBdr/>
        <a:fill>
          <a:solidFill>
            <a:schemeClr val="accent1"/>
          </a:solidFill>
        </a:fill>
      </a:tcStyle>
    </a:lastCol>
    <a:firstCol>
      <a:tcTxStyle b="on" i="off">
        <a:font>
          <a:latin typeface="Corbel"/>
          <a:ea typeface="Corbel"/>
          <a:cs typeface="Corbel"/>
        </a:font>
        <a:schemeClr val="lt1"/>
      </a:tcTxStyle>
      <a:tcStyle>
        <a:tcBdr/>
        <a:fill>
          <a:solidFill>
            <a:schemeClr val="accent1"/>
          </a:solidFill>
        </a:fill>
      </a:tcStyle>
    </a:firstCol>
    <a:lastRow>
      <a:tcTxStyle b="on" i="off">
        <a:font>
          <a:latin typeface="Corbel"/>
          <a:ea typeface="Corbel"/>
          <a:cs typeface="Corbe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orbel"/>
          <a:ea typeface="Corbel"/>
          <a:cs typeface="Corbe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805" autoAdjust="0"/>
  </p:normalViewPr>
  <p:slideViewPr>
    <p:cSldViewPr snapToGrid="0">
      <p:cViewPr varScale="1">
        <p:scale>
          <a:sx n="96" d="100"/>
          <a:sy n="96" d="100"/>
        </p:scale>
        <p:origin x="22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font" Target="fonts/font11.fntdata"/><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font" Target="fonts/font6.fntdata"/><Relationship Id="rId133" Type="http://schemas.openxmlformats.org/officeDocument/2006/relationships/presProps" Target="presProps.xml"/><Relationship Id="rId16" Type="http://schemas.openxmlformats.org/officeDocument/2006/relationships/slide" Target="slides/slide10.xml"/><Relationship Id="rId107" Type="http://schemas.openxmlformats.org/officeDocument/2006/relationships/font" Target="fonts/font1.fntdata"/><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font" Target="fonts/font17.fntdata"/><Relationship Id="rId128" Type="http://schemas.openxmlformats.org/officeDocument/2006/relationships/font" Target="fonts/font22.fntdata"/><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notesMaster" Target="notesMasters/notesMaster1.xml"/><Relationship Id="rId113" Type="http://schemas.openxmlformats.org/officeDocument/2006/relationships/font" Target="fonts/font7.fntdata"/><Relationship Id="rId118" Type="http://schemas.openxmlformats.org/officeDocument/2006/relationships/font" Target="fonts/font12.fntdata"/><Relationship Id="rId126" Type="http://schemas.openxmlformats.org/officeDocument/2006/relationships/font" Target="fonts/font20.fntdata"/><Relationship Id="rId13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font" Target="fonts/font2.fntdata"/><Relationship Id="rId116" Type="http://schemas.openxmlformats.org/officeDocument/2006/relationships/font" Target="fonts/font10.fntdata"/><Relationship Id="rId124" Type="http://schemas.openxmlformats.org/officeDocument/2006/relationships/font" Target="fonts/font18.fntdata"/><Relationship Id="rId129" Type="http://schemas.openxmlformats.org/officeDocument/2006/relationships/font" Target="fonts/font23.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font" Target="fonts/font5.fntdata"/><Relationship Id="rId132"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handoutMaster" Target="handoutMasters/handoutMaster1.xml"/><Relationship Id="rId114" Type="http://schemas.openxmlformats.org/officeDocument/2006/relationships/font" Target="fonts/font8.fntdata"/><Relationship Id="rId119" Type="http://schemas.openxmlformats.org/officeDocument/2006/relationships/font" Target="fonts/font13.fntdata"/><Relationship Id="rId127" Type="http://schemas.openxmlformats.org/officeDocument/2006/relationships/font" Target="fonts/font21.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font" Target="fonts/font16.fntdata"/><Relationship Id="rId130" Type="http://schemas.openxmlformats.org/officeDocument/2006/relationships/font" Target="fonts/font24.fntdata"/><Relationship Id="rId13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font" Target="fonts/font3.fntdata"/><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font" Target="fonts/font14.fntdata"/><Relationship Id="rId125" Type="http://schemas.openxmlformats.org/officeDocument/2006/relationships/font" Target="fonts/font19.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font" Target="fonts/font4.fntdata"/><Relationship Id="rId115" Type="http://schemas.openxmlformats.org/officeDocument/2006/relationships/font" Target="fonts/font9.fntdata"/><Relationship Id="rId131" Type="http://schemas.openxmlformats.org/officeDocument/2006/relationships/font" Target="fonts/font25.fntdata"/><Relationship Id="rId136"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b="1" dirty="0">
                <a:solidFill>
                  <a:schemeClr val="tx1"/>
                </a:solidFill>
              </a:rPr>
              <a:t>Total Occurrences of Severe Weather</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Occurences of Severe Weather</c:v>
                </c:pt>
              </c:strCache>
            </c:strRef>
          </c:tx>
          <c:dPt>
            <c:idx val="0"/>
            <c:bubble3D val="0"/>
            <c:spPr>
              <a:solidFill>
                <a:schemeClr val="bg1"/>
              </a:solidFill>
              <a:ln w="19050">
                <a:solidFill>
                  <a:schemeClr val="lt1"/>
                </a:solidFill>
              </a:ln>
              <a:effectLst/>
            </c:spPr>
            <c:extLst>
              <c:ext xmlns:c16="http://schemas.microsoft.com/office/drawing/2014/chart" uri="{C3380CC4-5D6E-409C-BE32-E72D297353CC}">
                <c16:uniqueId val="{00000001-BEC2-4503-B3D4-DD09541954EA}"/>
              </c:ext>
            </c:extLst>
          </c:dPt>
          <c:dPt>
            <c:idx val="1"/>
            <c:bubble3D val="0"/>
            <c:spPr>
              <a:solidFill>
                <a:srgbClr val="99FF99"/>
              </a:solidFill>
              <a:ln w="19050">
                <a:solidFill>
                  <a:schemeClr val="lt1"/>
                </a:solidFill>
              </a:ln>
              <a:effectLst/>
            </c:spPr>
            <c:extLst>
              <c:ext xmlns:c16="http://schemas.microsoft.com/office/drawing/2014/chart" uri="{C3380CC4-5D6E-409C-BE32-E72D297353CC}">
                <c16:uniqueId val="{00000003-BEC2-4503-B3D4-DD09541954EA}"/>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BEC2-4503-B3D4-DD09541954EA}"/>
              </c:ext>
            </c:extLst>
          </c:dPt>
          <c:dPt>
            <c:idx val="3"/>
            <c:bubble3D val="0"/>
            <c:spPr>
              <a:solidFill>
                <a:srgbClr val="FFFF00"/>
              </a:solidFill>
              <a:ln w="19050">
                <a:solidFill>
                  <a:schemeClr val="lt1"/>
                </a:solidFill>
              </a:ln>
              <a:effectLst/>
            </c:spPr>
            <c:extLst>
              <c:ext xmlns:c16="http://schemas.microsoft.com/office/drawing/2014/chart" uri="{C3380CC4-5D6E-409C-BE32-E72D297353CC}">
                <c16:uniqueId val="{00000007-BEC2-4503-B3D4-DD09541954EA}"/>
              </c:ext>
            </c:extLst>
          </c:dPt>
          <c:dPt>
            <c:idx val="4"/>
            <c:bubble3D val="0"/>
            <c:spPr>
              <a:solidFill>
                <a:srgbClr val="FFC000"/>
              </a:solidFill>
              <a:ln w="19050">
                <a:solidFill>
                  <a:schemeClr val="lt1"/>
                </a:solidFill>
              </a:ln>
              <a:effectLst/>
            </c:spPr>
            <c:extLst>
              <c:ext xmlns:c16="http://schemas.microsoft.com/office/drawing/2014/chart" uri="{C3380CC4-5D6E-409C-BE32-E72D297353CC}">
                <c16:uniqueId val="{00000009-BEC2-4503-B3D4-DD09541954EA}"/>
              </c:ext>
            </c:extLst>
          </c:dPt>
          <c:dPt>
            <c:idx val="5"/>
            <c:bubble3D val="0"/>
            <c:spPr>
              <a:solidFill>
                <a:srgbClr val="FF0000"/>
              </a:solidFill>
              <a:ln w="19050">
                <a:solidFill>
                  <a:schemeClr val="tx1"/>
                </a:solidFill>
              </a:ln>
              <a:effectLst/>
            </c:spPr>
            <c:extLst>
              <c:ext xmlns:c16="http://schemas.microsoft.com/office/drawing/2014/chart" uri="{C3380CC4-5D6E-409C-BE32-E72D297353CC}">
                <c16:uniqueId val="{0000000B-BEC2-4503-B3D4-DD09541954EA}"/>
              </c:ext>
            </c:extLst>
          </c:dPt>
          <c:cat>
            <c:strRef>
              <c:f>Sheet1!$A$2:$A$7</c:f>
              <c:strCache>
                <c:ptCount val="6"/>
                <c:pt idx="0">
                  <c:v>NONE</c:v>
                </c:pt>
                <c:pt idx="1">
                  <c:v>TSTM</c:v>
                </c:pt>
                <c:pt idx="2">
                  <c:v>MRGL</c:v>
                </c:pt>
                <c:pt idx="3">
                  <c:v>SLGT</c:v>
                </c:pt>
                <c:pt idx="4">
                  <c:v>ENH</c:v>
                </c:pt>
                <c:pt idx="5">
                  <c:v>MDT</c:v>
                </c:pt>
              </c:strCache>
            </c:strRef>
          </c:cat>
          <c:val>
            <c:numRef>
              <c:f>Sheet1!$B$2:$B$7</c:f>
              <c:numCache>
                <c:formatCode>General</c:formatCode>
                <c:ptCount val="6"/>
                <c:pt idx="0">
                  <c:v>2</c:v>
                </c:pt>
                <c:pt idx="1">
                  <c:v>47</c:v>
                </c:pt>
                <c:pt idx="2">
                  <c:v>49</c:v>
                </c:pt>
                <c:pt idx="3">
                  <c:v>143</c:v>
                </c:pt>
                <c:pt idx="4">
                  <c:v>80</c:v>
                </c:pt>
                <c:pt idx="5">
                  <c:v>3</c:v>
                </c:pt>
              </c:numCache>
            </c:numRef>
          </c:val>
          <c:extLst>
            <c:ext xmlns:c16="http://schemas.microsoft.com/office/drawing/2014/chart" uri="{C3380CC4-5D6E-409C-BE32-E72D297353CC}">
              <c16:uniqueId val="{0000000C-BEC2-4503-B3D4-DD09541954E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0.41954</cdr:x>
      <cdr:y>0.74347</cdr:y>
    </cdr:from>
    <cdr:to>
      <cdr:x>0.58046</cdr:x>
      <cdr:y>0.82229</cdr:y>
    </cdr:to>
    <cdr:sp macro="" textlink="">
      <cdr:nvSpPr>
        <cdr:cNvPr id="2" name="Title 1"/>
        <cdr:cNvSpPr txBox="1">
          <a:spLocks xmlns:a="http://schemas.openxmlformats.org/drawingml/2006/main"/>
        </cdr:cNvSpPr>
      </cdr:nvSpPr>
      <cdr:spPr>
        <a:xfrm xmlns:a="http://schemas.openxmlformats.org/drawingml/2006/main">
          <a:off x="2781300" y="3415430"/>
          <a:ext cx="1066800" cy="362127"/>
        </a:xfrm>
        <a:prstGeom xmlns:a="http://schemas.openxmlformats.org/drawingml/2006/main" prst="rect">
          <a:avLst/>
        </a:prstGeom>
        <a:ln xmlns:a="http://schemas.openxmlformats.org/drawingml/2006/main">
          <a:noFill/>
        </a:ln>
      </cdr:spPr>
      <cdr:txBody>
        <a:bodyPr xmlns:a="http://schemas.openxmlformats.org/drawingml/2006/main" vert="horz" lIns="91440" tIns="45720" rIns="91440" bIns="45720" rtlCol="0" anchor="ctr">
          <a:no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800" b="1" dirty="0">
              <a:solidFill>
                <a:schemeClr val="tx1"/>
              </a:solidFill>
              <a:latin typeface="Arial" panose="020B0604020202020204" pitchFamily="34" charset="0"/>
              <a:cs typeface="Arial" panose="020B0604020202020204" pitchFamily="34" charset="0"/>
            </a:rPr>
            <a:t>SLGT</a:t>
          </a:r>
        </a:p>
      </cdr:txBody>
    </cdr:sp>
  </cdr:relSizeAnchor>
  <cdr:relSizeAnchor xmlns:cdr="http://schemas.openxmlformats.org/drawingml/2006/chartDrawing">
    <cdr:from>
      <cdr:x>0.6315</cdr:x>
      <cdr:y>0.46059</cdr:y>
    </cdr:from>
    <cdr:to>
      <cdr:x>0.79242</cdr:x>
      <cdr:y>0.53941</cdr:y>
    </cdr:to>
    <cdr:sp macro="" textlink="">
      <cdr:nvSpPr>
        <cdr:cNvPr id="3" name="Title 1"/>
        <cdr:cNvSpPr txBox="1">
          <a:spLocks xmlns:a="http://schemas.openxmlformats.org/drawingml/2006/main"/>
        </cdr:cNvSpPr>
      </cdr:nvSpPr>
      <cdr:spPr>
        <a:xfrm xmlns:a="http://schemas.openxmlformats.org/drawingml/2006/main">
          <a:off x="4186474" y="2115896"/>
          <a:ext cx="1066800" cy="362127"/>
        </a:xfrm>
        <a:prstGeom xmlns:a="http://schemas.openxmlformats.org/drawingml/2006/main" prst="rect">
          <a:avLst/>
        </a:prstGeom>
        <a:ln xmlns:a="http://schemas.openxmlformats.org/drawingml/2006/main">
          <a:noFill/>
        </a:ln>
      </cdr:spPr>
      <cdr:txBody>
        <a:bodyPr xmlns:a="http://schemas.openxmlformats.org/drawingml/2006/main" vert="horz" lIns="91440" tIns="45720" rIns="91440" bIns="45720" rtlCol="0" anchor="ctr">
          <a:no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800" b="1" dirty="0">
              <a:solidFill>
                <a:schemeClr val="tx1"/>
              </a:solidFill>
              <a:latin typeface="Arial" panose="020B0604020202020204" pitchFamily="34" charset="0"/>
              <a:cs typeface="Arial" panose="020B0604020202020204" pitchFamily="34" charset="0"/>
            </a:rPr>
            <a:t>MRGL</a:t>
          </a:r>
        </a:p>
      </cdr:txBody>
    </cdr:sp>
  </cdr:relSizeAnchor>
  <cdr:relSizeAnchor xmlns:cdr="http://schemas.openxmlformats.org/drawingml/2006/chartDrawing">
    <cdr:from>
      <cdr:x>0.32559</cdr:x>
      <cdr:y>0.35806</cdr:y>
    </cdr:from>
    <cdr:to>
      <cdr:x>0.48651</cdr:x>
      <cdr:y>0.43689</cdr:y>
    </cdr:to>
    <cdr:sp macro="" textlink="">
      <cdr:nvSpPr>
        <cdr:cNvPr id="4" name="Title 1"/>
        <cdr:cNvSpPr txBox="1">
          <a:spLocks xmlns:a="http://schemas.openxmlformats.org/drawingml/2006/main"/>
        </cdr:cNvSpPr>
      </cdr:nvSpPr>
      <cdr:spPr>
        <a:xfrm xmlns:a="http://schemas.openxmlformats.org/drawingml/2006/main">
          <a:off x="2158498" y="1644920"/>
          <a:ext cx="1066800" cy="362127"/>
        </a:xfrm>
        <a:prstGeom xmlns:a="http://schemas.openxmlformats.org/drawingml/2006/main" prst="rect">
          <a:avLst/>
        </a:prstGeom>
        <a:ln xmlns:a="http://schemas.openxmlformats.org/drawingml/2006/main">
          <a:noFill/>
        </a:ln>
      </cdr:spPr>
      <cdr:txBody>
        <a:bodyPr xmlns:a="http://schemas.openxmlformats.org/drawingml/2006/main" vert="horz" lIns="91440" tIns="45720" rIns="91440" bIns="45720" rtlCol="0" anchor="ctr">
          <a:no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800" b="1" dirty="0">
              <a:solidFill>
                <a:schemeClr val="tx1"/>
              </a:solidFill>
              <a:latin typeface="Arial" panose="020B0604020202020204" pitchFamily="34" charset="0"/>
              <a:cs typeface="Arial" panose="020B0604020202020204" pitchFamily="34" charset="0"/>
            </a:rPr>
            <a:t>ENH</a:t>
          </a:r>
        </a:p>
      </cdr:txBody>
    </cdr:sp>
  </cdr:relSizeAnchor>
  <cdr:relSizeAnchor xmlns:cdr="http://schemas.openxmlformats.org/drawingml/2006/chartDrawing">
    <cdr:from>
      <cdr:x>0.52088</cdr:x>
      <cdr:y>0.27311</cdr:y>
    </cdr:from>
    <cdr:to>
      <cdr:x>0.6818</cdr:x>
      <cdr:y>0.35194</cdr:y>
    </cdr:to>
    <cdr:sp macro="" textlink="">
      <cdr:nvSpPr>
        <cdr:cNvPr id="5" name="Title 1"/>
        <cdr:cNvSpPr txBox="1">
          <a:spLocks xmlns:a="http://schemas.openxmlformats.org/drawingml/2006/main"/>
        </cdr:cNvSpPr>
      </cdr:nvSpPr>
      <cdr:spPr>
        <a:xfrm xmlns:a="http://schemas.openxmlformats.org/drawingml/2006/main">
          <a:off x="3453143" y="1254664"/>
          <a:ext cx="1066800" cy="362127"/>
        </a:xfrm>
        <a:prstGeom xmlns:a="http://schemas.openxmlformats.org/drawingml/2006/main" prst="rect">
          <a:avLst/>
        </a:prstGeom>
        <a:ln xmlns:a="http://schemas.openxmlformats.org/drawingml/2006/main">
          <a:noFill/>
        </a:ln>
      </cdr:spPr>
      <cdr:txBody>
        <a:bodyPr xmlns:a="http://schemas.openxmlformats.org/drawingml/2006/main" vert="horz" lIns="91440" tIns="45720" rIns="91440" bIns="45720" rtlCol="0" anchor="ctr">
          <a:no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800" b="1" dirty="0">
              <a:solidFill>
                <a:schemeClr val="tx1"/>
              </a:solidFill>
              <a:latin typeface="Arial" panose="020B0604020202020204" pitchFamily="34" charset="0"/>
              <a:cs typeface="Arial" panose="020B0604020202020204" pitchFamily="34" charset="0"/>
            </a:rPr>
            <a:t>TSTM</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9C7F8655-07AC-4147-AB45-99D540381CB4}" type="datetimeFigureOut">
              <a:rPr lang="en-US" smtClean="0"/>
              <a:t>3/26/2019</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71D44A4B-6226-440D-ABC8-CA7C9E78A903}" type="slidenum">
              <a:rPr lang="en-US" smtClean="0"/>
              <a:t>‹#›</a:t>
            </a:fld>
            <a:endParaRPr lang="en-US"/>
          </a:p>
        </p:txBody>
      </p:sp>
    </p:spTree>
    <p:extLst>
      <p:ext uri="{BB962C8B-B14F-4D97-AF65-F5344CB8AC3E}">
        <p14:creationId xmlns:p14="http://schemas.microsoft.com/office/powerpoint/2010/main" val="2349702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43343" cy="467072"/>
          </a:xfrm>
          <a:prstGeom prst="rect">
            <a:avLst/>
          </a:prstGeom>
          <a:noFill/>
          <a:ln>
            <a:noFill/>
          </a:ln>
        </p:spPr>
        <p:txBody>
          <a:bodyPr spcFirstLastPara="1" wrap="square" lIns="93308" tIns="46641" rIns="93308" bIns="46641"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8132" y="0"/>
            <a:ext cx="3043343" cy="467072"/>
          </a:xfrm>
          <a:prstGeom prst="rect">
            <a:avLst/>
          </a:prstGeom>
          <a:noFill/>
          <a:ln>
            <a:noFill/>
          </a:ln>
        </p:spPr>
        <p:txBody>
          <a:bodyPr spcFirstLastPara="1" wrap="square" lIns="93308" tIns="46641" rIns="93308" bIns="46641"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2310" y="4480004"/>
            <a:ext cx="5618480" cy="3665458"/>
          </a:xfrm>
          <a:prstGeom prst="rect">
            <a:avLst/>
          </a:prstGeom>
          <a:noFill/>
          <a:ln>
            <a:noFill/>
          </a:ln>
        </p:spPr>
        <p:txBody>
          <a:bodyPr spcFirstLastPara="1" wrap="square" lIns="93308" tIns="46641" rIns="93308" bIns="46641"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2030"/>
            <a:ext cx="3043343" cy="467071"/>
          </a:xfrm>
          <a:prstGeom prst="rect">
            <a:avLst/>
          </a:prstGeom>
          <a:noFill/>
          <a:ln>
            <a:noFill/>
          </a:ln>
        </p:spPr>
        <p:txBody>
          <a:bodyPr spcFirstLastPara="1" wrap="square" lIns="93308" tIns="46641" rIns="93308" bIns="46641"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8132" y="8842030"/>
            <a:ext cx="3043343" cy="467071"/>
          </a:xfrm>
          <a:prstGeom prst="rect">
            <a:avLst/>
          </a:prstGeom>
          <a:noFill/>
          <a:ln>
            <a:noFill/>
          </a:ln>
        </p:spPr>
        <p:txBody>
          <a:bodyPr spcFirstLastPara="1" wrap="square" lIns="93308" tIns="46641" rIns="93308" bIns="46641"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128057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8"/>
        <p:cNvGrpSpPr/>
        <p:nvPr/>
      </p:nvGrpSpPr>
      <p:grpSpPr>
        <a:xfrm>
          <a:off x="0" y="0"/>
          <a:ext cx="0" cy="0"/>
          <a:chOff x="0" y="0"/>
          <a:chExt cx="0" cy="0"/>
        </a:xfrm>
      </p:grpSpPr>
      <p:sp>
        <p:nvSpPr>
          <p:cNvPr id="1669" name="Google Shape;1669;p19:notes"/>
          <p:cNvSpPr txBox="1">
            <a:spLocks noGrp="1"/>
          </p:cNvSpPr>
          <p:nvPr>
            <p:ph type="body" idx="1"/>
          </p:nvPr>
        </p:nvSpPr>
        <p:spPr>
          <a:xfrm>
            <a:off x="702310" y="4480004"/>
            <a:ext cx="5618480" cy="3665458"/>
          </a:xfrm>
          <a:prstGeom prst="rect">
            <a:avLst/>
          </a:prstGeom>
        </p:spPr>
        <p:txBody>
          <a:bodyPr spcFirstLastPara="1" wrap="square" lIns="93308" tIns="46641" rIns="93308" bIns="46641" anchor="t" anchorCtr="0">
            <a:noAutofit/>
          </a:bodyPr>
          <a:lstStyle/>
          <a:p>
            <a:pPr marL="0" indent="0"/>
            <a:endParaRPr/>
          </a:p>
        </p:txBody>
      </p:sp>
      <p:sp>
        <p:nvSpPr>
          <p:cNvPr id="1670" name="Google Shape;1670;p1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7285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9:notes"/>
          <p:cNvSpPr txBox="1">
            <a:spLocks noGrp="1"/>
          </p:cNvSpPr>
          <p:nvPr>
            <p:ph type="body" idx="1"/>
          </p:nvPr>
        </p:nvSpPr>
        <p:spPr>
          <a:xfrm>
            <a:off x="702310" y="4480004"/>
            <a:ext cx="5618480" cy="3665458"/>
          </a:xfrm>
          <a:prstGeom prst="rect">
            <a:avLst/>
          </a:prstGeom>
        </p:spPr>
        <p:txBody>
          <a:bodyPr spcFirstLastPara="1" wrap="square" lIns="93308" tIns="46641" rIns="93308" bIns="46641" anchor="t" anchorCtr="0">
            <a:noAutofit/>
          </a:bodyPr>
          <a:lstStyle/>
          <a:p>
            <a:pPr marL="0" indent="0"/>
            <a:r>
              <a:rPr lang="en-US"/>
              <a:t>Another awesome slide!!!</a:t>
            </a:r>
            <a:endParaRPr/>
          </a:p>
        </p:txBody>
      </p:sp>
      <p:sp>
        <p:nvSpPr>
          <p:cNvPr id="203" name="Google Shape;203;p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9800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0:notes"/>
          <p:cNvSpPr txBox="1">
            <a:spLocks noGrp="1"/>
          </p:cNvSpPr>
          <p:nvPr>
            <p:ph type="body" idx="1"/>
          </p:nvPr>
        </p:nvSpPr>
        <p:spPr>
          <a:xfrm>
            <a:off x="702310" y="4480004"/>
            <a:ext cx="5618480" cy="3665458"/>
          </a:xfrm>
          <a:prstGeom prst="rect">
            <a:avLst/>
          </a:prstGeom>
        </p:spPr>
        <p:txBody>
          <a:bodyPr spcFirstLastPara="1" wrap="square" lIns="93308" tIns="46641" rIns="93308" bIns="46641" anchor="t" anchorCtr="0">
            <a:noAutofit/>
          </a:bodyPr>
          <a:lstStyle/>
          <a:p>
            <a:pPr marL="0" indent="0"/>
            <a:r>
              <a:rPr lang="en-US"/>
              <a:t>Great example and explanation!</a:t>
            </a:r>
            <a:endParaRPr/>
          </a:p>
        </p:txBody>
      </p:sp>
      <p:sp>
        <p:nvSpPr>
          <p:cNvPr id="210" name="Google Shape;210;p1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6432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1:notes"/>
          <p:cNvSpPr txBox="1">
            <a:spLocks noGrp="1"/>
          </p:cNvSpPr>
          <p:nvPr>
            <p:ph type="body" idx="1"/>
          </p:nvPr>
        </p:nvSpPr>
        <p:spPr>
          <a:xfrm>
            <a:off x="702310" y="4480004"/>
            <a:ext cx="5618480" cy="3665458"/>
          </a:xfrm>
          <a:prstGeom prst="rect">
            <a:avLst/>
          </a:prstGeom>
        </p:spPr>
        <p:txBody>
          <a:bodyPr spcFirstLastPara="1" wrap="square" lIns="93308" tIns="46641" rIns="93308" bIns="46641" anchor="t" anchorCtr="0">
            <a:noAutofit/>
          </a:bodyPr>
          <a:lstStyle/>
          <a:p>
            <a:pPr marL="0" indent="0"/>
            <a:r>
              <a:rPr lang="en-US"/>
              <a:t>mPing or “and more”</a:t>
            </a:r>
            <a:endParaRPr/>
          </a:p>
        </p:txBody>
      </p:sp>
      <p:sp>
        <p:nvSpPr>
          <p:cNvPr id="219" name="Google Shape;219;p1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4064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2:notes"/>
          <p:cNvSpPr txBox="1">
            <a:spLocks noGrp="1"/>
          </p:cNvSpPr>
          <p:nvPr>
            <p:ph type="body" idx="1"/>
          </p:nvPr>
        </p:nvSpPr>
        <p:spPr>
          <a:xfrm>
            <a:off x="702310" y="4480004"/>
            <a:ext cx="5618480" cy="3665458"/>
          </a:xfrm>
          <a:prstGeom prst="rect">
            <a:avLst/>
          </a:prstGeom>
        </p:spPr>
        <p:txBody>
          <a:bodyPr spcFirstLastPara="1" wrap="square" lIns="93308" tIns="46641" rIns="93308" bIns="46641" anchor="t" anchorCtr="0">
            <a:noAutofit/>
          </a:bodyPr>
          <a:lstStyle/>
          <a:p>
            <a:pPr marL="0" indent="0"/>
            <a:r>
              <a:rPr lang="en-US"/>
              <a:t>Storm report summary</a:t>
            </a:r>
            <a:endParaRPr/>
          </a:p>
        </p:txBody>
      </p:sp>
      <p:sp>
        <p:nvSpPr>
          <p:cNvPr id="226" name="Google Shape;226;p1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0375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2:notes"/>
          <p:cNvSpPr txBox="1">
            <a:spLocks noGrp="1"/>
          </p:cNvSpPr>
          <p:nvPr>
            <p:ph type="body" idx="1"/>
          </p:nvPr>
        </p:nvSpPr>
        <p:spPr>
          <a:xfrm>
            <a:off x="702310" y="4480004"/>
            <a:ext cx="5618480" cy="3665458"/>
          </a:xfrm>
          <a:prstGeom prst="rect">
            <a:avLst/>
          </a:prstGeom>
        </p:spPr>
        <p:txBody>
          <a:bodyPr spcFirstLastPara="1" wrap="square" lIns="93308" tIns="46641" rIns="93308" bIns="46641" anchor="t" anchorCtr="0">
            <a:noAutofit/>
          </a:bodyPr>
          <a:lstStyle/>
          <a:p>
            <a:pPr marL="0" indent="0"/>
            <a:r>
              <a:rPr lang="en-US"/>
              <a:t>Storm report summary</a:t>
            </a:r>
            <a:endParaRPr/>
          </a:p>
        </p:txBody>
      </p:sp>
      <p:sp>
        <p:nvSpPr>
          <p:cNvPr id="226" name="Google Shape;226;p1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0414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3:notes"/>
          <p:cNvSpPr txBox="1">
            <a:spLocks noGrp="1"/>
          </p:cNvSpPr>
          <p:nvPr>
            <p:ph type="body" idx="1"/>
          </p:nvPr>
        </p:nvSpPr>
        <p:spPr>
          <a:xfrm>
            <a:off x="702310" y="4480004"/>
            <a:ext cx="5618480" cy="3665458"/>
          </a:xfrm>
          <a:prstGeom prst="rect">
            <a:avLst/>
          </a:prstGeom>
          <a:noFill/>
          <a:ln>
            <a:noFill/>
          </a:ln>
        </p:spPr>
        <p:txBody>
          <a:bodyPr spcFirstLastPara="1" wrap="square" lIns="93308" tIns="46641" rIns="93308" bIns="46641" anchor="t" anchorCtr="0">
            <a:noAutofit/>
          </a:bodyPr>
          <a:lstStyle/>
          <a:p>
            <a:pPr marL="0" indent="0"/>
            <a:endParaRPr/>
          </a:p>
        </p:txBody>
      </p:sp>
      <p:sp>
        <p:nvSpPr>
          <p:cNvPr id="234" name="Google Shape;234;p13:notes"/>
          <p:cNvSpPr txBox="1">
            <a:spLocks noGrp="1"/>
          </p:cNvSpPr>
          <p:nvPr>
            <p:ph type="sldNum" idx="12"/>
          </p:nvPr>
        </p:nvSpPr>
        <p:spPr>
          <a:xfrm>
            <a:off x="3978132" y="8842030"/>
            <a:ext cx="3043343" cy="467071"/>
          </a:xfrm>
          <a:prstGeom prst="rect">
            <a:avLst/>
          </a:prstGeom>
          <a:noFill/>
          <a:ln>
            <a:noFill/>
          </a:ln>
        </p:spPr>
        <p:txBody>
          <a:bodyPr spcFirstLastPara="1" wrap="square" lIns="93308" tIns="46641" rIns="93308" bIns="46641" anchor="b" anchorCtr="0">
            <a:noAutofit/>
          </a:bodyPr>
          <a:lstStyle/>
          <a:p>
            <a:pPr algn="r"/>
            <a:fld id="{00000000-1234-1234-1234-123412341234}" type="slidenum">
              <a:rPr lang="en-US"/>
              <a:pPr algn="r"/>
              <a:t>27</a:t>
            </a:fld>
            <a:endParaRPr/>
          </a:p>
        </p:txBody>
      </p:sp>
    </p:spTree>
    <p:extLst>
      <p:ext uri="{BB962C8B-B14F-4D97-AF65-F5344CB8AC3E}">
        <p14:creationId xmlns:p14="http://schemas.microsoft.com/office/powerpoint/2010/main" val="952244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4:notes"/>
          <p:cNvSpPr txBox="1">
            <a:spLocks noGrp="1"/>
          </p:cNvSpPr>
          <p:nvPr>
            <p:ph type="body" idx="1"/>
          </p:nvPr>
        </p:nvSpPr>
        <p:spPr>
          <a:xfrm>
            <a:off x="702310" y="4480004"/>
            <a:ext cx="5618480" cy="3665458"/>
          </a:xfrm>
          <a:prstGeom prst="rect">
            <a:avLst/>
          </a:prstGeom>
        </p:spPr>
        <p:txBody>
          <a:bodyPr spcFirstLastPara="1" wrap="square" lIns="93308" tIns="46641" rIns="93308" bIns="46641" anchor="t" anchorCtr="0">
            <a:noAutofit/>
          </a:bodyPr>
          <a:lstStyle/>
          <a:p>
            <a:pPr marL="0" indent="0"/>
            <a:endParaRPr/>
          </a:p>
        </p:txBody>
      </p:sp>
      <p:sp>
        <p:nvSpPr>
          <p:cNvPr id="259" name="Google Shape;259;p1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0978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5:notes"/>
          <p:cNvSpPr txBox="1">
            <a:spLocks noGrp="1"/>
          </p:cNvSpPr>
          <p:nvPr>
            <p:ph type="body" idx="1"/>
          </p:nvPr>
        </p:nvSpPr>
        <p:spPr>
          <a:xfrm>
            <a:off x="702310" y="4480004"/>
            <a:ext cx="5618480" cy="3665458"/>
          </a:xfrm>
          <a:prstGeom prst="rect">
            <a:avLst/>
          </a:prstGeom>
        </p:spPr>
        <p:txBody>
          <a:bodyPr spcFirstLastPara="1" wrap="square" lIns="93308" tIns="46641" rIns="93308" bIns="46641" anchor="t" anchorCtr="0">
            <a:noAutofit/>
          </a:bodyPr>
          <a:lstStyle/>
          <a:p>
            <a:pPr marL="0" indent="0"/>
            <a:r>
              <a:rPr lang="en-US"/>
              <a:t>Convective parameters?</a:t>
            </a:r>
            <a:endParaRPr/>
          </a:p>
        </p:txBody>
      </p:sp>
      <p:sp>
        <p:nvSpPr>
          <p:cNvPr id="296" name="Google Shape;296;p1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6585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BE631D-69FA-45B1-9B79-90580F7D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220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BE631D-69FA-45B1-9B79-90580F7D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064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notes"/>
          <p:cNvSpPr txBox="1">
            <a:spLocks noGrp="1"/>
          </p:cNvSpPr>
          <p:nvPr>
            <p:ph type="body" idx="1"/>
          </p:nvPr>
        </p:nvSpPr>
        <p:spPr>
          <a:xfrm>
            <a:off x="702310" y="4480004"/>
            <a:ext cx="5618480" cy="3665458"/>
          </a:xfrm>
          <a:prstGeom prst="rect">
            <a:avLst/>
          </a:prstGeom>
        </p:spPr>
        <p:txBody>
          <a:bodyPr spcFirstLastPara="1" wrap="square" lIns="93308" tIns="46641" rIns="93308" bIns="46641" anchor="t" anchorCtr="0">
            <a:noAutofit/>
          </a:bodyPr>
          <a:lstStyle/>
          <a:p>
            <a:pPr marL="0" indent="0"/>
            <a:endParaRPr/>
          </a:p>
        </p:txBody>
      </p:sp>
      <p:sp>
        <p:nvSpPr>
          <p:cNvPr id="144" name="Google Shape;144;p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1306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copy</a:t>
            </a:r>
          </a:p>
          <a:p>
            <a:r>
              <a:rPr lang="en-US" dirty="0"/>
              <a:t>Auto</a:t>
            </a:r>
            <a:r>
              <a:rPr lang="en-US" baseline="0" dirty="0"/>
              <a:t> access to </a:t>
            </a:r>
            <a:r>
              <a:rPr lang="en-US" baseline="0" dirty="0" err="1"/>
              <a:t>fwdchat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BE631D-69FA-45B1-9B79-90580F7D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2738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highlight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BE631D-69FA-45B1-9B79-90580F7D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870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BE631D-69FA-45B1-9B79-90580F7D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517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ways</a:t>
            </a:r>
            <a:r>
              <a:rPr lang="en-US" baseline="0" dirty="0"/>
              <a:t> to get reports to us aside from chat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BE631D-69FA-45B1-9B79-90580F7D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85106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BE631D-69FA-45B1-9B79-90580F7D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083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78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5589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12E75-9D30-4E88-BC33-B9478F9FE5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7746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6F29D-DC02-4DAA-B502-0F5424BDAB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449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6F29D-DC02-4DAA-B502-0F5424BDAB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8517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Based on the National Weather Service’s presentation, what do you do? (One of the correct answers</a:t>
            </a:r>
            <a:r>
              <a:rPr lang="en-US" baseline="0" dirty="0"/>
              <a:t> is: </a:t>
            </a:r>
            <a:r>
              <a:rPr lang="en-US" dirty="0"/>
              <a:t>send out e-mail updates internally, externally, cancel date night, etc.)</a:t>
            </a:r>
          </a:p>
          <a:p>
            <a:endParaRPr lang="en-US" dirty="0"/>
          </a:p>
          <a:p>
            <a:r>
              <a:rPr lang="en-US" dirty="0"/>
              <a:t>What do</a:t>
            </a:r>
            <a:r>
              <a:rPr lang="en-US" baseline="0" dirty="0"/>
              <a:t> you use to send out notifications? (i.e. Everbridge, e-mail, text) Why?</a:t>
            </a:r>
          </a:p>
          <a:p>
            <a:r>
              <a:rPr lang="en-US" baseline="0" dirty="0"/>
              <a:t>Who do you send notifications to? Does the severity of the event affect who/how many ppl you send notifications to? (i.e. send to more ppl if the severity is higher?)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6F29D-DC02-4DAA-B502-0F5424BDAB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0847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2:notes"/>
          <p:cNvSpPr txBox="1">
            <a:spLocks noGrp="1"/>
          </p:cNvSpPr>
          <p:nvPr>
            <p:ph type="body" idx="1"/>
          </p:nvPr>
        </p:nvSpPr>
        <p:spPr>
          <a:xfrm>
            <a:off x="702310" y="4480004"/>
            <a:ext cx="5618480" cy="3665458"/>
          </a:xfrm>
          <a:prstGeom prst="rect">
            <a:avLst/>
          </a:prstGeom>
        </p:spPr>
        <p:txBody>
          <a:bodyPr spcFirstLastPara="1" wrap="square" lIns="93308" tIns="46641" rIns="93308" bIns="46641" anchor="t" anchorCtr="0">
            <a:noAutofit/>
          </a:bodyPr>
          <a:lstStyle/>
          <a:p>
            <a:pPr marL="0" indent="0"/>
            <a:endParaRPr/>
          </a:p>
        </p:txBody>
      </p:sp>
      <p:sp>
        <p:nvSpPr>
          <p:cNvPr id="150" name="Google Shape;150;p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56038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229" indent="-231229">
              <a:buFont typeface="+mj-lt"/>
              <a:buAutoNum type="arabicPeriod"/>
            </a:pPr>
            <a:endParaRPr lang="en-US" dirty="0"/>
          </a:p>
          <a:p>
            <a:pPr marL="231229" indent="-231229">
              <a:buFont typeface="+mj-lt"/>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6F29D-DC02-4DAA-B502-0F5424BDAB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498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229" indent="-231229">
              <a:buFont typeface="+mj-lt"/>
              <a:buAutoNum type="arabicPeriod"/>
            </a:pPr>
            <a:r>
              <a:rPr lang="en-US" dirty="0"/>
              <a:t>Based on the National Weather Service’s previously awesome presentation and as a professional emergency manager, what additional actions do you take? Why?</a:t>
            </a:r>
          </a:p>
          <a:p>
            <a:pPr marL="231229" indent="-231229">
              <a:buFont typeface="+mj-lt"/>
              <a:buAutoNum type="arabicPeriod"/>
            </a:pPr>
            <a:r>
              <a:rPr lang="en-US" dirty="0"/>
              <a:t>What sections of the NWS e-mail update are most important to you? What do you look at first? What are the key words you are looking for? What actions will you take based on said key words?</a:t>
            </a:r>
          </a:p>
          <a:p>
            <a:pPr marL="231229" indent="-231229">
              <a:buFont typeface="+mj-lt"/>
              <a:buAutoNum type="arabicPeriod"/>
            </a:pPr>
            <a:endParaRPr lang="en-US" dirty="0"/>
          </a:p>
          <a:p>
            <a:pPr marL="231229" indent="-231229">
              <a:buFont typeface="+mj-lt"/>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6F29D-DC02-4DAA-B502-0F5424BDAB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396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229" indent="-231229">
              <a:buFont typeface="+mj-lt"/>
              <a:buAutoNum type="arabicPeriod"/>
            </a:pPr>
            <a:r>
              <a:rPr lang="en-US" dirty="0"/>
              <a:t>Based on the National Weather Service’s previously awesome presentation and as a professional emergency manager, what additional actions do you take? Why?</a:t>
            </a:r>
          </a:p>
          <a:p>
            <a:pPr marL="231229" indent="-231229">
              <a:buFont typeface="+mj-lt"/>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6F29D-DC02-4DAA-B502-0F5424BDAB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1695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6843" indent="-346843">
              <a:buFont typeface="+mj-lt"/>
              <a:buAutoNum type="arabicPeriod"/>
            </a:pPr>
            <a:r>
              <a:rPr lang="en-US" dirty="0"/>
              <a:t>What do you do now? (answers</a:t>
            </a:r>
            <a:r>
              <a:rPr lang="en-US" baseline="0" dirty="0"/>
              <a:t> may range from nothing to providing e-mail updates to running a silent test on the OWS) </a:t>
            </a:r>
          </a:p>
          <a:p>
            <a:pPr marL="346843" indent="-346843">
              <a:buFont typeface="+mj-lt"/>
              <a:buAutoNum type="arabicPeriod"/>
            </a:pPr>
            <a:r>
              <a:rPr lang="en-US" baseline="0" dirty="0"/>
              <a:t>How many jurisdictions hold a quick briefing for weather events like these? Are they helpful?</a:t>
            </a:r>
          </a:p>
          <a:p>
            <a:pPr marL="346843" indent="-346843">
              <a:buFont typeface="+mj-lt"/>
              <a:buAutoNum type="arabicPeriod"/>
            </a:pPr>
            <a:r>
              <a:rPr lang="en-US" baseline="0" dirty="0"/>
              <a:t>Who are your “must haves” during severe weather events for your EOC and jurisdiction? Staffing needs?</a:t>
            </a:r>
          </a:p>
          <a:p>
            <a:pPr marL="346843" indent="-346843">
              <a:buFont typeface="+mj-lt"/>
              <a:buAutoNum type="arabicPeriod"/>
            </a:pPr>
            <a:r>
              <a:rPr lang="en-US" baseline="0" dirty="0"/>
              <a:t>Anything we haven’t discussed that you are doing to prepare for the weather event?</a:t>
            </a:r>
          </a:p>
          <a:p>
            <a:pPr marL="346843" indent="-346843">
              <a:buFont typeface="+mj-lt"/>
              <a:buAutoNum type="arabicPeriod"/>
            </a:pPr>
            <a:r>
              <a:rPr lang="en-US" baseline="0" dirty="0"/>
              <a:t>How many jurisdictions know who to call at their ISDs for severe weather events?</a:t>
            </a:r>
          </a:p>
          <a:p>
            <a:pPr marL="346843" indent="-346843">
              <a:buFont typeface="+mj-lt"/>
              <a:buAutoNum type="arabicPeriod"/>
            </a:pPr>
            <a:endParaRPr lang="en-US" dirty="0"/>
          </a:p>
          <a:p>
            <a:pPr marL="231229" indent="-231229">
              <a:buFont typeface="+mj-lt"/>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6F29D-DC02-4DAA-B502-0F5424BDAB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192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EMs, what do you use besides NWSChat to maintain SA?</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6F29D-DC02-4DAA-B502-0F5424BDAB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873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What are you monitoring? Why?</a:t>
            </a:r>
          </a:p>
          <a:p>
            <a:pPr lvl="0"/>
            <a:r>
              <a:rPr lang="en-US" dirty="0"/>
              <a:t>Where are you? Why? Follow up with: If you’re not at the EOC do you go in to the EOC knowing you will be out-of-the-loop (time &amp; intel) during the commute?</a:t>
            </a:r>
          </a:p>
          <a:p>
            <a:pPr lvl="0"/>
            <a:r>
              <a:rPr lang="en-US" dirty="0"/>
              <a:t>Who are you informing in real-time of the storm event? </a:t>
            </a:r>
          </a:p>
          <a:p>
            <a:pPr lvl="0"/>
            <a:endParaRPr lang="en-US" dirty="0"/>
          </a:p>
          <a:p>
            <a:pPr lvl="0"/>
            <a:endParaRPr lang="en-US" dirty="0"/>
          </a:p>
          <a:p>
            <a:pPr marL="346843" indent="-346843">
              <a:buFont typeface="+mj-lt"/>
              <a:buAutoNum type="arabicPeriod"/>
            </a:pPr>
            <a:endParaRPr lang="en-US" dirty="0"/>
          </a:p>
          <a:p>
            <a:pPr marL="231229" indent="-231229">
              <a:buFont typeface="+mj-lt"/>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6F29D-DC02-4DAA-B502-0F5424BDAB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3617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The following questions will have varying answers depending on how widely recognized and integrated EM is in their community. If EMs do not have working relationships with their “stakeholders” we need to highlight the importance. Trust + confidence, and well, trust = people taking their EMs seriously. How far we go into that equation will be contingent on the interest from the audience.</a:t>
            </a:r>
          </a:p>
          <a:p>
            <a:pPr defTabSz="924916">
              <a:defRPr/>
            </a:pPr>
            <a:endParaRPr lang="en-US" dirty="0"/>
          </a:p>
          <a:p>
            <a:pPr defTabSz="924916">
              <a:defRPr/>
            </a:pPr>
            <a:r>
              <a:rPr lang="en-US" dirty="0"/>
              <a:t>Are you in contact with the ISDs? Do you help them make decisions? If not, do they have a POC in contact with NWS? Do you know? </a:t>
            </a:r>
          </a:p>
          <a:p>
            <a:pPr defTabSz="924916">
              <a:defRPr/>
            </a:pPr>
            <a:r>
              <a:rPr lang="en-US" dirty="0"/>
              <a:t>Do you have Nixel groups set up to warn out-of-town visitors at your events?</a:t>
            </a:r>
          </a:p>
          <a:p>
            <a:pPr marL="231229" indent="-231229">
              <a:buFont typeface="+mj-lt"/>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6F29D-DC02-4DAA-B502-0F5424BDAB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7180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229" indent="-231229">
              <a:buFont typeface="+mj-lt"/>
              <a:buAutoNum type="arabicPeriod"/>
            </a:pPr>
            <a:r>
              <a:rPr lang="en-US" dirty="0"/>
              <a:t>What do we do now? </a:t>
            </a:r>
          </a:p>
          <a:p>
            <a:pPr marL="231229" indent="-231229">
              <a:buFont typeface="+mj-lt"/>
              <a:buAutoNum type="arabicPeriod"/>
            </a:pPr>
            <a:r>
              <a:rPr lang="en-US" dirty="0"/>
              <a:t>Are you in contact with the ISD and stadium? Any special events?</a:t>
            </a:r>
          </a:p>
          <a:p>
            <a:pPr marL="231229" indent="-231229">
              <a:buFont typeface="+mj-lt"/>
              <a:buAutoNum type="arabicPeriod"/>
            </a:pPr>
            <a:r>
              <a:rPr lang="en-US" dirty="0"/>
              <a:t>Are you in contact with PD/FD/Pub Works?</a:t>
            </a:r>
          </a:p>
          <a:p>
            <a:pPr marL="231229" indent="-231229">
              <a:buFont typeface="+mj-lt"/>
              <a:buAutoNum type="arabicPeriod"/>
            </a:pPr>
            <a:r>
              <a:rPr lang="en-US" dirty="0"/>
              <a:t>What is your common operating picture/situational awareness telling you? (what tools are you using to monitor information, share information, with who, why, etc.)</a:t>
            </a:r>
          </a:p>
          <a:p>
            <a:pPr marL="346843" indent="-346843">
              <a:buFont typeface="+mj-lt"/>
              <a:buAutoNum type="arabicPeriod"/>
            </a:pPr>
            <a:endParaRPr lang="en-US" dirty="0"/>
          </a:p>
          <a:p>
            <a:pPr marL="231229" indent="-231229">
              <a:buFont typeface="+mj-lt"/>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6F29D-DC02-4DAA-B502-0F5424BDAB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1721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The following questions will have varying answers depending on how widely recognized and integrated EM is in their community. If EMs do not have working relationships with their “stakeholders” we need to highlight the importance. Trust + confidence, and well, trust = people taking their EMs seriously. How far we go into that equation will be contingent on the interest from the audience.</a:t>
            </a:r>
          </a:p>
          <a:p>
            <a:pPr marL="231229" indent="-231229">
              <a:buFont typeface="+mj-lt"/>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6F29D-DC02-4DAA-B502-0F5424BDAB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6042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Where are you at now in your process? (have you made your calls to ISD/stadium folks, FD, PD, out on the ground, dispatch?). </a:t>
            </a:r>
          </a:p>
          <a:p>
            <a:pPr lvl="0"/>
            <a:r>
              <a:rPr lang="en-US" dirty="0"/>
              <a:t>Would an update be necessary for your jurisdiction given the circumstances? Would anyone be caught off guard at this point?</a:t>
            </a:r>
          </a:p>
          <a:p>
            <a:pPr defTabSz="924916">
              <a:defRPr/>
            </a:pPr>
            <a:r>
              <a:rPr lang="en-US" dirty="0"/>
              <a:t>How many warning streams are automated for your jurisdiction vs. manual warning streams? Readywarn, Everbridge,</a:t>
            </a:r>
            <a:r>
              <a:rPr lang="en-US" baseline="0" dirty="0"/>
              <a:t> etc. have the capability of automatically pushing out NWS warnings and other streams (i.e. text to your fire chief and other departments) may not be. How does this effect your workload? </a:t>
            </a:r>
          </a:p>
          <a:p>
            <a:pPr defTabSz="924916">
              <a:defRPr/>
            </a:pPr>
            <a:endParaRPr lang="en-US" baseline="0" dirty="0"/>
          </a:p>
          <a:p>
            <a:pPr defTabSz="924916">
              <a:defRPr/>
            </a:pPr>
            <a:r>
              <a:rPr lang="en-US" dirty="0"/>
              <a:t>Given the new siren rules, do you see any reason to activate your OWS at this point? – do</a:t>
            </a:r>
            <a:r>
              <a:rPr lang="en-US" baseline="0" dirty="0"/>
              <a:t> you have a threshold or specific number of ppl that need to be present to lower OWS warning criteria? </a:t>
            </a:r>
            <a:endParaRPr lang="en-US" dirty="0"/>
          </a:p>
          <a:p>
            <a:pPr defTabSz="924916">
              <a:defRPr/>
            </a:pPr>
            <a:endParaRPr lang="en-US" dirty="0"/>
          </a:p>
          <a:p>
            <a:pPr lvl="0"/>
            <a:endParaRPr lang="en-US" dirty="0"/>
          </a:p>
          <a:p>
            <a:pPr marL="346843" indent="-346843">
              <a:buFont typeface="+mj-lt"/>
              <a:buAutoNum type="arabicPeriod"/>
            </a:pPr>
            <a:endParaRPr lang="en-US" dirty="0"/>
          </a:p>
          <a:p>
            <a:pPr marL="231229" indent="-231229">
              <a:buFont typeface="+mj-lt"/>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6F29D-DC02-4DAA-B502-0F5424BDAB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115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3:notes"/>
          <p:cNvSpPr txBox="1">
            <a:spLocks noGrp="1"/>
          </p:cNvSpPr>
          <p:nvPr>
            <p:ph type="body" idx="1"/>
          </p:nvPr>
        </p:nvSpPr>
        <p:spPr>
          <a:xfrm>
            <a:off x="702310" y="4480004"/>
            <a:ext cx="5618480" cy="3665458"/>
          </a:xfrm>
          <a:prstGeom prst="rect">
            <a:avLst/>
          </a:prstGeom>
        </p:spPr>
        <p:txBody>
          <a:bodyPr spcFirstLastPara="1" wrap="square" lIns="93308" tIns="46641" rIns="93308" bIns="46641" anchor="t" anchorCtr="0">
            <a:noAutofit/>
          </a:bodyPr>
          <a:lstStyle/>
          <a:p>
            <a:pPr marL="0" indent="0"/>
            <a:endParaRPr/>
          </a:p>
        </p:txBody>
      </p:sp>
      <p:sp>
        <p:nvSpPr>
          <p:cNvPr id="156" name="Google Shape;156;p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22796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The following questions will have varying answers depending on how widely recognized and integrated EM is in their community.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6F29D-DC02-4DAA-B502-0F5424BDAB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7078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a:t>
            </a:r>
          </a:p>
          <a:p>
            <a:pPr lvl="0"/>
            <a:r>
              <a:rPr lang="en-US" dirty="0"/>
              <a:t>What do you do now? (go out and look at it? Or stay and log 9-1-1 calls to record their addresses &amp; plot on a map?)</a:t>
            </a:r>
          </a:p>
          <a:p>
            <a:pPr lvl="0"/>
            <a:r>
              <a:rPr lang="en-US" dirty="0"/>
              <a:t>Who are you calling to inform there is storm damage? What are you asking them to do? (call them with what you know, send a place holder: “there’s storm damage, still gathering info, briefing to follow” or keep gathering info? I suspect this will be contingent on culture of jurisdiction.) </a:t>
            </a:r>
          </a:p>
          <a:p>
            <a:pPr lvl="0"/>
            <a:r>
              <a:rPr lang="en-US" dirty="0"/>
              <a:t>Where are you asking to them to show up? When? Why? (how long do you need to gather the info – if more time is needed, how do you manage those expectations from your higher ups and stakeholders?</a:t>
            </a:r>
          </a:p>
          <a:p>
            <a:pPr defTabSz="924916">
              <a:defRPr/>
            </a:pPr>
            <a:endParaRPr lang="en-US" dirty="0"/>
          </a:p>
          <a:p>
            <a:pPr lvl="0"/>
            <a:endParaRPr lang="en-US" dirty="0"/>
          </a:p>
          <a:p>
            <a:pPr marL="346843" indent="-346843">
              <a:buFont typeface="+mj-lt"/>
              <a:buAutoNum type="arabicPeriod"/>
            </a:pPr>
            <a:endParaRPr lang="en-US" dirty="0"/>
          </a:p>
          <a:p>
            <a:pPr marL="231229" indent="-231229">
              <a:buFont typeface="+mj-lt"/>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6F29D-DC02-4DAA-B502-0F5424BDAB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7296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Are you mobile, in the office or at the EOC?</a:t>
            </a:r>
          </a:p>
          <a:p>
            <a:pPr defTabSz="924916">
              <a:defRPr/>
            </a:pPr>
            <a:r>
              <a:rPr lang="en-US" dirty="0"/>
              <a:t>When do you call for help at the EOC? </a:t>
            </a:r>
          </a:p>
          <a:p>
            <a:pPr defTabSz="924916">
              <a:defRPr/>
            </a:pPr>
            <a:r>
              <a:rPr lang="en-US" dirty="0"/>
              <a:t>PIO’s when do you reach out to your EMs?</a:t>
            </a:r>
          </a:p>
          <a:p>
            <a:pPr defTabSz="924916">
              <a:defRPr/>
            </a:pPr>
            <a:endParaRPr lang="en-US" dirty="0"/>
          </a:p>
          <a:p>
            <a:pPr marL="231229" indent="-231229">
              <a:buFont typeface="+mj-lt"/>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6F29D-DC02-4DAA-B502-0F5424BDAB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4788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Who are you requesting at this meeting? Why? – (finance,</a:t>
            </a:r>
            <a:r>
              <a:rPr lang="en-US" baseline="0" dirty="0"/>
              <a:t> fire, police, public works, PIO, city management, etc.)</a:t>
            </a:r>
            <a:endParaRPr lang="en-US" dirty="0"/>
          </a:p>
          <a:p>
            <a:pPr lvl="0"/>
            <a:r>
              <a:rPr lang="en-US" dirty="0"/>
              <a:t>What is your plan of attack? Why? (which</a:t>
            </a:r>
            <a:r>
              <a:rPr lang="en-US" baseline="0" dirty="0"/>
              <a:t> roads get cleared first? Check on residents in damaged homes, etc.)</a:t>
            </a:r>
            <a:endParaRPr lang="en-US" dirty="0"/>
          </a:p>
          <a:p>
            <a:pPr lvl="0"/>
            <a:r>
              <a:rPr lang="en-US" dirty="0"/>
              <a:t>How are you maintaining your workload? (not missing any info?)</a:t>
            </a:r>
          </a:p>
          <a:p>
            <a:r>
              <a:rPr lang="en-US" dirty="0"/>
              <a:t>What does your briefing cover?</a:t>
            </a:r>
          </a:p>
          <a:p>
            <a:r>
              <a:rPr lang="en-US" dirty="0"/>
              <a:t>What is your operational period?</a:t>
            </a:r>
          </a:p>
          <a:p>
            <a:r>
              <a:rPr lang="en-US" dirty="0"/>
              <a:t>Debris management?</a:t>
            </a:r>
          </a:p>
          <a:p>
            <a:r>
              <a:rPr lang="en-US" dirty="0"/>
              <a:t>Public information?</a:t>
            </a:r>
          </a:p>
          <a:p>
            <a:r>
              <a:rPr lang="en-US" dirty="0"/>
              <a:t>Curfews or extra patrols?</a:t>
            </a:r>
          </a:p>
          <a:p>
            <a:r>
              <a:rPr lang="en-US" dirty="0"/>
              <a:t>What special considerations are needed?</a:t>
            </a:r>
          </a:p>
          <a:p>
            <a:r>
              <a:rPr lang="en-US" dirty="0"/>
              <a:t>Are you running ICS, departmental or ESF EOC operations?</a:t>
            </a:r>
          </a:p>
          <a:p>
            <a:pPr lvl="0"/>
            <a:endParaRPr lang="en-US" dirty="0"/>
          </a:p>
          <a:p>
            <a:pPr defTabSz="924916">
              <a:defRPr/>
            </a:pPr>
            <a:endParaRPr lang="en-US" dirty="0"/>
          </a:p>
          <a:p>
            <a:pPr lvl="0"/>
            <a:endParaRPr lang="en-US" dirty="0"/>
          </a:p>
          <a:p>
            <a:pPr marL="346843" indent="-346843">
              <a:buFont typeface="+mj-lt"/>
              <a:buAutoNum type="arabicPeriod"/>
            </a:pPr>
            <a:endParaRPr lang="en-US" dirty="0"/>
          </a:p>
          <a:p>
            <a:pPr marL="231229" indent="-231229">
              <a:buFont typeface="+mj-lt"/>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6F29D-DC02-4DAA-B502-0F5424BDAB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0785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determine the need for and initiate damage assessments?</a:t>
            </a:r>
          </a:p>
          <a:p>
            <a:endParaRPr lang="en-US" dirty="0"/>
          </a:p>
          <a:p>
            <a:r>
              <a:rPr lang="en-US" dirty="0"/>
              <a:t>Here’s what you know:</a:t>
            </a:r>
          </a:p>
          <a:p>
            <a:endParaRPr lang="en-US" dirty="0"/>
          </a:p>
          <a:p>
            <a:r>
              <a:rPr lang="en-US" dirty="0"/>
              <a:t>Actions taken by fire and police</a:t>
            </a:r>
          </a:p>
          <a:p>
            <a:r>
              <a:rPr lang="en-US" dirty="0"/>
              <a:t>According to the map based off of the damage reports, the path appears to be similar to that of a tornado and spans multiple city blocks. </a:t>
            </a:r>
          </a:p>
          <a:p>
            <a:r>
              <a:rPr lang="en-US" dirty="0"/>
              <a:t>Several homeowners have been displaced as a result. </a:t>
            </a:r>
          </a:p>
          <a:p>
            <a:r>
              <a:rPr lang="en-US" dirty="0"/>
              <a:t>Major roadways have been cleared of the majority of debris except for several downed power lines.</a:t>
            </a:r>
          </a:p>
          <a:p>
            <a:pPr marL="231229" indent="-231229">
              <a:buFont typeface="+mj-lt"/>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6F29D-DC02-4DAA-B502-0F5424BDAB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100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4:notes"/>
          <p:cNvSpPr txBox="1">
            <a:spLocks noGrp="1"/>
          </p:cNvSpPr>
          <p:nvPr>
            <p:ph type="body" idx="1"/>
          </p:nvPr>
        </p:nvSpPr>
        <p:spPr>
          <a:xfrm>
            <a:off x="702310" y="4480004"/>
            <a:ext cx="5618480" cy="3665458"/>
          </a:xfrm>
          <a:prstGeom prst="rect">
            <a:avLst/>
          </a:prstGeom>
        </p:spPr>
        <p:txBody>
          <a:bodyPr spcFirstLastPara="1" wrap="square" lIns="93308" tIns="46641" rIns="93308" bIns="46641" anchor="t" anchorCtr="0">
            <a:noAutofit/>
          </a:bodyPr>
          <a:lstStyle/>
          <a:p>
            <a:pPr marL="0" indent="0"/>
            <a:r>
              <a:rPr lang="en-US"/>
              <a:t>Point out that we are required to have the Spotter Information Statement. Is there a better way we can word this for our partners? Will our office be reevaluating how and if we use this?</a:t>
            </a:r>
            <a:endParaRPr/>
          </a:p>
        </p:txBody>
      </p:sp>
      <p:sp>
        <p:nvSpPr>
          <p:cNvPr id="162" name="Google Shape;162;p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1670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5:notes"/>
          <p:cNvSpPr txBox="1">
            <a:spLocks noGrp="1"/>
          </p:cNvSpPr>
          <p:nvPr>
            <p:ph type="body" idx="1"/>
          </p:nvPr>
        </p:nvSpPr>
        <p:spPr>
          <a:xfrm>
            <a:off x="702310" y="4480004"/>
            <a:ext cx="5618480" cy="3665458"/>
          </a:xfrm>
          <a:prstGeom prst="rect">
            <a:avLst/>
          </a:prstGeom>
        </p:spPr>
        <p:txBody>
          <a:bodyPr spcFirstLastPara="1" wrap="square" lIns="93308" tIns="46641" rIns="93308" bIns="46641" anchor="t" anchorCtr="0">
            <a:noAutofit/>
          </a:bodyPr>
          <a:lstStyle/>
          <a:p>
            <a:pPr marL="0" indent="0"/>
            <a:r>
              <a:rPr lang="en-US"/>
              <a:t>Make sure to point out you can customize it by county. Larger size to see the threats?</a:t>
            </a:r>
            <a:endParaRPr/>
          </a:p>
        </p:txBody>
      </p:sp>
      <p:sp>
        <p:nvSpPr>
          <p:cNvPr id="170" name="Google Shape;170;p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8883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notes"/>
          <p:cNvSpPr txBox="1">
            <a:spLocks noGrp="1"/>
          </p:cNvSpPr>
          <p:nvPr>
            <p:ph type="body" idx="1"/>
          </p:nvPr>
        </p:nvSpPr>
        <p:spPr>
          <a:xfrm>
            <a:off x="702310" y="4480004"/>
            <a:ext cx="5618480" cy="3665458"/>
          </a:xfrm>
          <a:prstGeom prst="rect">
            <a:avLst/>
          </a:prstGeom>
        </p:spPr>
        <p:txBody>
          <a:bodyPr spcFirstLastPara="1" wrap="square" lIns="93308" tIns="46641" rIns="93308" bIns="46641" anchor="t" anchorCtr="0">
            <a:noAutofit/>
          </a:bodyPr>
          <a:lstStyle/>
          <a:p>
            <a:pPr marL="0" indent="0"/>
            <a:r>
              <a:rPr lang="en-US"/>
              <a:t>Mention majority of our severe weather happens in MRGL and SLGT? or something about don’t brush off that we aren’t in a higher category. Check our local products.</a:t>
            </a:r>
            <a:endParaRPr/>
          </a:p>
        </p:txBody>
      </p:sp>
      <p:sp>
        <p:nvSpPr>
          <p:cNvPr id="177" name="Google Shape;177;p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5749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txBox="1">
            <a:spLocks noGrp="1"/>
          </p:cNvSpPr>
          <p:nvPr>
            <p:ph type="body" idx="1"/>
          </p:nvPr>
        </p:nvSpPr>
        <p:spPr>
          <a:xfrm>
            <a:off x="702310" y="4480004"/>
            <a:ext cx="5618480" cy="3665458"/>
          </a:xfrm>
          <a:prstGeom prst="rect">
            <a:avLst/>
          </a:prstGeom>
        </p:spPr>
        <p:txBody>
          <a:bodyPr spcFirstLastPara="1" wrap="square" lIns="93308" tIns="46641" rIns="93308" bIns="46641" anchor="t" anchorCtr="0">
            <a:noAutofit/>
          </a:bodyPr>
          <a:lstStyle/>
          <a:p>
            <a:pPr marL="0" indent="0"/>
            <a:r>
              <a:rPr lang="en-US"/>
              <a:t>Best slide ever!! Lol!</a:t>
            </a:r>
            <a:endParaRPr/>
          </a:p>
        </p:txBody>
      </p:sp>
      <p:sp>
        <p:nvSpPr>
          <p:cNvPr id="187" name="Google Shape;187;p7: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5231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8:notes"/>
          <p:cNvSpPr txBox="1">
            <a:spLocks noGrp="1"/>
          </p:cNvSpPr>
          <p:nvPr>
            <p:ph type="body" idx="1"/>
          </p:nvPr>
        </p:nvSpPr>
        <p:spPr>
          <a:xfrm>
            <a:off x="702310" y="4480004"/>
            <a:ext cx="5618480" cy="3665458"/>
          </a:xfrm>
          <a:prstGeom prst="rect">
            <a:avLst/>
          </a:prstGeom>
        </p:spPr>
        <p:txBody>
          <a:bodyPr spcFirstLastPara="1" wrap="square" lIns="93308" tIns="46641" rIns="93308" bIns="46641" anchor="t" anchorCtr="0">
            <a:noAutofit/>
          </a:bodyPr>
          <a:lstStyle/>
          <a:p>
            <a:pPr marL="0" indent="0"/>
            <a:r>
              <a:rPr lang="en-US"/>
              <a:t>Don’t discount...will mention if we think the storm could intensify</a:t>
            </a:r>
            <a:endParaRPr/>
          </a:p>
        </p:txBody>
      </p:sp>
      <p:sp>
        <p:nvSpPr>
          <p:cNvPr id="195" name="Google Shape;195;p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698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2"/>
        <p:cNvGrpSpPr/>
        <p:nvPr/>
      </p:nvGrpSpPr>
      <p:grpSpPr>
        <a:xfrm>
          <a:off x="0" y="0"/>
          <a:ext cx="0" cy="0"/>
          <a:chOff x="0" y="0"/>
          <a:chExt cx="0" cy="0"/>
        </a:xfrm>
      </p:grpSpPr>
      <p:grpSp>
        <p:nvGrpSpPr>
          <p:cNvPr id="23" name="Google Shape;23;p2"/>
          <p:cNvGrpSpPr/>
          <p:nvPr/>
        </p:nvGrpSpPr>
        <p:grpSpPr>
          <a:xfrm>
            <a:off x="546100" y="-4763"/>
            <a:ext cx="5014912" cy="6862763"/>
            <a:chOff x="2928938" y="-4763"/>
            <a:chExt cx="5014912" cy="6862763"/>
          </a:xfrm>
        </p:grpSpPr>
        <p:sp>
          <p:nvSpPr>
            <p:cNvPr id="24" name="Google Shape;24;p2"/>
            <p:cNvSpPr/>
            <p:nvPr/>
          </p:nvSpPr>
          <p:spPr>
            <a:xfrm>
              <a:off x="3367088" y="-4763"/>
              <a:ext cx="1063625" cy="2782888"/>
            </a:xfrm>
            <a:custGeom>
              <a:avLst/>
              <a:gdLst/>
              <a:ahLst/>
              <a:cxnLst/>
              <a:rect l="l" t="t" r="r" b="b"/>
              <a:pathLst>
                <a:path w="670" h="1753" extrusionOk="0">
                  <a:moveTo>
                    <a:pt x="0" y="1696"/>
                  </a:moveTo>
                  <a:lnTo>
                    <a:pt x="225" y="1753"/>
                  </a:lnTo>
                  <a:lnTo>
                    <a:pt x="670" y="0"/>
                  </a:lnTo>
                  <a:lnTo>
                    <a:pt x="430" y="0"/>
                  </a:lnTo>
                  <a:lnTo>
                    <a:pt x="0" y="1696"/>
                  </a:lnTo>
                  <a:close/>
                </a:path>
              </a:pathLst>
            </a:custGeom>
            <a:solidFill>
              <a:schemeClr val="accent1"/>
            </a:solidFill>
            <a:ln>
              <a:noFill/>
            </a:ln>
          </p:spPr>
        </p:sp>
        <p:sp>
          <p:nvSpPr>
            <p:cNvPr id="25" name="Google Shape;25;p2"/>
            <p:cNvSpPr/>
            <p:nvPr/>
          </p:nvSpPr>
          <p:spPr>
            <a:xfrm>
              <a:off x="2928938" y="-4763"/>
              <a:ext cx="1035050" cy="2673350"/>
            </a:xfrm>
            <a:custGeom>
              <a:avLst/>
              <a:gdLst/>
              <a:ahLst/>
              <a:cxnLst/>
              <a:rect l="l" t="t" r="r" b="b"/>
              <a:pathLst>
                <a:path w="652" h="1684" extrusionOk="0">
                  <a:moveTo>
                    <a:pt x="225" y="1684"/>
                  </a:moveTo>
                  <a:lnTo>
                    <a:pt x="652" y="0"/>
                  </a:lnTo>
                  <a:lnTo>
                    <a:pt x="411" y="0"/>
                  </a:lnTo>
                  <a:lnTo>
                    <a:pt x="0" y="1627"/>
                  </a:lnTo>
                  <a:lnTo>
                    <a:pt x="219" y="1681"/>
                  </a:lnTo>
                  <a:lnTo>
                    <a:pt x="225" y="1684"/>
                  </a:lnTo>
                  <a:close/>
                </a:path>
              </a:pathLst>
            </a:custGeom>
            <a:solidFill>
              <a:srgbClr val="595959"/>
            </a:solidFill>
            <a:ln>
              <a:noFill/>
            </a:ln>
          </p:spPr>
        </p:sp>
        <p:sp>
          <p:nvSpPr>
            <p:cNvPr id="26" name="Google Shape;26;p2"/>
            <p:cNvSpPr/>
            <p:nvPr/>
          </p:nvSpPr>
          <p:spPr>
            <a:xfrm>
              <a:off x="2928938" y="2582862"/>
              <a:ext cx="2693987" cy="4275138"/>
            </a:xfrm>
            <a:custGeom>
              <a:avLst/>
              <a:gdLst/>
              <a:ahLst/>
              <a:cxnLst/>
              <a:rect l="l" t="t" r="r" b="b"/>
              <a:pathLst>
                <a:path w="1697" h="2693" extrusionOk="0">
                  <a:moveTo>
                    <a:pt x="0" y="0"/>
                  </a:moveTo>
                  <a:lnTo>
                    <a:pt x="1622" y="2693"/>
                  </a:lnTo>
                  <a:lnTo>
                    <a:pt x="1697" y="2693"/>
                  </a:lnTo>
                  <a:lnTo>
                    <a:pt x="0" y="0"/>
                  </a:lnTo>
                  <a:close/>
                </a:path>
              </a:pathLst>
            </a:custGeom>
            <a:solidFill>
              <a:srgbClr val="262626"/>
            </a:solidFill>
            <a:ln>
              <a:noFill/>
            </a:ln>
          </p:spPr>
        </p:sp>
        <p:sp>
          <p:nvSpPr>
            <p:cNvPr id="27" name="Google Shape;27;p2"/>
            <p:cNvSpPr/>
            <p:nvPr/>
          </p:nvSpPr>
          <p:spPr>
            <a:xfrm>
              <a:off x="3371850" y="2692400"/>
              <a:ext cx="3332162" cy="4165600"/>
            </a:xfrm>
            <a:custGeom>
              <a:avLst/>
              <a:gdLst/>
              <a:ahLst/>
              <a:cxnLst/>
              <a:rect l="l" t="t" r="r" b="b"/>
              <a:pathLst>
                <a:path w="2099" h="2624" extrusionOk="0">
                  <a:moveTo>
                    <a:pt x="2099" y="2624"/>
                  </a:moveTo>
                  <a:lnTo>
                    <a:pt x="0" y="0"/>
                  </a:lnTo>
                  <a:lnTo>
                    <a:pt x="2021" y="2624"/>
                  </a:lnTo>
                  <a:lnTo>
                    <a:pt x="2099" y="2624"/>
                  </a:lnTo>
                  <a:close/>
                </a:path>
              </a:pathLst>
            </a:custGeom>
            <a:solidFill>
              <a:srgbClr val="0B5982"/>
            </a:solidFill>
            <a:ln>
              <a:noFill/>
            </a:ln>
          </p:spPr>
        </p:sp>
        <p:sp>
          <p:nvSpPr>
            <p:cNvPr id="28" name="Google Shape;28;p2"/>
            <p:cNvSpPr/>
            <p:nvPr/>
          </p:nvSpPr>
          <p:spPr>
            <a:xfrm>
              <a:off x="3367088" y="2687637"/>
              <a:ext cx="4576762" cy="4170363"/>
            </a:xfrm>
            <a:custGeom>
              <a:avLst/>
              <a:gdLst/>
              <a:ahLst/>
              <a:cxnLst/>
              <a:rect l="l" t="t" r="r" b="b"/>
              <a:pathLst>
                <a:path w="2883" h="2627" extrusionOk="0">
                  <a:moveTo>
                    <a:pt x="0" y="0"/>
                  </a:moveTo>
                  <a:lnTo>
                    <a:pt x="3" y="3"/>
                  </a:lnTo>
                  <a:lnTo>
                    <a:pt x="2102" y="2627"/>
                  </a:lnTo>
                  <a:lnTo>
                    <a:pt x="2883" y="2627"/>
                  </a:lnTo>
                  <a:lnTo>
                    <a:pt x="225" y="57"/>
                  </a:lnTo>
                  <a:lnTo>
                    <a:pt x="0" y="0"/>
                  </a:lnTo>
                  <a:close/>
                </a:path>
              </a:pathLst>
            </a:custGeom>
            <a:solidFill>
              <a:srgbClr val="1186C3"/>
            </a:solidFill>
            <a:ln>
              <a:noFill/>
            </a:ln>
          </p:spPr>
        </p:sp>
        <p:sp>
          <p:nvSpPr>
            <p:cNvPr id="29" name="Google Shape;29;p2"/>
            <p:cNvSpPr/>
            <p:nvPr/>
          </p:nvSpPr>
          <p:spPr>
            <a:xfrm>
              <a:off x="2928938" y="2578100"/>
              <a:ext cx="3584575" cy="4279900"/>
            </a:xfrm>
            <a:custGeom>
              <a:avLst/>
              <a:gdLst/>
              <a:ahLst/>
              <a:cxnLst/>
              <a:rect l="l" t="t" r="r" b="b"/>
              <a:pathLst>
                <a:path w="2258" h="2696" extrusionOk="0">
                  <a:moveTo>
                    <a:pt x="2258" y="2696"/>
                  </a:moveTo>
                  <a:lnTo>
                    <a:pt x="264" y="111"/>
                  </a:lnTo>
                  <a:lnTo>
                    <a:pt x="228" y="60"/>
                  </a:lnTo>
                  <a:lnTo>
                    <a:pt x="225" y="57"/>
                  </a:lnTo>
                  <a:lnTo>
                    <a:pt x="0" y="0"/>
                  </a:lnTo>
                  <a:lnTo>
                    <a:pt x="0" y="3"/>
                  </a:lnTo>
                  <a:lnTo>
                    <a:pt x="1697" y="2696"/>
                  </a:lnTo>
                  <a:lnTo>
                    <a:pt x="2258" y="2696"/>
                  </a:lnTo>
                  <a:close/>
                </a:path>
              </a:pathLst>
            </a:custGeom>
            <a:solidFill>
              <a:srgbClr val="3F3F3F"/>
            </a:solidFill>
            <a:ln>
              <a:noFill/>
            </a:ln>
          </p:spPr>
        </p:sp>
      </p:grpSp>
      <p:sp>
        <p:nvSpPr>
          <p:cNvPr id="30" name="Google Shape;30;p2"/>
          <p:cNvSpPr txBox="1">
            <a:spLocks noGrp="1"/>
          </p:cNvSpPr>
          <p:nvPr>
            <p:ph type="ctrTitle"/>
          </p:nvPr>
        </p:nvSpPr>
        <p:spPr>
          <a:xfrm>
            <a:off x="2928401" y="1380068"/>
            <a:ext cx="8574622" cy="2616199"/>
          </a:xfrm>
          <a:prstGeom prst="rect">
            <a:avLst/>
          </a:prstGeom>
          <a:noFill/>
          <a:ln>
            <a:noFill/>
          </a:ln>
        </p:spPr>
        <p:txBody>
          <a:bodyPr spcFirstLastPara="1" wrap="square" lIns="91425" tIns="45700" rIns="91425" bIns="45700" anchor="b" anchorCtr="0"/>
          <a:lstStyle>
            <a:lvl1pPr lvl="0" algn="r">
              <a:spcBef>
                <a:spcPts val="0"/>
              </a:spcBef>
              <a:spcAft>
                <a:spcPts val="0"/>
              </a:spcAft>
              <a:buClr>
                <a:schemeClr val="dk1"/>
              </a:buClr>
              <a:buSzPts val="6000"/>
              <a:buFont typeface="Corbel"/>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
          <p:cNvSpPr txBox="1">
            <a:spLocks noGrp="1"/>
          </p:cNvSpPr>
          <p:nvPr>
            <p:ph type="subTitle" idx="1"/>
          </p:nvPr>
        </p:nvSpPr>
        <p:spPr>
          <a:xfrm>
            <a:off x="4515377" y="3996267"/>
            <a:ext cx="6987645" cy="1388534"/>
          </a:xfrm>
          <a:prstGeom prst="rect">
            <a:avLst/>
          </a:prstGeom>
          <a:noFill/>
          <a:ln>
            <a:noFill/>
          </a:ln>
        </p:spPr>
        <p:txBody>
          <a:bodyPr spcFirstLastPara="1" wrap="square" lIns="91425" tIns="45700" rIns="91425" bIns="45700" anchor="t" anchorCtr="0"/>
          <a:lstStyle>
            <a:lvl1pPr lvl="0" algn="r">
              <a:spcBef>
                <a:spcPts val="420"/>
              </a:spcBef>
              <a:spcAft>
                <a:spcPts val="0"/>
              </a:spcAft>
              <a:buSzPts val="3045"/>
              <a:buNone/>
              <a:defRPr sz="2100">
                <a:solidFill>
                  <a:schemeClr val="dk1"/>
                </a:solidFill>
              </a:defRPr>
            </a:lvl1pPr>
            <a:lvl2pPr lvl="1" algn="ctr">
              <a:spcBef>
                <a:spcPts val="600"/>
              </a:spcBef>
              <a:spcAft>
                <a:spcPts val="0"/>
              </a:spcAft>
              <a:buSzPts val="2900"/>
              <a:buNone/>
              <a:defRPr>
                <a:solidFill>
                  <a:srgbClr val="888888"/>
                </a:solidFill>
              </a:defRPr>
            </a:lvl2pPr>
            <a:lvl3pPr lvl="2" algn="ctr">
              <a:spcBef>
                <a:spcPts val="600"/>
              </a:spcBef>
              <a:spcAft>
                <a:spcPts val="0"/>
              </a:spcAft>
              <a:buSzPts val="2610"/>
              <a:buNone/>
              <a:defRPr>
                <a:solidFill>
                  <a:srgbClr val="888888"/>
                </a:solidFill>
              </a:defRPr>
            </a:lvl3pPr>
            <a:lvl4pPr lvl="3" algn="ctr">
              <a:spcBef>
                <a:spcPts val="600"/>
              </a:spcBef>
              <a:spcAft>
                <a:spcPts val="0"/>
              </a:spcAft>
              <a:buSzPts val="2320"/>
              <a:buNone/>
              <a:defRPr>
                <a:solidFill>
                  <a:srgbClr val="888888"/>
                </a:solidFill>
              </a:defRPr>
            </a:lvl4pPr>
            <a:lvl5pPr lvl="4" algn="ctr">
              <a:spcBef>
                <a:spcPts val="600"/>
              </a:spcBef>
              <a:spcAft>
                <a:spcPts val="0"/>
              </a:spcAft>
              <a:buSzPts val="2030"/>
              <a:buNone/>
              <a:defRPr>
                <a:solidFill>
                  <a:srgbClr val="888888"/>
                </a:solidFill>
              </a:defRPr>
            </a:lvl5pPr>
            <a:lvl6pPr lvl="5" algn="ctr">
              <a:spcBef>
                <a:spcPts val="600"/>
              </a:spcBef>
              <a:spcAft>
                <a:spcPts val="0"/>
              </a:spcAft>
              <a:buSzPts val="2030"/>
              <a:buNone/>
              <a:defRPr>
                <a:solidFill>
                  <a:srgbClr val="888888"/>
                </a:solidFill>
              </a:defRPr>
            </a:lvl6pPr>
            <a:lvl7pPr lvl="6" algn="ctr">
              <a:spcBef>
                <a:spcPts val="600"/>
              </a:spcBef>
              <a:spcAft>
                <a:spcPts val="0"/>
              </a:spcAft>
              <a:buSzPts val="2030"/>
              <a:buNone/>
              <a:defRPr>
                <a:solidFill>
                  <a:srgbClr val="888888"/>
                </a:solidFill>
              </a:defRPr>
            </a:lvl7pPr>
            <a:lvl8pPr lvl="7" algn="ctr">
              <a:spcBef>
                <a:spcPts val="600"/>
              </a:spcBef>
              <a:spcAft>
                <a:spcPts val="0"/>
              </a:spcAft>
              <a:buSzPts val="2030"/>
              <a:buNone/>
              <a:defRPr>
                <a:solidFill>
                  <a:srgbClr val="888888"/>
                </a:solidFill>
              </a:defRPr>
            </a:lvl8pPr>
            <a:lvl9pPr lvl="8" algn="ctr">
              <a:spcBef>
                <a:spcPts val="600"/>
              </a:spcBef>
              <a:spcAft>
                <a:spcPts val="600"/>
              </a:spcAft>
              <a:buSzPts val="2030"/>
              <a:buNone/>
              <a:defRPr>
                <a:solidFill>
                  <a:srgbClr val="888888"/>
                </a:solidFill>
              </a:defRPr>
            </a:lvl9pPr>
          </a:lstStyle>
          <a:p>
            <a:endParaRPr/>
          </a:p>
        </p:txBody>
      </p:sp>
      <p:sp>
        <p:nvSpPr>
          <p:cNvPr id="32" name="Google Shape;32;p2"/>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2"/>
          <p:cNvSpPr txBox="1">
            <a:spLocks noGrp="1"/>
          </p:cNvSpPr>
          <p:nvPr>
            <p:ph type="ftr" idx="11"/>
          </p:nvPr>
        </p:nvSpPr>
        <p:spPr>
          <a:xfrm>
            <a:off x="5332412" y="5883275"/>
            <a:ext cx="4324044"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6"/>
        <p:cNvGrpSpPr/>
        <p:nvPr/>
      </p:nvGrpSpPr>
      <p:grpSpPr>
        <a:xfrm>
          <a:off x="0" y="0"/>
          <a:ext cx="0" cy="0"/>
          <a:chOff x="0" y="0"/>
          <a:chExt cx="0" cy="0"/>
        </a:xfrm>
      </p:grpSpPr>
      <p:sp>
        <p:nvSpPr>
          <p:cNvPr id="87" name="Google Shape;87;p11"/>
          <p:cNvSpPr txBox="1">
            <a:spLocks noGrp="1"/>
          </p:cNvSpPr>
          <p:nvPr>
            <p:ph type="title"/>
          </p:nvPr>
        </p:nvSpPr>
        <p:spPr>
          <a:xfrm>
            <a:off x="1484311" y="4732865"/>
            <a:ext cx="10018711" cy="566738"/>
          </a:xfrm>
          <a:prstGeom prst="rect">
            <a:avLst/>
          </a:prstGeom>
          <a:noFill/>
          <a:ln>
            <a:noFill/>
          </a:ln>
        </p:spPr>
        <p:txBody>
          <a:bodyPr spcFirstLastPara="1" wrap="square" lIns="91425" tIns="45700" rIns="91425" bIns="45700" anchor="b" anchorCtr="0"/>
          <a:lstStyle>
            <a:lvl1pPr lvl="0" algn="ctr">
              <a:spcBef>
                <a:spcPts val="0"/>
              </a:spcBef>
              <a:spcAft>
                <a:spcPts val="0"/>
              </a:spcAft>
              <a:buClr>
                <a:schemeClr val="dk1"/>
              </a:buClr>
              <a:buSzPts val="2400"/>
              <a:buFont typeface="Corbel"/>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1"/>
          <p:cNvSpPr>
            <a:spLocks noGrp="1"/>
          </p:cNvSpPr>
          <p:nvPr>
            <p:ph type="pic" idx="2"/>
          </p:nvPr>
        </p:nvSpPr>
        <p:spPr>
          <a:xfrm>
            <a:off x="2386012" y="932112"/>
            <a:ext cx="8225944" cy="3164976"/>
          </a:xfrm>
          <a:prstGeom prst="roundRect">
            <a:avLst>
              <a:gd name="adj" fmla="val 4380"/>
            </a:avLst>
          </a:prstGeom>
          <a:noFill/>
          <a:ln w="38100" cap="flat" cmpd="sng">
            <a:solidFill>
              <a:schemeClr val="lt2"/>
            </a:solidFill>
            <a:prstDash val="solid"/>
            <a:round/>
            <a:headEnd type="none" w="sm" len="sm"/>
            <a:tailEnd type="none" w="sm" len="sm"/>
          </a:ln>
        </p:spPr>
        <p:txBody>
          <a:bodyPr spcFirstLastPara="1" wrap="square" lIns="91425" tIns="45700" rIns="91425" bIns="45700" anchor="t" anchorCtr="0"/>
          <a:lstStyle>
            <a:lvl1pPr marR="0" lvl="0" algn="ctr" rtl="0">
              <a:spcBef>
                <a:spcPts val="32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1pPr>
            <a:lvl2pPr marR="0" lvl="1"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2pPr>
            <a:lvl3pPr marR="0" lvl="2"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3pPr>
            <a:lvl4pPr marR="0" lvl="3"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4pPr>
            <a:lvl5pPr marR="0" lvl="4"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5pPr>
            <a:lvl6pPr marR="0" lvl="5"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6pPr>
            <a:lvl7pPr marR="0" lvl="6"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7pPr>
            <a:lvl8pPr marR="0" lvl="7"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8pPr>
            <a:lvl9pPr marR="0" lvl="8" algn="l" rtl="0">
              <a:spcBef>
                <a:spcPts val="600"/>
              </a:spcBef>
              <a:spcAft>
                <a:spcPts val="600"/>
              </a:spcAft>
              <a:buClr>
                <a:srgbClr val="1186C3"/>
              </a:buClr>
              <a:buSzPts val="2320"/>
              <a:buFont typeface="Arial"/>
              <a:buNone/>
              <a:defRPr sz="1600" b="0" i="0" u="none" strike="noStrike" cap="none">
                <a:solidFill>
                  <a:schemeClr val="dk1"/>
                </a:solidFill>
                <a:latin typeface="Corbel"/>
                <a:ea typeface="Corbel"/>
                <a:cs typeface="Corbel"/>
                <a:sym typeface="Corbel"/>
              </a:defRPr>
            </a:lvl9pPr>
          </a:lstStyle>
          <a:p>
            <a:endParaRPr/>
          </a:p>
        </p:txBody>
      </p:sp>
      <p:sp>
        <p:nvSpPr>
          <p:cNvPr id="89" name="Google Shape;89;p11"/>
          <p:cNvSpPr txBox="1">
            <a:spLocks noGrp="1"/>
          </p:cNvSpPr>
          <p:nvPr>
            <p:ph type="body" idx="1"/>
          </p:nvPr>
        </p:nvSpPr>
        <p:spPr>
          <a:xfrm>
            <a:off x="1484311" y="5299603"/>
            <a:ext cx="10018711" cy="493712"/>
          </a:xfrm>
          <a:prstGeom prst="rect">
            <a:avLst/>
          </a:prstGeom>
          <a:noFill/>
          <a:ln>
            <a:noFill/>
          </a:ln>
        </p:spPr>
        <p:txBody>
          <a:bodyPr spcFirstLastPara="1" wrap="square" lIns="91425" tIns="45700" rIns="91425" bIns="45700" anchor="ctr" anchorCtr="0"/>
          <a:lstStyle>
            <a:lvl1pPr marL="457200" lvl="0" indent="-228600" algn="ctr">
              <a:spcBef>
                <a:spcPts val="280"/>
              </a:spcBef>
              <a:spcAft>
                <a:spcPts val="0"/>
              </a:spcAft>
              <a:buSzPts val="2030"/>
              <a:buNone/>
              <a:defRPr sz="1400"/>
            </a:lvl1pPr>
            <a:lvl2pPr marL="914400" lvl="1" indent="-228600" algn="l">
              <a:spcBef>
                <a:spcPts val="600"/>
              </a:spcBef>
              <a:spcAft>
                <a:spcPts val="0"/>
              </a:spcAft>
              <a:buSzPts val="1740"/>
              <a:buNone/>
              <a:defRPr sz="1200"/>
            </a:lvl2pPr>
            <a:lvl3pPr marL="1371600" lvl="2" indent="-228600" algn="l">
              <a:spcBef>
                <a:spcPts val="600"/>
              </a:spcBef>
              <a:spcAft>
                <a:spcPts val="0"/>
              </a:spcAft>
              <a:buSzPts val="1450"/>
              <a:buNone/>
              <a:defRPr sz="1000"/>
            </a:lvl3pPr>
            <a:lvl4pPr marL="1828800" lvl="3" indent="-228600" algn="l">
              <a:spcBef>
                <a:spcPts val="600"/>
              </a:spcBef>
              <a:spcAft>
                <a:spcPts val="0"/>
              </a:spcAft>
              <a:buSzPts val="1305"/>
              <a:buNone/>
              <a:defRPr sz="900"/>
            </a:lvl4pPr>
            <a:lvl5pPr marL="2286000" lvl="4" indent="-228600" algn="l">
              <a:spcBef>
                <a:spcPts val="600"/>
              </a:spcBef>
              <a:spcAft>
                <a:spcPts val="0"/>
              </a:spcAft>
              <a:buSzPts val="1305"/>
              <a:buNone/>
              <a:defRPr sz="900"/>
            </a:lvl5pPr>
            <a:lvl6pPr marL="2743200" lvl="5" indent="-228600" algn="l">
              <a:spcBef>
                <a:spcPts val="600"/>
              </a:spcBef>
              <a:spcAft>
                <a:spcPts val="0"/>
              </a:spcAft>
              <a:buSzPts val="1305"/>
              <a:buNone/>
              <a:defRPr sz="900"/>
            </a:lvl6pPr>
            <a:lvl7pPr marL="3200400" lvl="6" indent="-228600" algn="l">
              <a:spcBef>
                <a:spcPts val="600"/>
              </a:spcBef>
              <a:spcAft>
                <a:spcPts val="0"/>
              </a:spcAft>
              <a:buSzPts val="1305"/>
              <a:buNone/>
              <a:defRPr sz="900"/>
            </a:lvl7pPr>
            <a:lvl8pPr marL="3657600" lvl="7" indent="-228600" algn="l">
              <a:spcBef>
                <a:spcPts val="600"/>
              </a:spcBef>
              <a:spcAft>
                <a:spcPts val="0"/>
              </a:spcAft>
              <a:buSzPts val="1305"/>
              <a:buNone/>
              <a:defRPr sz="900"/>
            </a:lvl8pPr>
            <a:lvl9pPr marL="4114800" lvl="8" indent="-228600" algn="l">
              <a:spcBef>
                <a:spcPts val="600"/>
              </a:spcBef>
              <a:spcAft>
                <a:spcPts val="600"/>
              </a:spcAft>
              <a:buSzPts val="1305"/>
              <a:buNone/>
              <a:defRPr sz="900"/>
            </a:lvl9pPr>
          </a:lstStyle>
          <a:p>
            <a:endParaRPr/>
          </a:p>
        </p:txBody>
      </p:sp>
      <p:sp>
        <p:nvSpPr>
          <p:cNvPr id="90" name="Google Shape;90;p11"/>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1"/>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1"/>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3"/>
        <p:cNvGrpSpPr/>
        <p:nvPr/>
      </p:nvGrpSpPr>
      <p:grpSpPr>
        <a:xfrm>
          <a:off x="0" y="0"/>
          <a:ext cx="0" cy="0"/>
          <a:chOff x="0" y="0"/>
          <a:chExt cx="0" cy="0"/>
        </a:xfrm>
      </p:grpSpPr>
      <p:sp>
        <p:nvSpPr>
          <p:cNvPr id="94" name="Google Shape;94;p12"/>
          <p:cNvSpPr txBox="1">
            <a:spLocks noGrp="1"/>
          </p:cNvSpPr>
          <p:nvPr>
            <p:ph type="title"/>
          </p:nvPr>
        </p:nvSpPr>
        <p:spPr>
          <a:xfrm>
            <a:off x="1484312" y="685800"/>
            <a:ext cx="10018711" cy="3048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3200"/>
              <a:buFont typeface="Corbel"/>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2"/>
          <p:cNvSpPr txBox="1">
            <a:spLocks noGrp="1"/>
          </p:cNvSpPr>
          <p:nvPr>
            <p:ph type="body" idx="1"/>
          </p:nvPr>
        </p:nvSpPr>
        <p:spPr>
          <a:xfrm>
            <a:off x="1484312" y="4343400"/>
            <a:ext cx="10018713" cy="1447800"/>
          </a:xfrm>
          <a:prstGeom prst="rect">
            <a:avLst/>
          </a:prstGeom>
          <a:noFill/>
          <a:ln>
            <a:noFill/>
          </a:ln>
        </p:spPr>
        <p:txBody>
          <a:bodyPr spcFirstLastPara="1" wrap="square" lIns="91425" tIns="45700" rIns="91425" bIns="45700" anchor="ctr" anchorCtr="0"/>
          <a:lstStyle>
            <a:lvl1pPr marL="457200" lvl="0" indent="-228600" algn="ctr">
              <a:spcBef>
                <a:spcPts val="400"/>
              </a:spcBef>
              <a:spcAft>
                <a:spcPts val="0"/>
              </a:spcAft>
              <a:buSzPts val="2900"/>
              <a:buNone/>
              <a:defRPr sz="20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96" name="Google Shape;96;p12"/>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2"/>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2"/>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9"/>
        <p:cNvGrpSpPr/>
        <p:nvPr/>
      </p:nvGrpSpPr>
      <p:grpSpPr>
        <a:xfrm>
          <a:off x="0" y="0"/>
          <a:ext cx="0" cy="0"/>
          <a:chOff x="0" y="0"/>
          <a:chExt cx="0" cy="0"/>
        </a:xfrm>
      </p:grpSpPr>
      <p:sp>
        <p:nvSpPr>
          <p:cNvPr id="100" name="Google Shape;100;p13"/>
          <p:cNvSpPr txBox="1"/>
          <p:nvPr/>
        </p:nvSpPr>
        <p:spPr>
          <a:xfrm>
            <a:off x="1598612" y="863023"/>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8000"/>
              <a:buFont typeface="Corbel"/>
              <a:buNone/>
            </a:pPr>
            <a:r>
              <a:rPr lang="en-US" sz="8000" b="0" cap="none">
                <a:solidFill>
                  <a:schemeClr val="dk1"/>
                </a:solidFill>
                <a:latin typeface="Corbel"/>
                <a:ea typeface="Corbel"/>
                <a:cs typeface="Corbel"/>
                <a:sym typeface="Corbel"/>
              </a:rPr>
              <a:t>“</a:t>
            </a:r>
            <a:endParaRPr/>
          </a:p>
        </p:txBody>
      </p:sp>
      <p:sp>
        <p:nvSpPr>
          <p:cNvPr id="101" name="Google Shape;101;p13"/>
          <p:cNvSpPr txBox="1"/>
          <p:nvPr/>
        </p:nvSpPr>
        <p:spPr>
          <a:xfrm>
            <a:off x="10893425" y="2819399"/>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8000"/>
              <a:buFont typeface="Corbel"/>
              <a:buNone/>
            </a:pPr>
            <a:r>
              <a:rPr lang="en-US" sz="8000" b="0" cap="none">
                <a:solidFill>
                  <a:schemeClr val="dk1"/>
                </a:solidFill>
                <a:latin typeface="Corbel"/>
                <a:ea typeface="Corbel"/>
                <a:cs typeface="Corbel"/>
                <a:sym typeface="Corbel"/>
              </a:rPr>
              <a:t>”</a:t>
            </a:r>
            <a:endParaRPr/>
          </a:p>
        </p:txBody>
      </p:sp>
      <p:sp>
        <p:nvSpPr>
          <p:cNvPr id="102" name="Google Shape;102;p13"/>
          <p:cNvSpPr txBox="1">
            <a:spLocks noGrp="1"/>
          </p:cNvSpPr>
          <p:nvPr>
            <p:ph type="title"/>
          </p:nvPr>
        </p:nvSpPr>
        <p:spPr>
          <a:xfrm>
            <a:off x="2208212" y="685800"/>
            <a:ext cx="8990012" cy="2743199"/>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3200"/>
              <a:buFont typeface="Corbel"/>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3"/>
          <p:cNvSpPr txBox="1">
            <a:spLocks noGrp="1"/>
          </p:cNvSpPr>
          <p:nvPr>
            <p:ph type="body" idx="1"/>
          </p:nvPr>
        </p:nvSpPr>
        <p:spPr>
          <a:xfrm>
            <a:off x="2436811" y="3428999"/>
            <a:ext cx="8532815" cy="381000"/>
          </a:xfrm>
          <a:prstGeom prst="rect">
            <a:avLst/>
          </a:prstGeom>
          <a:noFill/>
          <a:ln>
            <a:noFill/>
          </a:ln>
        </p:spPr>
        <p:txBody>
          <a:bodyPr spcFirstLastPara="1" wrap="square" lIns="91425" tIns="45700" rIns="91425" bIns="45700" anchor="ctr" anchorCtr="0"/>
          <a:lstStyle>
            <a:lvl1pPr marL="457200" lvl="0" indent="-228600" algn="l">
              <a:spcBef>
                <a:spcPts val="360"/>
              </a:spcBef>
              <a:spcAft>
                <a:spcPts val="0"/>
              </a:spcAft>
              <a:buSzPts val="2610"/>
              <a:buFont typeface="Corbel"/>
              <a:buNone/>
              <a:defRPr sz="1800"/>
            </a:lvl1pPr>
            <a:lvl2pPr marL="914400" lvl="1" indent="-228600" algn="l">
              <a:spcBef>
                <a:spcPts val="600"/>
              </a:spcBef>
              <a:spcAft>
                <a:spcPts val="0"/>
              </a:spcAft>
              <a:buSzPts val="2900"/>
              <a:buFont typeface="Corbel"/>
              <a:buNone/>
              <a:defRPr/>
            </a:lvl2pPr>
            <a:lvl3pPr marL="1371600" lvl="2" indent="-228600" algn="l">
              <a:spcBef>
                <a:spcPts val="600"/>
              </a:spcBef>
              <a:spcAft>
                <a:spcPts val="0"/>
              </a:spcAft>
              <a:buSzPts val="2610"/>
              <a:buFont typeface="Corbel"/>
              <a:buNone/>
              <a:defRPr/>
            </a:lvl3pPr>
            <a:lvl4pPr marL="1828800" lvl="3" indent="-228600" algn="l">
              <a:spcBef>
                <a:spcPts val="600"/>
              </a:spcBef>
              <a:spcAft>
                <a:spcPts val="0"/>
              </a:spcAft>
              <a:buSzPts val="2320"/>
              <a:buFont typeface="Corbel"/>
              <a:buNone/>
              <a:defRPr/>
            </a:lvl4pPr>
            <a:lvl5pPr marL="2286000" lvl="4" indent="-228600" algn="l">
              <a:spcBef>
                <a:spcPts val="600"/>
              </a:spcBef>
              <a:spcAft>
                <a:spcPts val="0"/>
              </a:spcAft>
              <a:buSzPts val="2030"/>
              <a:buFont typeface="Corbel"/>
              <a:buNone/>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04" name="Google Shape;104;p13"/>
          <p:cNvSpPr txBox="1">
            <a:spLocks noGrp="1"/>
          </p:cNvSpPr>
          <p:nvPr>
            <p:ph type="body" idx="2"/>
          </p:nvPr>
        </p:nvSpPr>
        <p:spPr>
          <a:xfrm>
            <a:off x="1484311" y="4343400"/>
            <a:ext cx="10018711" cy="1447800"/>
          </a:xfrm>
          <a:prstGeom prst="rect">
            <a:avLst/>
          </a:prstGeom>
          <a:noFill/>
          <a:ln>
            <a:noFill/>
          </a:ln>
        </p:spPr>
        <p:txBody>
          <a:bodyPr spcFirstLastPara="1" wrap="square" lIns="91425" tIns="45700" rIns="91425" bIns="45700" anchor="ctr" anchorCtr="0"/>
          <a:lstStyle>
            <a:lvl1pPr marL="457200" lvl="0" indent="-228600" algn="ctr">
              <a:spcBef>
                <a:spcPts val="400"/>
              </a:spcBef>
              <a:spcAft>
                <a:spcPts val="0"/>
              </a:spcAft>
              <a:buSzPts val="2900"/>
              <a:buNone/>
              <a:defRPr sz="20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105" name="Google Shape;105;p13"/>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3"/>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3"/>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8"/>
        <p:cNvGrpSpPr/>
        <p:nvPr/>
      </p:nvGrpSpPr>
      <p:grpSpPr>
        <a:xfrm>
          <a:off x="0" y="0"/>
          <a:ext cx="0" cy="0"/>
          <a:chOff x="0" y="0"/>
          <a:chExt cx="0" cy="0"/>
        </a:xfrm>
      </p:grpSpPr>
      <p:sp>
        <p:nvSpPr>
          <p:cNvPr id="109" name="Google Shape;109;p14"/>
          <p:cNvSpPr txBox="1">
            <a:spLocks noGrp="1"/>
          </p:cNvSpPr>
          <p:nvPr>
            <p:ph type="title"/>
          </p:nvPr>
        </p:nvSpPr>
        <p:spPr>
          <a:xfrm>
            <a:off x="1484313" y="3308581"/>
            <a:ext cx="10018709" cy="1468800"/>
          </a:xfrm>
          <a:prstGeom prst="rect">
            <a:avLst/>
          </a:prstGeom>
          <a:noFill/>
          <a:ln>
            <a:noFill/>
          </a:ln>
        </p:spPr>
        <p:txBody>
          <a:bodyPr spcFirstLastPara="1" wrap="square" lIns="91425" tIns="45700" rIns="91425" bIns="45700" anchor="b" anchorCtr="0"/>
          <a:lstStyle>
            <a:lvl1pPr lvl="0" algn="r">
              <a:spcBef>
                <a:spcPts val="0"/>
              </a:spcBef>
              <a:spcAft>
                <a:spcPts val="0"/>
              </a:spcAft>
              <a:buClr>
                <a:schemeClr val="dk1"/>
              </a:buClr>
              <a:buSzPts val="3200"/>
              <a:buFont typeface="Corbel"/>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4"/>
          <p:cNvSpPr txBox="1">
            <a:spLocks noGrp="1"/>
          </p:cNvSpPr>
          <p:nvPr>
            <p:ph type="body" idx="1"/>
          </p:nvPr>
        </p:nvSpPr>
        <p:spPr>
          <a:xfrm>
            <a:off x="1484312" y="4777381"/>
            <a:ext cx="10018710" cy="860400"/>
          </a:xfrm>
          <a:prstGeom prst="rect">
            <a:avLst/>
          </a:prstGeom>
          <a:noFill/>
          <a:ln>
            <a:noFill/>
          </a:ln>
        </p:spPr>
        <p:txBody>
          <a:bodyPr spcFirstLastPara="1" wrap="square" lIns="91425" tIns="45700" rIns="91425" bIns="45700" anchor="t" anchorCtr="0"/>
          <a:lstStyle>
            <a:lvl1pPr marL="457200" lvl="0" indent="-228600" algn="r">
              <a:spcBef>
                <a:spcPts val="400"/>
              </a:spcBef>
              <a:spcAft>
                <a:spcPts val="0"/>
              </a:spcAft>
              <a:buSzPts val="2900"/>
              <a:buNone/>
              <a:defRPr sz="20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111" name="Google Shape;111;p14"/>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4"/>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4"/>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4"/>
        <p:cNvGrpSpPr/>
        <p:nvPr/>
      </p:nvGrpSpPr>
      <p:grpSpPr>
        <a:xfrm>
          <a:off x="0" y="0"/>
          <a:ext cx="0" cy="0"/>
          <a:chOff x="0" y="0"/>
          <a:chExt cx="0" cy="0"/>
        </a:xfrm>
      </p:grpSpPr>
      <p:sp>
        <p:nvSpPr>
          <p:cNvPr id="115" name="Google Shape;115;p15"/>
          <p:cNvSpPr txBox="1"/>
          <p:nvPr/>
        </p:nvSpPr>
        <p:spPr>
          <a:xfrm>
            <a:off x="1598612" y="863023"/>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8000"/>
              <a:buFont typeface="Corbel"/>
              <a:buNone/>
            </a:pPr>
            <a:r>
              <a:rPr lang="en-US" sz="8000" b="0" cap="none">
                <a:solidFill>
                  <a:schemeClr val="dk1"/>
                </a:solidFill>
                <a:latin typeface="Corbel"/>
                <a:ea typeface="Corbel"/>
                <a:cs typeface="Corbel"/>
                <a:sym typeface="Corbel"/>
              </a:rPr>
              <a:t>“</a:t>
            </a:r>
            <a:endParaRPr/>
          </a:p>
        </p:txBody>
      </p:sp>
      <p:sp>
        <p:nvSpPr>
          <p:cNvPr id="116" name="Google Shape;116;p15"/>
          <p:cNvSpPr txBox="1"/>
          <p:nvPr/>
        </p:nvSpPr>
        <p:spPr>
          <a:xfrm>
            <a:off x="10893425" y="2819399"/>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8000"/>
              <a:buFont typeface="Corbel"/>
              <a:buNone/>
            </a:pPr>
            <a:r>
              <a:rPr lang="en-US" sz="8000" b="0" cap="none">
                <a:solidFill>
                  <a:schemeClr val="dk1"/>
                </a:solidFill>
                <a:latin typeface="Corbel"/>
                <a:ea typeface="Corbel"/>
                <a:cs typeface="Corbel"/>
                <a:sym typeface="Corbel"/>
              </a:rPr>
              <a:t>”</a:t>
            </a:r>
            <a:endParaRPr/>
          </a:p>
        </p:txBody>
      </p:sp>
      <p:sp>
        <p:nvSpPr>
          <p:cNvPr id="117" name="Google Shape;117;p15"/>
          <p:cNvSpPr txBox="1">
            <a:spLocks noGrp="1"/>
          </p:cNvSpPr>
          <p:nvPr>
            <p:ph type="title"/>
          </p:nvPr>
        </p:nvSpPr>
        <p:spPr>
          <a:xfrm>
            <a:off x="2208212" y="685800"/>
            <a:ext cx="8990012" cy="2743199"/>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3200"/>
              <a:buFont typeface="Corbel"/>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5"/>
          <p:cNvSpPr txBox="1">
            <a:spLocks noGrp="1"/>
          </p:cNvSpPr>
          <p:nvPr>
            <p:ph type="body" idx="1"/>
          </p:nvPr>
        </p:nvSpPr>
        <p:spPr>
          <a:xfrm>
            <a:off x="1484313" y="3886200"/>
            <a:ext cx="10018710" cy="889000"/>
          </a:xfrm>
          <a:prstGeom prst="rect">
            <a:avLst/>
          </a:prstGeom>
          <a:noFill/>
          <a:ln>
            <a:noFill/>
          </a:ln>
        </p:spPr>
        <p:txBody>
          <a:bodyPr spcFirstLastPara="1" wrap="square" lIns="91425" tIns="45700" rIns="91425" bIns="45700" anchor="b" anchorCtr="0"/>
          <a:lstStyle>
            <a:lvl1pPr marL="457200" lvl="0" indent="-228600" algn="r">
              <a:spcBef>
                <a:spcPts val="480"/>
              </a:spcBef>
              <a:spcAft>
                <a:spcPts val="0"/>
              </a:spcAft>
              <a:buSzPts val="3480"/>
              <a:buNone/>
              <a:defRPr sz="2400" b="0" cap="none">
                <a:solidFill>
                  <a:schemeClr val="dk1"/>
                </a:solidFill>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19" name="Google Shape;119;p15"/>
          <p:cNvSpPr txBox="1">
            <a:spLocks noGrp="1"/>
          </p:cNvSpPr>
          <p:nvPr>
            <p:ph type="body" idx="2"/>
          </p:nvPr>
        </p:nvSpPr>
        <p:spPr>
          <a:xfrm>
            <a:off x="1484312" y="4775200"/>
            <a:ext cx="10018710" cy="1016000"/>
          </a:xfrm>
          <a:prstGeom prst="rect">
            <a:avLst/>
          </a:prstGeom>
          <a:noFill/>
          <a:ln>
            <a:noFill/>
          </a:ln>
        </p:spPr>
        <p:txBody>
          <a:bodyPr spcFirstLastPara="1" wrap="square" lIns="91425" tIns="45700" rIns="91425" bIns="45700" anchor="t" anchorCtr="0"/>
          <a:lstStyle>
            <a:lvl1pPr marL="457200" lvl="0" indent="-228600" algn="r">
              <a:spcBef>
                <a:spcPts val="360"/>
              </a:spcBef>
              <a:spcAft>
                <a:spcPts val="0"/>
              </a:spcAft>
              <a:buSzPts val="2610"/>
              <a:buNone/>
              <a:defRPr sz="18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120" name="Google Shape;120;p15"/>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5"/>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5"/>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3"/>
        <p:cNvGrpSpPr/>
        <p:nvPr/>
      </p:nvGrpSpPr>
      <p:grpSpPr>
        <a:xfrm>
          <a:off x="0" y="0"/>
          <a:ext cx="0" cy="0"/>
          <a:chOff x="0" y="0"/>
          <a:chExt cx="0" cy="0"/>
        </a:xfrm>
      </p:grpSpPr>
      <p:sp>
        <p:nvSpPr>
          <p:cNvPr id="124" name="Google Shape;124;p16"/>
          <p:cNvSpPr txBox="1">
            <a:spLocks noGrp="1"/>
          </p:cNvSpPr>
          <p:nvPr>
            <p:ph type="title"/>
          </p:nvPr>
        </p:nvSpPr>
        <p:spPr>
          <a:xfrm>
            <a:off x="1484313" y="685800"/>
            <a:ext cx="10018712" cy="2727325"/>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4000"/>
              <a:buFont typeface="Corbel"/>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6"/>
          <p:cNvSpPr txBox="1">
            <a:spLocks noGrp="1"/>
          </p:cNvSpPr>
          <p:nvPr>
            <p:ph type="body" idx="1"/>
          </p:nvPr>
        </p:nvSpPr>
        <p:spPr>
          <a:xfrm>
            <a:off x="1484312" y="3505200"/>
            <a:ext cx="10018713" cy="838200"/>
          </a:xfrm>
          <a:prstGeom prst="rect">
            <a:avLst/>
          </a:prstGeom>
          <a:noFill/>
          <a:ln>
            <a:noFill/>
          </a:ln>
        </p:spPr>
        <p:txBody>
          <a:bodyPr spcFirstLastPara="1" wrap="square" lIns="91425" tIns="45700" rIns="91425" bIns="45700" anchor="b" anchorCtr="0"/>
          <a:lstStyle>
            <a:lvl1pPr marL="457200" lvl="0" indent="-228600" algn="l">
              <a:spcBef>
                <a:spcPts val="560"/>
              </a:spcBef>
              <a:spcAft>
                <a:spcPts val="0"/>
              </a:spcAft>
              <a:buSzPts val="4060"/>
              <a:buNone/>
              <a:defRPr sz="2800" b="0" cap="none">
                <a:solidFill>
                  <a:schemeClr val="dk1"/>
                </a:solidFill>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26" name="Google Shape;126;p16"/>
          <p:cNvSpPr txBox="1">
            <a:spLocks noGrp="1"/>
          </p:cNvSpPr>
          <p:nvPr>
            <p:ph type="body" idx="2"/>
          </p:nvPr>
        </p:nvSpPr>
        <p:spPr>
          <a:xfrm>
            <a:off x="1484311" y="4343400"/>
            <a:ext cx="10018713" cy="1447800"/>
          </a:xfrm>
          <a:prstGeom prst="rect">
            <a:avLst/>
          </a:prstGeom>
          <a:noFill/>
          <a:ln>
            <a:noFill/>
          </a:ln>
        </p:spPr>
        <p:txBody>
          <a:bodyPr spcFirstLastPara="1" wrap="square" lIns="91425" tIns="45700" rIns="91425" bIns="45700" anchor="t" anchorCtr="0"/>
          <a:lstStyle>
            <a:lvl1pPr marL="457200" lvl="0" indent="-228600" algn="l">
              <a:spcBef>
                <a:spcPts val="360"/>
              </a:spcBef>
              <a:spcAft>
                <a:spcPts val="0"/>
              </a:spcAft>
              <a:buSzPts val="2610"/>
              <a:buNone/>
              <a:defRPr sz="18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127" name="Google Shape;127;p16"/>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6"/>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6"/>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0"/>
        <p:cNvGrpSpPr/>
        <p:nvPr/>
      </p:nvGrpSpPr>
      <p:grpSpPr>
        <a:xfrm>
          <a:off x="0" y="0"/>
          <a:ext cx="0" cy="0"/>
          <a:chOff x="0" y="0"/>
          <a:chExt cx="0" cy="0"/>
        </a:xfrm>
      </p:grpSpPr>
      <p:sp>
        <p:nvSpPr>
          <p:cNvPr id="131" name="Google Shape;131;p17"/>
          <p:cNvSpPr txBox="1">
            <a:spLocks noGrp="1"/>
          </p:cNvSpPr>
          <p:nvPr>
            <p:ph type="title"/>
          </p:nvPr>
        </p:nvSpPr>
        <p:spPr>
          <a:xfrm>
            <a:off x="1484311" y="685800"/>
            <a:ext cx="10018713" cy="1752599"/>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4000"/>
              <a:buFont typeface="Corbe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17"/>
          <p:cNvSpPr txBox="1">
            <a:spLocks noGrp="1"/>
          </p:cNvSpPr>
          <p:nvPr>
            <p:ph type="body" idx="1"/>
          </p:nvPr>
        </p:nvSpPr>
        <p:spPr>
          <a:xfrm rot="5400000">
            <a:off x="4931566" y="-780257"/>
            <a:ext cx="3124201" cy="10018713"/>
          </a:xfrm>
          <a:prstGeom prst="rect">
            <a:avLst/>
          </a:prstGeom>
          <a:noFill/>
          <a:ln>
            <a:noFill/>
          </a:ln>
        </p:spPr>
        <p:txBody>
          <a:bodyPr spcFirstLastPara="1" wrap="square" lIns="91425" tIns="45700" rIns="91425" bIns="45700" anchor="t" anchorCtr="0"/>
          <a:lstStyle>
            <a:lvl1pPr marL="457200" lvl="0" indent="-394335" algn="l">
              <a:spcBef>
                <a:spcPts val="360"/>
              </a:spcBef>
              <a:spcAft>
                <a:spcPts val="0"/>
              </a:spcAft>
              <a:buSzPts val="2610"/>
              <a:buChar char="•"/>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33" name="Google Shape;133;p17"/>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17"/>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7"/>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6"/>
        <p:cNvGrpSpPr/>
        <p:nvPr/>
      </p:nvGrpSpPr>
      <p:grpSpPr>
        <a:xfrm>
          <a:off x="0" y="0"/>
          <a:ext cx="0" cy="0"/>
          <a:chOff x="0" y="0"/>
          <a:chExt cx="0" cy="0"/>
        </a:xfrm>
      </p:grpSpPr>
      <p:sp>
        <p:nvSpPr>
          <p:cNvPr id="137" name="Google Shape;137;p18"/>
          <p:cNvSpPr txBox="1">
            <a:spLocks noGrp="1"/>
          </p:cNvSpPr>
          <p:nvPr>
            <p:ph type="title"/>
          </p:nvPr>
        </p:nvSpPr>
        <p:spPr>
          <a:xfrm rot="5400000">
            <a:off x="8065140" y="2353315"/>
            <a:ext cx="5105400" cy="1770369"/>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8"/>
          <p:cNvSpPr txBox="1">
            <a:spLocks noGrp="1"/>
          </p:cNvSpPr>
          <p:nvPr>
            <p:ph type="body" idx="1"/>
          </p:nvPr>
        </p:nvSpPr>
        <p:spPr>
          <a:xfrm rot="5400000">
            <a:off x="2941483" y="-771371"/>
            <a:ext cx="5105400" cy="8019742"/>
          </a:xfrm>
          <a:prstGeom prst="rect">
            <a:avLst/>
          </a:prstGeom>
          <a:noFill/>
          <a:ln>
            <a:noFill/>
          </a:ln>
        </p:spPr>
        <p:txBody>
          <a:bodyPr spcFirstLastPara="1" wrap="square" lIns="91425" tIns="45700" rIns="91425" bIns="45700" anchor="t" anchorCtr="0"/>
          <a:lstStyle>
            <a:lvl1pPr marL="457200" lvl="0" indent="-394335" algn="l">
              <a:spcBef>
                <a:spcPts val="360"/>
              </a:spcBef>
              <a:spcAft>
                <a:spcPts val="0"/>
              </a:spcAft>
              <a:buSzPts val="2610"/>
              <a:buChar char="•"/>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39" name="Google Shape;139;p18"/>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18"/>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18"/>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AEEFDE8-4263-4903-B4FC-BF4B9189656F}" type="datetimeFigureOut">
              <a:rPr lang="en-US" smtClean="0">
                <a:solidFill>
                  <a:prstClr val="black">
                    <a:tint val="75000"/>
                  </a:prstClr>
                </a:solidFill>
              </a:rPr>
              <a:pPr/>
              <a:t>3/26/2019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1C91C8-3AC9-43EA-8F41-535A537A40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4222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EEFDE8-4263-4903-B4FC-BF4B9189656F}" type="datetimeFigureOut">
              <a:rPr lang="en-US" smtClean="0">
                <a:solidFill>
                  <a:prstClr val="black">
                    <a:tint val="75000"/>
                  </a:prstClr>
                </a:solidFill>
              </a:rPr>
              <a:pPr/>
              <a:t>3/26/2019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1C91C8-3AC9-43EA-8F41-535A537A40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611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
        <p:cNvGrpSpPr/>
        <p:nvPr/>
      </p:nvGrpSpPr>
      <p:grpSpPr>
        <a:xfrm>
          <a:off x="0" y="0"/>
          <a:ext cx="0" cy="0"/>
          <a:chOff x="0" y="0"/>
          <a:chExt cx="0" cy="0"/>
        </a:xfrm>
      </p:grpSpPr>
      <p:sp>
        <p:nvSpPr>
          <p:cNvPr id="36" name="Google Shape;36;p3"/>
          <p:cNvSpPr txBox="1">
            <a:spLocks noGrp="1"/>
          </p:cNvSpPr>
          <p:nvPr>
            <p:ph type="title"/>
          </p:nvPr>
        </p:nvSpPr>
        <p:spPr>
          <a:xfrm>
            <a:off x="1484311" y="685800"/>
            <a:ext cx="10018713" cy="1752599"/>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
          <p:cNvSpPr txBox="1">
            <a:spLocks noGrp="1"/>
          </p:cNvSpPr>
          <p:nvPr>
            <p:ph type="body" idx="1"/>
          </p:nvPr>
        </p:nvSpPr>
        <p:spPr>
          <a:xfrm>
            <a:off x="1484310" y="2666999"/>
            <a:ext cx="10018713" cy="3124201"/>
          </a:xfrm>
          <a:prstGeom prst="rect">
            <a:avLst/>
          </a:prstGeom>
          <a:noFill/>
          <a:ln>
            <a:noFill/>
          </a:ln>
        </p:spPr>
        <p:txBody>
          <a:bodyPr spcFirstLastPara="1" wrap="square" lIns="91425" tIns="45700" rIns="91425" bIns="45700" anchor="ctr" anchorCtr="0"/>
          <a:lstStyle>
            <a:lvl1pPr marL="457200" lvl="0" indent="-394335" algn="l">
              <a:spcBef>
                <a:spcPts val="360"/>
              </a:spcBef>
              <a:spcAft>
                <a:spcPts val="0"/>
              </a:spcAft>
              <a:buSzPts val="2610"/>
              <a:buChar char="•"/>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38" name="Google Shape;38;p3"/>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3"/>
          <p:cNvSpPr txBox="1">
            <a:spLocks noGrp="1"/>
          </p:cNvSpPr>
          <p:nvPr>
            <p:ph type="sldNum" idx="12"/>
          </p:nvPr>
        </p:nvSpPr>
        <p:spPr>
          <a:xfrm>
            <a:off x="10951856" y="5867131"/>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EEFDE8-4263-4903-B4FC-BF4B9189656F}" type="datetimeFigureOut">
              <a:rPr lang="en-US" smtClean="0">
                <a:solidFill>
                  <a:prstClr val="black">
                    <a:tint val="75000"/>
                  </a:prstClr>
                </a:solidFill>
              </a:rPr>
              <a:pPr/>
              <a:t>3/26/2019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1C91C8-3AC9-43EA-8F41-535A537A40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581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EEFDE8-4263-4903-B4FC-BF4B9189656F}" type="datetimeFigureOut">
              <a:rPr lang="en-US" smtClean="0">
                <a:solidFill>
                  <a:prstClr val="black">
                    <a:tint val="75000"/>
                  </a:prstClr>
                </a:solidFill>
              </a:rPr>
              <a:pPr/>
              <a:t>3/26/2019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1C91C8-3AC9-43EA-8F41-535A537A40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252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EEFDE8-4263-4903-B4FC-BF4B9189656F}" type="datetimeFigureOut">
              <a:rPr lang="en-US" smtClean="0">
                <a:solidFill>
                  <a:prstClr val="black">
                    <a:tint val="75000"/>
                  </a:prstClr>
                </a:solidFill>
              </a:rPr>
              <a:pPr/>
              <a:t>3/26/2019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A1C91C8-3AC9-43EA-8F41-535A537A40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31242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EEFDE8-4263-4903-B4FC-BF4B9189656F}" type="datetimeFigureOut">
              <a:rPr lang="en-US" smtClean="0">
                <a:solidFill>
                  <a:prstClr val="black">
                    <a:tint val="75000"/>
                  </a:prstClr>
                </a:solidFill>
              </a:rPr>
              <a:pPr/>
              <a:t>3/26/2019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A1C91C8-3AC9-43EA-8F41-535A537A40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6553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EEFDE8-4263-4903-B4FC-BF4B9189656F}" type="datetimeFigureOut">
              <a:rPr lang="en-US" smtClean="0">
                <a:solidFill>
                  <a:prstClr val="black">
                    <a:tint val="75000"/>
                  </a:prstClr>
                </a:solidFill>
              </a:rPr>
              <a:pPr/>
              <a:t>3/26/2019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A1C91C8-3AC9-43EA-8F41-535A537A40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78736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EEFDE8-4263-4903-B4FC-BF4B9189656F}" type="datetimeFigureOut">
              <a:rPr lang="en-US" smtClean="0">
                <a:solidFill>
                  <a:prstClr val="black">
                    <a:tint val="75000"/>
                  </a:prstClr>
                </a:solidFill>
              </a:rPr>
              <a:pPr/>
              <a:t>3/26/2019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1C91C8-3AC9-43EA-8F41-535A537A40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2712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EEFDE8-4263-4903-B4FC-BF4B9189656F}" type="datetimeFigureOut">
              <a:rPr lang="en-US" smtClean="0">
                <a:solidFill>
                  <a:prstClr val="black">
                    <a:tint val="75000"/>
                  </a:prstClr>
                </a:solidFill>
              </a:rPr>
              <a:pPr/>
              <a:t>3/26/2019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1C91C8-3AC9-43EA-8F41-535A537A40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76380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EEFDE8-4263-4903-B4FC-BF4B9189656F}" type="datetimeFigureOut">
              <a:rPr lang="en-US" smtClean="0">
                <a:solidFill>
                  <a:prstClr val="black">
                    <a:tint val="75000"/>
                  </a:prstClr>
                </a:solidFill>
              </a:rPr>
              <a:pPr/>
              <a:t>3/26/2019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1C91C8-3AC9-43EA-8F41-535A537A40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1177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EEFDE8-4263-4903-B4FC-BF4B9189656F}" type="datetimeFigureOut">
              <a:rPr lang="en-US" smtClean="0">
                <a:solidFill>
                  <a:prstClr val="black">
                    <a:tint val="75000"/>
                  </a:prstClr>
                </a:solidFill>
              </a:rPr>
              <a:pPr/>
              <a:t>3/26/2019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1C91C8-3AC9-43EA-8F41-535A537A40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0676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2F2CF6-ABA1-45B2-A816-C7F8CF3524D6}" type="datetimeFigureOut">
              <a:rPr lang="en-US" smtClean="0">
                <a:solidFill>
                  <a:prstClr val="black">
                    <a:tint val="75000"/>
                  </a:prstClr>
                </a:solidFill>
              </a:rPr>
              <a:pPr/>
              <a:t>3/26/2019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E140ED-4A01-4AFA-B61C-36793AE649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1375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sp>
        <p:nvSpPr>
          <p:cNvPr id="42" name="Google Shape;42;p4"/>
          <p:cNvSpPr txBox="1">
            <a:spLocks noGrp="1"/>
          </p:cNvSpPr>
          <p:nvPr>
            <p:ph type="title"/>
          </p:nvPr>
        </p:nvSpPr>
        <p:spPr>
          <a:xfrm>
            <a:off x="2572279" y="2666999"/>
            <a:ext cx="8930747" cy="2110382"/>
          </a:xfrm>
          <a:prstGeom prst="rect">
            <a:avLst/>
          </a:prstGeom>
          <a:noFill/>
          <a:ln>
            <a:noFill/>
          </a:ln>
        </p:spPr>
        <p:txBody>
          <a:bodyPr spcFirstLastPara="1" wrap="square" lIns="91425" tIns="45700" rIns="91425" bIns="45700" anchor="b" anchorCtr="0"/>
          <a:lstStyle>
            <a:lvl1pPr lvl="0" algn="r">
              <a:spcBef>
                <a:spcPts val="0"/>
              </a:spcBef>
              <a:spcAft>
                <a:spcPts val="0"/>
              </a:spcAft>
              <a:buClr>
                <a:schemeClr val="dk1"/>
              </a:buClr>
              <a:buSzPts val="4000"/>
              <a:buFont typeface="Corbel"/>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
          <p:cNvSpPr txBox="1">
            <a:spLocks noGrp="1"/>
          </p:cNvSpPr>
          <p:nvPr>
            <p:ph type="body" idx="1"/>
          </p:nvPr>
        </p:nvSpPr>
        <p:spPr>
          <a:xfrm>
            <a:off x="2572278" y="4777381"/>
            <a:ext cx="8930748" cy="860400"/>
          </a:xfrm>
          <a:prstGeom prst="rect">
            <a:avLst/>
          </a:prstGeom>
          <a:noFill/>
          <a:ln>
            <a:noFill/>
          </a:ln>
        </p:spPr>
        <p:txBody>
          <a:bodyPr spcFirstLastPara="1" wrap="square" lIns="91425" tIns="45700" rIns="91425" bIns="45700" anchor="t" anchorCtr="0"/>
          <a:lstStyle>
            <a:lvl1pPr marL="457200" lvl="0" indent="-228600" algn="r">
              <a:spcBef>
                <a:spcPts val="400"/>
              </a:spcBef>
              <a:spcAft>
                <a:spcPts val="0"/>
              </a:spcAft>
              <a:buSzPts val="2900"/>
              <a:buNone/>
              <a:defRPr sz="20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44" name="Google Shape;44;p4"/>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4"/>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4"/>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2F2CF6-ABA1-45B2-A816-C7F8CF3524D6}" type="datetimeFigureOut">
              <a:rPr lang="en-US" smtClean="0">
                <a:solidFill>
                  <a:prstClr val="black">
                    <a:tint val="75000"/>
                  </a:prstClr>
                </a:solidFill>
              </a:rPr>
              <a:pPr/>
              <a:t>3/26/2019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E140ED-4A01-4AFA-B61C-36793AE649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7496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2F2CF6-ABA1-45B2-A816-C7F8CF3524D6}" type="datetimeFigureOut">
              <a:rPr lang="en-US" smtClean="0">
                <a:solidFill>
                  <a:prstClr val="black">
                    <a:tint val="75000"/>
                  </a:prstClr>
                </a:solidFill>
              </a:rPr>
              <a:pPr/>
              <a:t>3/26/2019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E140ED-4A01-4AFA-B61C-36793AE649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7448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2F2CF6-ABA1-45B2-A816-C7F8CF3524D6}" type="datetimeFigureOut">
              <a:rPr lang="en-US" smtClean="0">
                <a:solidFill>
                  <a:prstClr val="black">
                    <a:tint val="75000"/>
                  </a:prstClr>
                </a:solidFill>
              </a:rPr>
              <a:pPr/>
              <a:t>3/26/2019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E140ED-4A01-4AFA-B61C-36793AE649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26788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2F2CF6-ABA1-45B2-A816-C7F8CF3524D6}" type="datetimeFigureOut">
              <a:rPr lang="en-US" smtClean="0">
                <a:solidFill>
                  <a:prstClr val="black">
                    <a:tint val="75000"/>
                  </a:prstClr>
                </a:solidFill>
              </a:rPr>
              <a:pPr/>
              <a:t>3/26/2019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9E140ED-4A01-4AFA-B61C-36793AE649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60710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2F2CF6-ABA1-45B2-A816-C7F8CF3524D6}" type="datetimeFigureOut">
              <a:rPr lang="en-US" smtClean="0">
                <a:solidFill>
                  <a:prstClr val="black">
                    <a:tint val="75000"/>
                  </a:prstClr>
                </a:solidFill>
              </a:rPr>
              <a:pPr/>
              <a:t>3/26/2019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E140ED-4A01-4AFA-B61C-36793AE649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59435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F2CF6-ABA1-45B2-A816-C7F8CF3524D6}" type="datetimeFigureOut">
              <a:rPr lang="en-US" smtClean="0">
                <a:solidFill>
                  <a:prstClr val="black">
                    <a:tint val="75000"/>
                  </a:prstClr>
                </a:solidFill>
              </a:rPr>
              <a:pPr/>
              <a:t>3/26/2019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9E140ED-4A01-4AFA-B61C-36793AE649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20716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2F2CF6-ABA1-45B2-A816-C7F8CF3524D6}" type="datetimeFigureOut">
              <a:rPr lang="en-US" smtClean="0">
                <a:solidFill>
                  <a:prstClr val="black">
                    <a:tint val="75000"/>
                  </a:prstClr>
                </a:solidFill>
              </a:rPr>
              <a:pPr/>
              <a:t>3/26/2019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E140ED-4A01-4AFA-B61C-36793AE649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13427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2F2CF6-ABA1-45B2-A816-C7F8CF3524D6}" type="datetimeFigureOut">
              <a:rPr lang="en-US" smtClean="0">
                <a:solidFill>
                  <a:prstClr val="black">
                    <a:tint val="75000"/>
                  </a:prstClr>
                </a:solidFill>
              </a:rPr>
              <a:pPr/>
              <a:t>3/26/2019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E140ED-4A01-4AFA-B61C-36793AE649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97251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2F2CF6-ABA1-45B2-A816-C7F8CF3524D6}" type="datetimeFigureOut">
              <a:rPr lang="en-US" smtClean="0">
                <a:solidFill>
                  <a:prstClr val="black">
                    <a:tint val="75000"/>
                  </a:prstClr>
                </a:solidFill>
              </a:rPr>
              <a:pPr/>
              <a:t>3/26/2019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E140ED-4A01-4AFA-B61C-36793AE649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92186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2F2CF6-ABA1-45B2-A816-C7F8CF3524D6}" type="datetimeFigureOut">
              <a:rPr lang="en-US" smtClean="0">
                <a:solidFill>
                  <a:prstClr val="black">
                    <a:tint val="75000"/>
                  </a:prstClr>
                </a:solidFill>
              </a:rPr>
              <a:pPr/>
              <a:t>3/26/2019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E140ED-4A01-4AFA-B61C-36793AE649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2121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5"/>
          <p:cNvSpPr txBox="1">
            <a:spLocks noGrp="1"/>
          </p:cNvSpPr>
          <p:nvPr>
            <p:ph type="title"/>
          </p:nvPr>
        </p:nvSpPr>
        <p:spPr>
          <a:xfrm>
            <a:off x="1484311" y="685800"/>
            <a:ext cx="10018713" cy="1752599"/>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5"/>
          <p:cNvSpPr txBox="1">
            <a:spLocks noGrp="1"/>
          </p:cNvSpPr>
          <p:nvPr>
            <p:ph type="body" idx="1"/>
          </p:nvPr>
        </p:nvSpPr>
        <p:spPr>
          <a:xfrm>
            <a:off x="1484312" y="2666999"/>
            <a:ext cx="4895055" cy="3124201"/>
          </a:xfrm>
          <a:prstGeom prst="rect">
            <a:avLst/>
          </a:prstGeom>
          <a:noFill/>
          <a:ln>
            <a:noFill/>
          </a:ln>
        </p:spPr>
        <p:txBody>
          <a:bodyPr spcFirstLastPara="1" wrap="square" lIns="91425" tIns="45700" rIns="91425" bIns="45700" anchor="ctr" anchorCtr="0"/>
          <a:lstStyle>
            <a:lvl1pPr marL="457200" lvl="0" indent="-394335" algn="l">
              <a:spcBef>
                <a:spcPts val="360"/>
              </a:spcBef>
              <a:spcAft>
                <a:spcPts val="0"/>
              </a:spcAft>
              <a:buSzPts val="2610"/>
              <a:buChar char="•"/>
              <a:defRPr sz="1800"/>
            </a:lvl1pPr>
            <a:lvl2pPr marL="914400" lvl="1" indent="-375919" algn="l">
              <a:spcBef>
                <a:spcPts val="600"/>
              </a:spcBef>
              <a:spcAft>
                <a:spcPts val="0"/>
              </a:spcAft>
              <a:buSzPts val="2320"/>
              <a:buChar char="•"/>
              <a:defRPr sz="1600"/>
            </a:lvl2pPr>
            <a:lvl3pPr marL="1371600" lvl="2" indent="-357505" algn="l">
              <a:spcBef>
                <a:spcPts val="600"/>
              </a:spcBef>
              <a:spcAft>
                <a:spcPts val="0"/>
              </a:spcAft>
              <a:buSzPts val="2030"/>
              <a:buChar char="•"/>
              <a:defRPr sz="1400"/>
            </a:lvl3pPr>
            <a:lvl4pPr marL="1828800" lvl="3" indent="-339089" algn="l">
              <a:spcBef>
                <a:spcPts val="600"/>
              </a:spcBef>
              <a:spcAft>
                <a:spcPts val="0"/>
              </a:spcAft>
              <a:buSzPts val="1740"/>
              <a:buChar char="•"/>
              <a:defRPr sz="1200"/>
            </a:lvl4pPr>
            <a:lvl5pPr marL="2286000" lvl="4" indent="-339089" algn="l">
              <a:spcBef>
                <a:spcPts val="600"/>
              </a:spcBef>
              <a:spcAft>
                <a:spcPts val="0"/>
              </a:spcAft>
              <a:buSzPts val="1740"/>
              <a:buChar char="•"/>
              <a:defRPr sz="1200"/>
            </a:lvl5pPr>
            <a:lvl6pPr marL="2743200" lvl="5" indent="-339089" algn="l">
              <a:spcBef>
                <a:spcPts val="600"/>
              </a:spcBef>
              <a:spcAft>
                <a:spcPts val="0"/>
              </a:spcAft>
              <a:buSzPts val="1740"/>
              <a:buChar char="•"/>
              <a:defRPr sz="1200"/>
            </a:lvl6pPr>
            <a:lvl7pPr marL="3200400" lvl="6" indent="-339089" algn="l">
              <a:spcBef>
                <a:spcPts val="600"/>
              </a:spcBef>
              <a:spcAft>
                <a:spcPts val="0"/>
              </a:spcAft>
              <a:buSzPts val="1740"/>
              <a:buChar char="•"/>
              <a:defRPr sz="1200"/>
            </a:lvl7pPr>
            <a:lvl8pPr marL="3657600" lvl="7" indent="-339090" algn="l">
              <a:spcBef>
                <a:spcPts val="600"/>
              </a:spcBef>
              <a:spcAft>
                <a:spcPts val="0"/>
              </a:spcAft>
              <a:buSzPts val="1740"/>
              <a:buChar char="•"/>
              <a:defRPr sz="1200"/>
            </a:lvl8pPr>
            <a:lvl9pPr marL="4114800" lvl="8" indent="-339090" algn="l">
              <a:spcBef>
                <a:spcPts val="600"/>
              </a:spcBef>
              <a:spcAft>
                <a:spcPts val="600"/>
              </a:spcAft>
              <a:buSzPts val="1740"/>
              <a:buChar char="•"/>
              <a:defRPr sz="1200"/>
            </a:lvl9pPr>
          </a:lstStyle>
          <a:p>
            <a:endParaRPr/>
          </a:p>
        </p:txBody>
      </p:sp>
      <p:sp>
        <p:nvSpPr>
          <p:cNvPr id="50" name="Google Shape;50;p5"/>
          <p:cNvSpPr txBox="1">
            <a:spLocks noGrp="1"/>
          </p:cNvSpPr>
          <p:nvPr>
            <p:ph type="body" idx="2"/>
          </p:nvPr>
        </p:nvSpPr>
        <p:spPr>
          <a:xfrm>
            <a:off x="6607967" y="2667000"/>
            <a:ext cx="4895056" cy="3124200"/>
          </a:xfrm>
          <a:prstGeom prst="rect">
            <a:avLst/>
          </a:prstGeom>
          <a:noFill/>
          <a:ln>
            <a:noFill/>
          </a:ln>
        </p:spPr>
        <p:txBody>
          <a:bodyPr spcFirstLastPara="1" wrap="square" lIns="91425" tIns="45700" rIns="91425" bIns="45700" anchor="ctr" anchorCtr="0"/>
          <a:lstStyle>
            <a:lvl1pPr marL="457200" lvl="0" indent="-394335" algn="l">
              <a:spcBef>
                <a:spcPts val="360"/>
              </a:spcBef>
              <a:spcAft>
                <a:spcPts val="0"/>
              </a:spcAft>
              <a:buSzPts val="2610"/>
              <a:buChar char="•"/>
              <a:defRPr sz="1800"/>
            </a:lvl1pPr>
            <a:lvl2pPr marL="914400" lvl="1" indent="-375919" algn="l">
              <a:spcBef>
                <a:spcPts val="600"/>
              </a:spcBef>
              <a:spcAft>
                <a:spcPts val="0"/>
              </a:spcAft>
              <a:buSzPts val="2320"/>
              <a:buChar char="•"/>
              <a:defRPr sz="1600"/>
            </a:lvl2pPr>
            <a:lvl3pPr marL="1371600" lvl="2" indent="-357505" algn="l">
              <a:spcBef>
                <a:spcPts val="600"/>
              </a:spcBef>
              <a:spcAft>
                <a:spcPts val="0"/>
              </a:spcAft>
              <a:buSzPts val="2030"/>
              <a:buChar char="•"/>
              <a:defRPr sz="1400"/>
            </a:lvl3pPr>
            <a:lvl4pPr marL="1828800" lvl="3" indent="-339089" algn="l">
              <a:spcBef>
                <a:spcPts val="600"/>
              </a:spcBef>
              <a:spcAft>
                <a:spcPts val="0"/>
              </a:spcAft>
              <a:buSzPts val="1740"/>
              <a:buChar char="•"/>
              <a:defRPr sz="1200"/>
            </a:lvl4pPr>
            <a:lvl5pPr marL="2286000" lvl="4" indent="-339089" algn="l">
              <a:spcBef>
                <a:spcPts val="600"/>
              </a:spcBef>
              <a:spcAft>
                <a:spcPts val="0"/>
              </a:spcAft>
              <a:buSzPts val="1740"/>
              <a:buChar char="•"/>
              <a:defRPr sz="1200"/>
            </a:lvl5pPr>
            <a:lvl6pPr marL="2743200" lvl="5" indent="-339089" algn="l">
              <a:spcBef>
                <a:spcPts val="600"/>
              </a:spcBef>
              <a:spcAft>
                <a:spcPts val="0"/>
              </a:spcAft>
              <a:buSzPts val="1740"/>
              <a:buChar char="•"/>
              <a:defRPr sz="1200"/>
            </a:lvl6pPr>
            <a:lvl7pPr marL="3200400" lvl="6" indent="-339089" algn="l">
              <a:spcBef>
                <a:spcPts val="600"/>
              </a:spcBef>
              <a:spcAft>
                <a:spcPts val="0"/>
              </a:spcAft>
              <a:buSzPts val="1740"/>
              <a:buChar char="•"/>
              <a:defRPr sz="1200"/>
            </a:lvl7pPr>
            <a:lvl8pPr marL="3657600" lvl="7" indent="-339090" algn="l">
              <a:spcBef>
                <a:spcPts val="600"/>
              </a:spcBef>
              <a:spcAft>
                <a:spcPts val="0"/>
              </a:spcAft>
              <a:buSzPts val="1740"/>
              <a:buChar char="•"/>
              <a:defRPr sz="1200"/>
            </a:lvl8pPr>
            <a:lvl9pPr marL="4114800" lvl="8" indent="-339090" algn="l">
              <a:spcBef>
                <a:spcPts val="600"/>
              </a:spcBef>
              <a:spcAft>
                <a:spcPts val="600"/>
              </a:spcAft>
              <a:buSzPts val="1740"/>
              <a:buChar char="•"/>
              <a:defRPr sz="1200"/>
            </a:lvl9pPr>
          </a:lstStyle>
          <a:p>
            <a:endParaRPr/>
          </a:p>
        </p:txBody>
      </p:sp>
      <p:sp>
        <p:nvSpPr>
          <p:cNvPr id="51" name="Google Shape;51;p5"/>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Tx/>
            </a:pPr>
            <a:fld id="{B4E4CE1E-2E8A-4315-BED3-8DFB9758EB41}" type="datetimeFigureOut">
              <a:rPr lang="en-US" kern="1200" smtClean="0">
                <a:solidFill>
                  <a:prstClr val="black">
                    <a:tint val="75000"/>
                  </a:prstClr>
                </a:solidFill>
                <a:latin typeface="Calibri"/>
                <a:ea typeface="+mn-ea"/>
                <a:cs typeface="+mn-cs"/>
              </a:rPr>
              <a:pPr>
                <a:buClrTx/>
              </a:pPr>
              <a:t>3/26/2019</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a:buClrTx/>
            </a:pPr>
            <a:fld id="{A78BEFB4-6EA4-499B-9C06-F0157BD57E45}" type="slidenum">
              <a:rPr lang="en-US" kern="1200" smtClean="0">
                <a:solidFill>
                  <a:prstClr val="black">
                    <a:tint val="75000"/>
                  </a:prstClr>
                </a:solidFill>
                <a:latin typeface="Calibri"/>
                <a:ea typeface="+mn-ea"/>
                <a:cs typeface="+mn-cs"/>
              </a:rPr>
              <a:pPr>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833862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buClrTx/>
            </a:pPr>
            <a:fld id="{B4E4CE1E-2E8A-4315-BED3-8DFB9758EB41}" type="datetimeFigureOut">
              <a:rPr lang="en-US" kern="1200" smtClean="0">
                <a:solidFill>
                  <a:prstClr val="black">
                    <a:tint val="75000"/>
                  </a:prstClr>
                </a:solidFill>
                <a:latin typeface="Calibri"/>
                <a:ea typeface="+mn-ea"/>
                <a:cs typeface="+mn-cs"/>
              </a:rPr>
              <a:pPr>
                <a:buClrTx/>
              </a:pPr>
              <a:t>3/26/2019</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buClrTx/>
            </a:pPr>
            <a:fld id="{A78BEFB4-6EA4-499B-9C06-F0157BD57E45}" type="slidenum">
              <a:rPr lang="en-US" kern="1200" smtClean="0">
                <a:solidFill>
                  <a:prstClr val="black">
                    <a:tint val="75000"/>
                  </a:prstClr>
                </a:solidFill>
                <a:latin typeface="Calibri"/>
                <a:ea typeface="+mn-ea"/>
                <a:cs typeface="+mn-cs"/>
              </a:rPr>
              <a:pPr>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479285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3/26/2019</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5" name="Footer Placeholder 4"/>
          <p:cNvSpPr>
            <a:spLocks noGrp="1"/>
          </p:cNvSpPr>
          <p:nvPr>
            <p:ph type="ftr" sz="quarter" idx="11"/>
          </p:nvPr>
        </p:nvSpPr>
        <p:spPr>
          <a:xfrm>
            <a:off x="5332412" y="5883275"/>
            <a:ext cx="4324044"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100892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3/26/2019</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a:xfrm>
            <a:off x="10951856" y="5867131"/>
            <a:ext cx="55116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18411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buClrTx/>
            </a:pPr>
            <a:fld id="{4BEF377A-357C-4CD1-8465-2633B6A90418}" type="datetimeFigureOut">
              <a:rPr lang="en-US" kern="1200" smtClean="0">
                <a:solidFill>
                  <a:prstClr val="black">
                    <a:tint val="75000"/>
                  </a:prstClr>
                </a:solidFill>
                <a:latin typeface="Calibri"/>
                <a:ea typeface="+mn-ea"/>
                <a:cs typeface="+mn-cs"/>
              </a:rPr>
              <a:pPr>
                <a:buClrTx/>
              </a:pPr>
              <a:t>3/26/2019</a:t>
            </a:fld>
            <a:endParaRPr lang="en-US" kern="1200" dirty="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buClrTx/>
            </a:pPr>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buClrTx/>
            </a:pPr>
            <a:fld id="{1B938066-CDEA-4750-935C-C761BC18330A}" type="slidenum">
              <a:rPr lang="en-US" kern="1200" smtClean="0">
                <a:solidFill>
                  <a:prstClr val="black">
                    <a:tint val="75000"/>
                  </a:prstClr>
                </a:solidFill>
                <a:latin typeface="Calibri"/>
                <a:ea typeface="+mn-ea"/>
                <a:cs typeface="+mn-cs"/>
              </a:rPr>
              <a:pPr>
                <a:buClrTx/>
              </a:pPr>
              <a:t>‹#›</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630164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buClrTx/>
            </a:pPr>
            <a:fld id="{4BEF377A-357C-4CD1-8465-2633B6A90418}" type="datetimeFigureOut">
              <a:rPr lang="en-US" kern="1200" smtClean="0">
                <a:solidFill>
                  <a:prstClr val="black">
                    <a:tint val="75000"/>
                  </a:prstClr>
                </a:solidFill>
                <a:latin typeface="Calibri"/>
                <a:ea typeface="+mn-ea"/>
                <a:cs typeface="+mn-cs"/>
              </a:rPr>
              <a:pPr>
                <a:buClrTx/>
              </a:pPr>
              <a:t>3/26/2019</a:t>
            </a:fld>
            <a:endParaRPr lang="en-US" kern="1200" dirty="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buClrTx/>
            </a:pPr>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buClrTx/>
            </a:pPr>
            <a:fld id="{1B938066-CDEA-4750-935C-C761BC18330A}" type="slidenum">
              <a:rPr lang="en-US" kern="1200" smtClean="0">
                <a:solidFill>
                  <a:prstClr val="black">
                    <a:tint val="75000"/>
                  </a:prstClr>
                </a:solidFill>
                <a:latin typeface="Calibri"/>
                <a:ea typeface="+mn-ea"/>
                <a:cs typeface="+mn-cs"/>
              </a:rPr>
              <a:pPr>
                <a:buClrTx/>
              </a:pPr>
              <a:t>‹#›</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51121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Google Shape;55;p6"/>
          <p:cNvSpPr txBox="1">
            <a:spLocks noGrp="1"/>
          </p:cNvSpPr>
          <p:nvPr>
            <p:ph type="title"/>
          </p:nvPr>
        </p:nvSpPr>
        <p:spPr>
          <a:xfrm>
            <a:off x="1484311" y="685800"/>
            <a:ext cx="10018713" cy="1752599"/>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4000"/>
              <a:buFont typeface="Corbe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
          <p:cNvSpPr txBox="1">
            <a:spLocks noGrp="1"/>
          </p:cNvSpPr>
          <p:nvPr>
            <p:ph type="body" idx="1"/>
          </p:nvPr>
        </p:nvSpPr>
        <p:spPr>
          <a:xfrm>
            <a:off x="1772179" y="2658533"/>
            <a:ext cx="4607188" cy="576262"/>
          </a:xfrm>
          <a:prstGeom prst="rect">
            <a:avLst/>
          </a:prstGeom>
          <a:noFill/>
          <a:ln>
            <a:noFill/>
          </a:ln>
        </p:spPr>
        <p:txBody>
          <a:bodyPr spcFirstLastPara="1" wrap="square" lIns="91425" tIns="45700" rIns="91425" bIns="45700" anchor="b" anchorCtr="0"/>
          <a:lstStyle>
            <a:lvl1pPr marL="457200" lvl="0" indent="-228600" algn="l">
              <a:spcBef>
                <a:spcPts val="560"/>
              </a:spcBef>
              <a:spcAft>
                <a:spcPts val="0"/>
              </a:spcAft>
              <a:buSzPts val="4060"/>
              <a:buNone/>
              <a:defRPr sz="2800" b="0">
                <a:solidFill>
                  <a:srgbClr val="1186C3"/>
                </a:solidFill>
              </a:defRPr>
            </a:lvl1pPr>
            <a:lvl2pPr marL="914400" lvl="1" indent="-228600" algn="l">
              <a:spcBef>
                <a:spcPts val="600"/>
              </a:spcBef>
              <a:spcAft>
                <a:spcPts val="0"/>
              </a:spcAft>
              <a:buSzPts val="2900"/>
              <a:buNone/>
              <a:defRPr sz="2000" b="1"/>
            </a:lvl2pPr>
            <a:lvl3pPr marL="1371600" lvl="2" indent="-228600" algn="l">
              <a:spcBef>
                <a:spcPts val="600"/>
              </a:spcBef>
              <a:spcAft>
                <a:spcPts val="0"/>
              </a:spcAft>
              <a:buSzPts val="2610"/>
              <a:buNone/>
              <a:defRPr sz="1800" b="1"/>
            </a:lvl3pPr>
            <a:lvl4pPr marL="1828800" lvl="3" indent="-228600" algn="l">
              <a:spcBef>
                <a:spcPts val="600"/>
              </a:spcBef>
              <a:spcAft>
                <a:spcPts val="0"/>
              </a:spcAft>
              <a:buSzPts val="2320"/>
              <a:buNone/>
              <a:defRPr sz="1600" b="1"/>
            </a:lvl4pPr>
            <a:lvl5pPr marL="2286000" lvl="4" indent="-228600" algn="l">
              <a:spcBef>
                <a:spcPts val="600"/>
              </a:spcBef>
              <a:spcAft>
                <a:spcPts val="0"/>
              </a:spcAft>
              <a:buSzPts val="2320"/>
              <a:buNone/>
              <a:defRPr sz="1600" b="1"/>
            </a:lvl5pPr>
            <a:lvl6pPr marL="2743200" lvl="5" indent="-228600" algn="l">
              <a:spcBef>
                <a:spcPts val="600"/>
              </a:spcBef>
              <a:spcAft>
                <a:spcPts val="0"/>
              </a:spcAft>
              <a:buSzPts val="2320"/>
              <a:buNone/>
              <a:defRPr sz="1600" b="1"/>
            </a:lvl6pPr>
            <a:lvl7pPr marL="3200400" lvl="6" indent="-228600" algn="l">
              <a:spcBef>
                <a:spcPts val="600"/>
              </a:spcBef>
              <a:spcAft>
                <a:spcPts val="0"/>
              </a:spcAft>
              <a:buSzPts val="2320"/>
              <a:buNone/>
              <a:defRPr sz="1600" b="1"/>
            </a:lvl7pPr>
            <a:lvl8pPr marL="3657600" lvl="7" indent="-228600" algn="l">
              <a:spcBef>
                <a:spcPts val="600"/>
              </a:spcBef>
              <a:spcAft>
                <a:spcPts val="0"/>
              </a:spcAft>
              <a:buSzPts val="2320"/>
              <a:buNone/>
              <a:defRPr sz="1600" b="1"/>
            </a:lvl8pPr>
            <a:lvl9pPr marL="4114800" lvl="8" indent="-228600" algn="l">
              <a:spcBef>
                <a:spcPts val="600"/>
              </a:spcBef>
              <a:spcAft>
                <a:spcPts val="600"/>
              </a:spcAft>
              <a:buSzPts val="2320"/>
              <a:buNone/>
              <a:defRPr sz="1600" b="1"/>
            </a:lvl9pPr>
          </a:lstStyle>
          <a:p>
            <a:endParaRPr/>
          </a:p>
        </p:txBody>
      </p:sp>
      <p:sp>
        <p:nvSpPr>
          <p:cNvPr id="57" name="Google Shape;57;p6"/>
          <p:cNvSpPr txBox="1">
            <a:spLocks noGrp="1"/>
          </p:cNvSpPr>
          <p:nvPr>
            <p:ph type="body" idx="2"/>
          </p:nvPr>
        </p:nvSpPr>
        <p:spPr>
          <a:xfrm>
            <a:off x="1484311" y="3335337"/>
            <a:ext cx="4895056" cy="2455862"/>
          </a:xfrm>
          <a:prstGeom prst="rect">
            <a:avLst/>
          </a:prstGeom>
          <a:noFill/>
          <a:ln>
            <a:noFill/>
          </a:ln>
        </p:spPr>
        <p:txBody>
          <a:bodyPr spcFirstLastPara="1" wrap="square" lIns="91425" tIns="45700" rIns="91425" bIns="45700" anchor="t" anchorCtr="0"/>
          <a:lstStyle>
            <a:lvl1pPr marL="457200" lvl="0" indent="-394335" algn="l">
              <a:spcBef>
                <a:spcPts val="360"/>
              </a:spcBef>
              <a:spcAft>
                <a:spcPts val="0"/>
              </a:spcAft>
              <a:buSzPts val="2610"/>
              <a:buChar char="•"/>
              <a:defRPr sz="1800"/>
            </a:lvl1pPr>
            <a:lvl2pPr marL="914400" lvl="1" indent="-375919" algn="l">
              <a:spcBef>
                <a:spcPts val="600"/>
              </a:spcBef>
              <a:spcAft>
                <a:spcPts val="0"/>
              </a:spcAft>
              <a:buSzPts val="2320"/>
              <a:buChar char="•"/>
              <a:defRPr sz="1600"/>
            </a:lvl2pPr>
            <a:lvl3pPr marL="1371600" lvl="2" indent="-357505" algn="l">
              <a:spcBef>
                <a:spcPts val="600"/>
              </a:spcBef>
              <a:spcAft>
                <a:spcPts val="0"/>
              </a:spcAft>
              <a:buSzPts val="2030"/>
              <a:buChar char="•"/>
              <a:defRPr sz="1400"/>
            </a:lvl3pPr>
            <a:lvl4pPr marL="1828800" lvl="3" indent="-339089" algn="l">
              <a:spcBef>
                <a:spcPts val="600"/>
              </a:spcBef>
              <a:spcAft>
                <a:spcPts val="0"/>
              </a:spcAft>
              <a:buSzPts val="1740"/>
              <a:buChar char="•"/>
              <a:defRPr sz="1200"/>
            </a:lvl4pPr>
            <a:lvl5pPr marL="2286000" lvl="4" indent="-339089" algn="l">
              <a:spcBef>
                <a:spcPts val="600"/>
              </a:spcBef>
              <a:spcAft>
                <a:spcPts val="0"/>
              </a:spcAft>
              <a:buSzPts val="1740"/>
              <a:buChar char="•"/>
              <a:defRPr sz="1200"/>
            </a:lvl5pPr>
            <a:lvl6pPr marL="2743200" lvl="5" indent="-339089" algn="l">
              <a:spcBef>
                <a:spcPts val="600"/>
              </a:spcBef>
              <a:spcAft>
                <a:spcPts val="0"/>
              </a:spcAft>
              <a:buSzPts val="1740"/>
              <a:buChar char="•"/>
              <a:defRPr sz="1200"/>
            </a:lvl6pPr>
            <a:lvl7pPr marL="3200400" lvl="6" indent="-339089" algn="l">
              <a:spcBef>
                <a:spcPts val="600"/>
              </a:spcBef>
              <a:spcAft>
                <a:spcPts val="0"/>
              </a:spcAft>
              <a:buSzPts val="1740"/>
              <a:buChar char="•"/>
              <a:defRPr sz="1200"/>
            </a:lvl7pPr>
            <a:lvl8pPr marL="3657600" lvl="7" indent="-339090" algn="l">
              <a:spcBef>
                <a:spcPts val="600"/>
              </a:spcBef>
              <a:spcAft>
                <a:spcPts val="0"/>
              </a:spcAft>
              <a:buSzPts val="1740"/>
              <a:buChar char="•"/>
              <a:defRPr sz="1200"/>
            </a:lvl8pPr>
            <a:lvl9pPr marL="4114800" lvl="8" indent="-339090" algn="l">
              <a:spcBef>
                <a:spcPts val="600"/>
              </a:spcBef>
              <a:spcAft>
                <a:spcPts val="600"/>
              </a:spcAft>
              <a:buSzPts val="1740"/>
              <a:buChar char="•"/>
              <a:defRPr sz="1200"/>
            </a:lvl9pPr>
          </a:lstStyle>
          <a:p>
            <a:endParaRPr/>
          </a:p>
        </p:txBody>
      </p:sp>
      <p:sp>
        <p:nvSpPr>
          <p:cNvPr id="58" name="Google Shape;58;p6"/>
          <p:cNvSpPr txBox="1">
            <a:spLocks noGrp="1"/>
          </p:cNvSpPr>
          <p:nvPr>
            <p:ph type="body" idx="3"/>
          </p:nvPr>
        </p:nvSpPr>
        <p:spPr>
          <a:xfrm>
            <a:off x="6880487" y="2667000"/>
            <a:ext cx="4622537" cy="576262"/>
          </a:xfrm>
          <a:prstGeom prst="rect">
            <a:avLst/>
          </a:prstGeom>
          <a:noFill/>
          <a:ln>
            <a:noFill/>
          </a:ln>
        </p:spPr>
        <p:txBody>
          <a:bodyPr spcFirstLastPara="1" wrap="square" lIns="91425" tIns="45700" rIns="91425" bIns="45700" anchor="b" anchorCtr="0"/>
          <a:lstStyle>
            <a:lvl1pPr marL="457200" lvl="0" indent="-228600" algn="l">
              <a:spcBef>
                <a:spcPts val="560"/>
              </a:spcBef>
              <a:spcAft>
                <a:spcPts val="0"/>
              </a:spcAft>
              <a:buSzPts val="4060"/>
              <a:buNone/>
              <a:defRPr sz="2800" b="0">
                <a:solidFill>
                  <a:srgbClr val="1186C3"/>
                </a:solidFill>
              </a:defRPr>
            </a:lvl1pPr>
            <a:lvl2pPr marL="914400" lvl="1" indent="-228600" algn="l">
              <a:spcBef>
                <a:spcPts val="600"/>
              </a:spcBef>
              <a:spcAft>
                <a:spcPts val="0"/>
              </a:spcAft>
              <a:buSzPts val="2900"/>
              <a:buNone/>
              <a:defRPr sz="2000" b="1"/>
            </a:lvl2pPr>
            <a:lvl3pPr marL="1371600" lvl="2" indent="-228600" algn="l">
              <a:spcBef>
                <a:spcPts val="600"/>
              </a:spcBef>
              <a:spcAft>
                <a:spcPts val="0"/>
              </a:spcAft>
              <a:buSzPts val="2610"/>
              <a:buNone/>
              <a:defRPr sz="1800" b="1"/>
            </a:lvl3pPr>
            <a:lvl4pPr marL="1828800" lvl="3" indent="-228600" algn="l">
              <a:spcBef>
                <a:spcPts val="600"/>
              </a:spcBef>
              <a:spcAft>
                <a:spcPts val="0"/>
              </a:spcAft>
              <a:buSzPts val="2320"/>
              <a:buNone/>
              <a:defRPr sz="1600" b="1"/>
            </a:lvl4pPr>
            <a:lvl5pPr marL="2286000" lvl="4" indent="-228600" algn="l">
              <a:spcBef>
                <a:spcPts val="600"/>
              </a:spcBef>
              <a:spcAft>
                <a:spcPts val="0"/>
              </a:spcAft>
              <a:buSzPts val="2320"/>
              <a:buNone/>
              <a:defRPr sz="1600" b="1"/>
            </a:lvl5pPr>
            <a:lvl6pPr marL="2743200" lvl="5" indent="-228600" algn="l">
              <a:spcBef>
                <a:spcPts val="600"/>
              </a:spcBef>
              <a:spcAft>
                <a:spcPts val="0"/>
              </a:spcAft>
              <a:buSzPts val="2320"/>
              <a:buNone/>
              <a:defRPr sz="1600" b="1"/>
            </a:lvl6pPr>
            <a:lvl7pPr marL="3200400" lvl="6" indent="-228600" algn="l">
              <a:spcBef>
                <a:spcPts val="600"/>
              </a:spcBef>
              <a:spcAft>
                <a:spcPts val="0"/>
              </a:spcAft>
              <a:buSzPts val="2320"/>
              <a:buNone/>
              <a:defRPr sz="1600" b="1"/>
            </a:lvl7pPr>
            <a:lvl8pPr marL="3657600" lvl="7" indent="-228600" algn="l">
              <a:spcBef>
                <a:spcPts val="600"/>
              </a:spcBef>
              <a:spcAft>
                <a:spcPts val="0"/>
              </a:spcAft>
              <a:buSzPts val="2320"/>
              <a:buNone/>
              <a:defRPr sz="1600" b="1"/>
            </a:lvl8pPr>
            <a:lvl9pPr marL="4114800" lvl="8" indent="-228600" algn="l">
              <a:spcBef>
                <a:spcPts val="600"/>
              </a:spcBef>
              <a:spcAft>
                <a:spcPts val="600"/>
              </a:spcAft>
              <a:buSzPts val="2320"/>
              <a:buNone/>
              <a:defRPr sz="1600" b="1"/>
            </a:lvl9pPr>
          </a:lstStyle>
          <a:p>
            <a:endParaRPr/>
          </a:p>
        </p:txBody>
      </p:sp>
      <p:sp>
        <p:nvSpPr>
          <p:cNvPr id="59" name="Google Shape;59;p6"/>
          <p:cNvSpPr txBox="1">
            <a:spLocks noGrp="1"/>
          </p:cNvSpPr>
          <p:nvPr>
            <p:ph type="body" idx="4"/>
          </p:nvPr>
        </p:nvSpPr>
        <p:spPr>
          <a:xfrm>
            <a:off x="6607967" y="3335337"/>
            <a:ext cx="4895056" cy="2455862"/>
          </a:xfrm>
          <a:prstGeom prst="rect">
            <a:avLst/>
          </a:prstGeom>
          <a:noFill/>
          <a:ln>
            <a:noFill/>
          </a:ln>
        </p:spPr>
        <p:txBody>
          <a:bodyPr spcFirstLastPara="1" wrap="square" lIns="91425" tIns="45700" rIns="91425" bIns="45700" anchor="t" anchorCtr="0"/>
          <a:lstStyle>
            <a:lvl1pPr marL="457200" lvl="0" indent="-394335" algn="l">
              <a:spcBef>
                <a:spcPts val="360"/>
              </a:spcBef>
              <a:spcAft>
                <a:spcPts val="0"/>
              </a:spcAft>
              <a:buSzPts val="2610"/>
              <a:buChar char="•"/>
              <a:defRPr sz="1800"/>
            </a:lvl1pPr>
            <a:lvl2pPr marL="914400" lvl="1" indent="-375919" algn="l">
              <a:spcBef>
                <a:spcPts val="600"/>
              </a:spcBef>
              <a:spcAft>
                <a:spcPts val="0"/>
              </a:spcAft>
              <a:buSzPts val="2320"/>
              <a:buChar char="•"/>
              <a:defRPr sz="1600"/>
            </a:lvl2pPr>
            <a:lvl3pPr marL="1371600" lvl="2" indent="-357505" algn="l">
              <a:spcBef>
                <a:spcPts val="600"/>
              </a:spcBef>
              <a:spcAft>
                <a:spcPts val="0"/>
              </a:spcAft>
              <a:buSzPts val="2030"/>
              <a:buChar char="•"/>
              <a:defRPr sz="1400"/>
            </a:lvl3pPr>
            <a:lvl4pPr marL="1828800" lvl="3" indent="-339089" algn="l">
              <a:spcBef>
                <a:spcPts val="600"/>
              </a:spcBef>
              <a:spcAft>
                <a:spcPts val="0"/>
              </a:spcAft>
              <a:buSzPts val="1740"/>
              <a:buChar char="•"/>
              <a:defRPr sz="1200"/>
            </a:lvl4pPr>
            <a:lvl5pPr marL="2286000" lvl="4" indent="-339089" algn="l">
              <a:spcBef>
                <a:spcPts val="600"/>
              </a:spcBef>
              <a:spcAft>
                <a:spcPts val="0"/>
              </a:spcAft>
              <a:buSzPts val="1740"/>
              <a:buChar char="•"/>
              <a:defRPr sz="1200"/>
            </a:lvl5pPr>
            <a:lvl6pPr marL="2743200" lvl="5" indent="-339089" algn="l">
              <a:spcBef>
                <a:spcPts val="600"/>
              </a:spcBef>
              <a:spcAft>
                <a:spcPts val="0"/>
              </a:spcAft>
              <a:buSzPts val="1740"/>
              <a:buChar char="•"/>
              <a:defRPr sz="1200"/>
            </a:lvl6pPr>
            <a:lvl7pPr marL="3200400" lvl="6" indent="-339089" algn="l">
              <a:spcBef>
                <a:spcPts val="600"/>
              </a:spcBef>
              <a:spcAft>
                <a:spcPts val="0"/>
              </a:spcAft>
              <a:buSzPts val="1740"/>
              <a:buChar char="•"/>
              <a:defRPr sz="1200"/>
            </a:lvl7pPr>
            <a:lvl8pPr marL="3657600" lvl="7" indent="-339090" algn="l">
              <a:spcBef>
                <a:spcPts val="600"/>
              </a:spcBef>
              <a:spcAft>
                <a:spcPts val="0"/>
              </a:spcAft>
              <a:buSzPts val="1740"/>
              <a:buChar char="•"/>
              <a:defRPr sz="1200"/>
            </a:lvl8pPr>
            <a:lvl9pPr marL="4114800" lvl="8" indent="-339090" algn="l">
              <a:spcBef>
                <a:spcPts val="600"/>
              </a:spcBef>
              <a:spcAft>
                <a:spcPts val="600"/>
              </a:spcAft>
              <a:buSzPts val="1740"/>
              <a:buChar char="•"/>
              <a:defRPr sz="1200"/>
            </a:lvl9pPr>
          </a:lstStyle>
          <a:p>
            <a:endParaRPr/>
          </a:p>
        </p:txBody>
      </p:sp>
      <p:sp>
        <p:nvSpPr>
          <p:cNvPr id="60" name="Google Shape;60;p6"/>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6"/>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6"/>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7"/>
          <p:cNvSpPr txBox="1">
            <a:spLocks noGrp="1"/>
          </p:cNvSpPr>
          <p:nvPr>
            <p:ph type="title"/>
          </p:nvPr>
        </p:nvSpPr>
        <p:spPr>
          <a:xfrm>
            <a:off x="1484311" y="685800"/>
            <a:ext cx="10018713" cy="1752599"/>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7"/>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7"/>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7"/>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8"/>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sp>
        <p:nvSpPr>
          <p:cNvPr id="73" name="Google Shape;73;p9"/>
          <p:cNvSpPr txBox="1">
            <a:spLocks noGrp="1"/>
          </p:cNvSpPr>
          <p:nvPr>
            <p:ph type="title"/>
          </p:nvPr>
        </p:nvSpPr>
        <p:spPr>
          <a:xfrm>
            <a:off x="1484312" y="1600200"/>
            <a:ext cx="3549121" cy="1371600"/>
          </a:xfrm>
          <a:prstGeom prst="rect">
            <a:avLst/>
          </a:prstGeom>
          <a:noFill/>
          <a:ln>
            <a:noFill/>
          </a:ln>
        </p:spPr>
        <p:txBody>
          <a:bodyPr spcFirstLastPara="1" wrap="square" lIns="91425" tIns="45700" rIns="91425" bIns="45700" anchor="b" anchorCtr="0"/>
          <a:lstStyle>
            <a:lvl1pPr lvl="0" algn="ctr">
              <a:spcBef>
                <a:spcPts val="0"/>
              </a:spcBef>
              <a:spcAft>
                <a:spcPts val="0"/>
              </a:spcAft>
              <a:buClr>
                <a:schemeClr val="dk1"/>
              </a:buClr>
              <a:buSzPts val="2400"/>
              <a:buFont typeface="Corbel"/>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9"/>
          <p:cNvSpPr txBox="1">
            <a:spLocks noGrp="1"/>
          </p:cNvSpPr>
          <p:nvPr>
            <p:ph type="body" idx="1"/>
          </p:nvPr>
        </p:nvSpPr>
        <p:spPr>
          <a:xfrm>
            <a:off x="5262033" y="685799"/>
            <a:ext cx="6240990" cy="5105401"/>
          </a:xfrm>
          <a:prstGeom prst="rect">
            <a:avLst/>
          </a:prstGeom>
          <a:noFill/>
          <a:ln>
            <a:noFill/>
          </a:ln>
        </p:spPr>
        <p:txBody>
          <a:bodyPr spcFirstLastPara="1" wrap="square" lIns="91425" tIns="45700" rIns="91425" bIns="45700" anchor="ctr" anchorCtr="0"/>
          <a:lstStyle>
            <a:lvl1pPr marL="457200" lvl="0" indent="-412750" algn="l">
              <a:spcBef>
                <a:spcPts val="400"/>
              </a:spcBef>
              <a:spcAft>
                <a:spcPts val="0"/>
              </a:spcAft>
              <a:buSzPts val="2900"/>
              <a:buChar char="•"/>
              <a:defRPr sz="2000"/>
            </a:lvl1pPr>
            <a:lvl2pPr marL="914400" lvl="1" indent="-394335" algn="l">
              <a:spcBef>
                <a:spcPts val="600"/>
              </a:spcBef>
              <a:spcAft>
                <a:spcPts val="0"/>
              </a:spcAft>
              <a:buSzPts val="2610"/>
              <a:buChar char="•"/>
              <a:defRPr sz="1800"/>
            </a:lvl2pPr>
            <a:lvl3pPr marL="1371600" lvl="2" indent="-375919" algn="l">
              <a:spcBef>
                <a:spcPts val="600"/>
              </a:spcBef>
              <a:spcAft>
                <a:spcPts val="0"/>
              </a:spcAft>
              <a:buSzPts val="2320"/>
              <a:buChar char="•"/>
              <a:defRPr sz="1600"/>
            </a:lvl3pPr>
            <a:lvl4pPr marL="1828800" lvl="3" indent="-357505" algn="l">
              <a:spcBef>
                <a:spcPts val="600"/>
              </a:spcBef>
              <a:spcAft>
                <a:spcPts val="0"/>
              </a:spcAft>
              <a:buSzPts val="2030"/>
              <a:buChar char="•"/>
              <a:defRPr sz="1400"/>
            </a:lvl4pPr>
            <a:lvl5pPr marL="2286000" lvl="4" indent="-357504" algn="l">
              <a:spcBef>
                <a:spcPts val="600"/>
              </a:spcBef>
              <a:spcAft>
                <a:spcPts val="0"/>
              </a:spcAft>
              <a:buSzPts val="2030"/>
              <a:buChar char="•"/>
              <a:defRPr sz="1400"/>
            </a:lvl5pPr>
            <a:lvl6pPr marL="2743200" lvl="5" indent="-357504" algn="l">
              <a:spcBef>
                <a:spcPts val="600"/>
              </a:spcBef>
              <a:spcAft>
                <a:spcPts val="0"/>
              </a:spcAft>
              <a:buSzPts val="2030"/>
              <a:buChar char="•"/>
              <a:defRPr sz="1400"/>
            </a:lvl6pPr>
            <a:lvl7pPr marL="3200400" lvl="6" indent="-357504" algn="l">
              <a:spcBef>
                <a:spcPts val="600"/>
              </a:spcBef>
              <a:spcAft>
                <a:spcPts val="0"/>
              </a:spcAft>
              <a:buSzPts val="2030"/>
              <a:buChar char="•"/>
              <a:defRPr sz="1400"/>
            </a:lvl7pPr>
            <a:lvl8pPr marL="3657600" lvl="7" indent="-357504" algn="l">
              <a:spcBef>
                <a:spcPts val="600"/>
              </a:spcBef>
              <a:spcAft>
                <a:spcPts val="0"/>
              </a:spcAft>
              <a:buSzPts val="2030"/>
              <a:buChar char="•"/>
              <a:defRPr sz="1400"/>
            </a:lvl8pPr>
            <a:lvl9pPr marL="4114800" lvl="8" indent="-357504" algn="l">
              <a:spcBef>
                <a:spcPts val="600"/>
              </a:spcBef>
              <a:spcAft>
                <a:spcPts val="600"/>
              </a:spcAft>
              <a:buSzPts val="2030"/>
              <a:buChar char="•"/>
              <a:defRPr sz="1400"/>
            </a:lvl9pPr>
          </a:lstStyle>
          <a:p>
            <a:endParaRPr/>
          </a:p>
        </p:txBody>
      </p:sp>
      <p:sp>
        <p:nvSpPr>
          <p:cNvPr id="75" name="Google Shape;75;p9"/>
          <p:cNvSpPr txBox="1">
            <a:spLocks noGrp="1"/>
          </p:cNvSpPr>
          <p:nvPr>
            <p:ph type="body" idx="2"/>
          </p:nvPr>
        </p:nvSpPr>
        <p:spPr>
          <a:xfrm>
            <a:off x="1484312" y="2971800"/>
            <a:ext cx="3549121" cy="1828800"/>
          </a:xfrm>
          <a:prstGeom prst="rect">
            <a:avLst/>
          </a:prstGeom>
          <a:noFill/>
          <a:ln>
            <a:noFill/>
          </a:ln>
        </p:spPr>
        <p:txBody>
          <a:bodyPr spcFirstLastPara="1" wrap="square" lIns="91425" tIns="45700" rIns="91425" bIns="45700" anchor="ctr" anchorCtr="0"/>
          <a:lstStyle>
            <a:lvl1pPr marL="457200" lvl="0" indent="-228600" algn="ctr">
              <a:spcBef>
                <a:spcPts val="320"/>
              </a:spcBef>
              <a:spcAft>
                <a:spcPts val="0"/>
              </a:spcAft>
              <a:buSzPts val="2320"/>
              <a:buNone/>
              <a:defRPr sz="1600"/>
            </a:lvl1pPr>
            <a:lvl2pPr marL="914400" lvl="1" indent="-228600" algn="l">
              <a:spcBef>
                <a:spcPts val="600"/>
              </a:spcBef>
              <a:spcAft>
                <a:spcPts val="0"/>
              </a:spcAft>
              <a:buSzPts val="1740"/>
              <a:buNone/>
              <a:defRPr sz="1200"/>
            </a:lvl2pPr>
            <a:lvl3pPr marL="1371600" lvl="2" indent="-228600" algn="l">
              <a:spcBef>
                <a:spcPts val="600"/>
              </a:spcBef>
              <a:spcAft>
                <a:spcPts val="0"/>
              </a:spcAft>
              <a:buSzPts val="1450"/>
              <a:buNone/>
              <a:defRPr sz="1000"/>
            </a:lvl3pPr>
            <a:lvl4pPr marL="1828800" lvl="3" indent="-228600" algn="l">
              <a:spcBef>
                <a:spcPts val="600"/>
              </a:spcBef>
              <a:spcAft>
                <a:spcPts val="0"/>
              </a:spcAft>
              <a:buSzPts val="1305"/>
              <a:buNone/>
              <a:defRPr sz="900"/>
            </a:lvl4pPr>
            <a:lvl5pPr marL="2286000" lvl="4" indent="-228600" algn="l">
              <a:spcBef>
                <a:spcPts val="600"/>
              </a:spcBef>
              <a:spcAft>
                <a:spcPts val="0"/>
              </a:spcAft>
              <a:buSzPts val="1305"/>
              <a:buNone/>
              <a:defRPr sz="900"/>
            </a:lvl5pPr>
            <a:lvl6pPr marL="2743200" lvl="5" indent="-228600" algn="l">
              <a:spcBef>
                <a:spcPts val="600"/>
              </a:spcBef>
              <a:spcAft>
                <a:spcPts val="0"/>
              </a:spcAft>
              <a:buSzPts val="1305"/>
              <a:buNone/>
              <a:defRPr sz="900"/>
            </a:lvl6pPr>
            <a:lvl7pPr marL="3200400" lvl="6" indent="-228600" algn="l">
              <a:spcBef>
                <a:spcPts val="600"/>
              </a:spcBef>
              <a:spcAft>
                <a:spcPts val="0"/>
              </a:spcAft>
              <a:buSzPts val="1305"/>
              <a:buNone/>
              <a:defRPr sz="900"/>
            </a:lvl7pPr>
            <a:lvl8pPr marL="3657600" lvl="7" indent="-228600" algn="l">
              <a:spcBef>
                <a:spcPts val="600"/>
              </a:spcBef>
              <a:spcAft>
                <a:spcPts val="0"/>
              </a:spcAft>
              <a:buSzPts val="1305"/>
              <a:buNone/>
              <a:defRPr sz="900"/>
            </a:lvl8pPr>
            <a:lvl9pPr marL="4114800" lvl="8" indent="-228600" algn="l">
              <a:spcBef>
                <a:spcPts val="600"/>
              </a:spcBef>
              <a:spcAft>
                <a:spcPts val="600"/>
              </a:spcAft>
              <a:buSzPts val="1305"/>
              <a:buNone/>
              <a:defRPr sz="900"/>
            </a:lvl9pPr>
          </a:lstStyle>
          <a:p>
            <a:endParaRPr/>
          </a:p>
        </p:txBody>
      </p:sp>
      <p:sp>
        <p:nvSpPr>
          <p:cNvPr id="76" name="Google Shape;76;p9"/>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9"/>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9"/>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9"/>
        <p:cNvGrpSpPr/>
        <p:nvPr/>
      </p:nvGrpSpPr>
      <p:grpSpPr>
        <a:xfrm>
          <a:off x="0" y="0"/>
          <a:ext cx="0" cy="0"/>
          <a:chOff x="0" y="0"/>
          <a:chExt cx="0" cy="0"/>
        </a:xfrm>
      </p:grpSpPr>
      <p:sp>
        <p:nvSpPr>
          <p:cNvPr id="80" name="Google Shape;80;p10"/>
          <p:cNvSpPr txBox="1">
            <a:spLocks noGrp="1"/>
          </p:cNvSpPr>
          <p:nvPr>
            <p:ph type="title"/>
          </p:nvPr>
        </p:nvSpPr>
        <p:spPr>
          <a:xfrm>
            <a:off x="1482724" y="1752599"/>
            <a:ext cx="5426158" cy="1371600"/>
          </a:xfrm>
          <a:prstGeom prst="rect">
            <a:avLst/>
          </a:prstGeom>
          <a:noFill/>
          <a:ln>
            <a:noFill/>
          </a:ln>
        </p:spPr>
        <p:txBody>
          <a:bodyPr spcFirstLastPara="1" wrap="square" lIns="91425" tIns="45700" rIns="91425" bIns="45700" anchor="b" anchorCtr="0"/>
          <a:lstStyle>
            <a:lvl1pPr lvl="0" algn="ctr">
              <a:spcBef>
                <a:spcPts val="0"/>
              </a:spcBef>
              <a:spcAft>
                <a:spcPts val="0"/>
              </a:spcAft>
              <a:buClr>
                <a:schemeClr val="dk1"/>
              </a:buClr>
              <a:buSzPts val="2800"/>
              <a:buFont typeface="Corbel"/>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0"/>
          <p:cNvSpPr>
            <a:spLocks noGrp="1"/>
          </p:cNvSpPr>
          <p:nvPr>
            <p:ph type="pic" idx="2"/>
          </p:nvPr>
        </p:nvSpPr>
        <p:spPr>
          <a:xfrm>
            <a:off x="7594682" y="914400"/>
            <a:ext cx="3280974" cy="4572000"/>
          </a:xfrm>
          <a:prstGeom prst="roundRect">
            <a:avLst>
              <a:gd name="adj" fmla="val 4280"/>
            </a:avLst>
          </a:prstGeom>
          <a:noFill/>
          <a:ln w="38100" cap="flat" cmpd="sng">
            <a:solidFill>
              <a:schemeClr val="lt2"/>
            </a:solidFill>
            <a:prstDash val="solid"/>
            <a:round/>
            <a:headEnd type="none" w="sm" len="sm"/>
            <a:tailEnd type="none" w="sm" len="sm"/>
          </a:ln>
        </p:spPr>
        <p:txBody>
          <a:bodyPr spcFirstLastPara="1" wrap="square" lIns="91425" tIns="45700" rIns="91425" bIns="45700" anchor="t" anchorCtr="0"/>
          <a:lstStyle>
            <a:lvl1pPr marR="0" lvl="0" algn="ctr" rtl="0">
              <a:spcBef>
                <a:spcPts val="32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1pPr>
            <a:lvl2pPr marR="0" lvl="1"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2pPr>
            <a:lvl3pPr marR="0" lvl="2"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3pPr>
            <a:lvl4pPr marR="0" lvl="3"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4pPr>
            <a:lvl5pPr marR="0" lvl="4"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5pPr>
            <a:lvl6pPr marR="0" lvl="5"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6pPr>
            <a:lvl7pPr marR="0" lvl="6"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7pPr>
            <a:lvl8pPr marR="0" lvl="7"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8pPr>
            <a:lvl9pPr marR="0" lvl="8" algn="l" rtl="0">
              <a:spcBef>
                <a:spcPts val="600"/>
              </a:spcBef>
              <a:spcAft>
                <a:spcPts val="600"/>
              </a:spcAft>
              <a:buClr>
                <a:srgbClr val="1186C3"/>
              </a:buClr>
              <a:buSzPts val="2320"/>
              <a:buFont typeface="Arial"/>
              <a:buNone/>
              <a:defRPr sz="1600" b="0" i="0" u="none" strike="noStrike" cap="none">
                <a:solidFill>
                  <a:schemeClr val="dk1"/>
                </a:solidFill>
                <a:latin typeface="Corbel"/>
                <a:ea typeface="Corbel"/>
                <a:cs typeface="Corbel"/>
                <a:sym typeface="Corbel"/>
              </a:defRPr>
            </a:lvl9pPr>
          </a:lstStyle>
          <a:p>
            <a:endParaRPr/>
          </a:p>
        </p:txBody>
      </p:sp>
      <p:sp>
        <p:nvSpPr>
          <p:cNvPr id="82" name="Google Shape;82;p10"/>
          <p:cNvSpPr txBox="1">
            <a:spLocks noGrp="1"/>
          </p:cNvSpPr>
          <p:nvPr>
            <p:ph type="body" idx="1"/>
          </p:nvPr>
        </p:nvSpPr>
        <p:spPr>
          <a:xfrm>
            <a:off x="1482724" y="3124199"/>
            <a:ext cx="5426158" cy="1828800"/>
          </a:xfrm>
          <a:prstGeom prst="rect">
            <a:avLst/>
          </a:prstGeom>
          <a:noFill/>
          <a:ln>
            <a:noFill/>
          </a:ln>
        </p:spPr>
        <p:txBody>
          <a:bodyPr spcFirstLastPara="1" wrap="square" lIns="91425" tIns="45700" rIns="91425" bIns="45700" anchor="ctr" anchorCtr="0"/>
          <a:lstStyle>
            <a:lvl1pPr marL="457200" lvl="0" indent="-228600" algn="ctr">
              <a:spcBef>
                <a:spcPts val="360"/>
              </a:spcBef>
              <a:spcAft>
                <a:spcPts val="0"/>
              </a:spcAft>
              <a:buSzPts val="2610"/>
              <a:buNone/>
              <a:defRPr sz="1800"/>
            </a:lvl1pPr>
            <a:lvl2pPr marL="914400" lvl="1" indent="-228600" algn="l">
              <a:spcBef>
                <a:spcPts val="600"/>
              </a:spcBef>
              <a:spcAft>
                <a:spcPts val="0"/>
              </a:spcAft>
              <a:buSzPts val="1740"/>
              <a:buNone/>
              <a:defRPr sz="1200"/>
            </a:lvl2pPr>
            <a:lvl3pPr marL="1371600" lvl="2" indent="-228600" algn="l">
              <a:spcBef>
                <a:spcPts val="600"/>
              </a:spcBef>
              <a:spcAft>
                <a:spcPts val="0"/>
              </a:spcAft>
              <a:buSzPts val="1450"/>
              <a:buNone/>
              <a:defRPr sz="1000"/>
            </a:lvl3pPr>
            <a:lvl4pPr marL="1828800" lvl="3" indent="-228600" algn="l">
              <a:spcBef>
                <a:spcPts val="600"/>
              </a:spcBef>
              <a:spcAft>
                <a:spcPts val="0"/>
              </a:spcAft>
              <a:buSzPts val="1305"/>
              <a:buNone/>
              <a:defRPr sz="900"/>
            </a:lvl4pPr>
            <a:lvl5pPr marL="2286000" lvl="4" indent="-228600" algn="l">
              <a:spcBef>
                <a:spcPts val="600"/>
              </a:spcBef>
              <a:spcAft>
                <a:spcPts val="0"/>
              </a:spcAft>
              <a:buSzPts val="1305"/>
              <a:buNone/>
              <a:defRPr sz="900"/>
            </a:lvl5pPr>
            <a:lvl6pPr marL="2743200" lvl="5" indent="-228600" algn="l">
              <a:spcBef>
                <a:spcPts val="600"/>
              </a:spcBef>
              <a:spcAft>
                <a:spcPts val="0"/>
              </a:spcAft>
              <a:buSzPts val="1305"/>
              <a:buNone/>
              <a:defRPr sz="900"/>
            </a:lvl6pPr>
            <a:lvl7pPr marL="3200400" lvl="6" indent="-228600" algn="l">
              <a:spcBef>
                <a:spcPts val="600"/>
              </a:spcBef>
              <a:spcAft>
                <a:spcPts val="0"/>
              </a:spcAft>
              <a:buSzPts val="1305"/>
              <a:buNone/>
              <a:defRPr sz="900"/>
            </a:lvl7pPr>
            <a:lvl8pPr marL="3657600" lvl="7" indent="-228600" algn="l">
              <a:spcBef>
                <a:spcPts val="600"/>
              </a:spcBef>
              <a:spcAft>
                <a:spcPts val="0"/>
              </a:spcAft>
              <a:buSzPts val="1305"/>
              <a:buNone/>
              <a:defRPr sz="900"/>
            </a:lvl8pPr>
            <a:lvl9pPr marL="4114800" lvl="8" indent="-228600" algn="l">
              <a:spcBef>
                <a:spcPts val="600"/>
              </a:spcBef>
              <a:spcAft>
                <a:spcPts val="600"/>
              </a:spcAft>
              <a:buSzPts val="1305"/>
              <a:buNone/>
              <a:defRPr sz="900"/>
            </a:lvl9pPr>
          </a:lstStyle>
          <a:p>
            <a:endParaRPr/>
          </a:p>
        </p:txBody>
      </p:sp>
      <p:sp>
        <p:nvSpPr>
          <p:cNvPr id="83" name="Google Shape;83;p10"/>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0"/>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0"/>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image" Target="../media/image2.jp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150812" y="0"/>
            <a:ext cx="2436813" cy="6858001"/>
            <a:chOff x="1320800" y="0"/>
            <a:chExt cx="2436813" cy="6858001"/>
          </a:xfrm>
        </p:grpSpPr>
        <p:sp>
          <p:nvSpPr>
            <p:cNvPr id="11" name="Google Shape;11;p1"/>
            <p:cNvSpPr/>
            <p:nvPr/>
          </p:nvSpPr>
          <p:spPr>
            <a:xfrm>
              <a:off x="1627188" y="0"/>
              <a:ext cx="1122363" cy="5329238"/>
            </a:xfrm>
            <a:custGeom>
              <a:avLst/>
              <a:gdLst/>
              <a:ahLst/>
              <a:cxnLst/>
              <a:rect l="l" t="t" r="r" b="b"/>
              <a:pathLst>
                <a:path w="707" h="3357" extrusionOk="0">
                  <a:moveTo>
                    <a:pt x="0" y="3330"/>
                  </a:moveTo>
                  <a:lnTo>
                    <a:pt x="156" y="3357"/>
                  </a:lnTo>
                  <a:lnTo>
                    <a:pt x="707" y="0"/>
                  </a:lnTo>
                  <a:lnTo>
                    <a:pt x="547" y="0"/>
                  </a:lnTo>
                  <a:lnTo>
                    <a:pt x="0" y="3330"/>
                  </a:lnTo>
                  <a:close/>
                </a:path>
              </a:pathLst>
            </a:custGeom>
            <a:solidFill>
              <a:schemeClr val="accent1"/>
            </a:solidFill>
            <a:ln>
              <a:noFill/>
            </a:ln>
          </p:spPr>
        </p:sp>
        <p:sp>
          <p:nvSpPr>
            <p:cNvPr id="12" name="Google Shape;12;p1"/>
            <p:cNvSpPr/>
            <p:nvPr/>
          </p:nvSpPr>
          <p:spPr>
            <a:xfrm>
              <a:off x="1320800" y="0"/>
              <a:ext cx="1117600" cy="5276850"/>
            </a:xfrm>
            <a:custGeom>
              <a:avLst/>
              <a:gdLst/>
              <a:ahLst/>
              <a:cxnLst/>
              <a:rect l="l" t="t" r="r" b="b"/>
              <a:pathLst>
                <a:path w="704" h="3324" extrusionOk="0">
                  <a:moveTo>
                    <a:pt x="704" y="0"/>
                  </a:moveTo>
                  <a:lnTo>
                    <a:pt x="545" y="0"/>
                  </a:lnTo>
                  <a:lnTo>
                    <a:pt x="0" y="3300"/>
                  </a:lnTo>
                  <a:lnTo>
                    <a:pt x="157" y="3324"/>
                  </a:lnTo>
                  <a:lnTo>
                    <a:pt x="704" y="0"/>
                  </a:lnTo>
                  <a:close/>
                </a:path>
              </a:pathLst>
            </a:custGeom>
            <a:solidFill>
              <a:srgbClr val="595959"/>
            </a:solidFill>
            <a:ln>
              <a:noFill/>
            </a:ln>
          </p:spPr>
        </p:sp>
        <p:sp>
          <p:nvSpPr>
            <p:cNvPr id="13" name="Google Shape;13;p1"/>
            <p:cNvSpPr/>
            <p:nvPr/>
          </p:nvSpPr>
          <p:spPr>
            <a:xfrm>
              <a:off x="1320800" y="5238750"/>
              <a:ext cx="1228725" cy="1619250"/>
            </a:xfrm>
            <a:custGeom>
              <a:avLst/>
              <a:gdLst/>
              <a:ahLst/>
              <a:cxnLst/>
              <a:rect l="l" t="t" r="r" b="b"/>
              <a:pathLst>
                <a:path w="774" h="1020" extrusionOk="0">
                  <a:moveTo>
                    <a:pt x="0" y="0"/>
                  </a:moveTo>
                  <a:lnTo>
                    <a:pt x="740" y="1020"/>
                  </a:lnTo>
                  <a:lnTo>
                    <a:pt x="774" y="1020"/>
                  </a:lnTo>
                  <a:lnTo>
                    <a:pt x="0" y="0"/>
                  </a:lnTo>
                  <a:close/>
                </a:path>
              </a:pathLst>
            </a:custGeom>
            <a:solidFill>
              <a:srgbClr val="262626"/>
            </a:solidFill>
            <a:ln>
              <a:noFill/>
            </a:ln>
          </p:spPr>
        </p:sp>
        <p:sp>
          <p:nvSpPr>
            <p:cNvPr id="14" name="Google Shape;14;p1"/>
            <p:cNvSpPr/>
            <p:nvPr/>
          </p:nvSpPr>
          <p:spPr>
            <a:xfrm>
              <a:off x="1627188" y="5291138"/>
              <a:ext cx="1495425" cy="1566863"/>
            </a:xfrm>
            <a:custGeom>
              <a:avLst/>
              <a:gdLst/>
              <a:ahLst/>
              <a:cxnLst/>
              <a:rect l="l" t="t" r="r" b="b"/>
              <a:pathLst>
                <a:path w="942" h="987" extrusionOk="0">
                  <a:moveTo>
                    <a:pt x="0" y="0"/>
                  </a:moveTo>
                  <a:lnTo>
                    <a:pt x="909" y="987"/>
                  </a:lnTo>
                  <a:lnTo>
                    <a:pt x="942" y="987"/>
                  </a:lnTo>
                  <a:lnTo>
                    <a:pt x="0" y="0"/>
                  </a:lnTo>
                  <a:close/>
                </a:path>
              </a:pathLst>
            </a:custGeom>
            <a:solidFill>
              <a:srgbClr val="0B5982"/>
            </a:solidFill>
            <a:ln>
              <a:noFill/>
            </a:ln>
          </p:spPr>
        </p:sp>
        <p:sp>
          <p:nvSpPr>
            <p:cNvPr id="15" name="Google Shape;15;p1"/>
            <p:cNvSpPr/>
            <p:nvPr/>
          </p:nvSpPr>
          <p:spPr>
            <a:xfrm>
              <a:off x="1627188" y="5286375"/>
              <a:ext cx="2130425" cy="1571625"/>
            </a:xfrm>
            <a:custGeom>
              <a:avLst/>
              <a:gdLst/>
              <a:ahLst/>
              <a:cxnLst/>
              <a:rect l="l" t="t" r="r" b="b"/>
              <a:pathLst>
                <a:path w="1342" h="990" extrusionOk="0">
                  <a:moveTo>
                    <a:pt x="0" y="3"/>
                  </a:moveTo>
                  <a:lnTo>
                    <a:pt x="942" y="990"/>
                  </a:lnTo>
                  <a:lnTo>
                    <a:pt x="1342" y="990"/>
                  </a:lnTo>
                  <a:lnTo>
                    <a:pt x="156" y="27"/>
                  </a:lnTo>
                  <a:lnTo>
                    <a:pt x="0" y="0"/>
                  </a:lnTo>
                  <a:lnTo>
                    <a:pt x="0" y="3"/>
                  </a:lnTo>
                  <a:close/>
                </a:path>
              </a:pathLst>
            </a:custGeom>
            <a:solidFill>
              <a:srgbClr val="1186C3"/>
            </a:solidFill>
            <a:ln>
              <a:noFill/>
            </a:ln>
          </p:spPr>
        </p:sp>
        <p:sp>
          <p:nvSpPr>
            <p:cNvPr id="16" name="Google Shape;16;p1"/>
            <p:cNvSpPr/>
            <p:nvPr/>
          </p:nvSpPr>
          <p:spPr>
            <a:xfrm>
              <a:off x="1320800" y="5238750"/>
              <a:ext cx="1695450" cy="1619250"/>
            </a:xfrm>
            <a:custGeom>
              <a:avLst/>
              <a:gdLst/>
              <a:ahLst/>
              <a:cxnLst/>
              <a:rect l="l" t="t" r="r" b="b"/>
              <a:pathLst>
                <a:path w="1068" h="1020" extrusionOk="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3F3F3F"/>
            </a:solidFill>
            <a:ln>
              <a:noFill/>
            </a:ln>
          </p:spPr>
        </p:sp>
      </p:grpSp>
      <p:sp>
        <p:nvSpPr>
          <p:cNvPr id="17" name="Google Shape;17;p1"/>
          <p:cNvSpPr txBox="1">
            <a:spLocks noGrp="1"/>
          </p:cNvSpPr>
          <p:nvPr>
            <p:ph type="title"/>
          </p:nvPr>
        </p:nvSpPr>
        <p:spPr>
          <a:xfrm>
            <a:off x="1484311" y="685800"/>
            <a:ext cx="10018713" cy="1752599"/>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000"/>
              <a:buFont typeface="Corbel"/>
              <a:buNone/>
              <a:defRPr sz="4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 name="Google Shape;18;p1"/>
          <p:cNvSpPr txBox="1">
            <a:spLocks noGrp="1"/>
          </p:cNvSpPr>
          <p:nvPr>
            <p:ph type="body" idx="1"/>
          </p:nvPr>
        </p:nvSpPr>
        <p:spPr>
          <a:xfrm>
            <a:off x="1484310" y="2666999"/>
            <a:ext cx="10018713" cy="3124201"/>
          </a:xfrm>
          <a:prstGeom prst="rect">
            <a:avLst/>
          </a:prstGeom>
          <a:noFill/>
          <a:ln>
            <a:noFill/>
          </a:ln>
        </p:spPr>
        <p:txBody>
          <a:bodyPr spcFirstLastPara="1" wrap="square" lIns="91425" tIns="45700" rIns="91425" bIns="45700" anchor="ctr" anchorCtr="0"/>
          <a:lstStyle>
            <a:lvl1pPr marL="457200" marR="0" lvl="0" indent="-449580" algn="l" rtl="0">
              <a:spcBef>
                <a:spcPts val="480"/>
              </a:spcBef>
              <a:spcAft>
                <a:spcPts val="0"/>
              </a:spcAft>
              <a:buClr>
                <a:srgbClr val="1186C3"/>
              </a:buClr>
              <a:buSzPts val="3480"/>
              <a:buFont typeface="Arial"/>
              <a:buChar char="•"/>
              <a:defRPr sz="2400" b="0" i="0" u="none" strike="noStrike" cap="none">
                <a:solidFill>
                  <a:schemeClr val="dk1"/>
                </a:solidFill>
                <a:latin typeface="Corbel"/>
                <a:ea typeface="Corbel"/>
                <a:cs typeface="Corbel"/>
                <a:sym typeface="Corbel"/>
              </a:defRPr>
            </a:lvl1pPr>
            <a:lvl2pPr marL="914400" marR="0" lvl="1" indent="-412750" algn="l" rtl="0">
              <a:spcBef>
                <a:spcPts val="600"/>
              </a:spcBef>
              <a:spcAft>
                <a:spcPts val="0"/>
              </a:spcAft>
              <a:buClr>
                <a:srgbClr val="1186C3"/>
              </a:buClr>
              <a:buSzPts val="2900"/>
              <a:buFont typeface="Arial"/>
              <a:buChar char="•"/>
              <a:defRPr sz="2000" b="0" i="0" u="none" strike="noStrike" cap="none">
                <a:solidFill>
                  <a:schemeClr val="dk1"/>
                </a:solidFill>
                <a:latin typeface="Corbel"/>
                <a:ea typeface="Corbel"/>
                <a:cs typeface="Corbel"/>
                <a:sym typeface="Corbel"/>
              </a:defRPr>
            </a:lvl2pPr>
            <a:lvl3pPr marL="1371600" marR="0" lvl="2" indent="-394335" algn="l" rtl="0">
              <a:spcBef>
                <a:spcPts val="600"/>
              </a:spcBef>
              <a:spcAft>
                <a:spcPts val="0"/>
              </a:spcAft>
              <a:buClr>
                <a:srgbClr val="1186C3"/>
              </a:buClr>
              <a:buSzPts val="2610"/>
              <a:buFont typeface="Arial"/>
              <a:buChar char="•"/>
              <a:defRPr sz="1800" b="0" i="0" u="none" strike="noStrike" cap="none">
                <a:solidFill>
                  <a:schemeClr val="dk1"/>
                </a:solidFill>
                <a:latin typeface="Corbel"/>
                <a:ea typeface="Corbel"/>
                <a:cs typeface="Corbel"/>
                <a:sym typeface="Corbel"/>
              </a:defRPr>
            </a:lvl3pPr>
            <a:lvl4pPr marL="1828800" marR="0" lvl="3" indent="-375919" algn="l" rtl="0">
              <a:spcBef>
                <a:spcPts val="600"/>
              </a:spcBef>
              <a:spcAft>
                <a:spcPts val="0"/>
              </a:spcAft>
              <a:buClr>
                <a:srgbClr val="1186C3"/>
              </a:buClr>
              <a:buSzPts val="2320"/>
              <a:buFont typeface="Arial"/>
              <a:buChar char="•"/>
              <a:defRPr sz="1600" b="0" i="0" u="none" strike="noStrike" cap="none">
                <a:solidFill>
                  <a:schemeClr val="dk1"/>
                </a:solidFill>
                <a:latin typeface="Corbel"/>
                <a:ea typeface="Corbel"/>
                <a:cs typeface="Corbel"/>
                <a:sym typeface="Corbel"/>
              </a:defRPr>
            </a:lvl4pPr>
            <a:lvl5pPr marL="2286000" marR="0" lvl="4"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5pPr>
            <a:lvl6pPr marL="2743200" marR="0" lvl="5"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spcBef>
                <a:spcPts val="600"/>
              </a:spcBef>
              <a:spcAft>
                <a:spcPts val="600"/>
              </a:spcAft>
              <a:buClr>
                <a:srgbClr val="1186C3"/>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19" name="Google Shape;19;p1"/>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0" name="Google Shape;20;p1"/>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1" name="Google Shape;21;p1"/>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dk1"/>
                </a:solidFill>
                <a:latin typeface="Corbel"/>
                <a:ea typeface="Corbel"/>
                <a:cs typeface="Corbel"/>
                <a:sym typeface="Corbel"/>
              </a:defRPr>
            </a:lvl1pPr>
            <a:lvl2pPr marL="0" marR="0" lvl="1" indent="0" algn="r" rtl="0">
              <a:spcBef>
                <a:spcPts val="0"/>
              </a:spcBef>
              <a:buNone/>
              <a:defRPr sz="1000" b="0" i="0" u="none" strike="noStrike" cap="none">
                <a:solidFill>
                  <a:schemeClr val="dk1"/>
                </a:solidFill>
                <a:latin typeface="Corbel"/>
                <a:ea typeface="Corbel"/>
                <a:cs typeface="Corbel"/>
                <a:sym typeface="Corbel"/>
              </a:defRPr>
            </a:lvl2pPr>
            <a:lvl3pPr marL="0" marR="0" lvl="2" indent="0" algn="r" rtl="0">
              <a:spcBef>
                <a:spcPts val="0"/>
              </a:spcBef>
              <a:buNone/>
              <a:defRPr sz="1000" b="0" i="0" u="none" strike="noStrike" cap="none">
                <a:solidFill>
                  <a:schemeClr val="dk1"/>
                </a:solidFill>
                <a:latin typeface="Corbel"/>
                <a:ea typeface="Corbel"/>
                <a:cs typeface="Corbel"/>
                <a:sym typeface="Corbel"/>
              </a:defRPr>
            </a:lvl3pPr>
            <a:lvl4pPr marL="0" marR="0" lvl="3" indent="0" algn="r" rtl="0">
              <a:spcBef>
                <a:spcPts val="0"/>
              </a:spcBef>
              <a:buNone/>
              <a:defRPr sz="1000" b="0" i="0" u="none" strike="noStrike" cap="none">
                <a:solidFill>
                  <a:schemeClr val="dk1"/>
                </a:solidFill>
                <a:latin typeface="Corbel"/>
                <a:ea typeface="Corbel"/>
                <a:cs typeface="Corbel"/>
                <a:sym typeface="Corbel"/>
              </a:defRPr>
            </a:lvl4pPr>
            <a:lvl5pPr marL="0" marR="0" lvl="4" indent="0" algn="r" rtl="0">
              <a:spcBef>
                <a:spcPts val="0"/>
              </a:spcBef>
              <a:buNone/>
              <a:defRPr sz="1000" b="0" i="0" u="none" strike="noStrike" cap="none">
                <a:solidFill>
                  <a:schemeClr val="dk1"/>
                </a:solidFill>
                <a:latin typeface="Corbel"/>
                <a:ea typeface="Corbel"/>
                <a:cs typeface="Corbel"/>
                <a:sym typeface="Corbel"/>
              </a:defRPr>
            </a:lvl5pPr>
            <a:lvl6pPr marL="0" marR="0" lvl="5" indent="0" algn="r" rtl="0">
              <a:spcBef>
                <a:spcPts val="0"/>
              </a:spcBef>
              <a:buNone/>
              <a:defRPr sz="1000" b="0" i="0" u="none" strike="noStrike" cap="none">
                <a:solidFill>
                  <a:schemeClr val="dk1"/>
                </a:solidFill>
                <a:latin typeface="Corbel"/>
                <a:ea typeface="Corbel"/>
                <a:cs typeface="Corbel"/>
                <a:sym typeface="Corbel"/>
              </a:defRPr>
            </a:lvl6pPr>
            <a:lvl7pPr marL="0" marR="0" lvl="6" indent="0" algn="r" rtl="0">
              <a:spcBef>
                <a:spcPts val="0"/>
              </a:spcBef>
              <a:buNone/>
              <a:defRPr sz="1000" b="0" i="0" u="none" strike="noStrike" cap="none">
                <a:solidFill>
                  <a:schemeClr val="dk1"/>
                </a:solidFill>
                <a:latin typeface="Corbel"/>
                <a:ea typeface="Corbel"/>
                <a:cs typeface="Corbel"/>
                <a:sym typeface="Corbel"/>
              </a:defRPr>
            </a:lvl7pPr>
            <a:lvl8pPr marL="0" marR="0" lvl="7" indent="0" algn="r" rtl="0">
              <a:spcBef>
                <a:spcPts val="0"/>
              </a:spcBef>
              <a:buNone/>
              <a:defRPr sz="1000" b="0" i="0" u="none" strike="noStrike" cap="none">
                <a:solidFill>
                  <a:schemeClr val="dk1"/>
                </a:solidFill>
                <a:latin typeface="Corbel"/>
                <a:ea typeface="Corbel"/>
                <a:cs typeface="Corbel"/>
                <a:sym typeface="Corbel"/>
              </a:defRPr>
            </a:lvl8pPr>
            <a:lvl9pPr marL="0" marR="0" lvl="8" indent="0" algn="r" rtl="0">
              <a:spcBef>
                <a:spcPts val="0"/>
              </a:spcBef>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FAEEFDE8-4263-4903-B4FC-BF4B9189656F}" type="datetimeFigureOut">
              <a:rPr lang="en-US" kern="1200" smtClean="0">
                <a:solidFill>
                  <a:prstClr val="black">
                    <a:tint val="75000"/>
                  </a:prstClr>
                </a:solidFill>
                <a:latin typeface="Calibri" panose="020F0502020204030204"/>
                <a:ea typeface="+mn-ea"/>
                <a:cs typeface="+mn-cs"/>
              </a:rPr>
              <a:pPr>
                <a:buClrTx/>
                <a:buFontTx/>
                <a:buNone/>
              </a:pPr>
              <a:t>3/26/2019</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3A1C91C8-3AC9-43EA-8F41-535A537A40B9}" type="slidenum">
              <a:rPr lang="en-US" kern="1200" smtClean="0">
                <a:solidFill>
                  <a:prstClr val="black">
                    <a:tint val="75000"/>
                  </a:prstClr>
                </a:solidFill>
                <a:latin typeface="Calibri" panose="020F0502020204030204"/>
                <a:ea typeface="+mn-ea"/>
                <a:cs typeface="+mn-cs"/>
              </a:rPr>
              <a:pPr>
                <a:buClrTx/>
                <a:buFontTx/>
                <a:buNone/>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1127456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50000"/>
              </a:schemeClr>
            </a:gs>
            <a:gs pos="33000">
              <a:schemeClr val="accent5">
                <a:lumMod val="89000"/>
              </a:schemeClr>
            </a:gs>
            <a:gs pos="1000">
              <a:srgbClr val="2B4168"/>
            </a:gs>
            <a:gs pos="78000">
              <a:srgbClr val="2A436F"/>
            </a:gs>
            <a:gs pos="63000">
              <a:schemeClr val="accent5">
                <a:lumMod val="75000"/>
              </a:schemeClr>
            </a:gs>
            <a:gs pos="97000">
              <a:schemeClr val="tx2">
                <a:lumMod val="5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552F2CF6-ABA1-45B2-A816-C7F8CF3524D6}" type="datetimeFigureOut">
              <a:rPr lang="en-US" kern="1200" smtClean="0">
                <a:solidFill>
                  <a:prstClr val="black">
                    <a:tint val="75000"/>
                  </a:prstClr>
                </a:solidFill>
                <a:latin typeface="Calibri" panose="020F0502020204030204"/>
                <a:ea typeface="+mn-ea"/>
                <a:cs typeface="+mn-cs"/>
              </a:rPr>
              <a:pPr>
                <a:buClrTx/>
                <a:buFontTx/>
                <a:buNone/>
              </a:pPr>
              <a:t>3/26/2019</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C9E140ED-4A01-4AFA-B61C-36793AE649D9}" type="slidenum">
              <a:rPr lang="en-US" kern="1200" smtClean="0">
                <a:solidFill>
                  <a:prstClr val="black">
                    <a:tint val="75000"/>
                  </a:prstClr>
                </a:solidFill>
                <a:latin typeface="Calibri" panose="020F0502020204030204"/>
                <a:ea typeface="+mn-ea"/>
                <a:cs typeface="+mn-cs"/>
              </a:rPr>
              <a:pPr>
                <a:buClrTx/>
                <a:buFontTx/>
                <a:buNone/>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8228044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E4CE1E-2E8A-4315-BED3-8DFB9758EB41}" type="datetimeFigureOut">
              <a:rPr lang="en-US" smtClean="0"/>
              <a:t>3/26/2019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8BEFB4-6EA4-499B-9C06-F0157BD57E45}" type="slidenum">
              <a:rPr lang="en-US" smtClean="0"/>
              <a:t>‹#›</a:t>
            </a:fld>
            <a:endParaRPr lang="en-US"/>
          </a:p>
        </p:txBody>
      </p:sp>
    </p:spTree>
    <p:extLst>
      <p:ext uri="{BB962C8B-B14F-4D97-AF65-F5344CB8AC3E}">
        <p14:creationId xmlns:p14="http://schemas.microsoft.com/office/powerpoint/2010/main" val="1138232159"/>
      </p:ext>
    </p:extLst>
  </p:cSld>
  <p:clrMap bg1="lt1" tx1="dk1" bg2="lt2" tx2="dk2" accent1="accent1" accent2="accent2" accent3="accent3" accent4="accent4" accent5="accent5" accent6="accent6" hlink="hlink" folHlink="folHlink"/>
  <p:sldLayoutIdLst>
    <p:sldLayoutId id="2147483709" r:id="rId1"/>
    <p:sldLayoutId id="214748371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3/26/2019</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51695120"/>
      </p:ext>
    </p:extLst>
  </p:cSld>
  <p:clrMap bg1="lt1" tx1="dk1" bg2="lt2" tx2="dk2" accent1="accent1" accent2="accent2" accent3="accent3" accent4="accent4" accent5="accent5" accent6="accent6" hlink="hlink" folHlink="folHlink"/>
  <p:sldLayoutIdLst>
    <p:sldLayoutId id="2147483712" r:id="rId1"/>
    <p:sldLayoutId id="2147483713" r:id="rId2"/>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EF377A-357C-4CD1-8465-2633B6A90418}" type="datetimeFigureOut">
              <a:rPr lang="en-US" smtClean="0"/>
              <a:t>3/26/2019</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938066-CDEA-4750-935C-C761BC18330A}" type="slidenum">
              <a:rPr lang="en-US" smtClean="0"/>
              <a:t>‹#›</a:t>
            </a:fld>
            <a:endParaRPr lang="en-US" dirty="0"/>
          </a:p>
        </p:txBody>
      </p:sp>
    </p:spTree>
    <p:extLst>
      <p:ext uri="{BB962C8B-B14F-4D97-AF65-F5344CB8AC3E}">
        <p14:creationId xmlns:p14="http://schemas.microsoft.com/office/powerpoint/2010/main" val="1661019688"/>
      </p:ext>
    </p:extLst>
  </p:cSld>
  <p:clrMap bg1="lt1" tx1="dk1" bg2="lt2" tx2="dk2" accent1="accent1" accent2="accent2" accent3="accent3" accent4="accent4" accent5="accent5" accent6="accent6" hlink="hlink" folHlink="folHlink"/>
  <p:sldLayoutIdLst>
    <p:sldLayoutId id="2147483715" r:id="rId1"/>
    <p:sldLayoutId id="2147483716"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jpg"/><Relationship Id="rId4" Type="http://schemas.openxmlformats.org/officeDocument/2006/relationships/image" Target="../media/image31.jpg"/><Relationship Id="rId9"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19.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9.xml"/><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9.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9.xml"/><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1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3.xml"/></Relationships>
</file>

<file path=ppt/slides/_rels/slide63.xml.rels><?xml version="1.0" encoding="UTF-8" standalone="yes"?>
<Relationships xmlns="http://schemas.openxmlformats.org/package/2006/relationships"><Relationship Id="rId3" Type="http://schemas.openxmlformats.org/officeDocument/2006/relationships/hyperlink" Target="http://www.nws.noaa.gov/cgi-bin/nwsexit.pl?url=http://www.webmessenger.com/" TargetMode="External"/><Relationship Id="rId2" Type="http://schemas.openxmlformats.org/officeDocument/2006/relationships/hyperlink" Target="http://www.nws.noaa.gov/cgi-bin/nwsexit.pl?url=http://www.octro.com/" TargetMode="External"/><Relationship Id="rId1" Type="http://schemas.openxmlformats.org/officeDocument/2006/relationships/slideLayout" Target="../slideLayouts/slideLayout43.xml"/><Relationship Id="rId6" Type="http://schemas.openxmlformats.org/officeDocument/2006/relationships/hyperlink" Target="http://www.nws.noaa.gov/cgi-bin/nwsexit.pl?url=http://jabiru.info" TargetMode="External"/><Relationship Id="rId5" Type="http://schemas.openxmlformats.org/officeDocument/2006/relationships/hyperlink" Target="http://www.nws.noaa.gov/cgi-bin/nwsexit.pl?url=http://www.android.com/market" TargetMode="External"/><Relationship Id="rId4" Type="http://schemas.openxmlformats.org/officeDocument/2006/relationships/hyperlink" Target="http://www.nws.noaa.gov/cgi-bin/nwsexit.pl?url=http://www.vayusphere.com/vayuxmpp.htm"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43.xml"/><Relationship Id="rId5" Type="http://schemas.openxmlformats.org/officeDocument/2006/relationships/image" Target="../media/image79.png"/><Relationship Id="rId4" Type="http://schemas.openxmlformats.org/officeDocument/2006/relationships/image" Target="../media/image73.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67.xml.rels><?xml version="1.0" encoding="UTF-8" standalone="yes"?>
<Relationships xmlns="http://schemas.openxmlformats.org/package/2006/relationships"><Relationship Id="rId2" Type="http://schemas.openxmlformats.org/officeDocument/2006/relationships/hyperlink" Target="mailto:sr-fwd.webmaster@noaa.gov" TargetMode="External"/><Relationship Id="rId1" Type="http://schemas.openxmlformats.org/officeDocument/2006/relationships/slideLayout" Target="../slideLayouts/slideLayout4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5.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6.xml"/><Relationship Id="rId1" Type="http://schemas.openxmlformats.org/officeDocument/2006/relationships/slideLayout" Target="../slideLayouts/slideLayout44.xml"/><Relationship Id="rId5" Type="http://schemas.openxmlformats.org/officeDocument/2006/relationships/image" Target="../media/image84.png"/><Relationship Id="rId4" Type="http://schemas.openxmlformats.org/officeDocument/2006/relationships/image" Target="../media/image83.gif"/></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8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45.xml"/><Relationship Id="rId4" Type="http://schemas.openxmlformats.org/officeDocument/2006/relationships/image" Target="../media/image87.png"/></Relationships>
</file>

<file path=ppt/slides/_rels/slide8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8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0.xml"/><Relationship Id="rId1" Type="http://schemas.openxmlformats.org/officeDocument/2006/relationships/slideLayout" Target="../slideLayouts/slideLayout45.xml"/><Relationship Id="rId4" Type="http://schemas.openxmlformats.org/officeDocument/2006/relationships/image" Target="../media/image90.png"/></Relationships>
</file>

<file path=ppt/slides/_rels/slide8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8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2.xml"/><Relationship Id="rId1" Type="http://schemas.openxmlformats.org/officeDocument/2006/relationships/slideLayout" Target="../slideLayouts/slideLayout45.xml"/><Relationship Id="rId5" Type="http://schemas.openxmlformats.org/officeDocument/2006/relationships/image" Target="../media/image94.png"/><Relationship Id="rId4" Type="http://schemas.openxmlformats.org/officeDocument/2006/relationships/image" Target="../media/image93.png"/></Relationships>
</file>

<file path=ppt/slides/_rels/slide8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45.xml"/></Relationships>
</file>

<file path=ppt/slides/_rels/slide8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4.xml"/><Relationship Id="rId1" Type="http://schemas.openxmlformats.org/officeDocument/2006/relationships/slideLayout" Target="../slideLayouts/slideLayout45.xml"/><Relationship Id="rId4" Type="http://schemas.openxmlformats.org/officeDocument/2006/relationships/image" Target="../media/image97.png"/></Relationships>
</file>

<file path=ppt/slides/_rels/slide8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5.xml"/><Relationship Id="rId1" Type="http://schemas.openxmlformats.org/officeDocument/2006/relationships/slideLayout" Target="../slideLayouts/slideLayout45.xml"/></Relationships>
</file>

<file path=ppt/slides/_rels/slide8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7.xml"/><Relationship Id="rId1" Type="http://schemas.openxmlformats.org/officeDocument/2006/relationships/slideLayout" Target="../slideLayouts/slideLayout45.xml"/></Relationships>
</file>

<file path=ppt/slides/_rels/slide9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8.xml"/><Relationship Id="rId1" Type="http://schemas.openxmlformats.org/officeDocument/2006/relationships/slideLayout" Target="../slideLayouts/slideLayout45.xml"/></Relationships>
</file>

<file path=ppt/slides/_rels/slide9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9.xml"/><Relationship Id="rId1" Type="http://schemas.openxmlformats.org/officeDocument/2006/relationships/slideLayout" Target="../slideLayouts/slideLayout45.xml"/><Relationship Id="rId4" Type="http://schemas.openxmlformats.org/officeDocument/2006/relationships/image" Target="../media/image103.png"/></Relationships>
</file>

<file path=ppt/slides/_rels/slide9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0.xml"/><Relationship Id="rId1" Type="http://schemas.openxmlformats.org/officeDocument/2006/relationships/slideLayout" Target="../slideLayouts/slideLayout45.xml"/><Relationship Id="rId4" Type="http://schemas.openxmlformats.org/officeDocument/2006/relationships/image" Target="../media/image105.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5.xml"/></Relationships>
</file>

<file path=ppt/slides/_rels/slide9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2.xml"/><Relationship Id="rId1" Type="http://schemas.openxmlformats.org/officeDocument/2006/relationships/slideLayout" Target="../slideLayouts/slideLayout4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5.xml"/></Relationships>
</file>

<file path=ppt/slides/_rels/slide9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4.xml"/><Relationship Id="rId1" Type="http://schemas.openxmlformats.org/officeDocument/2006/relationships/slideLayout" Target="../slideLayouts/slideLayout4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71"/>
        <p:cNvGrpSpPr/>
        <p:nvPr/>
      </p:nvGrpSpPr>
      <p:grpSpPr>
        <a:xfrm>
          <a:off x="0" y="0"/>
          <a:ext cx="0" cy="0"/>
          <a:chOff x="0" y="0"/>
          <a:chExt cx="0" cy="0"/>
        </a:xfrm>
      </p:grpSpPr>
      <p:sp>
        <p:nvSpPr>
          <p:cNvPr id="1672" name="Google Shape;1672;p56"/>
          <p:cNvSpPr txBox="1">
            <a:spLocks noGrp="1"/>
          </p:cNvSpPr>
          <p:nvPr>
            <p:ph type="title"/>
          </p:nvPr>
        </p:nvSpPr>
        <p:spPr>
          <a:xfrm>
            <a:off x="838200" y="0"/>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00"/>
              </a:buClr>
              <a:buSzPts val="5400"/>
              <a:buFont typeface="Corbel"/>
              <a:buNone/>
            </a:pPr>
            <a:r>
              <a:rPr lang="en-US" dirty="0">
                <a:effectLst>
                  <a:outerShdw blurRad="38100" dist="38100" dir="2700000" algn="tl">
                    <a:srgbClr val="000000">
                      <a:alpha val="43137"/>
                    </a:srgbClr>
                  </a:outerShdw>
                </a:effectLst>
              </a:rPr>
              <a:t>Expectations and Rules for Today</a:t>
            </a:r>
            <a:endParaRPr dirty="0">
              <a:effectLst>
                <a:outerShdw blurRad="38100" dist="38100" dir="2700000" algn="tl">
                  <a:srgbClr val="000000">
                    <a:alpha val="43137"/>
                  </a:srgbClr>
                </a:outerShdw>
              </a:effectLst>
            </a:endParaRPr>
          </a:p>
        </p:txBody>
      </p:sp>
      <p:sp>
        <p:nvSpPr>
          <p:cNvPr id="1673" name="Google Shape;1673;p56"/>
          <p:cNvSpPr txBox="1">
            <a:spLocks noGrp="1"/>
          </p:cNvSpPr>
          <p:nvPr>
            <p:ph idx="1"/>
          </p:nvPr>
        </p:nvSpPr>
        <p:spPr>
          <a:xfrm>
            <a:off x="914055" y="1207786"/>
            <a:ext cx="10233800" cy="5650214"/>
          </a:xfrm>
          <a:prstGeom prst="rect">
            <a:avLst/>
          </a:prstGeom>
          <a:noFill/>
          <a:ln>
            <a:noFill/>
          </a:ln>
          <a:effectLst/>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lt1"/>
              </a:buClr>
              <a:buSzPts val="2800"/>
              <a:buChar char="•"/>
            </a:pPr>
            <a:r>
              <a:rPr lang="en-US" dirty="0">
                <a:effectLst>
                  <a:outerShdw blurRad="38100" dist="38100" dir="2700000" algn="tl">
                    <a:srgbClr val="000000">
                      <a:alpha val="43137"/>
                    </a:srgbClr>
                  </a:outerShdw>
                </a:effectLst>
              </a:rPr>
              <a:t>Active Participation Encouraged</a:t>
            </a:r>
          </a:p>
          <a:p>
            <a:pPr marL="228600" indent="-228600">
              <a:lnSpc>
                <a:spcPct val="100000"/>
              </a:lnSpc>
              <a:spcBef>
                <a:spcPts val="0"/>
              </a:spcBef>
            </a:pPr>
            <a:r>
              <a:rPr lang="en-US" dirty="0">
                <a:effectLst>
                  <a:outerShdw blurRad="38100" dist="38100" dir="2700000" algn="tl">
                    <a:srgbClr val="000000">
                      <a:alpha val="43137"/>
                    </a:srgbClr>
                  </a:outerShdw>
                </a:effectLst>
              </a:rPr>
              <a:t>Questions are encouraged</a:t>
            </a:r>
            <a:endParaRPr dirty="0">
              <a:effectLst>
                <a:outerShdw blurRad="38100" dist="38100" dir="2700000" algn="tl">
                  <a:srgbClr val="000000">
                    <a:alpha val="43137"/>
                  </a:srgbClr>
                </a:outerShdw>
              </a:effectLst>
            </a:endParaRPr>
          </a:p>
          <a:p>
            <a:pPr marL="228600" lvl="0" indent="-228600">
              <a:lnSpc>
                <a:spcPct val="100000"/>
              </a:lnSpc>
            </a:pPr>
            <a:r>
              <a:rPr lang="en-US" dirty="0">
                <a:effectLst>
                  <a:outerShdw blurRad="38100" dist="38100" dir="2700000" algn="tl">
                    <a:srgbClr val="000000">
                      <a:alpha val="43137"/>
                    </a:srgbClr>
                  </a:outerShdw>
                </a:effectLst>
              </a:rPr>
              <a:t>Safe Space</a:t>
            </a:r>
          </a:p>
          <a:p>
            <a:pPr marL="685800" lvl="1" indent="-228600">
              <a:lnSpc>
                <a:spcPct val="100000"/>
              </a:lnSpc>
              <a:buSzPts val="2800"/>
            </a:pPr>
            <a:r>
              <a:rPr lang="en-US" sz="2800" dirty="0">
                <a:effectLst>
                  <a:outerShdw blurRad="38100" dist="38100" dir="2700000" algn="tl">
                    <a:srgbClr val="000000">
                      <a:alpha val="43137"/>
                    </a:srgbClr>
                  </a:outerShdw>
                </a:effectLst>
              </a:rPr>
              <a:t>Media: get story quotes after the meeting</a:t>
            </a:r>
          </a:p>
          <a:p>
            <a:pPr marL="228600" lvl="0" indent="-228600" algn="l" rtl="0">
              <a:lnSpc>
                <a:spcPct val="100000"/>
              </a:lnSpc>
              <a:spcBef>
                <a:spcPts val="1000"/>
              </a:spcBef>
              <a:spcAft>
                <a:spcPts val="0"/>
              </a:spcAft>
              <a:buClr>
                <a:schemeClr val="lt1"/>
              </a:buClr>
              <a:buSzPts val="2800"/>
              <a:buChar char="•"/>
            </a:pPr>
            <a:r>
              <a:rPr lang="en-US" dirty="0">
                <a:effectLst>
                  <a:outerShdw blurRad="38100" dist="38100" dir="2700000" algn="tl">
                    <a:srgbClr val="000000">
                      <a:alpha val="43137"/>
                    </a:srgbClr>
                  </a:outerShdw>
                </a:effectLst>
              </a:rPr>
              <a:t>Judgment free zone</a:t>
            </a:r>
            <a:endParaRPr dirty="0">
              <a:effectLst>
                <a:outerShdw blurRad="38100" dist="38100" dir="2700000" algn="tl">
                  <a:srgbClr val="000000">
                    <a:alpha val="43137"/>
                  </a:srgbClr>
                </a:outerShdw>
              </a:effectLst>
            </a:endParaRPr>
          </a:p>
          <a:p>
            <a:pPr marL="685800" lvl="1" indent="-228600" algn="l" rtl="0">
              <a:lnSpc>
                <a:spcPct val="100000"/>
              </a:lnSpc>
              <a:spcBef>
                <a:spcPts val="500"/>
              </a:spcBef>
              <a:spcAft>
                <a:spcPts val="0"/>
              </a:spcAft>
              <a:buClr>
                <a:schemeClr val="lt1"/>
              </a:buClr>
              <a:buSzPts val="2400"/>
              <a:buChar char="•"/>
            </a:pPr>
            <a:r>
              <a:rPr lang="en-US" dirty="0">
                <a:effectLst>
                  <a:outerShdw blurRad="38100" dist="38100" dir="2700000" algn="tl">
                    <a:srgbClr val="000000">
                      <a:alpha val="43137"/>
                    </a:srgbClr>
                  </a:outerShdw>
                </a:effectLst>
              </a:rPr>
              <a:t>No accusing or blaming</a:t>
            </a:r>
            <a:endParaRPr dirty="0">
              <a:effectLst>
                <a:outerShdw blurRad="38100" dist="38100" dir="2700000" algn="tl">
                  <a:srgbClr val="000000">
                    <a:alpha val="43137"/>
                  </a:srgbClr>
                </a:outerShdw>
              </a:effectLst>
            </a:endParaRPr>
          </a:p>
          <a:p>
            <a:pPr marL="685800" lvl="1" indent="-228600" algn="l" rtl="0">
              <a:lnSpc>
                <a:spcPct val="100000"/>
              </a:lnSpc>
              <a:spcBef>
                <a:spcPts val="500"/>
              </a:spcBef>
              <a:spcAft>
                <a:spcPts val="0"/>
              </a:spcAft>
              <a:buClr>
                <a:schemeClr val="lt1"/>
              </a:buClr>
              <a:buSzPts val="2400"/>
              <a:buChar char="•"/>
            </a:pPr>
            <a:r>
              <a:rPr lang="en-US" dirty="0">
                <a:effectLst>
                  <a:outerShdw blurRad="38100" dist="38100" dir="2700000" algn="tl">
                    <a:srgbClr val="000000">
                      <a:alpha val="43137"/>
                    </a:srgbClr>
                  </a:outerShdw>
                </a:effectLst>
              </a:rPr>
              <a:t>Disagreements are fine, attacks are not </a:t>
            </a:r>
            <a:endParaRPr dirty="0">
              <a:effectLst>
                <a:outerShdw blurRad="38100" dist="38100" dir="2700000" algn="tl">
                  <a:srgbClr val="000000">
                    <a:alpha val="43137"/>
                  </a:srgbClr>
                </a:outerShdw>
              </a:effectLst>
            </a:endParaRPr>
          </a:p>
          <a:p>
            <a:pPr marL="228600" lvl="0" indent="-228600">
              <a:lnSpc>
                <a:spcPct val="100000"/>
              </a:lnSpc>
              <a:spcBef>
                <a:spcPts val="0"/>
              </a:spcBef>
            </a:pPr>
            <a:r>
              <a:rPr lang="en-US" dirty="0">
                <a:effectLst>
                  <a:outerShdw blurRad="38100" dist="38100" dir="2700000" algn="tl">
                    <a:srgbClr val="000000">
                      <a:alpha val="43137"/>
                    </a:srgbClr>
                  </a:outerShdw>
                </a:effectLst>
              </a:rPr>
              <a:t>Keep comments to your jurisdiction</a:t>
            </a:r>
          </a:p>
          <a:p>
            <a:pPr marL="228600" lvl="0" indent="-228600">
              <a:lnSpc>
                <a:spcPct val="100000"/>
              </a:lnSpc>
            </a:pPr>
            <a:r>
              <a:rPr lang="en-US" dirty="0">
                <a:effectLst>
                  <a:outerShdw blurRad="38100" dist="38100" dir="2700000" algn="tl">
                    <a:srgbClr val="000000">
                      <a:alpha val="43137"/>
                    </a:srgbClr>
                  </a:outerShdw>
                </a:effectLst>
              </a:rPr>
              <a:t>Keep comments factual</a:t>
            </a:r>
          </a:p>
          <a:p>
            <a:pPr marL="228600" lvl="0" indent="-228600">
              <a:lnSpc>
                <a:spcPct val="100000"/>
              </a:lnSpc>
            </a:pPr>
            <a:r>
              <a:rPr lang="en-US" dirty="0">
                <a:effectLst>
                  <a:outerShdw blurRad="38100" dist="38100" dir="2700000" algn="tl">
                    <a:srgbClr val="000000">
                      <a:alpha val="43137"/>
                    </a:srgbClr>
                  </a:outerShdw>
                </a:effectLst>
              </a:rPr>
              <a:t>Make introductions to those you don’t know</a:t>
            </a:r>
          </a:p>
          <a:p>
            <a:pPr marL="228600" indent="-228600">
              <a:spcBef>
                <a:spcPts val="500"/>
              </a:spcBef>
            </a:pPr>
            <a:endParaRPr dirty="0"/>
          </a:p>
        </p:txBody>
      </p:sp>
      <p:sp>
        <p:nvSpPr>
          <p:cNvPr id="1674" name="Google Shape;1674;p56"/>
          <p:cNvSpPr txBox="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algn="ctr"/>
            <a:r>
              <a:rPr lang="en-US" sz="1200">
                <a:solidFill>
                  <a:srgbClr val="FFC000"/>
                </a:solidFill>
                <a:latin typeface="Corbel"/>
                <a:ea typeface="Corbel"/>
                <a:cs typeface="Corbel"/>
                <a:sym typeface="Corbel"/>
              </a:rPr>
              <a:t>One message, multiple voices</a:t>
            </a:r>
            <a:endParaRPr sz="1200">
              <a:solidFill>
                <a:srgbClr val="FFC000"/>
              </a:solidFill>
              <a:latin typeface="Corbel"/>
              <a:ea typeface="Corbel"/>
              <a:cs typeface="Corbel"/>
              <a:sym typeface="Corbel"/>
            </a:endParaRPr>
          </a:p>
        </p:txBody>
      </p:sp>
      <p:pic>
        <p:nvPicPr>
          <p:cNvPr id="1026" name="Picture 2" descr="https://i.pinimg.com/originals/37/98/1d/37981dafbe09ec6edda661e1e0dae50b.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32962" y="3544993"/>
            <a:ext cx="3810000" cy="1990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15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73">
                                            <p:txEl>
                                              <p:pRg st="0" end="0"/>
                                            </p:txEl>
                                          </p:spTgt>
                                        </p:tgtEl>
                                        <p:attrNameLst>
                                          <p:attrName>style.visibility</p:attrName>
                                        </p:attrNameLst>
                                      </p:cBhvr>
                                      <p:to>
                                        <p:strVal val="visible"/>
                                      </p:to>
                                    </p:set>
                                    <p:animEffect transition="in" filter="fade">
                                      <p:cBhvr>
                                        <p:cTn id="7" dur="1000"/>
                                        <p:tgtEl>
                                          <p:spTgt spid="16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73">
                                            <p:txEl>
                                              <p:pRg st="1" end="1"/>
                                            </p:txEl>
                                          </p:spTgt>
                                        </p:tgtEl>
                                        <p:attrNameLst>
                                          <p:attrName>style.visibility</p:attrName>
                                        </p:attrNameLst>
                                      </p:cBhvr>
                                      <p:to>
                                        <p:strVal val="visible"/>
                                      </p:to>
                                    </p:set>
                                    <p:animEffect transition="in" filter="fade">
                                      <p:cBhvr>
                                        <p:cTn id="12" dur="1000"/>
                                        <p:tgtEl>
                                          <p:spTgt spid="167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73">
                                            <p:txEl>
                                              <p:pRg st="2" end="2"/>
                                            </p:txEl>
                                          </p:spTgt>
                                        </p:tgtEl>
                                        <p:attrNameLst>
                                          <p:attrName>style.visibility</p:attrName>
                                        </p:attrNameLst>
                                      </p:cBhvr>
                                      <p:to>
                                        <p:strVal val="visible"/>
                                      </p:to>
                                    </p:set>
                                    <p:animEffect transition="in" filter="fade">
                                      <p:cBhvr>
                                        <p:cTn id="17" dur="1000"/>
                                        <p:tgtEl>
                                          <p:spTgt spid="167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673">
                                            <p:txEl>
                                              <p:pRg st="3" end="3"/>
                                            </p:txEl>
                                          </p:spTgt>
                                        </p:tgtEl>
                                        <p:attrNameLst>
                                          <p:attrName>style.visibility</p:attrName>
                                        </p:attrNameLst>
                                      </p:cBhvr>
                                      <p:to>
                                        <p:strVal val="visible"/>
                                      </p:to>
                                    </p:set>
                                    <p:animEffect transition="in" filter="fade">
                                      <p:cBhvr>
                                        <p:cTn id="20" dur="1000"/>
                                        <p:tgtEl>
                                          <p:spTgt spid="167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73">
                                            <p:txEl>
                                              <p:pRg st="4" end="4"/>
                                            </p:txEl>
                                          </p:spTgt>
                                        </p:tgtEl>
                                        <p:attrNameLst>
                                          <p:attrName>style.visibility</p:attrName>
                                        </p:attrNameLst>
                                      </p:cBhvr>
                                      <p:to>
                                        <p:strVal val="visible"/>
                                      </p:to>
                                    </p:set>
                                    <p:animEffect transition="in" filter="fade">
                                      <p:cBhvr>
                                        <p:cTn id="25" dur="1000"/>
                                        <p:tgtEl>
                                          <p:spTgt spid="167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673">
                                            <p:txEl>
                                              <p:pRg st="5" end="5"/>
                                            </p:txEl>
                                          </p:spTgt>
                                        </p:tgtEl>
                                        <p:attrNameLst>
                                          <p:attrName>style.visibility</p:attrName>
                                        </p:attrNameLst>
                                      </p:cBhvr>
                                      <p:to>
                                        <p:strVal val="visible"/>
                                      </p:to>
                                    </p:set>
                                    <p:animEffect transition="in" filter="fade">
                                      <p:cBhvr>
                                        <p:cTn id="28" dur="1000"/>
                                        <p:tgtEl>
                                          <p:spTgt spid="1673">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673">
                                            <p:txEl>
                                              <p:pRg st="6" end="6"/>
                                            </p:txEl>
                                          </p:spTgt>
                                        </p:tgtEl>
                                        <p:attrNameLst>
                                          <p:attrName>style.visibility</p:attrName>
                                        </p:attrNameLst>
                                      </p:cBhvr>
                                      <p:to>
                                        <p:strVal val="visible"/>
                                      </p:to>
                                    </p:set>
                                    <p:animEffect transition="in" filter="fade">
                                      <p:cBhvr>
                                        <p:cTn id="31" dur="1000"/>
                                        <p:tgtEl>
                                          <p:spTgt spid="167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73">
                                            <p:txEl>
                                              <p:pRg st="7" end="7"/>
                                            </p:txEl>
                                          </p:spTgt>
                                        </p:tgtEl>
                                        <p:attrNameLst>
                                          <p:attrName>style.visibility</p:attrName>
                                        </p:attrNameLst>
                                      </p:cBhvr>
                                      <p:to>
                                        <p:strVal val="visible"/>
                                      </p:to>
                                    </p:set>
                                    <p:animEffect transition="in" filter="fade">
                                      <p:cBhvr>
                                        <p:cTn id="36" dur="1000"/>
                                        <p:tgtEl>
                                          <p:spTgt spid="1673">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673">
                                            <p:txEl>
                                              <p:pRg st="8" end="8"/>
                                            </p:txEl>
                                          </p:spTgt>
                                        </p:tgtEl>
                                        <p:attrNameLst>
                                          <p:attrName>style.visibility</p:attrName>
                                        </p:attrNameLst>
                                      </p:cBhvr>
                                      <p:to>
                                        <p:strVal val="visible"/>
                                      </p:to>
                                    </p:set>
                                    <p:animEffect transition="in" filter="fade">
                                      <p:cBhvr>
                                        <p:cTn id="39" dur="1000"/>
                                        <p:tgtEl>
                                          <p:spTgt spid="1673">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673">
                                            <p:txEl>
                                              <p:pRg st="9" end="9"/>
                                            </p:txEl>
                                          </p:spTgt>
                                        </p:tgtEl>
                                        <p:attrNameLst>
                                          <p:attrName>style.visibility</p:attrName>
                                        </p:attrNameLst>
                                      </p:cBhvr>
                                      <p:to>
                                        <p:strVal val="visible"/>
                                      </p:to>
                                    </p:set>
                                    <p:animEffect transition="in" filter="fade">
                                      <p:cBhvr>
                                        <p:cTn id="44" dur="1000"/>
                                        <p:tgtEl>
                                          <p:spTgt spid="167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txBox="1">
            <a:spLocks noChangeArrowheads="1"/>
          </p:cNvSpPr>
          <p:nvPr/>
        </p:nvSpPr>
        <p:spPr>
          <a:xfrm>
            <a:off x="3471331" y="93133"/>
            <a:ext cx="6727130" cy="4953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uClrTx/>
              <a:buFontTx/>
              <a:buNone/>
            </a:pPr>
            <a:r>
              <a:rPr lang="en-US" sz="2400" b="1" i="1"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North Texas Spring Weather Climatology</a:t>
            </a:r>
          </a:p>
        </p:txBody>
      </p:sp>
      <p:sp>
        <p:nvSpPr>
          <p:cNvPr id="9" name="TextBox 8">
            <a:extLst>
              <a:ext uri="{FF2B5EF4-FFF2-40B4-BE49-F238E27FC236}">
                <a16:creationId xmlns:a16="http://schemas.microsoft.com/office/drawing/2014/main" id="{98B3BC7A-7A90-4FD5-908B-9B9B6731409D}"/>
              </a:ext>
            </a:extLst>
          </p:cNvPr>
          <p:cNvSpPr txBox="1"/>
          <p:nvPr/>
        </p:nvSpPr>
        <p:spPr>
          <a:xfrm>
            <a:off x="2986334" y="1254560"/>
            <a:ext cx="7178255" cy="4832092"/>
          </a:xfrm>
          <a:prstGeom prst="rect">
            <a:avLst/>
          </a:prstGeom>
          <a:noFill/>
          <a:ln>
            <a:noFill/>
          </a:ln>
        </p:spPr>
        <p:txBody>
          <a:bodyPr wrap="square" rtlCol="0">
            <a:spAutoFit/>
          </a:bodyPr>
          <a:lstStyle/>
          <a:p>
            <a:pPr marL="342900" indent="-342900">
              <a:buClrTx/>
              <a:buFont typeface="Arial" panose="020B0604020202020204" pitchFamily="34" charset="0"/>
              <a:buChar char="•"/>
            </a:pPr>
            <a:r>
              <a:rPr lang="en-US" sz="2200" kern="1200"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mn-cs"/>
              </a:rPr>
              <a:t>The spring months are typically some of our wettest months of the year</a:t>
            </a:r>
          </a:p>
          <a:p>
            <a:pPr marL="800100" lvl="1" indent="-342900">
              <a:buClrTx/>
              <a:buFont typeface="Arial" panose="020B0604020202020204" pitchFamily="34" charset="0"/>
              <a:buChar char="•"/>
            </a:pPr>
            <a:r>
              <a:rPr lang="en-US" sz="2200" kern="1200"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mn-cs"/>
              </a:rPr>
              <a:t>May = Wettest</a:t>
            </a:r>
          </a:p>
          <a:p>
            <a:pPr marL="800100" lvl="1" indent="-342900">
              <a:buClrTx/>
              <a:buFont typeface="Arial" panose="020B0604020202020204" pitchFamily="34" charset="0"/>
              <a:buChar char="•"/>
            </a:pPr>
            <a:r>
              <a:rPr lang="en-US" sz="2200" kern="1200"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mn-cs"/>
              </a:rPr>
              <a:t>June = 3</a:t>
            </a:r>
            <a:r>
              <a:rPr lang="en-US" sz="2200" kern="1200" baseline="30000"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mn-cs"/>
              </a:rPr>
              <a:t>rd</a:t>
            </a:r>
            <a:r>
              <a:rPr lang="en-US" sz="2200" kern="1200"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mn-cs"/>
              </a:rPr>
              <a:t> wettest</a:t>
            </a:r>
          </a:p>
          <a:p>
            <a:pPr marL="342900" indent="-342900">
              <a:buClrTx/>
              <a:buFont typeface="Arial" panose="020B0604020202020204" pitchFamily="34" charset="0"/>
              <a:buChar char="•"/>
            </a:pPr>
            <a:endParaRPr lang="en-US" sz="2200" kern="1200"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mn-cs"/>
            </a:endParaRPr>
          </a:p>
          <a:p>
            <a:pPr marL="342900" indent="-342900">
              <a:buClrTx/>
              <a:buFont typeface="Arial" panose="020B0604020202020204" pitchFamily="34" charset="0"/>
              <a:buChar char="•"/>
            </a:pPr>
            <a:r>
              <a:rPr lang="en-US" sz="2200" kern="1200"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mn-cs"/>
              </a:rPr>
              <a:t>Our past 3 of 4 El Nino winters have been followed by some of the wettest spring months</a:t>
            </a:r>
          </a:p>
          <a:p>
            <a:pPr marL="800100" lvl="1" indent="-342900">
              <a:buClrTx/>
              <a:buFont typeface="Arial" panose="020B0604020202020204" pitchFamily="34" charset="0"/>
              <a:buChar char="•"/>
            </a:pPr>
            <a:r>
              <a:rPr lang="en-US" sz="2200" kern="1200"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mn-cs"/>
              </a:rPr>
              <a:t>But El Nino barely developed this past winter</a:t>
            </a:r>
          </a:p>
          <a:p>
            <a:pPr marL="800100" lvl="1" indent="-342900">
              <a:buClrTx/>
              <a:buFont typeface="Arial" panose="020B0604020202020204" pitchFamily="34" charset="0"/>
              <a:buChar char="•"/>
            </a:pPr>
            <a:endParaRPr lang="en-US" sz="2200" kern="1200"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mn-cs"/>
            </a:endParaRPr>
          </a:p>
          <a:p>
            <a:pPr marL="342900" indent="-342900">
              <a:buClrTx/>
              <a:buFont typeface="Arial" panose="020B0604020202020204" pitchFamily="34" charset="0"/>
              <a:buChar char="•"/>
            </a:pPr>
            <a:r>
              <a:rPr lang="en-US" sz="2200" kern="1200"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mn-cs"/>
              </a:rPr>
              <a:t>Mid March though early June is our peak severe weather season</a:t>
            </a:r>
          </a:p>
          <a:p>
            <a:pPr marL="800100" lvl="1" indent="-342900">
              <a:buClrTx/>
              <a:buFont typeface="Arial" panose="020B0604020202020204" pitchFamily="34" charset="0"/>
              <a:buChar char="•"/>
            </a:pPr>
            <a:r>
              <a:rPr lang="en-US" sz="2200" kern="1200"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mn-cs"/>
              </a:rPr>
              <a:t>We ALWAYS have severe weather during this months</a:t>
            </a:r>
          </a:p>
        </p:txBody>
      </p:sp>
    </p:spTree>
    <p:extLst>
      <p:ext uri="{BB962C8B-B14F-4D97-AF65-F5344CB8AC3E}">
        <p14:creationId xmlns:p14="http://schemas.microsoft.com/office/powerpoint/2010/main" val="298519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animEffect transition="in" filter="fade">
                                      <p:cBhvr>
                                        <p:cTn id="7" dur="500"/>
                                        <p:tgtEl>
                                          <p:spTgt spid="9">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5" end="5"/>
                                            </p:txEl>
                                          </p:spTgt>
                                        </p:tgtEl>
                                        <p:attrNameLst>
                                          <p:attrName>style.visibility</p:attrName>
                                        </p:attrNameLst>
                                      </p:cBhvr>
                                      <p:to>
                                        <p:strVal val="visible"/>
                                      </p:to>
                                    </p:set>
                                    <p:animEffect transition="in" filter="fade">
                                      <p:cBhvr>
                                        <p:cTn id="10" dur="500"/>
                                        <p:tgtEl>
                                          <p:spTgt spid="9">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7" end="7"/>
                                            </p:txEl>
                                          </p:spTgt>
                                        </p:tgtEl>
                                        <p:attrNameLst>
                                          <p:attrName>style.visibility</p:attrName>
                                        </p:attrNameLst>
                                      </p:cBhvr>
                                      <p:to>
                                        <p:strVal val="visible"/>
                                      </p:to>
                                    </p:set>
                                    <p:animEffect transition="in" filter="fade">
                                      <p:cBhvr>
                                        <p:cTn id="15" dur="500"/>
                                        <p:tgtEl>
                                          <p:spTgt spid="9">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xEl>
                                              <p:pRg st="8" end="8"/>
                                            </p:txEl>
                                          </p:spTgt>
                                        </p:tgtEl>
                                        <p:attrNameLst>
                                          <p:attrName>style.visibility</p:attrName>
                                        </p:attrNameLst>
                                      </p:cBhvr>
                                      <p:to>
                                        <p:strVal val="visible"/>
                                      </p:to>
                                    </p:set>
                                    <p:animEffect transition="in" filter="fade">
                                      <p:cBhvr>
                                        <p:cTn id="18"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txBox="1">
            <a:spLocks noChangeArrowheads="1"/>
          </p:cNvSpPr>
          <p:nvPr/>
        </p:nvSpPr>
        <p:spPr>
          <a:xfrm>
            <a:off x="3471331" y="93133"/>
            <a:ext cx="6727130" cy="4953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uClrTx/>
              <a:buFontTx/>
              <a:buNone/>
            </a:pPr>
            <a:r>
              <a:rPr lang="en-US" sz="2800" b="1" i="1"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Takeaways</a:t>
            </a:r>
          </a:p>
        </p:txBody>
      </p:sp>
      <p:sp>
        <p:nvSpPr>
          <p:cNvPr id="5" name="Rectangle 3"/>
          <p:cNvSpPr txBox="1">
            <a:spLocks noChangeArrowheads="1"/>
          </p:cNvSpPr>
          <p:nvPr/>
        </p:nvSpPr>
        <p:spPr>
          <a:xfrm>
            <a:off x="3254721" y="1321764"/>
            <a:ext cx="7179263" cy="527497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ClrTx/>
              <a:buFont typeface="Arial" panose="020B0604020202020204" pitchFamily="34" charset="0"/>
              <a:buChar char="•"/>
              <a:tabLst>
                <a:tab pos="1716088" algn="l"/>
              </a:tabLst>
            </a:pPr>
            <a:r>
              <a:rPr lang="en-US" sz="2800"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Signals indicate a wet Spring is possible</a:t>
            </a:r>
          </a:p>
          <a:p>
            <a:pPr marL="800100" lvl="1" indent="-342900" algn="l">
              <a:buClrTx/>
              <a:buFont typeface="Arial" panose="020B0604020202020204" pitchFamily="34" charset="0"/>
              <a:buChar char="•"/>
              <a:tabLst>
                <a:tab pos="1716088" algn="l"/>
              </a:tabLst>
            </a:pPr>
            <a:r>
              <a:rPr lang="en-US" dirty="0">
                <a:solidFill>
                  <a:srgbClr val="FFFF99"/>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May also be linked to more active severe weather….but not a guarantee</a:t>
            </a:r>
          </a:p>
          <a:p>
            <a:pPr marL="800100" lvl="1" indent="-342900" algn="l">
              <a:buClrTx/>
              <a:buFont typeface="Arial" panose="020B0604020202020204" pitchFamily="34" charset="0"/>
              <a:buChar char="•"/>
              <a:tabLst>
                <a:tab pos="1716088" algn="l"/>
              </a:tabLst>
            </a:pPr>
            <a:r>
              <a:rPr lang="en-US" dirty="0">
                <a:solidFill>
                  <a:srgbClr val="FFFF99"/>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Threat for flooding may be higher due to above normal precipitation!</a:t>
            </a:r>
          </a:p>
          <a:p>
            <a:pPr marL="800100" lvl="1" indent="-342900" algn="l">
              <a:buClrTx/>
              <a:buFont typeface="Arial" panose="020B0604020202020204" pitchFamily="34" charset="0"/>
              <a:buChar char="•"/>
              <a:tabLst>
                <a:tab pos="1716088" algn="l"/>
              </a:tabLst>
            </a:pPr>
            <a:endParaRPr lang="en-US"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p>
            <a:pPr marL="342900" indent="-342900" algn="l">
              <a:buClrTx/>
              <a:buFont typeface="Arial" panose="020B0604020202020204" pitchFamily="34" charset="0"/>
              <a:buChar char="•"/>
              <a:tabLst>
                <a:tab pos="1716088" algn="l"/>
              </a:tabLst>
            </a:pPr>
            <a:r>
              <a:rPr lang="en-US" altLang="en-US" sz="2800"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Mid March through early June is peak severe weather season</a:t>
            </a:r>
          </a:p>
          <a:p>
            <a:pPr marL="800100" lvl="1" indent="-342900" algn="l">
              <a:buClrTx/>
              <a:buFont typeface="Arial" panose="020B0604020202020204" pitchFamily="34" charset="0"/>
              <a:buChar char="•"/>
              <a:tabLst>
                <a:tab pos="1716088" algn="l"/>
              </a:tabLst>
            </a:pPr>
            <a:r>
              <a:rPr lang="en-US"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Must ALWAYS be prepared</a:t>
            </a:r>
          </a:p>
          <a:p>
            <a:pPr marL="800100" lvl="1" indent="-342900" algn="l">
              <a:buClrTx/>
              <a:buFont typeface="Arial" panose="020B0604020202020204" pitchFamily="34" charset="0"/>
              <a:buChar char="•"/>
              <a:tabLst>
                <a:tab pos="1716088" algn="l"/>
              </a:tabLst>
            </a:pPr>
            <a:r>
              <a:rPr lang="en-US"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Make your preparations NOW!</a:t>
            </a:r>
          </a:p>
          <a:p>
            <a:pPr marL="342900" indent="-342900" algn="l">
              <a:buClrTx/>
              <a:buFont typeface="Arial" panose="020B0604020202020204" pitchFamily="34" charset="0"/>
              <a:buChar char="•"/>
              <a:tabLst>
                <a:tab pos="1716088" algn="l"/>
              </a:tabLst>
            </a:pPr>
            <a:endParaRPr lang="en-US" sz="2200"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p>
            <a:pPr marL="800100" lvl="1" indent="-342900" algn="l">
              <a:buClrTx/>
              <a:buFont typeface="Arial" panose="020B0604020202020204" pitchFamily="34" charset="0"/>
              <a:buChar char="•"/>
              <a:tabLst>
                <a:tab pos="1716088" algn="l"/>
              </a:tabLst>
            </a:pPr>
            <a:endParaRPr lang="en-US" altLang="en-US" sz="3200"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3069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dissolve">
                                      <p:cBhvr>
                                        <p:cTn id="18" dur="500"/>
                                        <p:tgtEl>
                                          <p:spTgt spid="5">
                                            <p:txEl>
                                              <p:pRg st="4" end="4"/>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dissolve">
                                      <p:cBhvr>
                                        <p:cTn id="21" dur="500"/>
                                        <p:tgtEl>
                                          <p:spTgt spid="5">
                                            <p:txEl>
                                              <p:pRg st="5" end="5"/>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dissolve">
                                      <p:cBhvr>
                                        <p:cTn id="24"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txBox="1">
            <a:spLocks noChangeArrowheads="1"/>
          </p:cNvSpPr>
          <p:nvPr/>
        </p:nvSpPr>
        <p:spPr>
          <a:xfrm>
            <a:off x="2106507" y="2504439"/>
            <a:ext cx="9489440" cy="232494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Tx/>
              <a:buFontTx/>
              <a:buNone/>
            </a:pPr>
            <a:r>
              <a:rPr lang="en-US" sz="4000" b="1" i="1"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Questions/Comments/Concerns</a:t>
            </a:r>
          </a:p>
        </p:txBody>
      </p:sp>
      <p:sp>
        <p:nvSpPr>
          <p:cNvPr id="5" name="Rectangle 3"/>
          <p:cNvSpPr txBox="1">
            <a:spLocks noChangeArrowheads="1"/>
          </p:cNvSpPr>
          <p:nvPr/>
        </p:nvSpPr>
        <p:spPr>
          <a:xfrm>
            <a:off x="3254721" y="1321764"/>
            <a:ext cx="7179263" cy="527497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ClrTx/>
              <a:buFont typeface="Arial" panose="020B0604020202020204" pitchFamily="34" charset="0"/>
              <a:buChar char="•"/>
              <a:tabLst>
                <a:tab pos="1716088" algn="l"/>
              </a:tabLst>
            </a:pPr>
            <a:endParaRPr lang="en-US" sz="2200"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p>
            <a:pPr marL="800100" lvl="1" indent="-342900" algn="l">
              <a:buClrTx/>
              <a:buFont typeface="Arial" panose="020B0604020202020204" pitchFamily="34" charset="0"/>
              <a:buChar char="•"/>
              <a:tabLst>
                <a:tab pos="1716088" algn="l"/>
              </a:tabLst>
            </a:pPr>
            <a:endParaRPr lang="en-US" altLang="en-US" sz="3200"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806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9"/>
          <p:cNvSpPr txBox="1">
            <a:spLocks noGrp="1"/>
          </p:cNvSpPr>
          <p:nvPr>
            <p:ph type="ctrTitle"/>
          </p:nvPr>
        </p:nvSpPr>
        <p:spPr>
          <a:xfrm>
            <a:off x="2928401" y="1380068"/>
            <a:ext cx="8574622" cy="2616199"/>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6000"/>
              <a:buFont typeface="Corbel"/>
              <a:buNone/>
            </a:pPr>
            <a:r>
              <a:rPr lang="en-US"/>
              <a:t>NWS Products Review</a:t>
            </a:r>
            <a:endParaRPr/>
          </a:p>
        </p:txBody>
      </p:sp>
      <p:sp>
        <p:nvSpPr>
          <p:cNvPr id="147" name="Google Shape;147;p19"/>
          <p:cNvSpPr txBox="1">
            <a:spLocks noGrp="1"/>
          </p:cNvSpPr>
          <p:nvPr>
            <p:ph type="subTitle" idx="1"/>
          </p:nvPr>
        </p:nvSpPr>
        <p:spPr>
          <a:xfrm>
            <a:off x="4515377" y="3996267"/>
            <a:ext cx="6987645" cy="1388534"/>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3045"/>
              <a:buNone/>
            </a:pPr>
            <a:r>
              <a:rPr lang="en-US"/>
              <a:t>National Weather Service</a:t>
            </a:r>
            <a:endParaRPr/>
          </a:p>
          <a:p>
            <a:pPr marL="0" lvl="0" indent="0" algn="r" rtl="0">
              <a:spcBef>
                <a:spcPts val="1020"/>
              </a:spcBef>
              <a:spcAft>
                <a:spcPts val="0"/>
              </a:spcAft>
              <a:buSzPts val="3045"/>
              <a:buNone/>
            </a:pPr>
            <a:r>
              <a:rPr lang="en-US"/>
              <a:t>Fort Worth, Texas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0"/>
          <p:cNvSpPr txBox="1">
            <a:spLocks noGrp="1"/>
          </p:cNvSpPr>
          <p:nvPr>
            <p:ph type="title"/>
          </p:nvPr>
        </p:nvSpPr>
        <p:spPr>
          <a:xfrm>
            <a:off x="1550536" y="365125"/>
            <a:ext cx="9487578"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Corbel"/>
              <a:buNone/>
            </a:pPr>
            <a:r>
              <a:rPr lang="en-US" b="1" dirty="0"/>
              <a:t>We’ll Talk About…</a:t>
            </a:r>
            <a:endParaRPr dirty="0"/>
          </a:p>
        </p:txBody>
      </p:sp>
      <p:sp>
        <p:nvSpPr>
          <p:cNvPr id="153" name="Google Shape;153;p20"/>
          <p:cNvSpPr txBox="1">
            <a:spLocks noGrp="1"/>
          </p:cNvSpPr>
          <p:nvPr>
            <p:ph type="body" idx="1"/>
          </p:nvPr>
        </p:nvSpPr>
        <p:spPr>
          <a:xfrm>
            <a:off x="2035727" y="1825625"/>
            <a:ext cx="9943752" cy="4351338"/>
          </a:xfrm>
          <a:prstGeom prst="rect">
            <a:avLst/>
          </a:prstGeom>
          <a:noFill/>
          <a:ln>
            <a:noFill/>
          </a:ln>
        </p:spPr>
        <p:txBody>
          <a:bodyPr spcFirstLastPara="1" wrap="square" lIns="91425" tIns="45700" rIns="91425" bIns="45700" anchor="ctr" anchorCtr="0">
            <a:noAutofit/>
          </a:bodyPr>
          <a:lstStyle/>
          <a:p>
            <a:pPr marL="285750" lvl="0" indent="-285750" algn="l" rtl="0">
              <a:spcBef>
                <a:spcPts val="0"/>
              </a:spcBef>
              <a:spcAft>
                <a:spcPts val="0"/>
              </a:spcAft>
              <a:buSzPts val="3480"/>
              <a:buChar char="•"/>
            </a:pPr>
            <a:r>
              <a:rPr lang="en-US" dirty="0"/>
              <a:t>Routine Products</a:t>
            </a:r>
            <a:endParaRPr dirty="0"/>
          </a:p>
          <a:p>
            <a:pPr marL="285750" lvl="0" indent="-285750" algn="l" rtl="0">
              <a:spcBef>
                <a:spcPts val="1080"/>
              </a:spcBef>
              <a:spcAft>
                <a:spcPts val="0"/>
              </a:spcAft>
              <a:buSzPts val="3480"/>
              <a:buChar char="•"/>
            </a:pPr>
            <a:r>
              <a:rPr lang="en-US" dirty="0"/>
              <a:t>Severe Weather Products issued before, during, &amp; after the event</a:t>
            </a:r>
            <a:endParaRPr dirty="0"/>
          </a:p>
          <a:p>
            <a:pPr marL="285750" lvl="0" indent="-285750" algn="l" rtl="0">
              <a:spcBef>
                <a:spcPts val="1080"/>
              </a:spcBef>
              <a:spcAft>
                <a:spcPts val="0"/>
              </a:spcAft>
              <a:buSzPts val="3480"/>
              <a:buChar char="•"/>
            </a:pPr>
            <a:r>
              <a:rPr lang="en-US" dirty="0"/>
              <a:t>Flood Products</a:t>
            </a:r>
            <a:endParaRPr dirty="0"/>
          </a:p>
          <a:p>
            <a:pPr marL="285750" lvl="0" indent="-285750" algn="l" rtl="0">
              <a:spcBef>
                <a:spcPts val="1080"/>
              </a:spcBef>
              <a:spcAft>
                <a:spcPts val="0"/>
              </a:spcAft>
              <a:buSzPts val="3480"/>
              <a:buChar char="•"/>
            </a:pPr>
            <a:r>
              <a:rPr lang="en-US" dirty="0"/>
              <a:t>River Products</a:t>
            </a:r>
            <a:endParaRPr dirty="0"/>
          </a:p>
          <a:p>
            <a:pPr marL="285750" lvl="0" indent="-64770" algn="l" rtl="0">
              <a:spcBef>
                <a:spcPts val="1080"/>
              </a:spcBef>
              <a:spcAft>
                <a:spcPts val="0"/>
              </a:spcAft>
              <a:buSzPts val="3480"/>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3">
                                            <p:txEl>
                                              <p:pRg st="0" end="0"/>
                                            </p:txEl>
                                          </p:spTgt>
                                        </p:tgtEl>
                                        <p:attrNameLst>
                                          <p:attrName>style.visibility</p:attrName>
                                        </p:attrNameLst>
                                      </p:cBhvr>
                                      <p:to>
                                        <p:strVal val="visible"/>
                                      </p:to>
                                    </p:set>
                                    <p:animEffect transition="in" filter="fade">
                                      <p:cBhvr>
                                        <p:cTn id="7" dur="1000"/>
                                        <p:tgtEl>
                                          <p:spTgt spid="153">
                                            <p:txEl>
                                              <p:pRg st="0" end="0"/>
                                            </p:txEl>
                                          </p:spTgt>
                                        </p:tgtEl>
                                      </p:cBhvr>
                                    </p:animEffect>
                                    <p:anim calcmode="lin" valueType="num">
                                      <p:cBhvr>
                                        <p:cTn id="8" dur="1000" fill="hold"/>
                                        <p:tgtEl>
                                          <p:spTgt spid="15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3">
                                            <p:txEl>
                                              <p:pRg st="1" end="1"/>
                                            </p:txEl>
                                          </p:spTgt>
                                        </p:tgtEl>
                                        <p:attrNameLst>
                                          <p:attrName>style.visibility</p:attrName>
                                        </p:attrNameLst>
                                      </p:cBhvr>
                                      <p:to>
                                        <p:strVal val="visible"/>
                                      </p:to>
                                    </p:set>
                                    <p:animEffect transition="in" filter="fade">
                                      <p:cBhvr>
                                        <p:cTn id="14" dur="1000"/>
                                        <p:tgtEl>
                                          <p:spTgt spid="153">
                                            <p:txEl>
                                              <p:pRg st="1" end="1"/>
                                            </p:txEl>
                                          </p:spTgt>
                                        </p:tgtEl>
                                      </p:cBhvr>
                                    </p:animEffect>
                                    <p:anim calcmode="lin" valueType="num">
                                      <p:cBhvr>
                                        <p:cTn id="15" dur="1000" fill="hold"/>
                                        <p:tgtEl>
                                          <p:spTgt spid="15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5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3">
                                            <p:txEl>
                                              <p:pRg st="2" end="2"/>
                                            </p:txEl>
                                          </p:spTgt>
                                        </p:tgtEl>
                                        <p:attrNameLst>
                                          <p:attrName>style.visibility</p:attrName>
                                        </p:attrNameLst>
                                      </p:cBhvr>
                                      <p:to>
                                        <p:strVal val="visible"/>
                                      </p:to>
                                    </p:set>
                                    <p:animEffect transition="in" filter="fade">
                                      <p:cBhvr>
                                        <p:cTn id="21" dur="1000"/>
                                        <p:tgtEl>
                                          <p:spTgt spid="153">
                                            <p:txEl>
                                              <p:pRg st="2" end="2"/>
                                            </p:txEl>
                                          </p:spTgt>
                                        </p:tgtEl>
                                      </p:cBhvr>
                                    </p:animEffect>
                                    <p:anim calcmode="lin" valueType="num">
                                      <p:cBhvr>
                                        <p:cTn id="22" dur="1000" fill="hold"/>
                                        <p:tgtEl>
                                          <p:spTgt spid="15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5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3">
                                            <p:txEl>
                                              <p:pRg st="3" end="3"/>
                                            </p:txEl>
                                          </p:spTgt>
                                        </p:tgtEl>
                                        <p:attrNameLst>
                                          <p:attrName>style.visibility</p:attrName>
                                        </p:attrNameLst>
                                      </p:cBhvr>
                                      <p:to>
                                        <p:strVal val="visible"/>
                                      </p:to>
                                    </p:set>
                                    <p:animEffect transition="in" filter="fade">
                                      <p:cBhvr>
                                        <p:cTn id="28" dur="1000"/>
                                        <p:tgtEl>
                                          <p:spTgt spid="153">
                                            <p:txEl>
                                              <p:pRg st="3" end="3"/>
                                            </p:txEl>
                                          </p:spTgt>
                                        </p:tgtEl>
                                      </p:cBhvr>
                                    </p:animEffect>
                                    <p:anim calcmode="lin" valueType="num">
                                      <p:cBhvr>
                                        <p:cTn id="29" dur="1000" fill="hold"/>
                                        <p:tgtEl>
                                          <p:spTgt spid="15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5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1"/>
          <p:cNvSpPr txBox="1">
            <a:spLocks noGrp="1"/>
          </p:cNvSpPr>
          <p:nvPr>
            <p:ph type="title"/>
          </p:nvPr>
        </p:nvSpPr>
        <p:spPr>
          <a:xfrm>
            <a:off x="1548097" y="365125"/>
            <a:ext cx="9797927"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Corbel"/>
              <a:buNone/>
            </a:pPr>
            <a:r>
              <a:rPr lang="en-US" b="1" dirty="0"/>
              <a:t>Area Forecast Discussion</a:t>
            </a:r>
            <a:endParaRPr dirty="0"/>
          </a:p>
        </p:txBody>
      </p:sp>
      <p:sp>
        <p:nvSpPr>
          <p:cNvPr id="159" name="Google Shape;159;p21"/>
          <p:cNvSpPr txBox="1">
            <a:spLocks noGrp="1"/>
          </p:cNvSpPr>
          <p:nvPr>
            <p:ph type="body" idx="1"/>
          </p:nvPr>
        </p:nvSpPr>
        <p:spPr>
          <a:xfrm>
            <a:off x="1911992" y="1825625"/>
            <a:ext cx="4769465" cy="4351338"/>
          </a:xfrm>
          <a:prstGeom prst="rect">
            <a:avLst/>
          </a:prstGeom>
          <a:noFill/>
          <a:ln>
            <a:noFill/>
          </a:ln>
        </p:spPr>
        <p:txBody>
          <a:bodyPr spcFirstLastPara="1" wrap="square" lIns="91425" tIns="45700" rIns="91425" bIns="45700" anchor="ctr" anchorCtr="0">
            <a:noAutofit/>
          </a:bodyPr>
          <a:lstStyle/>
          <a:p>
            <a:pPr marL="285750" lvl="0" indent="-285750" algn="l" rtl="0">
              <a:spcBef>
                <a:spcPts val="0"/>
              </a:spcBef>
              <a:spcAft>
                <a:spcPts val="0"/>
              </a:spcAft>
              <a:buSzPts val="3480"/>
              <a:buChar char="•"/>
            </a:pPr>
            <a:r>
              <a:rPr lang="en-US" dirty="0"/>
              <a:t>Routine product issued during the early morning and afternoon hours</a:t>
            </a:r>
            <a:endParaRPr dirty="0"/>
          </a:p>
          <a:p>
            <a:pPr marL="285750" lvl="0" indent="-285750" algn="l" rtl="0">
              <a:spcBef>
                <a:spcPts val="1080"/>
              </a:spcBef>
              <a:spcAft>
                <a:spcPts val="0"/>
              </a:spcAft>
              <a:buSzPts val="3480"/>
              <a:buChar char="•"/>
            </a:pPr>
            <a:r>
              <a:rPr lang="en-US" dirty="0"/>
              <a:t>Scientific discussion of the weather pattern during the next 7 days</a:t>
            </a:r>
            <a:endParaRPr dirty="0"/>
          </a:p>
          <a:p>
            <a:pPr marL="285750" lvl="0" indent="-285750" algn="l" rtl="0">
              <a:spcBef>
                <a:spcPts val="1080"/>
              </a:spcBef>
              <a:spcAft>
                <a:spcPts val="0"/>
              </a:spcAft>
              <a:buSzPts val="3480"/>
              <a:buChar char="•"/>
            </a:pPr>
            <a:r>
              <a:rPr lang="en-US" dirty="0"/>
              <a:t>Updates issued when needed</a:t>
            </a:r>
            <a:endParaRPr dirty="0"/>
          </a:p>
        </p:txBody>
      </p:sp>
      <p:pic>
        <p:nvPicPr>
          <p:cNvPr id="2" name="Picture 1"/>
          <p:cNvPicPr>
            <a:picLocks noChangeAspect="1"/>
          </p:cNvPicPr>
          <p:nvPr/>
        </p:nvPicPr>
        <p:blipFill rotWithShape="1">
          <a:blip r:embed="rId3"/>
          <a:srcRect l="1373" r="9192" b="17096"/>
          <a:stretch/>
        </p:blipFill>
        <p:spPr>
          <a:xfrm>
            <a:off x="6893923" y="1462517"/>
            <a:ext cx="4916032" cy="5223804"/>
          </a:xfrm>
          <a:prstGeom prst="rect">
            <a:avLst/>
          </a:prstGeom>
          <a:ln w="12700">
            <a:solidFill>
              <a:schemeClr val="bg2"/>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9">
                                            <p:txEl>
                                              <p:pRg st="0" end="0"/>
                                            </p:txEl>
                                          </p:spTgt>
                                        </p:tgtEl>
                                        <p:attrNameLst>
                                          <p:attrName>style.visibility</p:attrName>
                                        </p:attrNameLst>
                                      </p:cBhvr>
                                      <p:to>
                                        <p:strVal val="visible"/>
                                      </p:to>
                                    </p:set>
                                    <p:animEffect transition="in" filter="fade">
                                      <p:cBhvr>
                                        <p:cTn id="12" dur="1000"/>
                                        <p:tgtEl>
                                          <p:spTgt spid="159">
                                            <p:txEl>
                                              <p:pRg st="0" end="0"/>
                                            </p:txEl>
                                          </p:spTgt>
                                        </p:tgtEl>
                                      </p:cBhvr>
                                    </p:animEffect>
                                    <p:anim calcmode="lin" valueType="num">
                                      <p:cBhvr>
                                        <p:cTn id="13" dur="1000" fill="hold"/>
                                        <p:tgtEl>
                                          <p:spTgt spid="15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9">
                                            <p:txEl>
                                              <p:pRg st="1" end="1"/>
                                            </p:txEl>
                                          </p:spTgt>
                                        </p:tgtEl>
                                        <p:attrNameLst>
                                          <p:attrName>style.visibility</p:attrName>
                                        </p:attrNameLst>
                                      </p:cBhvr>
                                      <p:to>
                                        <p:strVal val="visible"/>
                                      </p:to>
                                    </p:set>
                                    <p:animEffect transition="in" filter="fade">
                                      <p:cBhvr>
                                        <p:cTn id="19" dur="1000"/>
                                        <p:tgtEl>
                                          <p:spTgt spid="159">
                                            <p:txEl>
                                              <p:pRg st="1" end="1"/>
                                            </p:txEl>
                                          </p:spTgt>
                                        </p:tgtEl>
                                      </p:cBhvr>
                                    </p:animEffect>
                                    <p:anim calcmode="lin" valueType="num">
                                      <p:cBhvr>
                                        <p:cTn id="20" dur="1000" fill="hold"/>
                                        <p:tgtEl>
                                          <p:spTgt spid="159">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5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9">
                                            <p:txEl>
                                              <p:pRg st="2" end="2"/>
                                            </p:txEl>
                                          </p:spTgt>
                                        </p:tgtEl>
                                        <p:attrNameLst>
                                          <p:attrName>style.visibility</p:attrName>
                                        </p:attrNameLst>
                                      </p:cBhvr>
                                      <p:to>
                                        <p:strVal val="visible"/>
                                      </p:to>
                                    </p:set>
                                    <p:animEffect transition="in" filter="fade">
                                      <p:cBhvr>
                                        <p:cTn id="26" dur="1000"/>
                                        <p:tgtEl>
                                          <p:spTgt spid="159">
                                            <p:txEl>
                                              <p:pRg st="2" end="2"/>
                                            </p:txEl>
                                          </p:spTgt>
                                        </p:tgtEl>
                                      </p:cBhvr>
                                    </p:animEffect>
                                    <p:anim calcmode="lin" valueType="num">
                                      <p:cBhvr>
                                        <p:cTn id="27" dur="1000" fill="hold"/>
                                        <p:tgtEl>
                                          <p:spTgt spid="159">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5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2"/>
          <p:cNvSpPr txBox="1">
            <a:spLocks noGrp="1"/>
          </p:cNvSpPr>
          <p:nvPr>
            <p:ph type="title"/>
          </p:nvPr>
        </p:nvSpPr>
        <p:spPr>
          <a:xfrm>
            <a:off x="1517284" y="365125"/>
            <a:ext cx="9564572"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Corbel"/>
              <a:buNone/>
            </a:pPr>
            <a:r>
              <a:rPr lang="en-US" b="1"/>
              <a:t>Hazardous Weather Outlook</a:t>
            </a:r>
            <a:endParaRPr/>
          </a:p>
        </p:txBody>
      </p:sp>
      <p:sp>
        <p:nvSpPr>
          <p:cNvPr id="165" name="Google Shape;165;p22"/>
          <p:cNvSpPr txBox="1">
            <a:spLocks noGrp="1"/>
          </p:cNvSpPr>
          <p:nvPr>
            <p:ph type="body" idx="1"/>
          </p:nvPr>
        </p:nvSpPr>
        <p:spPr>
          <a:xfrm>
            <a:off x="1937159" y="1825625"/>
            <a:ext cx="5025703" cy="4351338"/>
          </a:xfrm>
          <a:prstGeom prst="rect">
            <a:avLst/>
          </a:prstGeom>
          <a:noFill/>
          <a:ln>
            <a:noFill/>
          </a:ln>
        </p:spPr>
        <p:txBody>
          <a:bodyPr spcFirstLastPara="1" wrap="square" lIns="91425" tIns="45700" rIns="91425" bIns="45700" anchor="ctr" anchorCtr="0">
            <a:noAutofit/>
          </a:bodyPr>
          <a:lstStyle/>
          <a:p>
            <a:pPr marL="285750" lvl="0" indent="-285750" algn="l" rtl="0">
              <a:spcBef>
                <a:spcPts val="0"/>
              </a:spcBef>
              <a:spcAft>
                <a:spcPts val="0"/>
              </a:spcAft>
              <a:buSzPts val="3480"/>
              <a:buChar char="•"/>
            </a:pPr>
            <a:r>
              <a:rPr lang="en-US" dirty="0"/>
              <a:t>Provides a brief discussion on hazards (strong to severe thunderstorms, hail, damaging winds, tornadoes, winter weather, etc.)</a:t>
            </a:r>
            <a:endParaRPr dirty="0"/>
          </a:p>
          <a:p>
            <a:pPr marL="285750" lvl="0" indent="-285750" algn="l" rtl="0">
              <a:spcBef>
                <a:spcPts val="1080"/>
              </a:spcBef>
              <a:spcAft>
                <a:spcPts val="0"/>
              </a:spcAft>
              <a:buSzPts val="3480"/>
              <a:buChar char="•"/>
            </a:pPr>
            <a:r>
              <a:rPr lang="en-US" dirty="0"/>
              <a:t>Also includes Spotter Information Statement (required)</a:t>
            </a:r>
            <a:endParaRPr dirty="0"/>
          </a:p>
        </p:txBody>
      </p:sp>
      <p:pic>
        <p:nvPicPr>
          <p:cNvPr id="166" name="Google Shape;166;p22"/>
          <p:cNvPicPr preferRelativeResize="0"/>
          <p:nvPr/>
        </p:nvPicPr>
        <p:blipFill rotWithShape="1">
          <a:blip r:embed="rId3">
            <a:alphaModFix/>
          </a:blip>
          <a:srcRect l="192" t="16348" r="47519" b="13714"/>
          <a:stretch/>
        </p:blipFill>
        <p:spPr>
          <a:xfrm>
            <a:off x="7161515" y="1568741"/>
            <a:ext cx="4739436" cy="5071140"/>
          </a:xfrm>
          <a:prstGeom prst="rect">
            <a:avLst/>
          </a:prstGeom>
          <a:noFill/>
          <a:ln w="1905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167" name="Google Shape;167;p22"/>
          <p:cNvSpPr/>
          <p:nvPr/>
        </p:nvSpPr>
        <p:spPr>
          <a:xfrm>
            <a:off x="7192859" y="5704514"/>
            <a:ext cx="3888997" cy="788361"/>
          </a:xfrm>
          <a:prstGeom prst="ellipse">
            <a:avLst/>
          </a:prstGeom>
          <a:noFill/>
          <a:ln w="381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latin typeface="Corbel"/>
              <a:ea typeface="Corbel"/>
              <a:cs typeface="Corbel"/>
              <a:sym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1000"/>
                                        <p:tgtEl>
                                          <p:spTgt spid="166"/>
                                        </p:tgtEl>
                                      </p:cBhvr>
                                    </p:animEffect>
                                    <p:anim calcmode="lin" valueType="num">
                                      <p:cBhvr>
                                        <p:cTn id="8" dur="1000" fill="hold"/>
                                        <p:tgtEl>
                                          <p:spTgt spid="166"/>
                                        </p:tgtEl>
                                        <p:attrNameLst>
                                          <p:attrName>ppt_x</p:attrName>
                                        </p:attrNameLst>
                                      </p:cBhvr>
                                      <p:tavLst>
                                        <p:tav tm="0">
                                          <p:val>
                                            <p:strVal val="#ppt_x"/>
                                          </p:val>
                                        </p:tav>
                                        <p:tav tm="100000">
                                          <p:val>
                                            <p:strVal val="#ppt_x"/>
                                          </p:val>
                                        </p:tav>
                                      </p:tavLst>
                                    </p:anim>
                                    <p:anim calcmode="lin" valueType="num">
                                      <p:cBhvr>
                                        <p:cTn id="9" dur="1000" fill="hold"/>
                                        <p:tgtEl>
                                          <p:spTgt spid="16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5">
                                            <p:txEl>
                                              <p:pRg st="0" end="0"/>
                                            </p:txEl>
                                          </p:spTgt>
                                        </p:tgtEl>
                                        <p:attrNameLst>
                                          <p:attrName>style.visibility</p:attrName>
                                        </p:attrNameLst>
                                      </p:cBhvr>
                                      <p:to>
                                        <p:strVal val="visible"/>
                                      </p:to>
                                    </p:set>
                                    <p:animEffect transition="in" filter="fade">
                                      <p:cBhvr>
                                        <p:cTn id="12" dur="1000"/>
                                        <p:tgtEl>
                                          <p:spTgt spid="165">
                                            <p:txEl>
                                              <p:pRg st="0" end="0"/>
                                            </p:txEl>
                                          </p:spTgt>
                                        </p:tgtEl>
                                      </p:cBhvr>
                                    </p:animEffect>
                                    <p:anim calcmode="lin" valueType="num">
                                      <p:cBhvr>
                                        <p:cTn id="13" dur="1000" fill="hold"/>
                                        <p:tgtEl>
                                          <p:spTgt spid="16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6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5">
                                            <p:txEl>
                                              <p:pRg st="1" end="1"/>
                                            </p:txEl>
                                          </p:spTgt>
                                        </p:tgtEl>
                                        <p:attrNameLst>
                                          <p:attrName>style.visibility</p:attrName>
                                        </p:attrNameLst>
                                      </p:cBhvr>
                                      <p:to>
                                        <p:strVal val="visible"/>
                                      </p:to>
                                    </p:set>
                                    <p:animEffect transition="in" filter="fade">
                                      <p:cBhvr>
                                        <p:cTn id="19" dur="1000"/>
                                        <p:tgtEl>
                                          <p:spTgt spid="165">
                                            <p:txEl>
                                              <p:pRg st="1" end="1"/>
                                            </p:txEl>
                                          </p:spTgt>
                                        </p:tgtEl>
                                      </p:cBhvr>
                                    </p:animEffect>
                                    <p:anim calcmode="lin" valueType="num">
                                      <p:cBhvr>
                                        <p:cTn id="20" dur="1000" fill="hold"/>
                                        <p:tgtEl>
                                          <p:spTgt spid="16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65">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7"/>
                                        </p:tgtEl>
                                        <p:attrNameLst>
                                          <p:attrName>style.visibility</p:attrName>
                                        </p:attrNameLst>
                                      </p:cBhvr>
                                      <p:to>
                                        <p:strVal val="visible"/>
                                      </p:to>
                                    </p:set>
                                    <p:animEffect transition="in" filter="fade">
                                      <p:cBhvr>
                                        <p:cTn id="24" dur="1000"/>
                                        <p:tgtEl>
                                          <p:spTgt spid="167"/>
                                        </p:tgtEl>
                                      </p:cBhvr>
                                    </p:animEffect>
                                    <p:anim calcmode="lin" valueType="num">
                                      <p:cBhvr>
                                        <p:cTn id="25" dur="1000" fill="hold"/>
                                        <p:tgtEl>
                                          <p:spTgt spid="167"/>
                                        </p:tgtEl>
                                        <p:attrNameLst>
                                          <p:attrName>ppt_x</p:attrName>
                                        </p:attrNameLst>
                                      </p:cBhvr>
                                      <p:tavLst>
                                        <p:tav tm="0">
                                          <p:val>
                                            <p:strVal val="#ppt_x"/>
                                          </p:val>
                                        </p:tav>
                                        <p:tav tm="100000">
                                          <p:val>
                                            <p:strVal val="#ppt_x"/>
                                          </p:val>
                                        </p:tav>
                                      </p:tavLst>
                                    </p:anim>
                                    <p:anim calcmode="lin" valueType="num">
                                      <p:cBhvr>
                                        <p:cTn id="26" dur="1000" fill="hold"/>
                                        <p:tgtEl>
                                          <p:spTgt spid="1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build="p"/>
      <p:bldP spid="16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3"/>
          <p:cNvSpPr txBox="1">
            <a:spLocks noGrp="1"/>
          </p:cNvSpPr>
          <p:nvPr>
            <p:ph type="title"/>
          </p:nvPr>
        </p:nvSpPr>
        <p:spPr>
          <a:xfrm>
            <a:off x="1543383" y="365125"/>
            <a:ext cx="9597368"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Corbel"/>
              <a:buNone/>
            </a:pPr>
            <a:r>
              <a:rPr lang="en-US" b="1" dirty="0"/>
              <a:t>Hazard Planner</a:t>
            </a:r>
            <a:endParaRPr dirty="0"/>
          </a:p>
        </p:txBody>
      </p:sp>
      <p:sp>
        <p:nvSpPr>
          <p:cNvPr id="173" name="Google Shape;173;p23"/>
          <p:cNvSpPr txBox="1">
            <a:spLocks noGrp="1"/>
          </p:cNvSpPr>
          <p:nvPr>
            <p:ph type="body" idx="1"/>
          </p:nvPr>
        </p:nvSpPr>
        <p:spPr>
          <a:xfrm>
            <a:off x="1953937" y="1825625"/>
            <a:ext cx="4295861" cy="4351338"/>
          </a:xfrm>
          <a:prstGeom prst="rect">
            <a:avLst/>
          </a:prstGeom>
          <a:noFill/>
          <a:ln>
            <a:noFill/>
          </a:ln>
        </p:spPr>
        <p:txBody>
          <a:bodyPr spcFirstLastPara="1" wrap="square" lIns="91425" tIns="45700" rIns="91425" bIns="45700" anchor="ctr" anchorCtr="0">
            <a:noAutofit/>
          </a:bodyPr>
          <a:lstStyle/>
          <a:p>
            <a:pPr marL="285750" lvl="0" indent="-285750" algn="l" rtl="0">
              <a:spcBef>
                <a:spcPts val="0"/>
              </a:spcBef>
              <a:spcAft>
                <a:spcPts val="0"/>
              </a:spcAft>
              <a:buSzPts val="3480"/>
              <a:buChar char="•"/>
            </a:pPr>
            <a:r>
              <a:rPr lang="en-US" dirty="0"/>
              <a:t>A visual breakdown of threats over several days across the region.</a:t>
            </a:r>
            <a:endParaRPr dirty="0"/>
          </a:p>
          <a:p>
            <a:pPr marL="285750" lvl="0" indent="-285750" algn="l" rtl="0">
              <a:spcBef>
                <a:spcPts val="1080"/>
              </a:spcBef>
              <a:spcAft>
                <a:spcPts val="0"/>
              </a:spcAft>
              <a:buSzPts val="3480"/>
              <a:buChar char="•"/>
            </a:pPr>
            <a:r>
              <a:rPr lang="en-US" b="1" dirty="0">
                <a:solidFill>
                  <a:srgbClr val="009900"/>
                </a:solidFill>
                <a:effectLst>
                  <a:outerShdw blurRad="38100" dist="38100" dir="2700000" algn="tl">
                    <a:srgbClr val="000000">
                      <a:alpha val="43137"/>
                    </a:srgbClr>
                  </a:outerShdw>
                </a:effectLst>
              </a:rPr>
              <a:t>Green = None</a:t>
            </a:r>
            <a:endParaRPr b="1" dirty="0">
              <a:solidFill>
                <a:srgbClr val="009900"/>
              </a:solidFill>
              <a:effectLst>
                <a:outerShdw blurRad="38100" dist="38100" dir="2700000" algn="tl">
                  <a:srgbClr val="000000">
                    <a:alpha val="43137"/>
                  </a:srgbClr>
                </a:outerShdw>
              </a:effectLst>
            </a:endParaRPr>
          </a:p>
          <a:p>
            <a:pPr marL="285750" lvl="0" indent="-285750" algn="l" rtl="0">
              <a:spcBef>
                <a:spcPts val="1080"/>
              </a:spcBef>
              <a:spcAft>
                <a:spcPts val="0"/>
              </a:spcAft>
              <a:buSzPts val="3480"/>
              <a:buChar char="•"/>
            </a:pPr>
            <a:r>
              <a:rPr lang="en-US" b="1" dirty="0">
                <a:solidFill>
                  <a:srgbClr val="FFFF00"/>
                </a:solidFill>
                <a:effectLst>
                  <a:outerShdw blurRad="38100" dist="38100" dir="2700000" algn="tl">
                    <a:srgbClr val="000000">
                      <a:alpha val="43137"/>
                    </a:srgbClr>
                  </a:outerShdw>
                </a:effectLst>
              </a:rPr>
              <a:t>Yellow = Elevated</a:t>
            </a:r>
            <a:endParaRPr dirty="0">
              <a:effectLst>
                <a:outerShdw blurRad="38100" dist="38100" dir="2700000" algn="tl">
                  <a:srgbClr val="000000">
                    <a:alpha val="43137"/>
                  </a:srgbClr>
                </a:outerShdw>
              </a:effectLst>
            </a:endParaRPr>
          </a:p>
          <a:p>
            <a:pPr marL="285750" lvl="0" indent="-285750" algn="l" rtl="0">
              <a:spcBef>
                <a:spcPts val="1080"/>
              </a:spcBef>
              <a:spcAft>
                <a:spcPts val="0"/>
              </a:spcAft>
              <a:buSzPts val="3480"/>
              <a:buChar char="•"/>
            </a:pPr>
            <a:r>
              <a:rPr lang="en-US" b="1" dirty="0">
                <a:solidFill>
                  <a:srgbClr val="FF0000"/>
                </a:solidFill>
                <a:effectLst>
                  <a:outerShdw blurRad="38100" dist="38100" dir="2700000" algn="tl">
                    <a:srgbClr val="000000">
                      <a:alpha val="43137"/>
                    </a:srgbClr>
                  </a:outerShdw>
                </a:effectLst>
              </a:rPr>
              <a:t>Red = Significant</a:t>
            </a:r>
            <a:endParaRPr dirty="0">
              <a:effectLst>
                <a:outerShdw blurRad="38100" dist="38100" dir="2700000" algn="tl">
                  <a:srgbClr val="000000">
                    <a:alpha val="43137"/>
                  </a:srgbClr>
                </a:outerShdw>
              </a:effectLst>
            </a:endParaRPr>
          </a:p>
        </p:txBody>
      </p:sp>
      <p:pic>
        <p:nvPicPr>
          <p:cNvPr id="174" name="Google Shape;174;p23"/>
          <p:cNvPicPr preferRelativeResize="0"/>
          <p:nvPr/>
        </p:nvPicPr>
        <p:blipFill rotWithShape="1">
          <a:blip r:embed="rId3">
            <a:alphaModFix/>
          </a:blip>
          <a:srcRect l="11203" t="16242" r="12704" b="6296"/>
          <a:stretch/>
        </p:blipFill>
        <p:spPr>
          <a:xfrm>
            <a:off x="6141157" y="1690688"/>
            <a:ext cx="5853604" cy="4954307"/>
          </a:xfrm>
          <a:prstGeom prst="rect">
            <a:avLst/>
          </a:prstGeom>
          <a:noFill/>
          <a:ln w="1905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2" name="Oval 1"/>
          <p:cNvSpPr/>
          <p:nvPr/>
        </p:nvSpPr>
        <p:spPr>
          <a:xfrm>
            <a:off x="10145410" y="1531387"/>
            <a:ext cx="1990682" cy="588475"/>
          </a:xfrm>
          <a:prstGeom prst="ellipse">
            <a:avLst/>
          </a:prstGeom>
          <a:no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fade">
                                      <p:cBhvr>
                                        <p:cTn id="7" dur="1000"/>
                                        <p:tgtEl>
                                          <p:spTgt spid="174"/>
                                        </p:tgtEl>
                                      </p:cBhvr>
                                    </p:animEffect>
                                    <p:anim calcmode="lin" valueType="num">
                                      <p:cBhvr>
                                        <p:cTn id="8" dur="1000" fill="hold"/>
                                        <p:tgtEl>
                                          <p:spTgt spid="174"/>
                                        </p:tgtEl>
                                        <p:attrNameLst>
                                          <p:attrName>ppt_x</p:attrName>
                                        </p:attrNameLst>
                                      </p:cBhvr>
                                      <p:tavLst>
                                        <p:tav tm="0">
                                          <p:val>
                                            <p:strVal val="#ppt_x"/>
                                          </p:val>
                                        </p:tav>
                                        <p:tav tm="100000">
                                          <p:val>
                                            <p:strVal val="#ppt_x"/>
                                          </p:val>
                                        </p:tav>
                                      </p:tavLst>
                                    </p:anim>
                                    <p:anim calcmode="lin" valueType="num">
                                      <p:cBhvr>
                                        <p:cTn id="9" dur="1000" fill="hold"/>
                                        <p:tgtEl>
                                          <p:spTgt spid="17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3">
                                            <p:txEl>
                                              <p:pRg st="0" end="0"/>
                                            </p:txEl>
                                          </p:spTgt>
                                        </p:tgtEl>
                                        <p:attrNameLst>
                                          <p:attrName>style.visibility</p:attrName>
                                        </p:attrNameLst>
                                      </p:cBhvr>
                                      <p:to>
                                        <p:strVal val="visible"/>
                                      </p:to>
                                    </p:set>
                                    <p:animEffect transition="in" filter="fade">
                                      <p:cBhvr>
                                        <p:cTn id="12" dur="1000"/>
                                        <p:tgtEl>
                                          <p:spTgt spid="173">
                                            <p:txEl>
                                              <p:pRg st="0" end="0"/>
                                            </p:txEl>
                                          </p:spTgt>
                                        </p:tgtEl>
                                      </p:cBhvr>
                                    </p:animEffect>
                                    <p:anim calcmode="lin" valueType="num">
                                      <p:cBhvr>
                                        <p:cTn id="13" dur="1000" fill="hold"/>
                                        <p:tgtEl>
                                          <p:spTgt spid="17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7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3">
                                            <p:txEl>
                                              <p:pRg st="1" end="1"/>
                                            </p:txEl>
                                          </p:spTgt>
                                        </p:tgtEl>
                                        <p:attrNameLst>
                                          <p:attrName>style.visibility</p:attrName>
                                        </p:attrNameLst>
                                      </p:cBhvr>
                                      <p:to>
                                        <p:strVal val="visible"/>
                                      </p:to>
                                    </p:set>
                                    <p:animEffect transition="in" filter="fade">
                                      <p:cBhvr>
                                        <p:cTn id="19" dur="1000"/>
                                        <p:tgtEl>
                                          <p:spTgt spid="173">
                                            <p:txEl>
                                              <p:pRg st="1" end="1"/>
                                            </p:txEl>
                                          </p:spTgt>
                                        </p:tgtEl>
                                      </p:cBhvr>
                                    </p:animEffect>
                                    <p:anim calcmode="lin" valueType="num">
                                      <p:cBhvr>
                                        <p:cTn id="20" dur="1000" fill="hold"/>
                                        <p:tgtEl>
                                          <p:spTgt spid="17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7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73">
                                            <p:txEl>
                                              <p:pRg st="2" end="2"/>
                                            </p:txEl>
                                          </p:spTgt>
                                        </p:tgtEl>
                                        <p:attrNameLst>
                                          <p:attrName>style.visibility</p:attrName>
                                        </p:attrNameLst>
                                      </p:cBhvr>
                                      <p:to>
                                        <p:strVal val="visible"/>
                                      </p:to>
                                    </p:set>
                                    <p:animEffect transition="in" filter="fade">
                                      <p:cBhvr>
                                        <p:cTn id="26" dur="1000"/>
                                        <p:tgtEl>
                                          <p:spTgt spid="173">
                                            <p:txEl>
                                              <p:pRg st="2" end="2"/>
                                            </p:txEl>
                                          </p:spTgt>
                                        </p:tgtEl>
                                      </p:cBhvr>
                                    </p:animEffect>
                                    <p:anim calcmode="lin" valueType="num">
                                      <p:cBhvr>
                                        <p:cTn id="27" dur="1000" fill="hold"/>
                                        <p:tgtEl>
                                          <p:spTgt spid="17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7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3">
                                            <p:txEl>
                                              <p:pRg st="3" end="3"/>
                                            </p:txEl>
                                          </p:spTgt>
                                        </p:tgtEl>
                                        <p:attrNameLst>
                                          <p:attrName>style.visibility</p:attrName>
                                        </p:attrNameLst>
                                      </p:cBhvr>
                                      <p:to>
                                        <p:strVal val="visible"/>
                                      </p:to>
                                    </p:set>
                                    <p:animEffect transition="in" filter="fade">
                                      <p:cBhvr>
                                        <p:cTn id="33" dur="1000"/>
                                        <p:tgtEl>
                                          <p:spTgt spid="173">
                                            <p:txEl>
                                              <p:pRg st="3" end="3"/>
                                            </p:txEl>
                                          </p:spTgt>
                                        </p:tgtEl>
                                      </p:cBhvr>
                                    </p:animEffect>
                                    <p:anim calcmode="lin" valueType="num">
                                      <p:cBhvr>
                                        <p:cTn id="34" dur="1000" fill="hold"/>
                                        <p:tgtEl>
                                          <p:spTgt spid="17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7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build="p"/>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4"/>
          <p:cNvSpPr txBox="1">
            <a:spLocks noGrp="1"/>
          </p:cNvSpPr>
          <p:nvPr>
            <p:ph type="title"/>
          </p:nvPr>
        </p:nvSpPr>
        <p:spPr>
          <a:xfrm>
            <a:off x="1519081" y="365125"/>
            <a:ext cx="9332421"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Corbel"/>
              <a:buNone/>
            </a:pPr>
            <a:r>
              <a:rPr lang="en-US" b="1"/>
              <a:t>SPC Convective Outlooks</a:t>
            </a:r>
            <a:endParaRPr/>
          </a:p>
        </p:txBody>
      </p:sp>
      <p:sp>
        <p:nvSpPr>
          <p:cNvPr id="180" name="Google Shape;180;p24"/>
          <p:cNvSpPr txBox="1">
            <a:spLocks noGrp="1"/>
          </p:cNvSpPr>
          <p:nvPr>
            <p:ph type="body" idx="1"/>
          </p:nvPr>
        </p:nvSpPr>
        <p:spPr>
          <a:xfrm>
            <a:off x="2004275" y="1371605"/>
            <a:ext cx="5202000" cy="5058000"/>
          </a:xfrm>
          <a:prstGeom prst="rect">
            <a:avLst/>
          </a:prstGeom>
          <a:noFill/>
          <a:ln>
            <a:noFill/>
          </a:ln>
        </p:spPr>
        <p:txBody>
          <a:bodyPr spcFirstLastPara="1" wrap="square" lIns="91425" tIns="45700" rIns="91425" bIns="45700" anchor="ctr" anchorCtr="0">
            <a:noAutofit/>
          </a:bodyPr>
          <a:lstStyle/>
          <a:p>
            <a:pPr marL="285750" lvl="0" indent="-283845" algn="l" rtl="0">
              <a:spcBef>
                <a:spcPts val="0"/>
              </a:spcBef>
              <a:spcAft>
                <a:spcPts val="0"/>
              </a:spcAft>
              <a:buSzPts val="3450"/>
              <a:buChar char="•"/>
            </a:pPr>
            <a:r>
              <a:rPr lang="en-US" dirty="0"/>
              <a:t>National forecast outlook on the risk of severe thunderstorms and possible hazards.</a:t>
            </a:r>
            <a:endParaRPr dirty="0"/>
          </a:p>
          <a:p>
            <a:pPr marL="285750" lvl="0" indent="-283845" algn="l" rtl="0">
              <a:spcBef>
                <a:spcPts val="1080"/>
              </a:spcBef>
              <a:spcAft>
                <a:spcPts val="0"/>
              </a:spcAft>
              <a:buSzPts val="3450"/>
              <a:buChar char="•"/>
            </a:pPr>
            <a:r>
              <a:rPr lang="en-US" dirty="0"/>
              <a:t>Risk tells you about coverage, not intensity.</a:t>
            </a:r>
            <a:endParaRPr dirty="0"/>
          </a:p>
          <a:p>
            <a:pPr marL="285750" lvl="0" indent="-283845" algn="l" rtl="0">
              <a:spcBef>
                <a:spcPts val="1080"/>
              </a:spcBef>
              <a:spcAft>
                <a:spcPts val="0"/>
              </a:spcAft>
              <a:buSzPts val="3450"/>
              <a:buChar char="•"/>
            </a:pPr>
            <a:r>
              <a:rPr lang="en-US" dirty="0"/>
              <a:t>The majority of our severe weather happens in a Slight/Enhanced risk!</a:t>
            </a:r>
            <a:endParaRPr dirty="0"/>
          </a:p>
        </p:txBody>
      </p:sp>
      <p:pic>
        <p:nvPicPr>
          <p:cNvPr id="181" name="Google Shape;181;p24"/>
          <p:cNvPicPr preferRelativeResize="0"/>
          <p:nvPr/>
        </p:nvPicPr>
        <p:blipFill rotWithShape="1">
          <a:blip r:embed="rId3">
            <a:alphaModFix/>
          </a:blip>
          <a:srcRect/>
          <a:stretch/>
        </p:blipFill>
        <p:spPr>
          <a:xfrm>
            <a:off x="7390244" y="1486946"/>
            <a:ext cx="4431395" cy="5308619"/>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82" name="Google Shape;182;p24"/>
          <p:cNvPicPr preferRelativeResize="0"/>
          <p:nvPr/>
        </p:nvPicPr>
        <p:blipFill>
          <a:blip r:embed="rId4">
            <a:alphaModFix/>
          </a:blip>
          <a:stretch>
            <a:fillRect/>
          </a:stretch>
        </p:blipFill>
        <p:spPr>
          <a:xfrm>
            <a:off x="7249500" y="2180751"/>
            <a:ext cx="4712901" cy="4016625"/>
          </a:xfrm>
          <a:prstGeom prst="rect">
            <a:avLst/>
          </a:prstGeom>
          <a:noFill/>
          <a:ln>
            <a:noFill/>
          </a:ln>
        </p:spPr>
      </p:pic>
      <p:pic>
        <p:nvPicPr>
          <p:cNvPr id="183" name="Google Shape;183;p24"/>
          <p:cNvPicPr preferRelativeResize="0"/>
          <p:nvPr/>
        </p:nvPicPr>
        <p:blipFill>
          <a:blip r:embed="rId5">
            <a:alphaModFix/>
          </a:blip>
          <a:stretch>
            <a:fillRect/>
          </a:stretch>
        </p:blipFill>
        <p:spPr>
          <a:xfrm>
            <a:off x="7206275" y="2208299"/>
            <a:ext cx="4712899" cy="4092943"/>
          </a:xfrm>
          <a:prstGeom prst="rect">
            <a:avLst/>
          </a:prstGeom>
          <a:noFill/>
          <a:ln>
            <a:noFill/>
          </a:ln>
        </p:spPr>
      </p:pic>
      <p:pic>
        <p:nvPicPr>
          <p:cNvPr id="184" name="Google Shape;184;p24"/>
          <p:cNvPicPr preferRelativeResize="0"/>
          <p:nvPr/>
        </p:nvPicPr>
        <p:blipFill>
          <a:blip r:embed="rId6">
            <a:alphaModFix/>
          </a:blip>
          <a:stretch>
            <a:fillRect/>
          </a:stretch>
        </p:blipFill>
        <p:spPr>
          <a:xfrm>
            <a:off x="7206275" y="2703911"/>
            <a:ext cx="4882349" cy="3324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0">
                                            <p:txEl>
                                              <p:pRg st="0" end="0"/>
                                            </p:txEl>
                                          </p:spTgt>
                                        </p:tgtEl>
                                        <p:attrNameLst>
                                          <p:attrName>style.visibility</p:attrName>
                                        </p:attrNameLst>
                                      </p:cBhvr>
                                      <p:to>
                                        <p:strVal val="visible"/>
                                      </p:to>
                                    </p:set>
                                    <p:animEffect transition="in" filter="fade">
                                      <p:cBhvr>
                                        <p:cTn id="7" dur="1000"/>
                                        <p:tgtEl>
                                          <p:spTgt spid="180">
                                            <p:txEl>
                                              <p:pRg st="0" end="0"/>
                                            </p:txEl>
                                          </p:spTgt>
                                        </p:tgtEl>
                                      </p:cBhvr>
                                    </p:animEffect>
                                    <p:anim calcmode="lin" valueType="num">
                                      <p:cBhvr>
                                        <p:cTn id="8" dur="1000" fill="hold"/>
                                        <p:tgtEl>
                                          <p:spTgt spid="18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1"/>
                                        </p:tgtEl>
                                        <p:attrNameLst>
                                          <p:attrName>style.visibility</p:attrName>
                                        </p:attrNameLst>
                                      </p:cBhvr>
                                      <p:to>
                                        <p:strVal val="visible"/>
                                      </p:to>
                                    </p:set>
                                    <p:animEffect transition="in" filter="fade">
                                      <p:cBhvr>
                                        <p:cTn id="12" dur="1000"/>
                                        <p:tgtEl>
                                          <p:spTgt spid="181"/>
                                        </p:tgtEl>
                                      </p:cBhvr>
                                    </p:animEffect>
                                    <p:anim calcmode="lin" valueType="num">
                                      <p:cBhvr>
                                        <p:cTn id="13" dur="1000" fill="hold"/>
                                        <p:tgtEl>
                                          <p:spTgt spid="181"/>
                                        </p:tgtEl>
                                        <p:attrNameLst>
                                          <p:attrName>ppt_x</p:attrName>
                                        </p:attrNameLst>
                                      </p:cBhvr>
                                      <p:tavLst>
                                        <p:tav tm="0">
                                          <p:val>
                                            <p:strVal val="#ppt_x"/>
                                          </p:val>
                                        </p:tav>
                                        <p:tav tm="100000">
                                          <p:val>
                                            <p:strVal val="#ppt_x"/>
                                          </p:val>
                                        </p:tav>
                                      </p:tavLst>
                                    </p:anim>
                                    <p:anim calcmode="lin" valueType="num">
                                      <p:cBhvr>
                                        <p:cTn id="14" dur="1000" fill="hold"/>
                                        <p:tgtEl>
                                          <p:spTgt spid="18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2"/>
                                        </p:tgtEl>
                                        <p:attrNameLst>
                                          <p:attrName>style.visibility</p:attrName>
                                        </p:attrNameLst>
                                      </p:cBhvr>
                                      <p:to>
                                        <p:strVal val="visible"/>
                                      </p:to>
                                    </p:set>
                                    <p:animEffect transition="in" filter="fade">
                                      <p:cBhvr>
                                        <p:cTn id="19" dur="1000"/>
                                        <p:tgtEl>
                                          <p:spTgt spid="182"/>
                                        </p:tgtEl>
                                      </p:cBhvr>
                                    </p:animEffect>
                                    <p:anim calcmode="lin" valueType="num">
                                      <p:cBhvr>
                                        <p:cTn id="20" dur="1000" fill="hold"/>
                                        <p:tgtEl>
                                          <p:spTgt spid="182"/>
                                        </p:tgtEl>
                                        <p:attrNameLst>
                                          <p:attrName>ppt_x</p:attrName>
                                        </p:attrNameLst>
                                      </p:cBhvr>
                                      <p:tavLst>
                                        <p:tav tm="0">
                                          <p:val>
                                            <p:strVal val="#ppt_x"/>
                                          </p:val>
                                        </p:tav>
                                        <p:tav tm="100000">
                                          <p:val>
                                            <p:strVal val="#ppt_x"/>
                                          </p:val>
                                        </p:tav>
                                      </p:tavLst>
                                    </p:anim>
                                    <p:anim calcmode="lin" valueType="num">
                                      <p:cBhvr>
                                        <p:cTn id="21" dur="1000" fill="hold"/>
                                        <p:tgtEl>
                                          <p:spTgt spid="18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3"/>
                                        </p:tgtEl>
                                        <p:attrNameLst>
                                          <p:attrName>style.visibility</p:attrName>
                                        </p:attrNameLst>
                                      </p:cBhvr>
                                      <p:to>
                                        <p:strVal val="visible"/>
                                      </p:to>
                                    </p:set>
                                    <p:animEffect transition="in" filter="fade">
                                      <p:cBhvr>
                                        <p:cTn id="26" dur="1000"/>
                                        <p:tgtEl>
                                          <p:spTgt spid="183"/>
                                        </p:tgtEl>
                                      </p:cBhvr>
                                    </p:animEffect>
                                    <p:anim calcmode="lin" valueType="num">
                                      <p:cBhvr>
                                        <p:cTn id="27" dur="1000" fill="hold"/>
                                        <p:tgtEl>
                                          <p:spTgt spid="183"/>
                                        </p:tgtEl>
                                        <p:attrNameLst>
                                          <p:attrName>ppt_x</p:attrName>
                                        </p:attrNameLst>
                                      </p:cBhvr>
                                      <p:tavLst>
                                        <p:tav tm="0">
                                          <p:val>
                                            <p:strVal val="#ppt_x"/>
                                          </p:val>
                                        </p:tav>
                                        <p:tav tm="100000">
                                          <p:val>
                                            <p:strVal val="#ppt_x"/>
                                          </p:val>
                                        </p:tav>
                                      </p:tavLst>
                                    </p:anim>
                                    <p:anim calcmode="lin" valueType="num">
                                      <p:cBhvr>
                                        <p:cTn id="28" dur="1000" fill="hold"/>
                                        <p:tgtEl>
                                          <p:spTgt spid="18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80">
                                            <p:txEl>
                                              <p:pRg st="1" end="1"/>
                                            </p:txEl>
                                          </p:spTgt>
                                        </p:tgtEl>
                                        <p:attrNameLst>
                                          <p:attrName>style.visibility</p:attrName>
                                        </p:attrNameLst>
                                      </p:cBhvr>
                                      <p:to>
                                        <p:strVal val="visible"/>
                                      </p:to>
                                    </p:set>
                                    <p:animEffect transition="in" filter="fade">
                                      <p:cBhvr>
                                        <p:cTn id="31" dur="1000"/>
                                        <p:tgtEl>
                                          <p:spTgt spid="180">
                                            <p:txEl>
                                              <p:pRg st="1" end="1"/>
                                            </p:txEl>
                                          </p:spTgt>
                                        </p:tgtEl>
                                      </p:cBhvr>
                                    </p:animEffect>
                                    <p:anim calcmode="lin" valueType="num">
                                      <p:cBhvr>
                                        <p:cTn id="32" dur="1000" fill="hold"/>
                                        <p:tgtEl>
                                          <p:spTgt spid="180">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18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80">
                                            <p:txEl>
                                              <p:pRg st="2" end="2"/>
                                            </p:txEl>
                                          </p:spTgt>
                                        </p:tgtEl>
                                        <p:attrNameLst>
                                          <p:attrName>style.visibility</p:attrName>
                                        </p:attrNameLst>
                                      </p:cBhvr>
                                      <p:to>
                                        <p:strVal val="visible"/>
                                      </p:to>
                                    </p:set>
                                    <p:animEffect transition="in" filter="fade">
                                      <p:cBhvr>
                                        <p:cTn id="38" dur="1000"/>
                                        <p:tgtEl>
                                          <p:spTgt spid="180">
                                            <p:txEl>
                                              <p:pRg st="2" end="2"/>
                                            </p:txEl>
                                          </p:spTgt>
                                        </p:tgtEl>
                                      </p:cBhvr>
                                    </p:animEffect>
                                    <p:anim calcmode="lin" valueType="num">
                                      <p:cBhvr>
                                        <p:cTn id="39" dur="1000" fill="hold"/>
                                        <p:tgtEl>
                                          <p:spTgt spid="180">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80">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84"/>
                                        </p:tgtEl>
                                        <p:attrNameLst>
                                          <p:attrName>style.visibility</p:attrName>
                                        </p:attrNameLst>
                                      </p:cBhvr>
                                      <p:to>
                                        <p:strVal val="visible"/>
                                      </p:to>
                                    </p:set>
                                    <p:animEffect transition="in" filter="fade">
                                      <p:cBhvr>
                                        <p:cTn id="43" dur="1000"/>
                                        <p:tgtEl>
                                          <p:spTgt spid="184"/>
                                        </p:tgtEl>
                                      </p:cBhvr>
                                    </p:animEffect>
                                    <p:anim calcmode="lin" valueType="num">
                                      <p:cBhvr>
                                        <p:cTn id="44" dur="1000" fill="hold"/>
                                        <p:tgtEl>
                                          <p:spTgt spid="184"/>
                                        </p:tgtEl>
                                        <p:attrNameLst>
                                          <p:attrName>ppt_x</p:attrName>
                                        </p:attrNameLst>
                                      </p:cBhvr>
                                      <p:tavLst>
                                        <p:tav tm="0">
                                          <p:val>
                                            <p:strVal val="#ppt_x"/>
                                          </p:val>
                                        </p:tav>
                                        <p:tav tm="100000">
                                          <p:val>
                                            <p:strVal val="#ppt_x"/>
                                          </p:val>
                                        </p:tav>
                                      </p:tavLst>
                                    </p:anim>
                                    <p:anim calcmode="lin" valueType="num">
                                      <p:cBhvr>
                                        <p:cTn id="45" dur="1000" fill="hold"/>
                                        <p:tgtEl>
                                          <p:spTgt spid="1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Local Study on SPC Convective Outlooks</a:t>
            </a:r>
          </a:p>
        </p:txBody>
      </p:sp>
      <p:sp>
        <p:nvSpPr>
          <p:cNvPr id="3" name="Text Placeholder 2"/>
          <p:cNvSpPr>
            <a:spLocks noGrp="1"/>
          </p:cNvSpPr>
          <p:nvPr>
            <p:ph type="body" idx="1"/>
          </p:nvPr>
        </p:nvSpPr>
        <p:spPr>
          <a:xfrm>
            <a:off x="1484310" y="2666999"/>
            <a:ext cx="5369163" cy="3124201"/>
          </a:xfrm>
        </p:spPr>
        <p:txBody>
          <a:bodyPr/>
          <a:lstStyle/>
          <a:p>
            <a:r>
              <a:rPr lang="en-US" dirty="0"/>
              <a:t>The majority of our severe weather happens in a Slight or Enhanced risk</a:t>
            </a:r>
          </a:p>
          <a:p>
            <a:r>
              <a:rPr lang="en-US" dirty="0"/>
              <a:t>Study based on 12z SPC Outlooks for North Texas from Oct ’14 – Oct ’16</a:t>
            </a:r>
          </a:p>
        </p:txBody>
      </p:sp>
      <p:graphicFrame>
        <p:nvGraphicFramePr>
          <p:cNvPr id="4" name="Chart 3"/>
          <p:cNvGraphicFramePr/>
          <p:nvPr>
            <p:extLst>
              <p:ext uri="{D42A27DB-BD31-4B8C-83A1-F6EECF244321}">
                <p14:modId xmlns:p14="http://schemas.microsoft.com/office/powerpoint/2010/main" val="636940390"/>
              </p:ext>
            </p:extLst>
          </p:nvPr>
        </p:nvGraphicFramePr>
        <p:xfrm>
          <a:off x="6085129" y="2140391"/>
          <a:ext cx="6629400" cy="459392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94418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5425" b="11723"/>
          <a:stretch/>
        </p:blipFill>
        <p:spPr>
          <a:xfrm>
            <a:off x="11434" y="-33867"/>
            <a:ext cx="7040125" cy="6917267"/>
          </a:xfrm>
          <a:prstGeom prst="rect">
            <a:avLst/>
          </a:prstGeom>
          <a:effectLst>
            <a:outerShdw blurRad="76200" dist="25400" dir="8400000" sx="103000" sy="103000" algn="br" rotWithShape="0">
              <a:prstClr val="black">
                <a:alpha val="40000"/>
              </a:prstClr>
            </a:outerShdw>
          </a:effectLst>
        </p:spPr>
      </p:pic>
      <p:sp>
        <p:nvSpPr>
          <p:cNvPr id="2" name="Isosceles Triangle 1"/>
          <p:cNvSpPr/>
          <p:nvPr/>
        </p:nvSpPr>
        <p:spPr>
          <a:xfrm rot="15747691">
            <a:off x="3395597" y="-1333942"/>
            <a:ext cx="8707465" cy="9240076"/>
          </a:xfrm>
          <a:custGeom>
            <a:avLst/>
            <a:gdLst>
              <a:gd name="connsiteX0" fmla="*/ 0 w 4107231"/>
              <a:gd name="connsiteY0" fmla="*/ 3678865 h 3678865"/>
              <a:gd name="connsiteX1" fmla="*/ 2053616 w 4107231"/>
              <a:gd name="connsiteY1" fmla="*/ 0 h 3678865"/>
              <a:gd name="connsiteX2" fmla="*/ 4107231 w 4107231"/>
              <a:gd name="connsiteY2" fmla="*/ 3678865 h 3678865"/>
              <a:gd name="connsiteX3" fmla="*/ 0 w 4107231"/>
              <a:gd name="connsiteY3" fmla="*/ 3678865 h 3678865"/>
              <a:gd name="connsiteX0" fmla="*/ 0 w 4107231"/>
              <a:gd name="connsiteY0" fmla="*/ 3253563 h 3253563"/>
              <a:gd name="connsiteX1" fmla="*/ 3861151 w 4107231"/>
              <a:gd name="connsiteY1" fmla="*/ 0 h 3253563"/>
              <a:gd name="connsiteX2" fmla="*/ 4107231 w 4107231"/>
              <a:gd name="connsiteY2" fmla="*/ 3253563 h 3253563"/>
              <a:gd name="connsiteX3" fmla="*/ 0 w 4107231"/>
              <a:gd name="connsiteY3" fmla="*/ 3253563 h 3253563"/>
              <a:gd name="connsiteX0" fmla="*/ 0 w 3861151"/>
              <a:gd name="connsiteY0" fmla="*/ 3253563 h 3253563"/>
              <a:gd name="connsiteX1" fmla="*/ 3861151 w 3861151"/>
              <a:gd name="connsiteY1" fmla="*/ 0 h 3253563"/>
              <a:gd name="connsiteX2" fmla="*/ 3660664 w 3861151"/>
              <a:gd name="connsiteY2" fmla="*/ 3083442 h 3253563"/>
              <a:gd name="connsiteX3" fmla="*/ 0 w 3861151"/>
              <a:gd name="connsiteY3" fmla="*/ 3253563 h 3253563"/>
              <a:gd name="connsiteX0" fmla="*/ 0 w 3894580"/>
              <a:gd name="connsiteY0" fmla="*/ 3253563 h 3274828"/>
              <a:gd name="connsiteX1" fmla="*/ 3861151 w 3894580"/>
              <a:gd name="connsiteY1" fmla="*/ 0 h 3274828"/>
              <a:gd name="connsiteX2" fmla="*/ 3894580 w 3894580"/>
              <a:gd name="connsiteY2" fmla="*/ 3274828 h 3274828"/>
              <a:gd name="connsiteX3" fmla="*/ 0 w 3894580"/>
              <a:gd name="connsiteY3" fmla="*/ 3253563 h 3274828"/>
              <a:gd name="connsiteX0" fmla="*/ 0 w 3097138"/>
              <a:gd name="connsiteY0" fmla="*/ 3274828 h 3274828"/>
              <a:gd name="connsiteX1" fmla="*/ 3063709 w 3097138"/>
              <a:gd name="connsiteY1" fmla="*/ 0 h 3274828"/>
              <a:gd name="connsiteX2" fmla="*/ 3097138 w 3097138"/>
              <a:gd name="connsiteY2" fmla="*/ 3274828 h 3274828"/>
              <a:gd name="connsiteX3" fmla="*/ 0 w 3097138"/>
              <a:gd name="connsiteY3" fmla="*/ 3274828 h 3274828"/>
              <a:gd name="connsiteX0" fmla="*/ 0 w 3097138"/>
              <a:gd name="connsiteY0" fmla="*/ 3179135 h 3179135"/>
              <a:gd name="connsiteX1" fmla="*/ 3074341 w 3097138"/>
              <a:gd name="connsiteY1" fmla="*/ 0 h 3179135"/>
              <a:gd name="connsiteX2" fmla="*/ 3097138 w 3097138"/>
              <a:gd name="connsiteY2" fmla="*/ 3179135 h 3179135"/>
              <a:gd name="connsiteX3" fmla="*/ 0 w 3097138"/>
              <a:gd name="connsiteY3" fmla="*/ 3179135 h 3179135"/>
              <a:gd name="connsiteX0" fmla="*/ 0 w 2650570"/>
              <a:gd name="connsiteY0" fmla="*/ 3157873 h 3179135"/>
              <a:gd name="connsiteX1" fmla="*/ 2627773 w 2650570"/>
              <a:gd name="connsiteY1" fmla="*/ 0 h 3179135"/>
              <a:gd name="connsiteX2" fmla="*/ 2650570 w 2650570"/>
              <a:gd name="connsiteY2" fmla="*/ 3179135 h 3179135"/>
              <a:gd name="connsiteX3" fmla="*/ 0 w 2650570"/>
              <a:gd name="connsiteY3" fmla="*/ 3157873 h 3179135"/>
              <a:gd name="connsiteX0" fmla="*/ 0 w 2650570"/>
              <a:gd name="connsiteY0" fmla="*/ 2966487 h 2987749"/>
              <a:gd name="connsiteX1" fmla="*/ 2627773 w 2650570"/>
              <a:gd name="connsiteY1" fmla="*/ 0 h 2987749"/>
              <a:gd name="connsiteX2" fmla="*/ 2650570 w 2650570"/>
              <a:gd name="connsiteY2" fmla="*/ 2987749 h 2987749"/>
              <a:gd name="connsiteX3" fmla="*/ 0 w 2650570"/>
              <a:gd name="connsiteY3" fmla="*/ 2966487 h 2987749"/>
              <a:gd name="connsiteX0" fmla="*/ 0 w 2650570"/>
              <a:gd name="connsiteY0" fmla="*/ 2966487 h 2987749"/>
              <a:gd name="connsiteX1" fmla="*/ 1570022 w 2650570"/>
              <a:gd name="connsiteY1" fmla="*/ 1202263 h 2987749"/>
              <a:gd name="connsiteX2" fmla="*/ 2627773 w 2650570"/>
              <a:gd name="connsiteY2" fmla="*/ 0 h 2987749"/>
              <a:gd name="connsiteX3" fmla="*/ 2650570 w 2650570"/>
              <a:gd name="connsiteY3" fmla="*/ 2987749 h 2987749"/>
              <a:gd name="connsiteX4" fmla="*/ 0 w 2650570"/>
              <a:gd name="connsiteY4" fmla="*/ 2966487 h 2987749"/>
              <a:gd name="connsiteX0" fmla="*/ 0 w 2650570"/>
              <a:gd name="connsiteY0" fmla="*/ 2966487 h 2987749"/>
              <a:gd name="connsiteX1" fmla="*/ 1416158 w 2650570"/>
              <a:gd name="connsiteY1" fmla="*/ 317600 h 2987749"/>
              <a:gd name="connsiteX2" fmla="*/ 2627773 w 2650570"/>
              <a:gd name="connsiteY2" fmla="*/ 0 h 2987749"/>
              <a:gd name="connsiteX3" fmla="*/ 2650570 w 2650570"/>
              <a:gd name="connsiteY3" fmla="*/ 2987749 h 2987749"/>
              <a:gd name="connsiteX4" fmla="*/ 0 w 2650570"/>
              <a:gd name="connsiteY4" fmla="*/ 2966487 h 2987749"/>
              <a:gd name="connsiteX0" fmla="*/ 0 w 2650570"/>
              <a:gd name="connsiteY0" fmla="*/ 2966487 h 2987749"/>
              <a:gd name="connsiteX1" fmla="*/ 631275 w 2650570"/>
              <a:gd name="connsiteY1" fmla="*/ 1777063 h 2987749"/>
              <a:gd name="connsiteX2" fmla="*/ 1416158 w 2650570"/>
              <a:gd name="connsiteY2" fmla="*/ 317600 h 2987749"/>
              <a:gd name="connsiteX3" fmla="*/ 2627773 w 2650570"/>
              <a:gd name="connsiteY3" fmla="*/ 0 h 2987749"/>
              <a:gd name="connsiteX4" fmla="*/ 2650570 w 2650570"/>
              <a:gd name="connsiteY4" fmla="*/ 2987749 h 2987749"/>
              <a:gd name="connsiteX5" fmla="*/ 0 w 2650570"/>
              <a:gd name="connsiteY5" fmla="*/ 2966487 h 2987749"/>
              <a:gd name="connsiteX0" fmla="*/ 0 w 2650570"/>
              <a:gd name="connsiteY0" fmla="*/ 2966487 h 2987749"/>
              <a:gd name="connsiteX1" fmla="*/ 486914 w 2650570"/>
              <a:gd name="connsiteY1" fmla="*/ 273005 h 2987749"/>
              <a:gd name="connsiteX2" fmla="*/ 1416158 w 2650570"/>
              <a:gd name="connsiteY2" fmla="*/ 317600 h 2987749"/>
              <a:gd name="connsiteX3" fmla="*/ 2627773 w 2650570"/>
              <a:gd name="connsiteY3" fmla="*/ 0 h 2987749"/>
              <a:gd name="connsiteX4" fmla="*/ 2650570 w 2650570"/>
              <a:gd name="connsiteY4" fmla="*/ 2987749 h 2987749"/>
              <a:gd name="connsiteX5" fmla="*/ 0 w 2650570"/>
              <a:gd name="connsiteY5" fmla="*/ 2966487 h 2987749"/>
              <a:gd name="connsiteX0" fmla="*/ 0 w 2650570"/>
              <a:gd name="connsiteY0" fmla="*/ 2966487 h 2987749"/>
              <a:gd name="connsiteX1" fmla="*/ 275203 w 2650570"/>
              <a:gd name="connsiteY1" fmla="*/ 1398554 h 2987749"/>
              <a:gd name="connsiteX2" fmla="*/ 486914 w 2650570"/>
              <a:gd name="connsiteY2" fmla="*/ 273005 h 2987749"/>
              <a:gd name="connsiteX3" fmla="*/ 1416158 w 2650570"/>
              <a:gd name="connsiteY3" fmla="*/ 317600 h 2987749"/>
              <a:gd name="connsiteX4" fmla="*/ 2627773 w 2650570"/>
              <a:gd name="connsiteY4" fmla="*/ 0 h 2987749"/>
              <a:gd name="connsiteX5" fmla="*/ 2650570 w 2650570"/>
              <a:gd name="connsiteY5" fmla="*/ 2987749 h 2987749"/>
              <a:gd name="connsiteX6" fmla="*/ 0 w 2650570"/>
              <a:gd name="connsiteY6" fmla="*/ 2966487 h 2987749"/>
              <a:gd name="connsiteX0" fmla="*/ 634118 w 3284688"/>
              <a:gd name="connsiteY0" fmla="*/ 2966487 h 2987749"/>
              <a:gd name="connsiteX1" fmla="*/ 0 w 3284688"/>
              <a:gd name="connsiteY1" fmla="*/ 648800 h 2987749"/>
              <a:gd name="connsiteX2" fmla="*/ 1121032 w 3284688"/>
              <a:gd name="connsiteY2" fmla="*/ 273005 h 2987749"/>
              <a:gd name="connsiteX3" fmla="*/ 2050276 w 3284688"/>
              <a:gd name="connsiteY3" fmla="*/ 317600 h 2987749"/>
              <a:gd name="connsiteX4" fmla="*/ 3261891 w 3284688"/>
              <a:gd name="connsiteY4" fmla="*/ 0 h 2987749"/>
              <a:gd name="connsiteX5" fmla="*/ 3284688 w 3284688"/>
              <a:gd name="connsiteY5" fmla="*/ 2987749 h 2987749"/>
              <a:gd name="connsiteX6" fmla="*/ 634118 w 3284688"/>
              <a:gd name="connsiteY6" fmla="*/ 2966487 h 2987749"/>
              <a:gd name="connsiteX0" fmla="*/ 0 w 3736887"/>
              <a:gd name="connsiteY0" fmla="*/ 2970581 h 2987749"/>
              <a:gd name="connsiteX1" fmla="*/ 452199 w 3736887"/>
              <a:gd name="connsiteY1" fmla="*/ 648800 h 2987749"/>
              <a:gd name="connsiteX2" fmla="*/ 1573231 w 3736887"/>
              <a:gd name="connsiteY2" fmla="*/ 273005 h 2987749"/>
              <a:gd name="connsiteX3" fmla="*/ 2502475 w 3736887"/>
              <a:gd name="connsiteY3" fmla="*/ 317600 h 2987749"/>
              <a:gd name="connsiteX4" fmla="*/ 3714090 w 3736887"/>
              <a:gd name="connsiteY4" fmla="*/ 0 h 2987749"/>
              <a:gd name="connsiteX5" fmla="*/ 3736887 w 3736887"/>
              <a:gd name="connsiteY5" fmla="*/ 2987749 h 2987749"/>
              <a:gd name="connsiteX6" fmla="*/ 0 w 3736887"/>
              <a:gd name="connsiteY6" fmla="*/ 2970581 h 2987749"/>
              <a:gd name="connsiteX0" fmla="*/ 0 w 3736887"/>
              <a:gd name="connsiteY0" fmla="*/ 2697576 h 2714744"/>
              <a:gd name="connsiteX1" fmla="*/ 452199 w 3736887"/>
              <a:gd name="connsiteY1" fmla="*/ 375795 h 2714744"/>
              <a:gd name="connsiteX2" fmla="*/ 1573231 w 3736887"/>
              <a:gd name="connsiteY2" fmla="*/ 0 h 2714744"/>
              <a:gd name="connsiteX3" fmla="*/ 2502475 w 3736887"/>
              <a:gd name="connsiteY3" fmla="*/ 44595 h 2714744"/>
              <a:gd name="connsiteX4" fmla="*/ 3549106 w 3736887"/>
              <a:gd name="connsiteY4" fmla="*/ 643403 h 2714744"/>
              <a:gd name="connsiteX5" fmla="*/ 3736887 w 3736887"/>
              <a:gd name="connsiteY5" fmla="*/ 2714744 h 2714744"/>
              <a:gd name="connsiteX6" fmla="*/ 0 w 3736887"/>
              <a:gd name="connsiteY6" fmla="*/ 2697576 h 2714744"/>
              <a:gd name="connsiteX0" fmla="*/ 0 w 3736887"/>
              <a:gd name="connsiteY0" fmla="*/ 2697576 h 2714744"/>
              <a:gd name="connsiteX1" fmla="*/ 452199 w 3736887"/>
              <a:gd name="connsiteY1" fmla="*/ 375795 h 2714744"/>
              <a:gd name="connsiteX2" fmla="*/ 1573231 w 3736887"/>
              <a:gd name="connsiteY2" fmla="*/ 0 h 2714744"/>
              <a:gd name="connsiteX3" fmla="*/ 2502475 w 3736887"/>
              <a:gd name="connsiteY3" fmla="*/ 44595 h 2714744"/>
              <a:gd name="connsiteX4" fmla="*/ 3617813 w 3736887"/>
              <a:gd name="connsiteY4" fmla="*/ 560643 h 2714744"/>
              <a:gd name="connsiteX5" fmla="*/ 3736887 w 3736887"/>
              <a:gd name="connsiteY5" fmla="*/ 2714744 h 2714744"/>
              <a:gd name="connsiteX6" fmla="*/ 0 w 3736887"/>
              <a:gd name="connsiteY6" fmla="*/ 2697576 h 2714744"/>
              <a:gd name="connsiteX0" fmla="*/ 0 w 3736887"/>
              <a:gd name="connsiteY0" fmla="*/ 2784116 h 2801284"/>
              <a:gd name="connsiteX1" fmla="*/ 452199 w 3736887"/>
              <a:gd name="connsiteY1" fmla="*/ 462335 h 2801284"/>
              <a:gd name="connsiteX2" fmla="*/ 1573231 w 3736887"/>
              <a:gd name="connsiteY2" fmla="*/ 86540 h 2801284"/>
              <a:gd name="connsiteX3" fmla="*/ 2583190 w 3736887"/>
              <a:gd name="connsiteY3" fmla="*/ 0 h 2801284"/>
              <a:gd name="connsiteX4" fmla="*/ 3617813 w 3736887"/>
              <a:gd name="connsiteY4" fmla="*/ 647183 h 2801284"/>
              <a:gd name="connsiteX5" fmla="*/ 3736887 w 3736887"/>
              <a:gd name="connsiteY5" fmla="*/ 2801284 h 2801284"/>
              <a:gd name="connsiteX6" fmla="*/ 0 w 3736887"/>
              <a:gd name="connsiteY6" fmla="*/ 2784116 h 2801284"/>
              <a:gd name="connsiteX0" fmla="*/ 0 w 3736887"/>
              <a:gd name="connsiteY0" fmla="*/ 2792260 h 2809428"/>
              <a:gd name="connsiteX1" fmla="*/ 452199 w 3736887"/>
              <a:gd name="connsiteY1" fmla="*/ 470479 h 2809428"/>
              <a:gd name="connsiteX2" fmla="*/ 1557709 w 3736887"/>
              <a:gd name="connsiteY2" fmla="*/ 0 h 2809428"/>
              <a:gd name="connsiteX3" fmla="*/ 2583190 w 3736887"/>
              <a:gd name="connsiteY3" fmla="*/ 8144 h 2809428"/>
              <a:gd name="connsiteX4" fmla="*/ 3617813 w 3736887"/>
              <a:gd name="connsiteY4" fmla="*/ 655327 h 2809428"/>
              <a:gd name="connsiteX5" fmla="*/ 3736887 w 3736887"/>
              <a:gd name="connsiteY5" fmla="*/ 2809428 h 2809428"/>
              <a:gd name="connsiteX6" fmla="*/ 0 w 3736887"/>
              <a:gd name="connsiteY6" fmla="*/ 2792260 h 2809428"/>
              <a:gd name="connsiteX0" fmla="*/ 0 w 3736887"/>
              <a:gd name="connsiteY0" fmla="*/ 2792260 h 2809428"/>
              <a:gd name="connsiteX1" fmla="*/ 452199 w 3736887"/>
              <a:gd name="connsiteY1" fmla="*/ 470479 h 2809428"/>
              <a:gd name="connsiteX2" fmla="*/ 1557709 w 3736887"/>
              <a:gd name="connsiteY2" fmla="*/ 0 h 2809428"/>
              <a:gd name="connsiteX3" fmla="*/ 2583190 w 3736887"/>
              <a:gd name="connsiteY3" fmla="*/ 8144 h 2809428"/>
              <a:gd name="connsiteX4" fmla="*/ 3725207 w 3736887"/>
              <a:gd name="connsiteY4" fmla="*/ 505274 h 2809428"/>
              <a:gd name="connsiteX5" fmla="*/ 3736887 w 3736887"/>
              <a:gd name="connsiteY5" fmla="*/ 2809428 h 2809428"/>
              <a:gd name="connsiteX6" fmla="*/ 0 w 3736887"/>
              <a:gd name="connsiteY6" fmla="*/ 2792260 h 2809428"/>
              <a:gd name="connsiteX0" fmla="*/ 0 w 3736887"/>
              <a:gd name="connsiteY0" fmla="*/ 2869730 h 2886898"/>
              <a:gd name="connsiteX1" fmla="*/ 452199 w 3736887"/>
              <a:gd name="connsiteY1" fmla="*/ 547949 h 2886898"/>
              <a:gd name="connsiteX2" fmla="*/ 1617693 w 3736887"/>
              <a:gd name="connsiteY2" fmla="*/ 0 h 2886898"/>
              <a:gd name="connsiteX3" fmla="*/ 2583190 w 3736887"/>
              <a:gd name="connsiteY3" fmla="*/ 85614 h 2886898"/>
              <a:gd name="connsiteX4" fmla="*/ 3725207 w 3736887"/>
              <a:gd name="connsiteY4" fmla="*/ 582744 h 2886898"/>
              <a:gd name="connsiteX5" fmla="*/ 3736887 w 3736887"/>
              <a:gd name="connsiteY5" fmla="*/ 2886898 h 2886898"/>
              <a:gd name="connsiteX6" fmla="*/ 0 w 3736887"/>
              <a:gd name="connsiteY6" fmla="*/ 2869730 h 2886898"/>
              <a:gd name="connsiteX0" fmla="*/ 0 w 3736887"/>
              <a:gd name="connsiteY0" fmla="*/ 2869730 h 2886898"/>
              <a:gd name="connsiteX1" fmla="*/ 514686 w 3736887"/>
              <a:gd name="connsiteY1" fmla="*/ 157026 h 2886898"/>
              <a:gd name="connsiteX2" fmla="*/ 1617693 w 3736887"/>
              <a:gd name="connsiteY2" fmla="*/ 0 h 2886898"/>
              <a:gd name="connsiteX3" fmla="*/ 2583190 w 3736887"/>
              <a:gd name="connsiteY3" fmla="*/ 85614 h 2886898"/>
              <a:gd name="connsiteX4" fmla="*/ 3725207 w 3736887"/>
              <a:gd name="connsiteY4" fmla="*/ 582744 h 2886898"/>
              <a:gd name="connsiteX5" fmla="*/ 3736887 w 3736887"/>
              <a:gd name="connsiteY5" fmla="*/ 2886898 h 2886898"/>
              <a:gd name="connsiteX6" fmla="*/ 0 w 3736887"/>
              <a:gd name="connsiteY6" fmla="*/ 2869730 h 2886898"/>
              <a:gd name="connsiteX0" fmla="*/ 0 w 3736887"/>
              <a:gd name="connsiteY0" fmla="*/ 2869730 h 2886898"/>
              <a:gd name="connsiteX1" fmla="*/ 514686 w 3736887"/>
              <a:gd name="connsiteY1" fmla="*/ 157026 h 2886898"/>
              <a:gd name="connsiteX2" fmla="*/ 1617693 w 3736887"/>
              <a:gd name="connsiteY2" fmla="*/ 0 h 2886898"/>
              <a:gd name="connsiteX3" fmla="*/ 2583190 w 3736887"/>
              <a:gd name="connsiteY3" fmla="*/ 85614 h 2886898"/>
              <a:gd name="connsiteX4" fmla="*/ 3634878 w 3736887"/>
              <a:gd name="connsiteY4" fmla="*/ 1026717 h 2886898"/>
              <a:gd name="connsiteX5" fmla="*/ 3736887 w 3736887"/>
              <a:gd name="connsiteY5" fmla="*/ 2886898 h 2886898"/>
              <a:gd name="connsiteX6" fmla="*/ 0 w 3736887"/>
              <a:gd name="connsiteY6" fmla="*/ 2869730 h 2886898"/>
              <a:gd name="connsiteX0" fmla="*/ 0 w 3736887"/>
              <a:gd name="connsiteY0" fmla="*/ 2869730 h 2886898"/>
              <a:gd name="connsiteX1" fmla="*/ 514686 w 3736887"/>
              <a:gd name="connsiteY1" fmla="*/ 157026 h 2886898"/>
              <a:gd name="connsiteX2" fmla="*/ 1617693 w 3736887"/>
              <a:gd name="connsiteY2" fmla="*/ 0 h 2886898"/>
              <a:gd name="connsiteX3" fmla="*/ 2560853 w 3736887"/>
              <a:gd name="connsiteY3" fmla="*/ 195161 h 2886898"/>
              <a:gd name="connsiteX4" fmla="*/ 3634878 w 3736887"/>
              <a:gd name="connsiteY4" fmla="*/ 1026717 h 2886898"/>
              <a:gd name="connsiteX5" fmla="*/ 3736887 w 3736887"/>
              <a:gd name="connsiteY5" fmla="*/ 2886898 h 2886898"/>
              <a:gd name="connsiteX6" fmla="*/ 0 w 3736887"/>
              <a:gd name="connsiteY6" fmla="*/ 2869730 h 2886898"/>
              <a:gd name="connsiteX0" fmla="*/ 0 w 3736887"/>
              <a:gd name="connsiteY0" fmla="*/ 2712704 h 2729872"/>
              <a:gd name="connsiteX1" fmla="*/ 514686 w 3736887"/>
              <a:gd name="connsiteY1" fmla="*/ 0 h 2729872"/>
              <a:gd name="connsiteX2" fmla="*/ 1605056 w 3736887"/>
              <a:gd name="connsiteY2" fmla="*/ 6507 h 2729872"/>
              <a:gd name="connsiteX3" fmla="*/ 2560853 w 3736887"/>
              <a:gd name="connsiteY3" fmla="*/ 38135 h 2729872"/>
              <a:gd name="connsiteX4" fmla="*/ 3634878 w 3736887"/>
              <a:gd name="connsiteY4" fmla="*/ 869691 h 2729872"/>
              <a:gd name="connsiteX5" fmla="*/ 3736887 w 3736887"/>
              <a:gd name="connsiteY5" fmla="*/ 2729872 h 2729872"/>
              <a:gd name="connsiteX6" fmla="*/ 0 w 3736887"/>
              <a:gd name="connsiteY6" fmla="*/ 2712704 h 272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6887" h="2729872">
                <a:moveTo>
                  <a:pt x="0" y="2712704"/>
                </a:moveTo>
                <a:lnTo>
                  <a:pt x="514686" y="0"/>
                </a:lnTo>
                <a:lnTo>
                  <a:pt x="1605056" y="6507"/>
                </a:lnTo>
                <a:lnTo>
                  <a:pt x="2560853" y="38135"/>
                </a:lnTo>
                <a:lnTo>
                  <a:pt x="3634878" y="869691"/>
                </a:lnTo>
                <a:cubicBezTo>
                  <a:pt x="3638771" y="1637742"/>
                  <a:pt x="3732994" y="1961821"/>
                  <a:pt x="3736887" y="2729872"/>
                </a:cubicBezTo>
                <a:lnTo>
                  <a:pt x="0" y="2712704"/>
                </a:lnTo>
                <a:close/>
              </a:path>
            </a:pathLst>
          </a:custGeom>
          <a:blipFill dpi="0" rotWithShape="1">
            <a:blip r:embed="rId3">
              <a:alphaModFix amt="18000"/>
            </a:blip>
            <a:srcRect/>
            <a:stretch>
              <a:fillRect/>
            </a:stretch>
          </a:blip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a:solidFill>
                <a:prstClr val="white"/>
              </a:solidFill>
            </a:endParaRPr>
          </a:p>
        </p:txBody>
      </p:sp>
      <p:sp>
        <p:nvSpPr>
          <p:cNvPr id="10" name="TextBox 9"/>
          <p:cNvSpPr txBox="1"/>
          <p:nvPr/>
        </p:nvSpPr>
        <p:spPr>
          <a:xfrm>
            <a:off x="3890171" y="2285048"/>
            <a:ext cx="6542701" cy="1754326"/>
          </a:xfrm>
          <a:prstGeom prst="rect">
            <a:avLst/>
          </a:prstGeom>
          <a:noFill/>
        </p:spPr>
        <p:txBody>
          <a:bodyPr wrap="square" rtlCol="0">
            <a:spAutoFit/>
          </a:bodyPr>
          <a:lstStyle/>
          <a:p>
            <a:pPr algn="ctr">
              <a:buClrTx/>
              <a:buFontTx/>
              <a:buNone/>
            </a:pPr>
            <a:r>
              <a:rPr lang="en-US" sz="5400" b="1" i="1" kern="1200"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Spring Weather Outlook</a:t>
            </a:r>
          </a:p>
        </p:txBody>
      </p:sp>
    </p:spTree>
    <p:extLst>
      <p:ext uri="{BB962C8B-B14F-4D97-AF65-F5344CB8AC3E}">
        <p14:creationId xmlns:p14="http://schemas.microsoft.com/office/powerpoint/2010/main" val="302410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5"/>
          <p:cNvSpPr txBox="1">
            <a:spLocks noGrp="1"/>
          </p:cNvSpPr>
          <p:nvPr>
            <p:ph type="title"/>
          </p:nvPr>
        </p:nvSpPr>
        <p:spPr>
          <a:xfrm>
            <a:off x="1553656" y="365125"/>
            <a:ext cx="9540442"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Corbel"/>
              <a:buNone/>
            </a:pPr>
            <a:r>
              <a:rPr lang="en-US" b="1" dirty="0"/>
              <a:t>Severe Thunderstorm/Tornado Watch</a:t>
            </a:r>
            <a:endParaRPr dirty="0"/>
          </a:p>
        </p:txBody>
      </p:sp>
      <p:sp>
        <p:nvSpPr>
          <p:cNvPr id="190" name="Google Shape;190;p25"/>
          <p:cNvSpPr txBox="1">
            <a:spLocks noGrp="1"/>
          </p:cNvSpPr>
          <p:nvPr>
            <p:ph type="body" idx="1"/>
          </p:nvPr>
        </p:nvSpPr>
        <p:spPr>
          <a:xfrm>
            <a:off x="1945548" y="1825625"/>
            <a:ext cx="6158217" cy="4351338"/>
          </a:xfrm>
          <a:prstGeom prst="rect">
            <a:avLst/>
          </a:prstGeom>
          <a:noFill/>
          <a:ln>
            <a:noFill/>
          </a:ln>
        </p:spPr>
        <p:txBody>
          <a:bodyPr spcFirstLastPara="1" wrap="square" lIns="91425" tIns="45700" rIns="91425" bIns="45700" anchor="ctr" anchorCtr="0">
            <a:noAutofit/>
          </a:bodyPr>
          <a:lstStyle/>
          <a:p>
            <a:pPr marL="285750" lvl="0" indent="-285750" algn="l" rtl="0">
              <a:spcBef>
                <a:spcPts val="0"/>
              </a:spcBef>
              <a:spcAft>
                <a:spcPts val="0"/>
              </a:spcAft>
              <a:buSzPts val="3480"/>
              <a:buChar char="•"/>
            </a:pPr>
            <a:r>
              <a:rPr lang="en-US" dirty="0"/>
              <a:t>Cover large areas that may be impacted by weather in the next several hours</a:t>
            </a:r>
            <a:endParaRPr dirty="0"/>
          </a:p>
          <a:p>
            <a:pPr marL="285750" lvl="0" indent="-285750" algn="l" rtl="0">
              <a:spcBef>
                <a:spcPts val="1080"/>
              </a:spcBef>
              <a:spcAft>
                <a:spcPts val="0"/>
              </a:spcAft>
              <a:buSzPts val="3480"/>
              <a:buChar char="•"/>
            </a:pPr>
            <a:r>
              <a:rPr lang="en-US" dirty="0"/>
              <a:t>Typically in effect for about 6 hours </a:t>
            </a:r>
            <a:endParaRPr dirty="0"/>
          </a:p>
          <a:p>
            <a:pPr marL="285750" lvl="0" indent="-285750" algn="l" rtl="0">
              <a:spcBef>
                <a:spcPts val="1080"/>
              </a:spcBef>
              <a:spcAft>
                <a:spcPts val="0"/>
              </a:spcAft>
              <a:buSzPts val="3480"/>
              <a:buChar char="•"/>
            </a:pPr>
            <a:r>
              <a:rPr lang="en-US" dirty="0"/>
              <a:t>Storms may already be occurring, or they may not have developed yet</a:t>
            </a:r>
            <a:endParaRPr dirty="0"/>
          </a:p>
          <a:p>
            <a:pPr marL="742950" lvl="1" indent="-285750" algn="l" rtl="0">
              <a:spcBef>
                <a:spcPts val="1000"/>
              </a:spcBef>
              <a:spcAft>
                <a:spcPts val="0"/>
              </a:spcAft>
              <a:buSzPts val="1400"/>
              <a:buChar char="•"/>
            </a:pPr>
            <a:r>
              <a:rPr lang="en-US" dirty="0"/>
              <a:t>Conditions are conductive to support severe/tornadic storms </a:t>
            </a:r>
            <a:endParaRPr dirty="0"/>
          </a:p>
          <a:p>
            <a:pPr marL="285750" lvl="0" indent="-285750" algn="l" rtl="0">
              <a:spcBef>
                <a:spcPts val="1080"/>
              </a:spcBef>
              <a:spcAft>
                <a:spcPts val="0"/>
              </a:spcAft>
              <a:buSzPts val="3480"/>
              <a:buChar char="•"/>
            </a:pPr>
            <a:r>
              <a:rPr lang="en-US" dirty="0"/>
              <a:t>Local offices clear counties in the watch as needed/threat ends…but not immediately</a:t>
            </a:r>
            <a:endParaRPr dirty="0"/>
          </a:p>
        </p:txBody>
      </p:sp>
      <p:pic>
        <p:nvPicPr>
          <p:cNvPr id="191" name="Google Shape;191;p25" descr="https://pbs.twimg.com/media/D1hQvi9W0AAtCtY.jpg:large"/>
          <p:cNvPicPr preferRelativeResize="0"/>
          <p:nvPr/>
        </p:nvPicPr>
        <p:blipFill rotWithShape="1">
          <a:blip r:embed="rId3">
            <a:alphaModFix/>
          </a:blip>
          <a:srcRect/>
          <a:stretch/>
        </p:blipFill>
        <p:spPr>
          <a:xfrm>
            <a:off x="8303824" y="1506683"/>
            <a:ext cx="3403604" cy="2577487"/>
          </a:xfrm>
          <a:prstGeom prst="rect">
            <a:avLst/>
          </a:prstGeom>
          <a:noFill/>
          <a:ln>
            <a:noFill/>
          </a:ln>
        </p:spPr>
      </p:pic>
      <p:pic>
        <p:nvPicPr>
          <p:cNvPr id="192" name="Google Shape;192;p25" descr="WW0569 Radar"/>
          <p:cNvPicPr preferRelativeResize="0"/>
          <p:nvPr/>
        </p:nvPicPr>
        <p:blipFill rotWithShape="1">
          <a:blip r:embed="rId4">
            <a:alphaModFix/>
          </a:blip>
          <a:srcRect/>
          <a:stretch/>
        </p:blipFill>
        <p:spPr>
          <a:xfrm>
            <a:off x="8522583" y="4163771"/>
            <a:ext cx="2966086" cy="2593206"/>
          </a:xfrm>
          <a:prstGeom prst="rect">
            <a:avLst/>
          </a:prstGeom>
          <a:noFill/>
          <a:ln w="2857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1000"/>
                                        <p:tgtEl>
                                          <p:spTgt spid="191"/>
                                        </p:tgtEl>
                                      </p:cBhvr>
                                    </p:animEffect>
                                    <p:anim calcmode="lin" valueType="num">
                                      <p:cBhvr>
                                        <p:cTn id="8" dur="1000" fill="hold"/>
                                        <p:tgtEl>
                                          <p:spTgt spid="191"/>
                                        </p:tgtEl>
                                        <p:attrNameLst>
                                          <p:attrName>ppt_x</p:attrName>
                                        </p:attrNameLst>
                                      </p:cBhvr>
                                      <p:tavLst>
                                        <p:tav tm="0">
                                          <p:val>
                                            <p:strVal val="#ppt_x"/>
                                          </p:val>
                                        </p:tav>
                                        <p:tav tm="100000">
                                          <p:val>
                                            <p:strVal val="#ppt_x"/>
                                          </p:val>
                                        </p:tav>
                                      </p:tavLst>
                                    </p:anim>
                                    <p:anim calcmode="lin" valueType="num">
                                      <p:cBhvr>
                                        <p:cTn id="9" dur="1000" fill="hold"/>
                                        <p:tgtEl>
                                          <p:spTgt spid="19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2"/>
                                        </p:tgtEl>
                                        <p:attrNameLst>
                                          <p:attrName>style.visibility</p:attrName>
                                        </p:attrNameLst>
                                      </p:cBhvr>
                                      <p:to>
                                        <p:strVal val="visible"/>
                                      </p:to>
                                    </p:set>
                                    <p:animEffect transition="in" filter="fade">
                                      <p:cBhvr>
                                        <p:cTn id="12" dur="1000"/>
                                        <p:tgtEl>
                                          <p:spTgt spid="192"/>
                                        </p:tgtEl>
                                      </p:cBhvr>
                                    </p:animEffect>
                                    <p:anim calcmode="lin" valueType="num">
                                      <p:cBhvr>
                                        <p:cTn id="13" dur="1000" fill="hold"/>
                                        <p:tgtEl>
                                          <p:spTgt spid="192"/>
                                        </p:tgtEl>
                                        <p:attrNameLst>
                                          <p:attrName>ppt_x</p:attrName>
                                        </p:attrNameLst>
                                      </p:cBhvr>
                                      <p:tavLst>
                                        <p:tav tm="0">
                                          <p:val>
                                            <p:strVal val="#ppt_x"/>
                                          </p:val>
                                        </p:tav>
                                        <p:tav tm="100000">
                                          <p:val>
                                            <p:strVal val="#ppt_x"/>
                                          </p:val>
                                        </p:tav>
                                      </p:tavLst>
                                    </p:anim>
                                    <p:anim calcmode="lin" valueType="num">
                                      <p:cBhvr>
                                        <p:cTn id="14" dur="1000" fill="hold"/>
                                        <p:tgtEl>
                                          <p:spTgt spid="19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0">
                                            <p:txEl>
                                              <p:pRg st="0" end="0"/>
                                            </p:txEl>
                                          </p:spTgt>
                                        </p:tgtEl>
                                        <p:attrNameLst>
                                          <p:attrName>style.visibility</p:attrName>
                                        </p:attrNameLst>
                                      </p:cBhvr>
                                      <p:to>
                                        <p:strVal val="visible"/>
                                      </p:to>
                                    </p:set>
                                    <p:animEffect transition="in" filter="fade">
                                      <p:cBhvr>
                                        <p:cTn id="17" dur="1000"/>
                                        <p:tgtEl>
                                          <p:spTgt spid="190">
                                            <p:txEl>
                                              <p:pRg st="0" end="0"/>
                                            </p:txEl>
                                          </p:spTgt>
                                        </p:tgtEl>
                                      </p:cBhvr>
                                    </p:animEffect>
                                    <p:anim calcmode="lin" valueType="num">
                                      <p:cBhvr>
                                        <p:cTn id="18" dur="1000" fill="hold"/>
                                        <p:tgtEl>
                                          <p:spTgt spid="190">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9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0">
                                            <p:txEl>
                                              <p:pRg st="1" end="1"/>
                                            </p:txEl>
                                          </p:spTgt>
                                        </p:tgtEl>
                                        <p:attrNameLst>
                                          <p:attrName>style.visibility</p:attrName>
                                        </p:attrNameLst>
                                      </p:cBhvr>
                                      <p:to>
                                        <p:strVal val="visible"/>
                                      </p:to>
                                    </p:set>
                                    <p:animEffect transition="in" filter="fade">
                                      <p:cBhvr>
                                        <p:cTn id="24" dur="1000"/>
                                        <p:tgtEl>
                                          <p:spTgt spid="190">
                                            <p:txEl>
                                              <p:pRg st="1" end="1"/>
                                            </p:txEl>
                                          </p:spTgt>
                                        </p:tgtEl>
                                      </p:cBhvr>
                                    </p:animEffect>
                                    <p:anim calcmode="lin" valueType="num">
                                      <p:cBhvr>
                                        <p:cTn id="25" dur="1000" fill="hold"/>
                                        <p:tgtEl>
                                          <p:spTgt spid="190">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9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90">
                                            <p:txEl>
                                              <p:pRg st="2" end="2"/>
                                            </p:txEl>
                                          </p:spTgt>
                                        </p:tgtEl>
                                        <p:attrNameLst>
                                          <p:attrName>style.visibility</p:attrName>
                                        </p:attrNameLst>
                                      </p:cBhvr>
                                      <p:to>
                                        <p:strVal val="visible"/>
                                      </p:to>
                                    </p:set>
                                    <p:animEffect transition="in" filter="fade">
                                      <p:cBhvr>
                                        <p:cTn id="31" dur="1000"/>
                                        <p:tgtEl>
                                          <p:spTgt spid="190">
                                            <p:txEl>
                                              <p:pRg st="2" end="2"/>
                                            </p:txEl>
                                          </p:spTgt>
                                        </p:tgtEl>
                                      </p:cBhvr>
                                    </p:animEffect>
                                    <p:anim calcmode="lin" valueType="num">
                                      <p:cBhvr>
                                        <p:cTn id="32" dur="1000" fill="hold"/>
                                        <p:tgtEl>
                                          <p:spTgt spid="190">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190">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0">
                                            <p:txEl>
                                              <p:pRg st="3" end="3"/>
                                            </p:txEl>
                                          </p:spTgt>
                                        </p:tgtEl>
                                        <p:attrNameLst>
                                          <p:attrName>style.visibility</p:attrName>
                                        </p:attrNameLst>
                                      </p:cBhvr>
                                      <p:to>
                                        <p:strVal val="visible"/>
                                      </p:to>
                                    </p:set>
                                    <p:animEffect transition="in" filter="fade">
                                      <p:cBhvr>
                                        <p:cTn id="36" dur="1000"/>
                                        <p:tgtEl>
                                          <p:spTgt spid="190">
                                            <p:txEl>
                                              <p:pRg st="3" end="3"/>
                                            </p:txEl>
                                          </p:spTgt>
                                        </p:tgtEl>
                                      </p:cBhvr>
                                    </p:animEffect>
                                    <p:anim calcmode="lin" valueType="num">
                                      <p:cBhvr>
                                        <p:cTn id="37" dur="1000" fill="hold"/>
                                        <p:tgtEl>
                                          <p:spTgt spid="190">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19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90">
                                            <p:txEl>
                                              <p:pRg st="4" end="4"/>
                                            </p:txEl>
                                          </p:spTgt>
                                        </p:tgtEl>
                                        <p:attrNameLst>
                                          <p:attrName>style.visibility</p:attrName>
                                        </p:attrNameLst>
                                      </p:cBhvr>
                                      <p:to>
                                        <p:strVal val="visible"/>
                                      </p:to>
                                    </p:set>
                                    <p:animEffect transition="in" filter="fade">
                                      <p:cBhvr>
                                        <p:cTn id="43" dur="1000"/>
                                        <p:tgtEl>
                                          <p:spTgt spid="190">
                                            <p:txEl>
                                              <p:pRg st="4" end="4"/>
                                            </p:txEl>
                                          </p:spTgt>
                                        </p:tgtEl>
                                      </p:cBhvr>
                                    </p:animEffect>
                                    <p:anim calcmode="lin" valueType="num">
                                      <p:cBhvr>
                                        <p:cTn id="44" dur="1000" fill="hold"/>
                                        <p:tgtEl>
                                          <p:spTgt spid="190">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19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6"/>
          <p:cNvSpPr txBox="1">
            <a:spLocks noGrp="1"/>
          </p:cNvSpPr>
          <p:nvPr>
            <p:ph type="title"/>
          </p:nvPr>
        </p:nvSpPr>
        <p:spPr>
          <a:xfrm>
            <a:off x="1525663" y="365125"/>
            <a:ext cx="9596427"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Corbel"/>
              <a:buNone/>
            </a:pPr>
            <a:r>
              <a:rPr lang="en-US" b="1"/>
              <a:t>Special Weather Statement</a:t>
            </a:r>
            <a:endParaRPr/>
          </a:p>
        </p:txBody>
      </p:sp>
      <p:sp>
        <p:nvSpPr>
          <p:cNvPr id="198" name="Google Shape;198;p26"/>
          <p:cNvSpPr txBox="1">
            <a:spLocks noGrp="1"/>
          </p:cNvSpPr>
          <p:nvPr>
            <p:ph type="body" idx="1"/>
          </p:nvPr>
        </p:nvSpPr>
        <p:spPr>
          <a:xfrm>
            <a:off x="1945548" y="1825625"/>
            <a:ext cx="5066730" cy="4351338"/>
          </a:xfrm>
          <a:prstGeom prst="rect">
            <a:avLst/>
          </a:prstGeom>
          <a:noFill/>
          <a:ln>
            <a:noFill/>
          </a:ln>
        </p:spPr>
        <p:txBody>
          <a:bodyPr spcFirstLastPara="1" wrap="square" lIns="91425" tIns="45700" rIns="91425" bIns="45700" anchor="ctr" anchorCtr="0">
            <a:noAutofit/>
          </a:bodyPr>
          <a:lstStyle/>
          <a:p>
            <a:pPr marL="285750" lvl="0" indent="-285750" algn="l" rtl="0">
              <a:spcBef>
                <a:spcPts val="0"/>
              </a:spcBef>
              <a:spcAft>
                <a:spcPts val="0"/>
              </a:spcAft>
              <a:buSzPts val="3480"/>
              <a:buChar char="•"/>
            </a:pPr>
            <a:r>
              <a:rPr lang="en-US" dirty="0"/>
              <a:t>Issued for strong storms that do not meet severe criteria </a:t>
            </a:r>
            <a:endParaRPr dirty="0"/>
          </a:p>
          <a:p>
            <a:pPr marL="742950" lvl="1" indent="-285750" algn="l" rtl="0">
              <a:spcBef>
                <a:spcPts val="1000"/>
              </a:spcBef>
              <a:spcAft>
                <a:spcPts val="0"/>
              </a:spcAft>
              <a:buSzPts val="2900"/>
              <a:buChar char="•"/>
            </a:pPr>
            <a:r>
              <a:rPr lang="en-US" dirty="0"/>
              <a:t>Gusty winds below 60 mph</a:t>
            </a:r>
            <a:endParaRPr dirty="0"/>
          </a:p>
          <a:p>
            <a:pPr marL="742950" lvl="1" indent="-285750" algn="l" rtl="0">
              <a:spcBef>
                <a:spcPts val="1000"/>
              </a:spcBef>
              <a:spcAft>
                <a:spcPts val="0"/>
              </a:spcAft>
              <a:buSzPts val="2900"/>
              <a:buChar char="•"/>
            </a:pPr>
            <a:r>
              <a:rPr lang="en-US" dirty="0"/>
              <a:t>Hail smaller than quarter size</a:t>
            </a:r>
            <a:endParaRPr dirty="0"/>
          </a:p>
          <a:p>
            <a:pPr marL="285750" lvl="0" indent="-285750" algn="l" rtl="0">
              <a:spcBef>
                <a:spcPts val="1080"/>
              </a:spcBef>
              <a:spcAft>
                <a:spcPts val="0"/>
              </a:spcAft>
              <a:buSzPts val="3480"/>
              <a:buChar char="•"/>
            </a:pPr>
            <a:r>
              <a:rPr lang="en-US" dirty="0"/>
              <a:t>Will pop up in </a:t>
            </a:r>
            <a:r>
              <a:rPr lang="en-US" dirty="0" err="1"/>
              <a:t>NWSChat</a:t>
            </a:r>
            <a:endParaRPr lang="en-US" dirty="0"/>
          </a:p>
          <a:p>
            <a:pPr marL="285750" lvl="0" indent="-285750" algn="l" rtl="0">
              <a:spcBef>
                <a:spcPts val="1080"/>
              </a:spcBef>
              <a:spcAft>
                <a:spcPts val="0"/>
              </a:spcAft>
              <a:buSzPts val="3480"/>
              <a:buChar char="•"/>
            </a:pPr>
            <a:r>
              <a:rPr lang="en-US" dirty="0"/>
              <a:t>Don’t discount these statements!</a:t>
            </a:r>
            <a:endParaRPr dirty="0"/>
          </a:p>
        </p:txBody>
      </p:sp>
      <p:pic>
        <p:nvPicPr>
          <p:cNvPr id="199" name="Google Shape;199;p26"/>
          <p:cNvPicPr preferRelativeResize="0"/>
          <p:nvPr/>
        </p:nvPicPr>
        <p:blipFill rotWithShape="1">
          <a:blip r:embed="rId3">
            <a:alphaModFix/>
          </a:blip>
          <a:srcRect/>
          <a:stretch/>
        </p:blipFill>
        <p:spPr>
          <a:xfrm>
            <a:off x="7012278" y="1993405"/>
            <a:ext cx="4962525" cy="3781425"/>
          </a:xfrm>
          <a:prstGeom prst="rect">
            <a:avLst/>
          </a:prstGeom>
          <a:noFill/>
          <a:ln w="12700" cap="flat" cmpd="sng">
            <a:solidFill>
              <a:schemeClr val="dk1"/>
            </a:solidFill>
            <a:prstDash val="solid"/>
            <a:round/>
            <a:headEnd type="none" w="sm" len="sm"/>
            <a:tailEnd type="none" w="sm" len="sm"/>
          </a:ln>
        </p:spPr>
      </p:pic>
      <p:sp>
        <p:nvSpPr>
          <p:cNvPr id="200" name="Google Shape;200;p26"/>
          <p:cNvSpPr/>
          <p:nvPr/>
        </p:nvSpPr>
        <p:spPr>
          <a:xfrm>
            <a:off x="6798150" y="5166500"/>
            <a:ext cx="5066700" cy="680700"/>
          </a:xfrm>
          <a:prstGeom prst="ellipse">
            <a:avLst/>
          </a:prstGeom>
          <a:noFill/>
          <a:ln w="381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latin typeface="Corbel"/>
              <a:ea typeface="Corbel"/>
              <a:cs typeface="Corbel"/>
              <a:sym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8">
                                            <p:txEl>
                                              <p:pRg st="0" end="0"/>
                                            </p:txEl>
                                          </p:spTgt>
                                        </p:tgtEl>
                                        <p:attrNameLst>
                                          <p:attrName>style.visibility</p:attrName>
                                        </p:attrNameLst>
                                      </p:cBhvr>
                                      <p:to>
                                        <p:strVal val="visible"/>
                                      </p:to>
                                    </p:set>
                                    <p:animEffect transition="in" filter="fade">
                                      <p:cBhvr>
                                        <p:cTn id="7" dur="1000"/>
                                        <p:tgtEl>
                                          <p:spTgt spid="198">
                                            <p:txEl>
                                              <p:pRg st="0" end="0"/>
                                            </p:txEl>
                                          </p:spTgt>
                                        </p:tgtEl>
                                      </p:cBhvr>
                                    </p:animEffect>
                                    <p:anim calcmode="lin" valueType="num">
                                      <p:cBhvr>
                                        <p:cTn id="8" dur="1000" fill="hold"/>
                                        <p:tgtEl>
                                          <p:spTgt spid="19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8">
                                            <p:txEl>
                                              <p:pRg st="1" end="1"/>
                                            </p:txEl>
                                          </p:spTgt>
                                        </p:tgtEl>
                                        <p:attrNameLst>
                                          <p:attrName>style.visibility</p:attrName>
                                        </p:attrNameLst>
                                      </p:cBhvr>
                                      <p:to>
                                        <p:strVal val="visible"/>
                                      </p:to>
                                    </p:set>
                                    <p:animEffect transition="in" filter="fade">
                                      <p:cBhvr>
                                        <p:cTn id="12" dur="1000"/>
                                        <p:tgtEl>
                                          <p:spTgt spid="198">
                                            <p:txEl>
                                              <p:pRg st="1" end="1"/>
                                            </p:txEl>
                                          </p:spTgt>
                                        </p:tgtEl>
                                      </p:cBhvr>
                                    </p:animEffect>
                                    <p:anim calcmode="lin" valueType="num">
                                      <p:cBhvr>
                                        <p:cTn id="13" dur="1000" fill="hold"/>
                                        <p:tgtEl>
                                          <p:spTgt spid="19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98">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8">
                                            <p:txEl>
                                              <p:pRg st="2" end="2"/>
                                            </p:txEl>
                                          </p:spTgt>
                                        </p:tgtEl>
                                        <p:attrNameLst>
                                          <p:attrName>style.visibility</p:attrName>
                                        </p:attrNameLst>
                                      </p:cBhvr>
                                      <p:to>
                                        <p:strVal val="visible"/>
                                      </p:to>
                                    </p:set>
                                    <p:animEffect transition="in" filter="fade">
                                      <p:cBhvr>
                                        <p:cTn id="17" dur="1000"/>
                                        <p:tgtEl>
                                          <p:spTgt spid="198">
                                            <p:txEl>
                                              <p:pRg st="2" end="2"/>
                                            </p:txEl>
                                          </p:spTgt>
                                        </p:tgtEl>
                                      </p:cBhvr>
                                    </p:animEffect>
                                    <p:anim calcmode="lin" valueType="num">
                                      <p:cBhvr>
                                        <p:cTn id="18" dur="1000" fill="hold"/>
                                        <p:tgtEl>
                                          <p:spTgt spid="198">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98">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9"/>
                                        </p:tgtEl>
                                        <p:attrNameLst>
                                          <p:attrName>style.visibility</p:attrName>
                                        </p:attrNameLst>
                                      </p:cBhvr>
                                      <p:to>
                                        <p:strVal val="visible"/>
                                      </p:to>
                                    </p:set>
                                    <p:animEffect transition="in" filter="fade">
                                      <p:cBhvr>
                                        <p:cTn id="22" dur="1000"/>
                                        <p:tgtEl>
                                          <p:spTgt spid="199"/>
                                        </p:tgtEl>
                                      </p:cBhvr>
                                    </p:animEffect>
                                    <p:anim calcmode="lin" valueType="num">
                                      <p:cBhvr>
                                        <p:cTn id="23" dur="1000" fill="hold"/>
                                        <p:tgtEl>
                                          <p:spTgt spid="199"/>
                                        </p:tgtEl>
                                        <p:attrNameLst>
                                          <p:attrName>ppt_x</p:attrName>
                                        </p:attrNameLst>
                                      </p:cBhvr>
                                      <p:tavLst>
                                        <p:tav tm="0">
                                          <p:val>
                                            <p:strVal val="#ppt_x"/>
                                          </p:val>
                                        </p:tav>
                                        <p:tav tm="100000">
                                          <p:val>
                                            <p:strVal val="#ppt_x"/>
                                          </p:val>
                                        </p:tav>
                                      </p:tavLst>
                                    </p:anim>
                                    <p:anim calcmode="lin" valueType="num">
                                      <p:cBhvr>
                                        <p:cTn id="24" dur="1000" fill="hold"/>
                                        <p:tgtEl>
                                          <p:spTgt spid="19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98">
                                            <p:txEl>
                                              <p:pRg st="3" end="3"/>
                                            </p:txEl>
                                          </p:spTgt>
                                        </p:tgtEl>
                                        <p:attrNameLst>
                                          <p:attrName>style.visibility</p:attrName>
                                        </p:attrNameLst>
                                      </p:cBhvr>
                                      <p:to>
                                        <p:strVal val="visible"/>
                                      </p:to>
                                    </p:set>
                                    <p:animEffect transition="in" filter="fade">
                                      <p:cBhvr>
                                        <p:cTn id="29" dur="1000"/>
                                        <p:tgtEl>
                                          <p:spTgt spid="198">
                                            <p:txEl>
                                              <p:pRg st="3" end="3"/>
                                            </p:txEl>
                                          </p:spTgt>
                                        </p:tgtEl>
                                      </p:cBhvr>
                                    </p:animEffect>
                                    <p:anim calcmode="lin" valueType="num">
                                      <p:cBhvr>
                                        <p:cTn id="30" dur="1000" fill="hold"/>
                                        <p:tgtEl>
                                          <p:spTgt spid="198">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19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98">
                                            <p:txEl>
                                              <p:pRg st="4" end="4"/>
                                            </p:txEl>
                                          </p:spTgt>
                                        </p:tgtEl>
                                        <p:attrNameLst>
                                          <p:attrName>style.visibility</p:attrName>
                                        </p:attrNameLst>
                                      </p:cBhvr>
                                      <p:to>
                                        <p:strVal val="visible"/>
                                      </p:to>
                                    </p:set>
                                    <p:animEffect transition="in" filter="fade">
                                      <p:cBhvr>
                                        <p:cTn id="36" dur="1000"/>
                                        <p:tgtEl>
                                          <p:spTgt spid="198">
                                            <p:txEl>
                                              <p:pRg st="4" end="4"/>
                                            </p:txEl>
                                          </p:spTgt>
                                        </p:tgtEl>
                                      </p:cBhvr>
                                    </p:animEffect>
                                    <p:anim calcmode="lin" valueType="num">
                                      <p:cBhvr>
                                        <p:cTn id="37" dur="1000" fill="hold"/>
                                        <p:tgtEl>
                                          <p:spTgt spid="198">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198">
                                            <p:txEl>
                                              <p:pRg st="4" end="4"/>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0"/>
                                        </p:tgtEl>
                                        <p:attrNameLst>
                                          <p:attrName>style.visibility</p:attrName>
                                        </p:attrNameLst>
                                      </p:cBhvr>
                                      <p:to>
                                        <p:strVal val="visible"/>
                                      </p:to>
                                    </p:set>
                                    <p:animEffect transition="in" filter="fade">
                                      <p:cBhvr>
                                        <p:cTn id="41" dur="1000"/>
                                        <p:tgtEl>
                                          <p:spTgt spid="200"/>
                                        </p:tgtEl>
                                      </p:cBhvr>
                                    </p:animEffect>
                                    <p:anim calcmode="lin" valueType="num">
                                      <p:cBhvr>
                                        <p:cTn id="42" dur="1000" fill="hold"/>
                                        <p:tgtEl>
                                          <p:spTgt spid="200"/>
                                        </p:tgtEl>
                                        <p:attrNameLst>
                                          <p:attrName>ppt_x</p:attrName>
                                        </p:attrNameLst>
                                      </p:cBhvr>
                                      <p:tavLst>
                                        <p:tav tm="0">
                                          <p:val>
                                            <p:strVal val="#ppt_x"/>
                                          </p:val>
                                        </p:tav>
                                        <p:tav tm="100000">
                                          <p:val>
                                            <p:strVal val="#ppt_x"/>
                                          </p:val>
                                        </p:tav>
                                      </p:tavLst>
                                    </p:anim>
                                    <p:anim calcmode="lin" valueType="num">
                                      <p:cBhvr>
                                        <p:cTn id="43" dur="1000" fill="hold"/>
                                        <p:tgtEl>
                                          <p:spTgt spid="2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7"/>
          <p:cNvSpPr txBox="1">
            <a:spLocks noGrp="1"/>
          </p:cNvSpPr>
          <p:nvPr>
            <p:ph type="title"/>
          </p:nvPr>
        </p:nvSpPr>
        <p:spPr>
          <a:xfrm>
            <a:off x="1516334" y="365125"/>
            <a:ext cx="9633748"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Corbel"/>
              <a:buNone/>
            </a:pPr>
            <a:r>
              <a:rPr lang="en-US" b="1"/>
              <a:t>Severe Thunderstorm/Tornado Warnings</a:t>
            </a:r>
            <a:endParaRPr/>
          </a:p>
        </p:txBody>
      </p:sp>
      <p:sp>
        <p:nvSpPr>
          <p:cNvPr id="206" name="Google Shape;206;p27"/>
          <p:cNvSpPr txBox="1">
            <a:spLocks noGrp="1"/>
          </p:cNvSpPr>
          <p:nvPr>
            <p:ph type="body" idx="1"/>
          </p:nvPr>
        </p:nvSpPr>
        <p:spPr>
          <a:xfrm>
            <a:off x="1945547" y="1825625"/>
            <a:ext cx="4921519" cy="4351338"/>
          </a:xfrm>
          <a:prstGeom prst="rect">
            <a:avLst/>
          </a:prstGeom>
          <a:noFill/>
          <a:ln>
            <a:noFill/>
          </a:ln>
        </p:spPr>
        <p:txBody>
          <a:bodyPr spcFirstLastPara="1" wrap="square" lIns="91425" tIns="45700" rIns="91425" bIns="45700" anchor="ctr" anchorCtr="0">
            <a:noAutofit/>
          </a:bodyPr>
          <a:lstStyle/>
          <a:p>
            <a:pPr marL="285750" lvl="0" indent="-285750" algn="l" rtl="0">
              <a:lnSpc>
                <a:spcPct val="90000"/>
              </a:lnSpc>
              <a:spcBef>
                <a:spcPts val="0"/>
              </a:spcBef>
              <a:spcAft>
                <a:spcPts val="0"/>
              </a:spcAft>
              <a:buSzPts val="3480"/>
              <a:buChar char="•"/>
            </a:pPr>
            <a:r>
              <a:rPr lang="en-US" dirty="0"/>
              <a:t>Cover a smaller, localized area</a:t>
            </a:r>
            <a:endParaRPr dirty="0"/>
          </a:p>
          <a:p>
            <a:pPr marL="285750" lvl="0" indent="-285750" algn="l" rtl="0">
              <a:lnSpc>
                <a:spcPct val="90000"/>
              </a:lnSpc>
              <a:spcBef>
                <a:spcPts val="1080"/>
              </a:spcBef>
              <a:spcAft>
                <a:spcPts val="0"/>
              </a:spcAft>
              <a:buSzPts val="3480"/>
              <a:buChar char="•"/>
            </a:pPr>
            <a:r>
              <a:rPr lang="en-US" dirty="0"/>
              <a:t>Typically in effect for 30-60 mins </a:t>
            </a:r>
            <a:endParaRPr dirty="0"/>
          </a:p>
          <a:p>
            <a:pPr marL="285750" lvl="0" indent="-285750" algn="l" rtl="0">
              <a:lnSpc>
                <a:spcPct val="90000"/>
              </a:lnSpc>
              <a:spcBef>
                <a:spcPts val="1080"/>
              </a:spcBef>
              <a:spcAft>
                <a:spcPts val="0"/>
              </a:spcAft>
              <a:buSzPts val="3480"/>
              <a:buChar char="•"/>
            </a:pPr>
            <a:r>
              <a:rPr lang="en-US" dirty="0"/>
              <a:t>Tornado or severe storm threat has been detected on radar and/or reported</a:t>
            </a:r>
            <a:endParaRPr dirty="0"/>
          </a:p>
          <a:p>
            <a:pPr marL="742950" lvl="1" indent="-285750" algn="l" rtl="0">
              <a:lnSpc>
                <a:spcPct val="90000"/>
              </a:lnSpc>
              <a:spcBef>
                <a:spcPts val="1000"/>
              </a:spcBef>
              <a:spcAft>
                <a:spcPts val="0"/>
              </a:spcAft>
              <a:buSzPts val="2900"/>
              <a:buChar char="•"/>
            </a:pPr>
            <a:r>
              <a:rPr lang="en-US" dirty="0"/>
              <a:t>Severe Thunderstorm Warning:</a:t>
            </a:r>
            <a:br>
              <a:rPr lang="en-US" dirty="0"/>
            </a:br>
            <a:r>
              <a:rPr lang="en-US" dirty="0"/>
              <a:t>1” hail and/or winds near 60 mph</a:t>
            </a:r>
            <a:endParaRPr dirty="0"/>
          </a:p>
          <a:p>
            <a:pPr marL="742950" lvl="1" indent="-285750" algn="l" rtl="0">
              <a:lnSpc>
                <a:spcPct val="90000"/>
              </a:lnSpc>
              <a:spcBef>
                <a:spcPts val="1000"/>
              </a:spcBef>
              <a:spcAft>
                <a:spcPts val="0"/>
              </a:spcAft>
              <a:buSzPts val="2900"/>
              <a:buChar char="•"/>
            </a:pPr>
            <a:r>
              <a:rPr lang="en-US" dirty="0"/>
              <a:t>Tornado Warning: Tornado </a:t>
            </a:r>
            <a:endParaRPr dirty="0"/>
          </a:p>
          <a:p>
            <a:pPr marL="285750" lvl="0" indent="-285750" algn="l" rtl="0">
              <a:lnSpc>
                <a:spcPct val="90000"/>
              </a:lnSpc>
              <a:spcBef>
                <a:spcPts val="1080"/>
              </a:spcBef>
              <a:spcAft>
                <a:spcPts val="0"/>
              </a:spcAft>
              <a:buSzPts val="3480"/>
              <a:buChar char="•"/>
            </a:pPr>
            <a:r>
              <a:rPr lang="en-US" dirty="0"/>
              <a:t>Local offices can expire, cancel or reissue warnings as needed</a:t>
            </a:r>
            <a:endParaRPr dirty="0"/>
          </a:p>
          <a:p>
            <a:pPr marL="285750" lvl="0" indent="-64770" algn="l" rtl="0">
              <a:lnSpc>
                <a:spcPct val="90000"/>
              </a:lnSpc>
              <a:spcBef>
                <a:spcPts val="1080"/>
              </a:spcBef>
              <a:spcAft>
                <a:spcPts val="0"/>
              </a:spcAft>
              <a:buSzPts val="3480"/>
              <a:buNone/>
            </a:pPr>
            <a:endParaRPr dirty="0"/>
          </a:p>
        </p:txBody>
      </p:sp>
      <p:pic>
        <p:nvPicPr>
          <p:cNvPr id="207" name="Google Shape;207;p27"/>
          <p:cNvPicPr preferRelativeResize="0"/>
          <p:nvPr/>
        </p:nvPicPr>
        <p:blipFill rotWithShape="1">
          <a:blip r:embed="rId3">
            <a:alphaModFix/>
          </a:blip>
          <a:srcRect/>
          <a:stretch/>
        </p:blipFill>
        <p:spPr>
          <a:xfrm>
            <a:off x="6867066" y="2357307"/>
            <a:ext cx="5159410" cy="2850304"/>
          </a:xfrm>
          <a:prstGeom prst="rect">
            <a:avLst/>
          </a:prstGeom>
          <a:noFill/>
          <a:ln w="28575"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
                                        </p:tgtEl>
                                        <p:attrNameLst>
                                          <p:attrName>style.visibility</p:attrName>
                                        </p:attrNameLst>
                                      </p:cBhvr>
                                      <p:to>
                                        <p:strVal val="visible"/>
                                      </p:to>
                                    </p:set>
                                    <p:animEffect transition="in" filter="fade">
                                      <p:cBhvr>
                                        <p:cTn id="7" dur="1000"/>
                                        <p:tgtEl>
                                          <p:spTgt spid="207"/>
                                        </p:tgtEl>
                                      </p:cBhvr>
                                    </p:animEffect>
                                    <p:anim calcmode="lin" valueType="num">
                                      <p:cBhvr>
                                        <p:cTn id="8" dur="1000" fill="hold"/>
                                        <p:tgtEl>
                                          <p:spTgt spid="207"/>
                                        </p:tgtEl>
                                        <p:attrNameLst>
                                          <p:attrName>ppt_x</p:attrName>
                                        </p:attrNameLst>
                                      </p:cBhvr>
                                      <p:tavLst>
                                        <p:tav tm="0">
                                          <p:val>
                                            <p:strVal val="#ppt_x"/>
                                          </p:val>
                                        </p:tav>
                                        <p:tav tm="100000">
                                          <p:val>
                                            <p:strVal val="#ppt_x"/>
                                          </p:val>
                                        </p:tav>
                                      </p:tavLst>
                                    </p:anim>
                                    <p:anim calcmode="lin" valueType="num">
                                      <p:cBhvr>
                                        <p:cTn id="9" dur="1000" fill="hold"/>
                                        <p:tgtEl>
                                          <p:spTgt spid="20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6">
                                            <p:txEl>
                                              <p:pRg st="0" end="0"/>
                                            </p:txEl>
                                          </p:spTgt>
                                        </p:tgtEl>
                                        <p:attrNameLst>
                                          <p:attrName>style.visibility</p:attrName>
                                        </p:attrNameLst>
                                      </p:cBhvr>
                                      <p:to>
                                        <p:strVal val="visible"/>
                                      </p:to>
                                    </p:set>
                                    <p:animEffect transition="in" filter="fade">
                                      <p:cBhvr>
                                        <p:cTn id="12" dur="1000"/>
                                        <p:tgtEl>
                                          <p:spTgt spid="206">
                                            <p:txEl>
                                              <p:pRg st="0" end="0"/>
                                            </p:txEl>
                                          </p:spTgt>
                                        </p:tgtEl>
                                      </p:cBhvr>
                                    </p:animEffect>
                                    <p:anim calcmode="lin" valueType="num">
                                      <p:cBhvr>
                                        <p:cTn id="13" dur="1000" fill="hold"/>
                                        <p:tgtEl>
                                          <p:spTgt spid="20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0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6">
                                            <p:txEl>
                                              <p:pRg st="1" end="1"/>
                                            </p:txEl>
                                          </p:spTgt>
                                        </p:tgtEl>
                                        <p:attrNameLst>
                                          <p:attrName>style.visibility</p:attrName>
                                        </p:attrNameLst>
                                      </p:cBhvr>
                                      <p:to>
                                        <p:strVal val="visible"/>
                                      </p:to>
                                    </p:set>
                                    <p:animEffect transition="in" filter="fade">
                                      <p:cBhvr>
                                        <p:cTn id="19" dur="1000"/>
                                        <p:tgtEl>
                                          <p:spTgt spid="206">
                                            <p:txEl>
                                              <p:pRg st="1" end="1"/>
                                            </p:txEl>
                                          </p:spTgt>
                                        </p:tgtEl>
                                      </p:cBhvr>
                                    </p:animEffect>
                                    <p:anim calcmode="lin" valueType="num">
                                      <p:cBhvr>
                                        <p:cTn id="20" dur="1000" fill="hold"/>
                                        <p:tgtEl>
                                          <p:spTgt spid="20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0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06">
                                            <p:txEl>
                                              <p:pRg st="2" end="2"/>
                                            </p:txEl>
                                          </p:spTgt>
                                        </p:tgtEl>
                                        <p:attrNameLst>
                                          <p:attrName>style.visibility</p:attrName>
                                        </p:attrNameLst>
                                      </p:cBhvr>
                                      <p:to>
                                        <p:strVal val="visible"/>
                                      </p:to>
                                    </p:set>
                                    <p:animEffect transition="in" filter="fade">
                                      <p:cBhvr>
                                        <p:cTn id="26" dur="1000"/>
                                        <p:tgtEl>
                                          <p:spTgt spid="206">
                                            <p:txEl>
                                              <p:pRg st="2" end="2"/>
                                            </p:txEl>
                                          </p:spTgt>
                                        </p:tgtEl>
                                      </p:cBhvr>
                                    </p:animEffect>
                                    <p:anim calcmode="lin" valueType="num">
                                      <p:cBhvr>
                                        <p:cTn id="27" dur="1000" fill="hold"/>
                                        <p:tgtEl>
                                          <p:spTgt spid="206">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206">
                                            <p:txEl>
                                              <p:pRg st="2" end="2"/>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06">
                                            <p:txEl>
                                              <p:pRg st="3" end="3"/>
                                            </p:txEl>
                                          </p:spTgt>
                                        </p:tgtEl>
                                        <p:attrNameLst>
                                          <p:attrName>style.visibility</p:attrName>
                                        </p:attrNameLst>
                                      </p:cBhvr>
                                      <p:to>
                                        <p:strVal val="visible"/>
                                      </p:to>
                                    </p:set>
                                    <p:animEffect transition="in" filter="fade">
                                      <p:cBhvr>
                                        <p:cTn id="31" dur="1000"/>
                                        <p:tgtEl>
                                          <p:spTgt spid="206">
                                            <p:txEl>
                                              <p:pRg st="3" end="3"/>
                                            </p:txEl>
                                          </p:spTgt>
                                        </p:tgtEl>
                                      </p:cBhvr>
                                    </p:animEffect>
                                    <p:anim calcmode="lin" valueType="num">
                                      <p:cBhvr>
                                        <p:cTn id="32" dur="1000" fill="hold"/>
                                        <p:tgtEl>
                                          <p:spTgt spid="206">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206">
                                            <p:txEl>
                                              <p:pRg st="3" end="3"/>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06">
                                            <p:txEl>
                                              <p:pRg st="4" end="4"/>
                                            </p:txEl>
                                          </p:spTgt>
                                        </p:tgtEl>
                                        <p:attrNameLst>
                                          <p:attrName>style.visibility</p:attrName>
                                        </p:attrNameLst>
                                      </p:cBhvr>
                                      <p:to>
                                        <p:strVal val="visible"/>
                                      </p:to>
                                    </p:set>
                                    <p:animEffect transition="in" filter="fade">
                                      <p:cBhvr>
                                        <p:cTn id="36" dur="1000"/>
                                        <p:tgtEl>
                                          <p:spTgt spid="206">
                                            <p:txEl>
                                              <p:pRg st="4" end="4"/>
                                            </p:txEl>
                                          </p:spTgt>
                                        </p:tgtEl>
                                      </p:cBhvr>
                                    </p:animEffect>
                                    <p:anim calcmode="lin" valueType="num">
                                      <p:cBhvr>
                                        <p:cTn id="37" dur="1000" fill="hold"/>
                                        <p:tgtEl>
                                          <p:spTgt spid="206">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20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06">
                                            <p:txEl>
                                              <p:pRg st="5" end="5"/>
                                            </p:txEl>
                                          </p:spTgt>
                                        </p:tgtEl>
                                        <p:attrNameLst>
                                          <p:attrName>style.visibility</p:attrName>
                                        </p:attrNameLst>
                                      </p:cBhvr>
                                      <p:to>
                                        <p:strVal val="visible"/>
                                      </p:to>
                                    </p:set>
                                    <p:animEffect transition="in" filter="fade">
                                      <p:cBhvr>
                                        <p:cTn id="43" dur="1000"/>
                                        <p:tgtEl>
                                          <p:spTgt spid="206">
                                            <p:txEl>
                                              <p:pRg st="5" end="5"/>
                                            </p:txEl>
                                          </p:spTgt>
                                        </p:tgtEl>
                                      </p:cBhvr>
                                    </p:animEffect>
                                    <p:anim calcmode="lin" valueType="num">
                                      <p:cBhvr>
                                        <p:cTn id="44" dur="1000" fill="hold"/>
                                        <p:tgtEl>
                                          <p:spTgt spid="206">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20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8"/>
          <p:cNvSpPr txBox="1">
            <a:spLocks noGrp="1"/>
          </p:cNvSpPr>
          <p:nvPr>
            <p:ph type="title"/>
          </p:nvPr>
        </p:nvSpPr>
        <p:spPr>
          <a:xfrm>
            <a:off x="1536880" y="365125"/>
            <a:ext cx="943592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Corbel"/>
              <a:buNone/>
            </a:pPr>
            <a:r>
              <a:rPr lang="en-US" b="1"/>
              <a:t>Severe Weather Statement</a:t>
            </a:r>
            <a:endParaRPr/>
          </a:p>
        </p:txBody>
      </p:sp>
      <p:sp>
        <p:nvSpPr>
          <p:cNvPr id="213" name="Google Shape;213;p28"/>
          <p:cNvSpPr txBox="1">
            <a:spLocks noGrp="1"/>
          </p:cNvSpPr>
          <p:nvPr>
            <p:ph type="body" idx="1"/>
          </p:nvPr>
        </p:nvSpPr>
        <p:spPr>
          <a:xfrm>
            <a:off x="1928770" y="1825625"/>
            <a:ext cx="5034092" cy="4351338"/>
          </a:xfrm>
          <a:prstGeom prst="rect">
            <a:avLst/>
          </a:prstGeom>
          <a:noFill/>
          <a:ln>
            <a:noFill/>
          </a:ln>
        </p:spPr>
        <p:txBody>
          <a:bodyPr spcFirstLastPara="1" wrap="square" lIns="91425" tIns="45700" rIns="91425" bIns="45700" anchor="ctr" anchorCtr="0">
            <a:noAutofit/>
          </a:bodyPr>
          <a:lstStyle/>
          <a:p>
            <a:pPr marL="285750" lvl="0" indent="-285750" algn="l" rtl="0">
              <a:spcBef>
                <a:spcPts val="0"/>
              </a:spcBef>
              <a:spcAft>
                <a:spcPts val="0"/>
              </a:spcAft>
              <a:buSzPts val="3480"/>
              <a:buChar char="•"/>
            </a:pPr>
            <a:r>
              <a:rPr lang="en-US" dirty="0"/>
              <a:t>An update to a warning</a:t>
            </a:r>
            <a:endParaRPr dirty="0"/>
          </a:p>
          <a:p>
            <a:pPr marL="285750" lvl="0" indent="-285750" algn="l" rtl="0">
              <a:spcBef>
                <a:spcPts val="1080"/>
              </a:spcBef>
              <a:spcAft>
                <a:spcPts val="0"/>
              </a:spcAft>
              <a:buSzPts val="3480"/>
              <a:buChar char="•"/>
            </a:pPr>
            <a:r>
              <a:rPr lang="en-US" dirty="0"/>
              <a:t>May include recent storm reports our office has received</a:t>
            </a:r>
            <a:endParaRPr dirty="0"/>
          </a:p>
          <a:p>
            <a:pPr marL="285750" lvl="0" indent="-285750" algn="l" rtl="0">
              <a:spcBef>
                <a:spcPts val="1080"/>
              </a:spcBef>
              <a:spcAft>
                <a:spcPts val="0"/>
              </a:spcAft>
              <a:buSzPts val="3480"/>
              <a:buChar char="•"/>
            </a:pPr>
            <a:r>
              <a:rPr lang="en-US" dirty="0"/>
              <a:t>Hazards may change based on storm reports!</a:t>
            </a:r>
            <a:endParaRPr dirty="0"/>
          </a:p>
        </p:txBody>
      </p:sp>
      <p:pic>
        <p:nvPicPr>
          <p:cNvPr id="214" name="Google Shape;214;p28"/>
          <p:cNvPicPr preferRelativeResize="0"/>
          <p:nvPr/>
        </p:nvPicPr>
        <p:blipFill rotWithShape="1">
          <a:blip r:embed="rId3">
            <a:alphaModFix/>
          </a:blip>
          <a:srcRect/>
          <a:stretch/>
        </p:blipFill>
        <p:spPr>
          <a:xfrm>
            <a:off x="7042208" y="1515269"/>
            <a:ext cx="4953000" cy="4972050"/>
          </a:xfrm>
          <a:prstGeom prst="rect">
            <a:avLst/>
          </a:prstGeom>
          <a:noFill/>
          <a:ln w="12700" cap="flat" cmpd="sng">
            <a:solidFill>
              <a:schemeClr val="dk1"/>
            </a:solidFill>
            <a:prstDash val="solid"/>
            <a:round/>
            <a:headEnd type="none" w="sm" len="sm"/>
            <a:tailEnd type="none" w="sm" len="sm"/>
          </a:ln>
        </p:spPr>
      </p:pic>
      <p:sp>
        <p:nvSpPr>
          <p:cNvPr id="215" name="Google Shape;215;p28"/>
          <p:cNvSpPr txBox="1"/>
          <p:nvPr/>
        </p:nvSpPr>
        <p:spPr>
          <a:xfrm>
            <a:off x="8826897" y="4255468"/>
            <a:ext cx="3588479"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a:solidFill>
                  <a:schemeClr val="accent4"/>
                </a:solidFill>
                <a:latin typeface="Corbel"/>
                <a:ea typeface="Corbel"/>
                <a:cs typeface="Corbel"/>
                <a:sym typeface="Corbel"/>
              </a:rPr>
              <a:t>Original hazard: 65 mph wind gusts</a:t>
            </a:r>
            <a:endParaRPr dirty="0">
              <a:solidFill>
                <a:schemeClr val="accent4"/>
              </a:solidFill>
            </a:endParaRPr>
          </a:p>
        </p:txBody>
      </p:sp>
      <p:sp>
        <p:nvSpPr>
          <p:cNvPr id="216" name="Google Shape;216;p28"/>
          <p:cNvSpPr/>
          <p:nvPr/>
        </p:nvSpPr>
        <p:spPr>
          <a:xfrm>
            <a:off x="8649050" y="3582100"/>
            <a:ext cx="3120704" cy="553672"/>
          </a:xfrm>
          <a:prstGeom prst="ellipse">
            <a:avLst/>
          </a:prstGeom>
          <a:noFill/>
          <a:ln w="381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orbel"/>
              <a:ea typeface="Corbel"/>
              <a:cs typeface="Corbel"/>
              <a:sym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3">
                                            <p:txEl>
                                              <p:pRg st="0" end="0"/>
                                            </p:txEl>
                                          </p:spTgt>
                                        </p:tgtEl>
                                        <p:attrNameLst>
                                          <p:attrName>style.visibility</p:attrName>
                                        </p:attrNameLst>
                                      </p:cBhvr>
                                      <p:to>
                                        <p:strVal val="visible"/>
                                      </p:to>
                                    </p:set>
                                    <p:animEffect transition="in" filter="fade">
                                      <p:cBhvr>
                                        <p:cTn id="7" dur="1000"/>
                                        <p:tgtEl>
                                          <p:spTgt spid="213">
                                            <p:txEl>
                                              <p:pRg st="0" end="0"/>
                                            </p:txEl>
                                          </p:spTgt>
                                        </p:tgtEl>
                                      </p:cBhvr>
                                    </p:animEffect>
                                    <p:anim calcmode="lin" valueType="num">
                                      <p:cBhvr>
                                        <p:cTn id="8" dur="1000" fill="hold"/>
                                        <p:tgtEl>
                                          <p:spTgt spid="2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4"/>
                                        </p:tgtEl>
                                        <p:attrNameLst>
                                          <p:attrName>style.visibility</p:attrName>
                                        </p:attrNameLst>
                                      </p:cBhvr>
                                      <p:to>
                                        <p:strVal val="visible"/>
                                      </p:to>
                                    </p:set>
                                    <p:animEffect transition="in" filter="fade">
                                      <p:cBhvr>
                                        <p:cTn id="12" dur="1000"/>
                                        <p:tgtEl>
                                          <p:spTgt spid="214"/>
                                        </p:tgtEl>
                                      </p:cBhvr>
                                    </p:animEffect>
                                    <p:anim calcmode="lin" valueType="num">
                                      <p:cBhvr>
                                        <p:cTn id="13" dur="1000" fill="hold"/>
                                        <p:tgtEl>
                                          <p:spTgt spid="214"/>
                                        </p:tgtEl>
                                        <p:attrNameLst>
                                          <p:attrName>ppt_x</p:attrName>
                                        </p:attrNameLst>
                                      </p:cBhvr>
                                      <p:tavLst>
                                        <p:tav tm="0">
                                          <p:val>
                                            <p:strVal val="#ppt_x"/>
                                          </p:val>
                                        </p:tav>
                                        <p:tav tm="100000">
                                          <p:val>
                                            <p:strVal val="#ppt_x"/>
                                          </p:val>
                                        </p:tav>
                                      </p:tavLst>
                                    </p:anim>
                                    <p:anim calcmode="lin" valueType="num">
                                      <p:cBhvr>
                                        <p:cTn id="14" dur="1000" fill="hold"/>
                                        <p:tgtEl>
                                          <p:spTgt spid="2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3">
                                            <p:txEl>
                                              <p:pRg st="1" end="1"/>
                                            </p:txEl>
                                          </p:spTgt>
                                        </p:tgtEl>
                                        <p:attrNameLst>
                                          <p:attrName>style.visibility</p:attrName>
                                        </p:attrNameLst>
                                      </p:cBhvr>
                                      <p:to>
                                        <p:strVal val="visible"/>
                                      </p:to>
                                    </p:set>
                                    <p:animEffect transition="in" filter="fade">
                                      <p:cBhvr>
                                        <p:cTn id="19" dur="1000"/>
                                        <p:tgtEl>
                                          <p:spTgt spid="213">
                                            <p:txEl>
                                              <p:pRg st="1" end="1"/>
                                            </p:txEl>
                                          </p:spTgt>
                                        </p:tgtEl>
                                      </p:cBhvr>
                                    </p:animEffect>
                                    <p:anim calcmode="lin" valueType="num">
                                      <p:cBhvr>
                                        <p:cTn id="20" dur="1000" fill="hold"/>
                                        <p:tgtEl>
                                          <p:spTgt spid="21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13">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6"/>
                                        </p:tgtEl>
                                        <p:attrNameLst>
                                          <p:attrName>style.visibility</p:attrName>
                                        </p:attrNameLst>
                                      </p:cBhvr>
                                      <p:to>
                                        <p:strVal val="visible"/>
                                      </p:to>
                                    </p:set>
                                    <p:animEffect transition="in" filter="fade">
                                      <p:cBhvr>
                                        <p:cTn id="24" dur="1000"/>
                                        <p:tgtEl>
                                          <p:spTgt spid="216"/>
                                        </p:tgtEl>
                                      </p:cBhvr>
                                    </p:animEffect>
                                    <p:anim calcmode="lin" valueType="num">
                                      <p:cBhvr>
                                        <p:cTn id="25" dur="1000" fill="hold"/>
                                        <p:tgtEl>
                                          <p:spTgt spid="216"/>
                                        </p:tgtEl>
                                        <p:attrNameLst>
                                          <p:attrName>ppt_x</p:attrName>
                                        </p:attrNameLst>
                                      </p:cBhvr>
                                      <p:tavLst>
                                        <p:tav tm="0">
                                          <p:val>
                                            <p:strVal val="#ppt_x"/>
                                          </p:val>
                                        </p:tav>
                                        <p:tav tm="100000">
                                          <p:val>
                                            <p:strVal val="#ppt_x"/>
                                          </p:val>
                                        </p:tav>
                                      </p:tavLst>
                                    </p:anim>
                                    <p:anim calcmode="lin" valueType="num">
                                      <p:cBhvr>
                                        <p:cTn id="26" dur="1000" fill="hold"/>
                                        <p:tgtEl>
                                          <p:spTgt spid="2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13">
                                            <p:txEl>
                                              <p:pRg st="2" end="2"/>
                                            </p:txEl>
                                          </p:spTgt>
                                        </p:tgtEl>
                                        <p:attrNameLst>
                                          <p:attrName>style.visibility</p:attrName>
                                        </p:attrNameLst>
                                      </p:cBhvr>
                                      <p:to>
                                        <p:strVal val="visible"/>
                                      </p:to>
                                    </p:set>
                                    <p:animEffect transition="in" filter="fade">
                                      <p:cBhvr>
                                        <p:cTn id="31" dur="1000"/>
                                        <p:tgtEl>
                                          <p:spTgt spid="213">
                                            <p:txEl>
                                              <p:pRg st="2" end="2"/>
                                            </p:txEl>
                                          </p:spTgt>
                                        </p:tgtEl>
                                      </p:cBhvr>
                                    </p:animEffect>
                                    <p:anim calcmode="lin" valueType="num">
                                      <p:cBhvr>
                                        <p:cTn id="32" dur="1000" fill="hold"/>
                                        <p:tgtEl>
                                          <p:spTgt spid="21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213">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15"/>
                                        </p:tgtEl>
                                        <p:attrNameLst>
                                          <p:attrName>style.visibility</p:attrName>
                                        </p:attrNameLst>
                                      </p:cBhvr>
                                      <p:to>
                                        <p:strVal val="visible"/>
                                      </p:to>
                                    </p:set>
                                    <p:animEffect transition="in" filter="fade">
                                      <p:cBhvr>
                                        <p:cTn id="36" dur="1000"/>
                                        <p:tgtEl>
                                          <p:spTgt spid="215"/>
                                        </p:tgtEl>
                                      </p:cBhvr>
                                    </p:animEffect>
                                    <p:anim calcmode="lin" valueType="num">
                                      <p:cBhvr>
                                        <p:cTn id="37" dur="1000" fill="hold"/>
                                        <p:tgtEl>
                                          <p:spTgt spid="215"/>
                                        </p:tgtEl>
                                        <p:attrNameLst>
                                          <p:attrName>ppt_x</p:attrName>
                                        </p:attrNameLst>
                                      </p:cBhvr>
                                      <p:tavLst>
                                        <p:tav tm="0">
                                          <p:val>
                                            <p:strVal val="#ppt_x"/>
                                          </p:val>
                                        </p:tav>
                                        <p:tav tm="100000">
                                          <p:val>
                                            <p:strVal val="#ppt_x"/>
                                          </p:val>
                                        </p:tav>
                                      </p:tavLst>
                                    </p:anim>
                                    <p:anim calcmode="lin" valueType="num">
                                      <p:cBhvr>
                                        <p:cTn id="38" dur="1000" fill="hold"/>
                                        <p:tgtEl>
                                          <p:spTgt spid="2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p:bldP spid="2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9"/>
          <p:cNvSpPr txBox="1">
            <a:spLocks noGrp="1"/>
          </p:cNvSpPr>
          <p:nvPr>
            <p:ph type="title"/>
          </p:nvPr>
        </p:nvSpPr>
        <p:spPr>
          <a:xfrm>
            <a:off x="1524724" y="365125"/>
            <a:ext cx="9588035"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Corbel"/>
              <a:buNone/>
            </a:pPr>
            <a:r>
              <a:rPr lang="en-US" b="1"/>
              <a:t>Local Storm Reports</a:t>
            </a:r>
            <a:endParaRPr/>
          </a:p>
        </p:txBody>
      </p:sp>
      <p:sp>
        <p:nvSpPr>
          <p:cNvPr id="222" name="Google Shape;222;p29"/>
          <p:cNvSpPr txBox="1">
            <a:spLocks noGrp="1"/>
          </p:cNvSpPr>
          <p:nvPr>
            <p:ph type="body" idx="1"/>
          </p:nvPr>
        </p:nvSpPr>
        <p:spPr>
          <a:xfrm>
            <a:off x="1953937" y="1825625"/>
            <a:ext cx="5419987" cy="4351338"/>
          </a:xfrm>
          <a:prstGeom prst="rect">
            <a:avLst/>
          </a:prstGeom>
          <a:noFill/>
          <a:ln>
            <a:noFill/>
          </a:ln>
        </p:spPr>
        <p:txBody>
          <a:bodyPr spcFirstLastPara="1" wrap="square" lIns="91425" tIns="45700" rIns="91425" bIns="45700" anchor="ctr" anchorCtr="0">
            <a:noAutofit/>
          </a:bodyPr>
          <a:lstStyle/>
          <a:p>
            <a:pPr marL="285750" lvl="0" indent="-285750" algn="l" rtl="0">
              <a:spcBef>
                <a:spcPts val="0"/>
              </a:spcBef>
              <a:spcAft>
                <a:spcPts val="0"/>
              </a:spcAft>
              <a:buSzPts val="3480"/>
              <a:buChar char="•"/>
            </a:pPr>
            <a:r>
              <a:rPr lang="en-US" dirty="0"/>
              <a:t>May be done during and after the event as reports stream in through:</a:t>
            </a:r>
            <a:endParaRPr dirty="0"/>
          </a:p>
          <a:p>
            <a:pPr marL="742950" lvl="1" indent="-285750" algn="l" rtl="0">
              <a:spcBef>
                <a:spcPts val="1000"/>
              </a:spcBef>
              <a:spcAft>
                <a:spcPts val="0"/>
              </a:spcAft>
              <a:buSzPts val="2900"/>
              <a:buChar char="•"/>
            </a:pPr>
            <a:r>
              <a:rPr lang="en-US" dirty="0" err="1"/>
              <a:t>NWSChat</a:t>
            </a:r>
            <a:r>
              <a:rPr lang="en-US" dirty="0"/>
              <a:t> </a:t>
            </a:r>
            <a:endParaRPr dirty="0"/>
          </a:p>
          <a:p>
            <a:pPr marL="742950" lvl="1" indent="-285750" algn="l" rtl="0">
              <a:spcBef>
                <a:spcPts val="1000"/>
              </a:spcBef>
              <a:spcAft>
                <a:spcPts val="0"/>
              </a:spcAft>
              <a:buSzPts val="2900"/>
              <a:buChar char="•"/>
            </a:pPr>
            <a:r>
              <a:rPr lang="en-US" dirty="0"/>
              <a:t>Social Media </a:t>
            </a:r>
            <a:endParaRPr dirty="0"/>
          </a:p>
          <a:p>
            <a:pPr marL="742950" lvl="1" indent="-285750" algn="l" rtl="0">
              <a:spcBef>
                <a:spcPts val="1000"/>
              </a:spcBef>
              <a:spcAft>
                <a:spcPts val="0"/>
              </a:spcAft>
              <a:buSzPts val="2900"/>
              <a:buChar char="•"/>
            </a:pPr>
            <a:r>
              <a:rPr lang="en-US" dirty="0"/>
              <a:t>Phone Calls</a:t>
            </a:r>
            <a:endParaRPr dirty="0"/>
          </a:p>
          <a:p>
            <a:pPr marL="742950" lvl="1" indent="-285750" algn="l" rtl="0">
              <a:spcBef>
                <a:spcPts val="1000"/>
              </a:spcBef>
              <a:spcAft>
                <a:spcPts val="0"/>
              </a:spcAft>
              <a:buSzPts val="2900"/>
              <a:buChar char="•"/>
            </a:pPr>
            <a:r>
              <a:rPr lang="en-US" dirty="0"/>
              <a:t>Amateur Radio</a:t>
            </a:r>
          </a:p>
          <a:p>
            <a:pPr marL="742950" lvl="1" indent="-285750" algn="l" rtl="0">
              <a:spcBef>
                <a:spcPts val="1000"/>
              </a:spcBef>
              <a:spcAft>
                <a:spcPts val="0"/>
              </a:spcAft>
              <a:buSzPts val="2900"/>
              <a:buChar char="•"/>
            </a:pPr>
            <a:r>
              <a:rPr lang="en-US" dirty="0" err="1"/>
              <a:t>mPing</a:t>
            </a:r>
            <a:r>
              <a:rPr lang="en-US" dirty="0"/>
              <a:t> and more</a:t>
            </a:r>
            <a:endParaRPr dirty="0"/>
          </a:p>
          <a:p>
            <a:pPr marL="285750" lvl="0" indent="-285750" algn="l" rtl="0">
              <a:spcBef>
                <a:spcPts val="1080"/>
              </a:spcBef>
              <a:spcAft>
                <a:spcPts val="0"/>
              </a:spcAft>
              <a:buSzPts val="3480"/>
              <a:buChar char="•"/>
            </a:pPr>
            <a:r>
              <a:rPr lang="en-US" dirty="0"/>
              <a:t>Click on any storm report link in </a:t>
            </a:r>
            <a:r>
              <a:rPr lang="en-US" dirty="0" err="1"/>
              <a:t>NWSChat</a:t>
            </a:r>
            <a:r>
              <a:rPr lang="en-US" dirty="0"/>
              <a:t> and adjust the time to see reports across the region</a:t>
            </a:r>
            <a:endParaRPr dirty="0"/>
          </a:p>
        </p:txBody>
      </p:sp>
      <p:pic>
        <p:nvPicPr>
          <p:cNvPr id="223" name="Google Shape;223;p29"/>
          <p:cNvPicPr preferRelativeResize="0"/>
          <p:nvPr/>
        </p:nvPicPr>
        <p:blipFill rotWithShape="1">
          <a:blip r:embed="rId3">
            <a:alphaModFix/>
          </a:blip>
          <a:srcRect l="6390" t="11622" r="14875" b="5788"/>
          <a:stretch/>
        </p:blipFill>
        <p:spPr>
          <a:xfrm>
            <a:off x="6944008" y="1946495"/>
            <a:ext cx="5097884" cy="3869735"/>
          </a:xfrm>
          <a:prstGeom prst="rect">
            <a:avLst/>
          </a:prstGeom>
          <a:noFill/>
          <a:ln w="12700"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2">
                                            <p:txEl>
                                              <p:pRg st="0" end="0"/>
                                            </p:txEl>
                                          </p:spTgt>
                                        </p:tgtEl>
                                        <p:attrNameLst>
                                          <p:attrName>style.visibility</p:attrName>
                                        </p:attrNameLst>
                                      </p:cBhvr>
                                      <p:to>
                                        <p:strVal val="visible"/>
                                      </p:to>
                                    </p:set>
                                    <p:animEffect transition="in" filter="fade">
                                      <p:cBhvr>
                                        <p:cTn id="7" dur="1000"/>
                                        <p:tgtEl>
                                          <p:spTgt spid="222">
                                            <p:txEl>
                                              <p:pRg st="0" end="0"/>
                                            </p:txEl>
                                          </p:spTgt>
                                        </p:tgtEl>
                                      </p:cBhvr>
                                    </p:animEffect>
                                    <p:anim calcmode="lin" valueType="num">
                                      <p:cBhvr>
                                        <p:cTn id="8" dur="1000" fill="hold"/>
                                        <p:tgtEl>
                                          <p:spTgt spid="22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2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2">
                                            <p:txEl>
                                              <p:pRg st="1" end="1"/>
                                            </p:txEl>
                                          </p:spTgt>
                                        </p:tgtEl>
                                        <p:attrNameLst>
                                          <p:attrName>style.visibility</p:attrName>
                                        </p:attrNameLst>
                                      </p:cBhvr>
                                      <p:to>
                                        <p:strVal val="visible"/>
                                      </p:to>
                                    </p:set>
                                    <p:animEffect transition="in" filter="fade">
                                      <p:cBhvr>
                                        <p:cTn id="12" dur="1000"/>
                                        <p:tgtEl>
                                          <p:spTgt spid="222">
                                            <p:txEl>
                                              <p:pRg st="1" end="1"/>
                                            </p:txEl>
                                          </p:spTgt>
                                        </p:tgtEl>
                                      </p:cBhvr>
                                    </p:animEffect>
                                    <p:anim calcmode="lin" valueType="num">
                                      <p:cBhvr>
                                        <p:cTn id="13" dur="1000" fill="hold"/>
                                        <p:tgtEl>
                                          <p:spTgt spid="22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2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2">
                                            <p:txEl>
                                              <p:pRg st="2" end="2"/>
                                            </p:txEl>
                                          </p:spTgt>
                                        </p:tgtEl>
                                        <p:attrNameLst>
                                          <p:attrName>style.visibility</p:attrName>
                                        </p:attrNameLst>
                                      </p:cBhvr>
                                      <p:to>
                                        <p:strVal val="visible"/>
                                      </p:to>
                                    </p:set>
                                    <p:animEffect transition="in" filter="fade">
                                      <p:cBhvr>
                                        <p:cTn id="17" dur="1000"/>
                                        <p:tgtEl>
                                          <p:spTgt spid="222">
                                            <p:txEl>
                                              <p:pRg st="2" end="2"/>
                                            </p:txEl>
                                          </p:spTgt>
                                        </p:tgtEl>
                                      </p:cBhvr>
                                    </p:animEffect>
                                    <p:anim calcmode="lin" valueType="num">
                                      <p:cBhvr>
                                        <p:cTn id="18" dur="1000" fill="hold"/>
                                        <p:tgtEl>
                                          <p:spTgt spid="22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2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2">
                                            <p:txEl>
                                              <p:pRg st="3" end="3"/>
                                            </p:txEl>
                                          </p:spTgt>
                                        </p:tgtEl>
                                        <p:attrNameLst>
                                          <p:attrName>style.visibility</p:attrName>
                                        </p:attrNameLst>
                                      </p:cBhvr>
                                      <p:to>
                                        <p:strVal val="visible"/>
                                      </p:to>
                                    </p:set>
                                    <p:animEffect transition="in" filter="fade">
                                      <p:cBhvr>
                                        <p:cTn id="22" dur="1000"/>
                                        <p:tgtEl>
                                          <p:spTgt spid="222">
                                            <p:txEl>
                                              <p:pRg st="3" end="3"/>
                                            </p:txEl>
                                          </p:spTgt>
                                        </p:tgtEl>
                                      </p:cBhvr>
                                    </p:animEffect>
                                    <p:anim calcmode="lin" valueType="num">
                                      <p:cBhvr>
                                        <p:cTn id="23" dur="1000" fill="hold"/>
                                        <p:tgtEl>
                                          <p:spTgt spid="22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2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2">
                                            <p:txEl>
                                              <p:pRg st="4" end="4"/>
                                            </p:txEl>
                                          </p:spTgt>
                                        </p:tgtEl>
                                        <p:attrNameLst>
                                          <p:attrName>style.visibility</p:attrName>
                                        </p:attrNameLst>
                                      </p:cBhvr>
                                      <p:to>
                                        <p:strVal val="visible"/>
                                      </p:to>
                                    </p:set>
                                    <p:animEffect transition="in" filter="fade">
                                      <p:cBhvr>
                                        <p:cTn id="27" dur="1000"/>
                                        <p:tgtEl>
                                          <p:spTgt spid="222">
                                            <p:txEl>
                                              <p:pRg st="4" end="4"/>
                                            </p:txEl>
                                          </p:spTgt>
                                        </p:tgtEl>
                                      </p:cBhvr>
                                    </p:animEffect>
                                    <p:anim calcmode="lin" valueType="num">
                                      <p:cBhvr>
                                        <p:cTn id="28" dur="1000" fill="hold"/>
                                        <p:tgtEl>
                                          <p:spTgt spid="22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2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22">
                                            <p:txEl>
                                              <p:pRg st="5" end="5"/>
                                            </p:txEl>
                                          </p:spTgt>
                                        </p:tgtEl>
                                        <p:attrNameLst>
                                          <p:attrName>style.visibility</p:attrName>
                                        </p:attrNameLst>
                                      </p:cBhvr>
                                      <p:to>
                                        <p:strVal val="visible"/>
                                      </p:to>
                                    </p:set>
                                    <p:animEffect transition="in" filter="fade">
                                      <p:cBhvr>
                                        <p:cTn id="32" dur="1000"/>
                                        <p:tgtEl>
                                          <p:spTgt spid="222">
                                            <p:txEl>
                                              <p:pRg st="5" end="5"/>
                                            </p:txEl>
                                          </p:spTgt>
                                        </p:tgtEl>
                                      </p:cBhvr>
                                    </p:animEffect>
                                    <p:anim calcmode="lin" valueType="num">
                                      <p:cBhvr>
                                        <p:cTn id="33" dur="1000" fill="hold"/>
                                        <p:tgtEl>
                                          <p:spTgt spid="22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22">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23"/>
                                        </p:tgtEl>
                                        <p:attrNameLst>
                                          <p:attrName>style.visibility</p:attrName>
                                        </p:attrNameLst>
                                      </p:cBhvr>
                                      <p:to>
                                        <p:strVal val="visible"/>
                                      </p:to>
                                    </p:set>
                                    <p:animEffect transition="in" filter="fade">
                                      <p:cBhvr>
                                        <p:cTn id="37" dur="1000"/>
                                        <p:tgtEl>
                                          <p:spTgt spid="223"/>
                                        </p:tgtEl>
                                      </p:cBhvr>
                                    </p:animEffect>
                                    <p:anim calcmode="lin" valueType="num">
                                      <p:cBhvr>
                                        <p:cTn id="38" dur="1000" fill="hold"/>
                                        <p:tgtEl>
                                          <p:spTgt spid="223"/>
                                        </p:tgtEl>
                                        <p:attrNameLst>
                                          <p:attrName>ppt_x</p:attrName>
                                        </p:attrNameLst>
                                      </p:cBhvr>
                                      <p:tavLst>
                                        <p:tav tm="0">
                                          <p:val>
                                            <p:strVal val="#ppt_x"/>
                                          </p:val>
                                        </p:tav>
                                        <p:tav tm="100000">
                                          <p:val>
                                            <p:strVal val="#ppt_x"/>
                                          </p:val>
                                        </p:tav>
                                      </p:tavLst>
                                    </p:anim>
                                    <p:anim calcmode="lin" valueType="num">
                                      <p:cBhvr>
                                        <p:cTn id="39" dur="1000" fill="hold"/>
                                        <p:tgtEl>
                                          <p:spTgt spid="2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22">
                                            <p:txEl>
                                              <p:pRg st="6" end="6"/>
                                            </p:txEl>
                                          </p:spTgt>
                                        </p:tgtEl>
                                        <p:attrNameLst>
                                          <p:attrName>style.visibility</p:attrName>
                                        </p:attrNameLst>
                                      </p:cBhvr>
                                      <p:to>
                                        <p:strVal val="visible"/>
                                      </p:to>
                                    </p:set>
                                    <p:animEffect transition="in" filter="fade">
                                      <p:cBhvr>
                                        <p:cTn id="42" dur="1000"/>
                                        <p:tgtEl>
                                          <p:spTgt spid="222">
                                            <p:txEl>
                                              <p:pRg st="6" end="6"/>
                                            </p:txEl>
                                          </p:spTgt>
                                        </p:tgtEl>
                                      </p:cBhvr>
                                    </p:animEffect>
                                    <p:anim calcmode="lin" valueType="num">
                                      <p:cBhvr>
                                        <p:cTn id="43" dur="1000" fill="hold"/>
                                        <p:tgtEl>
                                          <p:spTgt spid="222">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22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0"/>
          <p:cNvSpPr txBox="1">
            <a:spLocks noGrp="1"/>
          </p:cNvSpPr>
          <p:nvPr>
            <p:ph type="title"/>
          </p:nvPr>
        </p:nvSpPr>
        <p:spPr>
          <a:xfrm>
            <a:off x="1517280" y="365125"/>
            <a:ext cx="9698116"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Corbel"/>
              <a:buNone/>
            </a:pPr>
            <a:r>
              <a:rPr lang="en-US" b="1"/>
              <a:t>Public Information Statements</a:t>
            </a:r>
            <a:endParaRPr/>
          </a:p>
        </p:txBody>
      </p:sp>
      <p:sp>
        <p:nvSpPr>
          <p:cNvPr id="229" name="Google Shape;229;p30"/>
          <p:cNvSpPr txBox="1">
            <a:spLocks noGrp="1"/>
          </p:cNvSpPr>
          <p:nvPr>
            <p:ph type="body" idx="1"/>
          </p:nvPr>
        </p:nvSpPr>
        <p:spPr>
          <a:xfrm>
            <a:off x="1937159" y="1825625"/>
            <a:ext cx="5386430" cy="4351338"/>
          </a:xfrm>
          <a:prstGeom prst="rect">
            <a:avLst/>
          </a:prstGeom>
          <a:noFill/>
          <a:ln>
            <a:noFill/>
          </a:ln>
        </p:spPr>
        <p:txBody>
          <a:bodyPr spcFirstLastPara="1" wrap="square" lIns="91425" tIns="45700" rIns="91425" bIns="45700" anchor="ctr" anchorCtr="0">
            <a:noAutofit/>
          </a:bodyPr>
          <a:lstStyle/>
          <a:p>
            <a:pPr marL="285750" lvl="0" indent="-285750" algn="l" rtl="0">
              <a:spcBef>
                <a:spcPts val="0"/>
              </a:spcBef>
              <a:spcAft>
                <a:spcPts val="0"/>
              </a:spcAft>
              <a:buSzPts val="3480"/>
              <a:buChar char="•"/>
            </a:pPr>
            <a:r>
              <a:rPr lang="en-US" dirty="0"/>
              <a:t>An event summary prepared and updated as teams conclude damage surveys</a:t>
            </a:r>
            <a:endParaRPr dirty="0"/>
          </a:p>
          <a:p>
            <a:pPr marL="285750" lvl="0" indent="-285750" algn="l" rtl="0">
              <a:spcBef>
                <a:spcPts val="1080"/>
              </a:spcBef>
              <a:spcAft>
                <a:spcPts val="0"/>
              </a:spcAft>
              <a:buSzPts val="3480"/>
              <a:buChar char="•"/>
            </a:pPr>
            <a:r>
              <a:rPr lang="en-US" dirty="0"/>
              <a:t>Can also be a summary </a:t>
            </a:r>
            <a:endParaRPr dirty="0"/>
          </a:p>
          <a:p>
            <a:pPr marL="742950" lvl="1" indent="-285750" algn="l" rtl="0">
              <a:spcBef>
                <a:spcPts val="1000"/>
              </a:spcBef>
              <a:spcAft>
                <a:spcPts val="0"/>
              </a:spcAft>
              <a:buSzPts val="2900"/>
              <a:buChar char="•"/>
            </a:pPr>
            <a:r>
              <a:rPr lang="en-US" dirty="0"/>
              <a:t>Peak wind gusts</a:t>
            </a:r>
            <a:endParaRPr dirty="0"/>
          </a:p>
          <a:p>
            <a:pPr marL="742950" lvl="1" indent="-285750" algn="l" rtl="0">
              <a:spcBef>
                <a:spcPts val="1000"/>
              </a:spcBef>
              <a:spcAft>
                <a:spcPts val="0"/>
              </a:spcAft>
              <a:buSzPts val="2900"/>
              <a:buChar char="•"/>
            </a:pPr>
            <a:r>
              <a:rPr lang="en-US" dirty="0"/>
              <a:t>Precipitation amounts</a:t>
            </a:r>
            <a:endParaRPr dirty="0"/>
          </a:p>
          <a:p>
            <a:pPr marL="742950" lvl="1" indent="-285750" algn="l" rtl="0">
              <a:spcBef>
                <a:spcPts val="1000"/>
              </a:spcBef>
              <a:spcAft>
                <a:spcPts val="0"/>
              </a:spcAft>
              <a:buSzPts val="2900"/>
              <a:buChar char="•"/>
            </a:pPr>
            <a:r>
              <a:rPr lang="en-US" dirty="0"/>
              <a:t>Hail size, etc.</a:t>
            </a:r>
            <a:endParaRPr dirty="0"/>
          </a:p>
        </p:txBody>
      </p:sp>
      <p:pic>
        <p:nvPicPr>
          <p:cNvPr id="230" name="Google Shape;230;p30"/>
          <p:cNvPicPr preferRelativeResize="0"/>
          <p:nvPr/>
        </p:nvPicPr>
        <p:blipFill rotWithShape="1">
          <a:blip r:embed="rId3">
            <a:alphaModFix/>
          </a:blip>
          <a:srcRect l="822" r="12616" b="19134"/>
          <a:stretch/>
        </p:blipFill>
        <p:spPr>
          <a:xfrm>
            <a:off x="7323589" y="1489806"/>
            <a:ext cx="4487956" cy="5164491"/>
          </a:xfrm>
          <a:prstGeom prst="rect">
            <a:avLst/>
          </a:prstGeom>
          <a:noFill/>
          <a:ln w="12700"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9">
                                            <p:txEl>
                                              <p:pRg st="0" end="0"/>
                                            </p:txEl>
                                          </p:spTgt>
                                        </p:tgtEl>
                                        <p:attrNameLst>
                                          <p:attrName>style.visibility</p:attrName>
                                        </p:attrNameLst>
                                      </p:cBhvr>
                                      <p:to>
                                        <p:strVal val="visible"/>
                                      </p:to>
                                    </p:set>
                                    <p:animEffect transition="in" filter="fade">
                                      <p:cBhvr>
                                        <p:cTn id="7" dur="1000"/>
                                        <p:tgtEl>
                                          <p:spTgt spid="229">
                                            <p:txEl>
                                              <p:pRg st="0" end="0"/>
                                            </p:txEl>
                                          </p:spTgt>
                                        </p:tgtEl>
                                      </p:cBhvr>
                                    </p:animEffect>
                                    <p:anim calcmode="lin" valueType="num">
                                      <p:cBhvr>
                                        <p:cTn id="8" dur="1000" fill="hold"/>
                                        <p:tgtEl>
                                          <p:spTgt spid="22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9">
                                            <p:txEl>
                                              <p:pRg st="1" end="1"/>
                                            </p:txEl>
                                          </p:spTgt>
                                        </p:tgtEl>
                                        <p:attrNameLst>
                                          <p:attrName>style.visibility</p:attrName>
                                        </p:attrNameLst>
                                      </p:cBhvr>
                                      <p:to>
                                        <p:strVal val="visible"/>
                                      </p:to>
                                    </p:set>
                                    <p:animEffect transition="in" filter="fade">
                                      <p:cBhvr>
                                        <p:cTn id="14" dur="1000"/>
                                        <p:tgtEl>
                                          <p:spTgt spid="229">
                                            <p:txEl>
                                              <p:pRg st="1" end="1"/>
                                            </p:txEl>
                                          </p:spTgt>
                                        </p:tgtEl>
                                      </p:cBhvr>
                                    </p:animEffect>
                                    <p:anim calcmode="lin" valueType="num">
                                      <p:cBhvr>
                                        <p:cTn id="15" dur="1000" fill="hold"/>
                                        <p:tgtEl>
                                          <p:spTgt spid="22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29">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29">
                                            <p:txEl>
                                              <p:pRg st="2" end="2"/>
                                            </p:txEl>
                                          </p:spTgt>
                                        </p:tgtEl>
                                        <p:attrNameLst>
                                          <p:attrName>style.visibility</p:attrName>
                                        </p:attrNameLst>
                                      </p:cBhvr>
                                      <p:to>
                                        <p:strVal val="visible"/>
                                      </p:to>
                                    </p:set>
                                    <p:animEffect transition="in" filter="fade">
                                      <p:cBhvr>
                                        <p:cTn id="19" dur="1000"/>
                                        <p:tgtEl>
                                          <p:spTgt spid="229">
                                            <p:txEl>
                                              <p:pRg st="2" end="2"/>
                                            </p:txEl>
                                          </p:spTgt>
                                        </p:tgtEl>
                                      </p:cBhvr>
                                    </p:animEffect>
                                    <p:anim calcmode="lin" valueType="num">
                                      <p:cBhvr>
                                        <p:cTn id="20" dur="1000" fill="hold"/>
                                        <p:tgtEl>
                                          <p:spTgt spid="22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29">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29">
                                            <p:txEl>
                                              <p:pRg st="3" end="3"/>
                                            </p:txEl>
                                          </p:spTgt>
                                        </p:tgtEl>
                                        <p:attrNameLst>
                                          <p:attrName>style.visibility</p:attrName>
                                        </p:attrNameLst>
                                      </p:cBhvr>
                                      <p:to>
                                        <p:strVal val="visible"/>
                                      </p:to>
                                    </p:set>
                                    <p:animEffect transition="in" filter="fade">
                                      <p:cBhvr>
                                        <p:cTn id="24" dur="1000"/>
                                        <p:tgtEl>
                                          <p:spTgt spid="229">
                                            <p:txEl>
                                              <p:pRg st="3" end="3"/>
                                            </p:txEl>
                                          </p:spTgt>
                                        </p:tgtEl>
                                      </p:cBhvr>
                                    </p:animEffect>
                                    <p:anim calcmode="lin" valueType="num">
                                      <p:cBhvr>
                                        <p:cTn id="25" dur="1000" fill="hold"/>
                                        <p:tgtEl>
                                          <p:spTgt spid="229">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229">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29">
                                            <p:txEl>
                                              <p:pRg st="4" end="4"/>
                                            </p:txEl>
                                          </p:spTgt>
                                        </p:tgtEl>
                                        <p:attrNameLst>
                                          <p:attrName>style.visibility</p:attrName>
                                        </p:attrNameLst>
                                      </p:cBhvr>
                                      <p:to>
                                        <p:strVal val="visible"/>
                                      </p:to>
                                    </p:set>
                                    <p:animEffect transition="in" filter="fade">
                                      <p:cBhvr>
                                        <p:cTn id="29" dur="1000"/>
                                        <p:tgtEl>
                                          <p:spTgt spid="229">
                                            <p:txEl>
                                              <p:pRg st="4" end="4"/>
                                            </p:txEl>
                                          </p:spTgt>
                                        </p:tgtEl>
                                      </p:cBhvr>
                                    </p:animEffect>
                                    <p:anim calcmode="lin" valueType="num">
                                      <p:cBhvr>
                                        <p:cTn id="30" dur="1000" fill="hold"/>
                                        <p:tgtEl>
                                          <p:spTgt spid="229">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229">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30"/>
                                        </p:tgtEl>
                                        <p:attrNameLst>
                                          <p:attrName>style.visibility</p:attrName>
                                        </p:attrNameLst>
                                      </p:cBhvr>
                                      <p:to>
                                        <p:strVal val="visible"/>
                                      </p:to>
                                    </p:set>
                                    <p:animEffect transition="in" filter="fade">
                                      <p:cBhvr>
                                        <p:cTn id="34" dur="1000"/>
                                        <p:tgtEl>
                                          <p:spTgt spid="230"/>
                                        </p:tgtEl>
                                      </p:cBhvr>
                                    </p:animEffect>
                                    <p:anim calcmode="lin" valueType="num">
                                      <p:cBhvr>
                                        <p:cTn id="35" dur="1000" fill="hold"/>
                                        <p:tgtEl>
                                          <p:spTgt spid="230"/>
                                        </p:tgtEl>
                                        <p:attrNameLst>
                                          <p:attrName>ppt_x</p:attrName>
                                        </p:attrNameLst>
                                      </p:cBhvr>
                                      <p:tavLst>
                                        <p:tav tm="0">
                                          <p:val>
                                            <p:strVal val="#ppt_x"/>
                                          </p:val>
                                        </p:tav>
                                        <p:tav tm="100000">
                                          <p:val>
                                            <p:strVal val="#ppt_x"/>
                                          </p:val>
                                        </p:tav>
                                      </p:tavLst>
                                    </p:anim>
                                    <p:anim calcmode="lin" valueType="num">
                                      <p:cBhvr>
                                        <p:cTn id="36" dur="1000" fill="hold"/>
                                        <p:tgtEl>
                                          <p:spTgt spid="2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0"/>
          <p:cNvSpPr txBox="1">
            <a:spLocks noGrp="1"/>
          </p:cNvSpPr>
          <p:nvPr>
            <p:ph type="title"/>
          </p:nvPr>
        </p:nvSpPr>
        <p:spPr>
          <a:xfrm>
            <a:off x="1517280" y="365125"/>
            <a:ext cx="9698116"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Corbel"/>
              <a:buNone/>
            </a:pPr>
            <a:r>
              <a:rPr lang="en-US" b="1" dirty="0" err="1"/>
              <a:t>Everbridge</a:t>
            </a:r>
            <a:r>
              <a:rPr lang="en-US" b="1" dirty="0"/>
              <a:t> Briefings</a:t>
            </a:r>
            <a:endParaRPr dirty="0"/>
          </a:p>
        </p:txBody>
      </p:sp>
      <p:sp>
        <p:nvSpPr>
          <p:cNvPr id="229" name="Google Shape;229;p30"/>
          <p:cNvSpPr txBox="1">
            <a:spLocks noGrp="1"/>
          </p:cNvSpPr>
          <p:nvPr>
            <p:ph type="body" idx="1"/>
          </p:nvPr>
        </p:nvSpPr>
        <p:spPr>
          <a:xfrm>
            <a:off x="1937159" y="1463041"/>
            <a:ext cx="9435268" cy="529674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480"/>
              <a:buNone/>
            </a:pPr>
            <a:r>
              <a:rPr lang="en-US" sz="2000" dirty="0"/>
              <a:t>We send </a:t>
            </a:r>
            <a:r>
              <a:rPr lang="en-US" sz="2000" dirty="0" err="1"/>
              <a:t>Everbridge</a:t>
            </a:r>
            <a:r>
              <a:rPr lang="en-US" sz="2000" dirty="0"/>
              <a:t> notifications in advance of warnings and/or when we are concerned about tornadic potential or immediate threat (more on that coming up)</a:t>
            </a:r>
          </a:p>
          <a:p>
            <a:pPr marL="0" lvl="0" indent="0" algn="l" rtl="0">
              <a:spcBef>
                <a:spcPts val="0"/>
              </a:spcBef>
              <a:spcAft>
                <a:spcPts val="0"/>
              </a:spcAft>
              <a:buSzPts val="3480"/>
              <a:buNone/>
            </a:pPr>
            <a:endParaRPr lang="en-US" sz="2000" dirty="0"/>
          </a:p>
          <a:p>
            <a:pPr marL="0" lvl="0" indent="0" algn="l" rtl="0">
              <a:spcBef>
                <a:spcPts val="0"/>
              </a:spcBef>
              <a:spcAft>
                <a:spcPts val="0"/>
              </a:spcAft>
              <a:buSzPts val="3480"/>
              <a:buNone/>
            </a:pPr>
            <a:r>
              <a:rPr lang="en-US" sz="2000" dirty="0"/>
              <a:t>We may send an </a:t>
            </a:r>
            <a:r>
              <a:rPr lang="en-US" sz="2000" dirty="0" err="1"/>
              <a:t>Everbridge</a:t>
            </a:r>
            <a:r>
              <a:rPr lang="en-US" sz="2000" dirty="0"/>
              <a:t> message as a courtesy “head’s up” for storm/weather related events that aren’t severe or tornadic storms</a:t>
            </a:r>
          </a:p>
          <a:p>
            <a:pPr marL="568325" indent="-338138">
              <a:spcBef>
                <a:spcPts val="0"/>
              </a:spcBef>
              <a:buSzPts val="3480"/>
            </a:pPr>
            <a:r>
              <a:rPr lang="en-US" sz="2000" dirty="0"/>
              <a:t>Not a guarantee; depends on staff situational awareness and workload</a:t>
            </a:r>
          </a:p>
          <a:p>
            <a:pPr marL="568325" indent="-338138">
              <a:spcBef>
                <a:spcPts val="0"/>
              </a:spcBef>
              <a:buSzPts val="3480"/>
            </a:pPr>
            <a:r>
              <a:rPr lang="en-US" sz="2000" dirty="0"/>
              <a:t>Check </a:t>
            </a:r>
            <a:r>
              <a:rPr lang="en-US" sz="2000" dirty="0" err="1"/>
              <a:t>NWSChat</a:t>
            </a:r>
            <a:r>
              <a:rPr lang="en-US" sz="2000" dirty="0"/>
              <a:t> for similar messages</a:t>
            </a:r>
          </a:p>
          <a:p>
            <a:pPr marL="568325" indent="-338138">
              <a:spcBef>
                <a:spcPts val="0"/>
              </a:spcBef>
              <a:buSzPts val="3480"/>
            </a:pPr>
            <a:r>
              <a:rPr lang="en-US" sz="2000" dirty="0"/>
              <a:t>Examples:</a:t>
            </a:r>
          </a:p>
          <a:p>
            <a:pPr marL="1025525" lvl="1" indent="-338138">
              <a:spcBef>
                <a:spcPts val="0"/>
              </a:spcBef>
              <a:buSzPct val="125000"/>
            </a:pPr>
            <a:r>
              <a:rPr lang="en-US" dirty="0"/>
              <a:t>Large outflow boundary moving across the region on July 3</a:t>
            </a:r>
            <a:r>
              <a:rPr lang="en-US" baseline="30000" dirty="0"/>
              <a:t>rd</a:t>
            </a:r>
            <a:r>
              <a:rPr lang="en-US" dirty="0"/>
              <a:t> or 4</a:t>
            </a:r>
            <a:r>
              <a:rPr lang="en-US" baseline="30000" dirty="0"/>
              <a:t>th</a:t>
            </a:r>
            <a:endParaRPr lang="en-US" dirty="0"/>
          </a:p>
          <a:p>
            <a:pPr marL="1025525" lvl="1" indent="-338138">
              <a:spcBef>
                <a:spcPts val="0"/>
              </a:spcBef>
              <a:buSzPct val="125000"/>
            </a:pPr>
            <a:r>
              <a:rPr lang="en-US" dirty="0"/>
              <a:t>Strong storm developing near a known, large festival or event</a:t>
            </a:r>
          </a:p>
          <a:p>
            <a:pPr marL="1025525" lvl="1" indent="-338138">
              <a:spcBef>
                <a:spcPts val="0"/>
              </a:spcBef>
              <a:buSzPct val="125000"/>
            </a:pPr>
            <a:r>
              <a:rPr lang="en-US" dirty="0"/>
              <a:t>Sub-severe storm producing large amounts of large hail</a:t>
            </a:r>
          </a:p>
          <a:p>
            <a:pPr marL="568325" indent="-338138">
              <a:spcBef>
                <a:spcPts val="0"/>
              </a:spcBef>
              <a:buSzPts val="3480"/>
            </a:pPr>
            <a:endParaRPr lang="en-US" sz="2000" dirty="0"/>
          </a:p>
          <a:p>
            <a:pPr marL="0" indent="0">
              <a:spcBef>
                <a:spcPts val="0"/>
              </a:spcBef>
              <a:buSzPts val="3480"/>
              <a:buNone/>
            </a:pPr>
            <a:r>
              <a:rPr lang="en-US" sz="2000" dirty="0"/>
              <a:t>Use the same lists for Severe Storm Notification/Spotter Activation and Briefings</a:t>
            </a:r>
          </a:p>
          <a:p>
            <a:pPr marL="568325" indent="-338138">
              <a:spcBef>
                <a:spcPts val="0"/>
              </a:spcBef>
              <a:buSzPts val="3480"/>
            </a:pPr>
            <a:r>
              <a:rPr lang="en-US" sz="2000" dirty="0"/>
              <a:t>Don’t need to request to be added to a separate/new list</a:t>
            </a:r>
          </a:p>
          <a:p>
            <a:pPr marL="0" indent="0">
              <a:spcBef>
                <a:spcPts val="0"/>
              </a:spcBef>
              <a:buSzPts val="3480"/>
              <a:buNone/>
            </a:pPr>
            <a:endParaRPr lang="en-US" sz="2000" dirty="0"/>
          </a:p>
          <a:p>
            <a:pPr marL="0" indent="0">
              <a:spcBef>
                <a:spcPts val="0"/>
              </a:spcBef>
              <a:buSzPts val="3480"/>
              <a:buNone/>
            </a:pPr>
            <a:endParaRPr lang="en-US" sz="2000" dirty="0"/>
          </a:p>
        </p:txBody>
      </p:sp>
    </p:spTree>
    <p:extLst>
      <p:ext uri="{BB962C8B-B14F-4D97-AF65-F5344CB8AC3E}">
        <p14:creationId xmlns:p14="http://schemas.microsoft.com/office/powerpoint/2010/main" val="269298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9">
                                            <p:txEl>
                                              <p:pRg st="6" end="6"/>
                                            </p:txEl>
                                          </p:spTgt>
                                        </p:tgtEl>
                                        <p:attrNameLst>
                                          <p:attrName>style.visibility</p:attrName>
                                        </p:attrNameLst>
                                      </p:cBhvr>
                                      <p:to>
                                        <p:strVal val="visible"/>
                                      </p:to>
                                    </p:set>
                                    <p:animEffect transition="in" filter="fade">
                                      <p:cBhvr>
                                        <p:cTn id="7" dur="1000"/>
                                        <p:tgtEl>
                                          <p:spTgt spid="229">
                                            <p:txEl>
                                              <p:pRg st="6" end="6"/>
                                            </p:txEl>
                                          </p:spTgt>
                                        </p:tgtEl>
                                      </p:cBhvr>
                                    </p:animEffect>
                                    <p:anim calcmode="lin" valueType="num">
                                      <p:cBhvr>
                                        <p:cTn id="8" dur="1000" fill="hold"/>
                                        <p:tgtEl>
                                          <p:spTgt spid="229">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22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9">
                                            <p:txEl>
                                              <p:pRg st="7" end="7"/>
                                            </p:txEl>
                                          </p:spTgt>
                                        </p:tgtEl>
                                        <p:attrNameLst>
                                          <p:attrName>style.visibility</p:attrName>
                                        </p:attrNameLst>
                                      </p:cBhvr>
                                      <p:to>
                                        <p:strVal val="visible"/>
                                      </p:to>
                                    </p:set>
                                    <p:animEffect transition="in" filter="fade">
                                      <p:cBhvr>
                                        <p:cTn id="14" dur="1000"/>
                                        <p:tgtEl>
                                          <p:spTgt spid="229">
                                            <p:txEl>
                                              <p:pRg st="7" end="7"/>
                                            </p:txEl>
                                          </p:spTgt>
                                        </p:tgtEl>
                                      </p:cBhvr>
                                    </p:animEffect>
                                    <p:anim calcmode="lin" valueType="num">
                                      <p:cBhvr>
                                        <p:cTn id="15" dur="1000" fill="hold"/>
                                        <p:tgtEl>
                                          <p:spTgt spid="229">
                                            <p:txEl>
                                              <p:pRg st="7" end="7"/>
                                            </p:txEl>
                                          </p:spTgt>
                                        </p:tgtEl>
                                        <p:attrNameLst>
                                          <p:attrName>ppt_x</p:attrName>
                                        </p:attrNameLst>
                                      </p:cBhvr>
                                      <p:tavLst>
                                        <p:tav tm="0">
                                          <p:val>
                                            <p:strVal val="#ppt_x"/>
                                          </p:val>
                                        </p:tav>
                                        <p:tav tm="100000">
                                          <p:val>
                                            <p:strVal val="#ppt_x"/>
                                          </p:val>
                                        </p:tav>
                                      </p:tavLst>
                                    </p:anim>
                                    <p:anim calcmode="lin" valueType="num">
                                      <p:cBhvr>
                                        <p:cTn id="16" dur="1000" fill="hold"/>
                                        <p:tgtEl>
                                          <p:spTgt spid="22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9">
                                            <p:txEl>
                                              <p:pRg st="8" end="8"/>
                                            </p:txEl>
                                          </p:spTgt>
                                        </p:tgtEl>
                                        <p:attrNameLst>
                                          <p:attrName>style.visibility</p:attrName>
                                        </p:attrNameLst>
                                      </p:cBhvr>
                                      <p:to>
                                        <p:strVal val="visible"/>
                                      </p:to>
                                    </p:set>
                                    <p:animEffect transition="in" filter="fade">
                                      <p:cBhvr>
                                        <p:cTn id="21" dur="1000"/>
                                        <p:tgtEl>
                                          <p:spTgt spid="229">
                                            <p:txEl>
                                              <p:pRg st="8" end="8"/>
                                            </p:txEl>
                                          </p:spTgt>
                                        </p:tgtEl>
                                      </p:cBhvr>
                                    </p:animEffect>
                                    <p:anim calcmode="lin" valueType="num">
                                      <p:cBhvr>
                                        <p:cTn id="22" dur="1000" fill="hold"/>
                                        <p:tgtEl>
                                          <p:spTgt spid="229">
                                            <p:txEl>
                                              <p:pRg st="8" end="8"/>
                                            </p:txEl>
                                          </p:spTgt>
                                        </p:tgtEl>
                                        <p:attrNameLst>
                                          <p:attrName>ppt_x</p:attrName>
                                        </p:attrNameLst>
                                      </p:cBhvr>
                                      <p:tavLst>
                                        <p:tav tm="0">
                                          <p:val>
                                            <p:strVal val="#ppt_x"/>
                                          </p:val>
                                        </p:tav>
                                        <p:tav tm="100000">
                                          <p:val>
                                            <p:strVal val="#ppt_x"/>
                                          </p:val>
                                        </p:tav>
                                      </p:tavLst>
                                    </p:anim>
                                    <p:anim calcmode="lin" valueType="num">
                                      <p:cBhvr>
                                        <p:cTn id="23" dur="1000" fill="hold"/>
                                        <p:tgtEl>
                                          <p:spTgt spid="22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9">
                                            <p:txEl>
                                              <p:pRg st="10" end="10"/>
                                            </p:txEl>
                                          </p:spTgt>
                                        </p:tgtEl>
                                        <p:attrNameLst>
                                          <p:attrName>style.visibility</p:attrName>
                                        </p:attrNameLst>
                                      </p:cBhvr>
                                      <p:to>
                                        <p:strVal val="visible"/>
                                      </p:to>
                                    </p:set>
                                    <p:animEffect transition="in" filter="fade">
                                      <p:cBhvr>
                                        <p:cTn id="28" dur="1000"/>
                                        <p:tgtEl>
                                          <p:spTgt spid="229">
                                            <p:txEl>
                                              <p:pRg st="10" end="10"/>
                                            </p:txEl>
                                          </p:spTgt>
                                        </p:tgtEl>
                                      </p:cBhvr>
                                    </p:animEffect>
                                    <p:anim calcmode="lin" valueType="num">
                                      <p:cBhvr>
                                        <p:cTn id="29" dur="1000" fill="hold"/>
                                        <p:tgtEl>
                                          <p:spTgt spid="229">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229">
                                            <p:txEl>
                                              <p:pRg st="10" end="10"/>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9">
                                            <p:txEl>
                                              <p:pRg st="11" end="11"/>
                                            </p:txEl>
                                          </p:spTgt>
                                        </p:tgtEl>
                                        <p:attrNameLst>
                                          <p:attrName>style.visibility</p:attrName>
                                        </p:attrNameLst>
                                      </p:cBhvr>
                                      <p:to>
                                        <p:strVal val="visible"/>
                                      </p:to>
                                    </p:set>
                                    <p:animEffect transition="in" filter="fade">
                                      <p:cBhvr>
                                        <p:cTn id="33" dur="1000"/>
                                        <p:tgtEl>
                                          <p:spTgt spid="229">
                                            <p:txEl>
                                              <p:pRg st="11" end="11"/>
                                            </p:txEl>
                                          </p:spTgt>
                                        </p:tgtEl>
                                      </p:cBhvr>
                                    </p:animEffect>
                                    <p:anim calcmode="lin" valueType="num">
                                      <p:cBhvr>
                                        <p:cTn id="34" dur="1000" fill="hold"/>
                                        <p:tgtEl>
                                          <p:spTgt spid="229">
                                            <p:txEl>
                                              <p:pRg st="11" end="11"/>
                                            </p:txEl>
                                          </p:spTgt>
                                        </p:tgtEl>
                                        <p:attrNameLst>
                                          <p:attrName>ppt_x</p:attrName>
                                        </p:attrNameLst>
                                      </p:cBhvr>
                                      <p:tavLst>
                                        <p:tav tm="0">
                                          <p:val>
                                            <p:strVal val="#ppt_x"/>
                                          </p:val>
                                        </p:tav>
                                        <p:tav tm="100000">
                                          <p:val>
                                            <p:strVal val="#ppt_x"/>
                                          </p:val>
                                        </p:tav>
                                      </p:tavLst>
                                    </p:anim>
                                    <p:anim calcmode="lin" valueType="num">
                                      <p:cBhvr>
                                        <p:cTn id="35" dur="1000" fill="hold"/>
                                        <p:tgtEl>
                                          <p:spTgt spid="229">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1"/>
          <p:cNvSpPr/>
          <p:nvPr/>
        </p:nvSpPr>
        <p:spPr>
          <a:xfrm>
            <a:off x="1589" y="0"/>
            <a:ext cx="12188825" cy="731520"/>
          </a:xfrm>
          <a:prstGeom prst="rect">
            <a:avLst/>
          </a:prstGeom>
          <a:gradFill>
            <a:gsLst>
              <a:gs pos="0">
                <a:srgbClr val="101010"/>
              </a:gs>
              <a:gs pos="63000">
                <a:srgbClr val="797979"/>
              </a:gs>
              <a:gs pos="100000">
                <a:srgbClr val="ABDDF7"/>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orbel"/>
              <a:ea typeface="Corbel"/>
              <a:cs typeface="Corbel"/>
              <a:sym typeface="Corbel"/>
            </a:endParaRPr>
          </a:p>
        </p:txBody>
      </p:sp>
      <p:sp>
        <p:nvSpPr>
          <p:cNvPr id="237" name="Google Shape;237;p31"/>
          <p:cNvSpPr txBox="1"/>
          <p:nvPr/>
        </p:nvSpPr>
        <p:spPr>
          <a:xfrm>
            <a:off x="1133997" y="103671"/>
            <a:ext cx="10868369"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FFFFFF"/>
                </a:solidFill>
                <a:latin typeface="Arial"/>
                <a:ea typeface="Arial"/>
                <a:cs typeface="Arial"/>
                <a:sym typeface="Arial"/>
              </a:rPr>
              <a:t>Understanding the Flood Products</a:t>
            </a:r>
            <a:endParaRPr/>
          </a:p>
        </p:txBody>
      </p:sp>
      <p:sp>
        <p:nvSpPr>
          <p:cNvPr id="238" name="Google Shape;238;p31"/>
          <p:cNvSpPr/>
          <p:nvPr/>
        </p:nvSpPr>
        <p:spPr>
          <a:xfrm>
            <a:off x="1589" y="726043"/>
            <a:ext cx="12188825" cy="369332"/>
          </a:xfrm>
          <a:prstGeom prst="rect">
            <a:avLst/>
          </a:prstGeom>
          <a:gradFill>
            <a:gsLst>
              <a:gs pos="0">
                <a:schemeClr val="dk1"/>
              </a:gs>
              <a:gs pos="70000">
                <a:srgbClr val="B5DFFF"/>
              </a:gs>
              <a:gs pos="100000">
                <a:srgbClr val="DBEFFF">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rgbClr val="FFFFFF"/>
              </a:solidFill>
              <a:latin typeface="Corbel"/>
              <a:ea typeface="Corbel"/>
              <a:cs typeface="Corbel"/>
              <a:sym typeface="Corbel"/>
            </a:endParaRPr>
          </a:p>
        </p:txBody>
      </p:sp>
      <p:sp>
        <p:nvSpPr>
          <p:cNvPr id="239" name="Google Shape;239;p31"/>
          <p:cNvSpPr txBox="1"/>
          <p:nvPr/>
        </p:nvSpPr>
        <p:spPr>
          <a:xfrm>
            <a:off x="129151" y="726043"/>
            <a:ext cx="403982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F2F2F2"/>
                </a:solidFill>
                <a:latin typeface="Arial Narrow"/>
                <a:ea typeface="Arial Narrow"/>
                <a:cs typeface="Arial Narrow"/>
                <a:sym typeface="Arial Narrow"/>
              </a:rPr>
              <a:t>                  West Gulf River Forecast Center</a:t>
            </a:r>
            <a:endParaRPr/>
          </a:p>
        </p:txBody>
      </p:sp>
      <p:grpSp>
        <p:nvGrpSpPr>
          <p:cNvPr id="240" name="Google Shape;240;p31"/>
          <p:cNvGrpSpPr/>
          <p:nvPr/>
        </p:nvGrpSpPr>
        <p:grpSpPr>
          <a:xfrm>
            <a:off x="8900153" y="769601"/>
            <a:ext cx="3290260" cy="280735"/>
            <a:chOff x="5817828" y="6576549"/>
            <a:chExt cx="2205404" cy="193836"/>
          </a:xfrm>
        </p:grpSpPr>
        <p:grpSp>
          <p:nvGrpSpPr>
            <p:cNvPr id="241" name="Google Shape;241;p31"/>
            <p:cNvGrpSpPr/>
            <p:nvPr/>
          </p:nvGrpSpPr>
          <p:grpSpPr>
            <a:xfrm>
              <a:off x="5817828" y="6576549"/>
              <a:ext cx="1227255" cy="191257"/>
              <a:chOff x="5817828" y="6576549"/>
              <a:chExt cx="1227255" cy="191257"/>
            </a:xfrm>
          </p:grpSpPr>
          <p:sp>
            <p:nvSpPr>
              <p:cNvPr id="242" name="Google Shape;242;p31"/>
              <p:cNvSpPr txBox="1"/>
              <p:nvPr/>
            </p:nvSpPr>
            <p:spPr>
              <a:xfrm>
                <a:off x="5932433" y="6576549"/>
                <a:ext cx="967819" cy="19125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rgbClr val="000000"/>
                    </a:solidFill>
                    <a:latin typeface="Arial Narrow"/>
                    <a:ea typeface="Arial Narrow"/>
                    <a:cs typeface="Arial Narrow"/>
                    <a:sym typeface="Arial Narrow"/>
                  </a:rPr>
                  <a:t>NWSWGRFC                                 </a:t>
                </a:r>
                <a:endParaRPr/>
              </a:p>
            </p:txBody>
          </p:sp>
          <p:pic>
            <p:nvPicPr>
              <p:cNvPr id="243" name="Google Shape;243;p31"/>
              <p:cNvPicPr preferRelativeResize="0"/>
              <p:nvPr/>
            </p:nvPicPr>
            <p:blipFill rotWithShape="1">
              <a:blip r:embed="rId3">
                <a:alphaModFix/>
              </a:blip>
              <a:srcRect/>
              <a:stretch/>
            </p:blipFill>
            <p:spPr>
              <a:xfrm>
                <a:off x="6856094" y="6612955"/>
                <a:ext cx="188989" cy="138747"/>
              </a:xfrm>
              <a:prstGeom prst="rect">
                <a:avLst/>
              </a:prstGeom>
              <a:noFill/>
              <a:ln>
                <a:noFill/>
              </a:ln>
            </p:spPr>
          </p:pic>
          <p:pic>
            <p:nvPicPr>
              <p:cNvPr id="244" name="Google Shape;244;p31"/>
              <p:cNvPicPr preferRelativeResize="0"/>
              <p:nvPr/>
            </p:nvPicPr>
            <p:blipFill rotWithShape="1">
              <a:blip r:embed="rId4">
                <a:alphaModFix/>
              </a:blip>
              <a:srcRect/>
              <a:stretch/>
            </p:blipFill>
            <p:spPr>
              <a:xfrm>
                <a:off x="5817828" y="6599801"/>
                <a:ext cx="174826" cy="141630"/>
              </a:xfrm>
              <a:prstGeom prst="rect">
                <a:avLst/>
              </a:prstGeom>
              <a:noFill/>
              <a:ln>
                <a:noFill/>
              </a:ln>
            </p:spPr>
          </p:pic>
        </p:grpSp>
        <p:sp>
          <p:nvSpPr>
            <p:cNvPr id="245" name="Google Shape;245;p31"/>
            <p:cNvSpPr txBox="1"/>
            <p:nvPr/>
          </p:nvSpPr>
          <p:spPr>
            <a:xfrm>
              <a:off x="6994692" y="6579129"/>
              <a:ext cx="1028540" cy="19125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rgbClr val="000000"/>
                  </a:solidFill>
                  <a:latin typeface="Arial Narrow"/>
                  <a:ea typeface="Arial Narrow"/>
                  <a:cs typeface="Arial Narrow"/>
                  <a:sym typeface="Arial Narrow"/>
                </a:rPr>
                <a:t>@NWSWGRFC                                 </a:t>
              </a:r>
              <a:endParaRPr/>
            </a:p>
          </p:txBody>
        </p:sp>
      </p:grpSp>
      <p:sp>
        <p:nvSpPr>
          <p:cNvPr id="246" name="Google Shape;246;p31"/>
          <p:cNvSpPr/>
          <p:nvPr/>
        </p:nvSpPr>
        <p:spPr>
          <a:xfrm>
            <a:off x="1590" y="6392640"/>
            <a:ext cx="6069018" cy="465365"/>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orbel"/>
              <a:ea typeface="Corbel"/>
              <a:cs typeface="Corbel"/>
              <a:sym typeface="Corbel"/>
            </a:endParaRPr>
          </a:p>
        </p:txBody>
      </p:sp>
      <p:sp>
        <p:nvSpPr>
          <p:cNvPr id="247" name="Google Shape;247;p31"/>
          <p:cNvSpPr txBox="1"/>
          <p:nvPr/>
        </p:nvSpPr>
        <p:spPr>
          <a:xfrm>
            <a:off x="332642" y="6462093"/>
            <a:ext cx="5697524" cy="30777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rgbClr val="FFFFFF"/>
                </a:solidFill>
                <a:latin typeface="Arial Narrow"/>
                <a:ea typeface="Arial Narrow"/>
                <a:cs typeface="Arial Narrow"/>
                <a:sym typeface="Arial Narrow"/>
              </a:rPr>
              <a:t>Flooding Can Happen Anywhere. Are you “Flood Prepared”?</a:t>
            </a:r>
            <a:endParaRPr/>
          </a:p>
        </p:txBody>
      </p:sp>
      <p:sp>
        <p:nvSpPr>
          <p:cNvPr id="248" name="Google Shape;248;p31"/>
          <p:cNvSpPr/>
          <p:nvPr/>
        </p:nvSpPr>
        <p:spPr>
          <a:xfrm>
            <a:off x="6057913" y="6392640"/>
            <a:ext cx="6132503" cy="465365"/>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orbel"/>
              <a:ea typeface="Corbel"/>
              <a:cs typeface="Corbel"/>
              <a:sym typeface="Corbel"/>
            </a:endParaRPr>
          </a:p>
        </p:txBody>
      </p:sp>
      <p:sp>
        <p:nvSpPr>
          <p:cNvPr id="249" name="Google Shape;249;p31"/>
          <p:cNvSpPr txBox="1"/>
          <p:nvPr/>
        </p:nvSpPr>
        <p:spPr>
          <a:xfrm>
            <a:off x="6045215" y="6412468"/>
            <a:ext cx="6145199" cy="36933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000000"/>
                </a:solidFill>
                <a:latin typeface="Arial Narrow"/>
                <a:ea typeface="Arial Narrow"/>
                <a:cs typeface="Arial Narrow"/>
                <a:sym typeface="Arial Narrow"/>
              </a:rPr>
              <a:t>       Be Flood Aware.  Turn Around.  Don’t Drown!</a:t>
            </a:r>
            <a:endParaRPr/>
          </a:p>
        </p:txBody>
      </p:sp>
      <p:pic>
        <p:nvPicPr>
          <p:cNvPr id="250" name="Google Shape;250;p31" descr="http://www.clipartbest.com/cliparts/aiq/dK4/aiqdK4qiM.png"/>
          <p:cNvPicPr preferRelativeResize="0"/>
          <p:nvPr/>
        </p:nvPicPr>
        <p:blipFill rotWithShape="1">
          <a:blip r:embed="rId5">
            <a:alphaModFix/>
          </a:blip>
          <a:srcRect/>
          <a:stretch/>
        </p:blipFill>
        <p:spPr>
          <a:xfrm>
            <a:off x="6106883" y="6413902"/>
            <a:ext cx="512706" cy="407922"/>
          </a:xfrm>
          <a:prstGeom prst="rect">
            <a:avLst/>
          </a:prstGeom>
          <a:noFill/>
          <a:ln>
            <a:noFill/>
          </a:ln>
        </p:spPr>
      </p:pic>
      <p:pic>
        <p:nvPicPr>
          <p:cNvPr id="251" name="Google Shape;251;p31"/>
          <p:cNvPicPr preferRelativeResize="0"/>
          <p:nvPr/>
        </p:nvPicPr>
        <p:blipFill rotWithShape="1">
          <a:blip r:embed="rId6">
            <a:alphaModFix/>
          </a:blip>
          <a:srcRect/>
          <a:stretch/>
        </p:blipFill>
        <p:spPr>
          <a:xfrm>
            <a:off x="106282" y="97971"/>
            <a:ext cx="985553" cy="905556"/>
          </a:xfrm>
          <a:prstGeom prst="rect">
            <a:avLst/>
          </a:prstGeom>
          <a:noFill/>
          <a:ln>
            <a:noFill/>
          </a:ln>
        </p:spPr>
      </p:pic>
      <p:graphicFrame>
        <p:nvGraphicFramePr>
          <p:cNvPr id="252" name="Google Shape;252;p31"/>
          <p:cNvGraphicFramePr/>
          <p:nvPr/>
        </p:nvGraphicFramePr>
        <p:xfrm>
          <a:off x="1591" y="1137684"/>
          <a:ext cx="12188875" cy="3668250"/>
        </p:xfrm>
        <a:graphic>
          <a:graphicData uri="http://schemas.openxmlformats.org/drawingml/2006/table">
            <a:tbl>
              <a:tblPr>
                <a:noFill/>
                <a:tableStyleId>{4141AB78-354C-4993-B2E9-EEE6B3201DFD}</a:tableStyleId>
              </a:tblPr>
              <a:tblGrid>
                <a:gridCol w="2021775">
                  <a:extLst>
                    <a:ext uri="{9D8B030D-6E8A-4147-A177-3AD203B41FA5}">
                      <a16:colId xmlns:a16="http://schemas.microsoft.com/office/drawing/2014/main" val="20000"/>
                    </a:ext>
                  </a:extLst>
                </a:gridCol>
                <a:gridCol w="2021775">
                  <a:extLst>
                    <a:ext uri="{9D8B030D-6E8A-4147-A177-3AD203B41FA5}">
                      <a16:colId xmlns:a16="http://schemas.microsoft.com/office/drawing/2014/main" val="20001"/>
                    </a:ext>
                  </a:extLst>
                </a:gridCol>
                <a:gridCol w="2021775">
                  <a:extLst>
                    <a:ext uri="{9D8B030D-6E8A-4147-A177-3AD203B41FA5}">
                      <a16:colId xmlns:a16="http://schemas.microsoft.com/office/drawing/2014/main" val="20002"/>
                    </a:ext>
                  </a:extLst>
                </a:gridCol>
                <a:gridCol w="2021775">
                  <a:extLst>
                    <a:ext uri="{9D8B030D-6E8A-4147-A177-3AD203B41FA5}">
                      <a16:colId xmlns:a16="http://schemas.microsoft.com/office/drawing/2014/main" val="20003"/>
                    </a:ext>
                  </a:extLst>
                </a:gridCol>
                <a:gridCol w="2127575">
                  <a:extLst>
                    <a:ext uri="{9D8B030D-6E8A-4147-A177-3AD203B41FA5}">
                      <a16:colId xmlns:a16="http://schemas.microsoft.com/office/drawing/2014/main" val="20004"/>
                    </a:ext>
                  </a:extLst>
                </a:gridCol>
                <a:gridCol w="1974200">
                  <a:extLst>
                    <a:ext uri="{9D8B030D-6E8A-4147-A177-3AD203B41FA5}">
                      <a16:colId xmlns:a16="http://schemas.microsoft.com/office/drawing/2014/main" val="20005"/>
                    </a:ext>
                  </a:extLst>
                </a:gridCol>
              </a:tblGrid>
              <a:tr h="3668250">
                <a:tc>
                  <a:txBody>
                    <a:bodyPr/>
                    <a:lstStyle/>
                    <a:p>
                      <a:pPr marL="0" marR="0" lvl="0" indent="0" algn="ctr" rtl="0">
                        <a:spcBef>
                          <a:spcPts val="0"/>
                        </a:spcBef>
                        <a:spcAft>
                          <a:spcPts val="0"/>
                        </a:spcAft>
                        <a:buNone/>
                      </a:pPr>
                      <a:r>
                        <a:rPr lang="en-US" sz="1600" b="1" i="1" u="none" strike="noStrike" cap="none">
                          <a:solidFill>
                            <a:schemeClr val="dk1"/>
                          </a:solidFill>
                          <a:latin typeface="Arial Narrow"/>
                          <a:ea typeface="Arial Narrow"/>
                          <a:cs typeface="Arial Narrow"/>
                          <a:sym typeface="Arial Narrow"/>
                        </a:rPr>
                        <a:t>Urban / Small Stream Advisory</a:t>
                      </a:r>
                      <a:endParaRPr/>
                    </a:p>
                    <a:p>
                      <a:pPr marL="0" marR="0" lvl="0" indent="0" algn="ctr" rtl="0">
                        <a:spcBef>
                          <a:spcPts val="0"/>
                        </a:spcBef>
                        <a:spcAft>
                          <a:spcPts val="0"/>
                        </a:spcAft>
                        <a:buNone/>
                      </a:pPr>
                      <a:endParaRPr sz="1400" b="0" u="none" strike="noStrike" cap="none">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n-US" sz="1400" b="1" u="none" strike="noStrike" cap="none">
                          <a:solidFill>
                            <a:schemeClr val="dk1"/>
                          </a:solidFill>
                          <a:latin typeface="Arial Narrow"/>
                          <a:ea typeface="Arial Narrow"/>
                          <a:cs typeface="Arial Narrow"/>
                          <a:sym typeface="Arial Narrow"/>
                        </a:rPr>
                        <a:t>WHAT IS IT?</a:t>
                      </a:r>
                      <a:endParaRPr/>
                    </a:p>
                    <a:p>
                      <a:pPr marL="0" marR="0" lvl="0" indent="0" algn="ctr" rtl="0">
                        <a:spcBef>
                          <a:spcPts val="0"/>
                        </a:spcBef>
                        <a:spcAft>
                          <a:spcPts val="0"/>
                        </a:spcAft>
                        <a:buNone/>
                      </a:pPr>
                      <a:r>
                        <a:rPr lang="en-US" sz="1400" b="0" i="0" u="none" strike="noStrike" cap="none">
                          <a:solidFill>
                            <a:schemeClr val="dk1"/>
                          </a:solidFill>
                          <a:latin typeface="Arial Narrow"/>
                          <a:ea typeface="Arial Narrow"/>
                          <a:cs typeface="Arial Narrow"/>
                          <a:sym typeface="Arial Narrow"/>
                        </a:rPr>
                        <a:t>Flooding of small streams, streets and low-lying areas.</a:t>
                      </a:r>
                      <a:endParaRPr/>
                    </a:p>
                    <a:p>
                      <a:pPr marL="0" marR="0" lvl="0" indent="0" algn="ctr" rtl="0">
                        <a:spcBef>
                          <a:spcPts val="0"/>
                        </a:spcBef>
                        <a:spcAft>
                          <a:spcPts val="0"/>
                        </a:spcAft>
                        <a:buNone/>
                      </a:pPr>
                      <a:endParaRPr sz="1400" b="0" i="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chemeClr val="dk1"/>
                        </a:buClr>
                        <a:buSzPts val="1400"/>
                        <a:buFont typeface="Arial Narrow"/>
                        <a:buNone/>
                      </a:pPr>
                      <a:r>
                        <a:rPr lang="en-US" sz="1400" b="1" u="none" strike="noStrike" cap="none">
                          <a:solidFill>
                            <a:schemeClr val="dk1"/>
                          </a:solidFill>
                          <a:latin typeface="Arial Narrow"/>
                          <a:ea typeface="Arial Narrow"/>
                          <a:cs typeface="Arial Narrow"/>
                          <a:sym typeface="Arial Narrow"/>
                        </a:rPr>
                        <a:t>WHAT TO DO?</a:t>
                      </a:r>
                      <a:endParaRPr/>
                    </a:p>
                    <a:p>
                      <a:pPr marL="0" marR="0" lvl="0" indent="0" algn="ctr" rtl="0">
                        <a:spcBef>
                          <a:spcPts val="0"/>
                        </a:spcBef>
                        <a:spcAft>
                          <a:spcPts val="0"/>
                        </a:spcAft>
                        <a:buNone/>
                      </a:pPr>
                      <a:r>
                        <a:rPr lang="en-US" sz="1400" b="0" i="0" u="none" strike="noStrike" cap="none">
                          <a:solidFill>
                            <a:schemeClr val="dk1"/>
                          </a:solidFill>
                          <a:latin typeface="Arial Narrow"/>
                          <a:ea typeface="Arial Narrow"/>
                          <a:cs typeface="Arial Narrow"/>
                          <a:sym typeface="Arial Narrow"/>
                        </a:rPr>
                        <a:t>Stay away from areas that are prone to flooding and stay clear of rapidly moving water</a:t>
                      </a:r>
                      <a:r>
                        <a:rPr lang="en-US" sz="1400" b="0" u="none" strike="noStrike" cap="none">
                          <a:solidFill>
                            <a:schemeClr val="lt1"/>
                          </a:solidFill>
                          <a:latin typeface="Arial Narrow"/>
                          <a:ea typeface="Arial Narrow"/>
                          <a:cs typeface="Arial Narrow"/>
                          <a:sym typeface="Arial Narrow"/>
                        </a:rPr>
                        <a:t> </a:t>
                      </a:r>
                      <a:endParaRPr/>
                    </a:p>
                  </a:txBody>
                  <a:tcPr marL="121900" marR="121900" marT="45725" marB="457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en-US" sz="1600" b="1" i="1" u="none" strike="noStrike" cap="none">
                          <a:solidFill>
                            <a:schemeClr val="dk1"/>
                          </a:solidFill>
                          <a:latin typeface="Arial Narrow"/>
                          <a:ea typeface="Arial Narrow"/>
                          <a:cs typeface="Arial Narrow"/>
                          <a:sym typeface="Arial Narrow"/>
                        </a:rPr>
                        <a:t>Flood Watch</a:t>
                      </a:r>
                      <a:r>
                        <a:rPr lang="en-US" sz="1600" b="1" u="none" strike="noStrike" cap="none">
                          <a:solidFill>
                            <a:schemeClr val="dk1"/>
                          </a:solidFill>
                          <a:latin typeface="Arial Narrow"/>
                          <a:ea typeface="Arial Narrow"/>
                          <a:cs typeface="Arial Narrow"/>
                          <a:sym typeface="Arial Narrow"/>
                        </a:rPr>
                        <a:t> </a:t>
                      </a:r>
                      <a:endParaRPr/>
                    </a:p>
                    <a:p>
                      <a:pPr marL="0" marR="0" lvl="0" indent="0" algn="ctr" rtl="0">
                        <a:spcBef>
                          <a:spcPts val="0"/>
                        </a:spcBef>
                        <a:spcAft>
                          <a:spcPts val="0"/>
                        </a:spcAft>
                        <a:buNone/>
                      </a:pPr>
                      <a:endParaRPr sz="1400" b="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chemeClr val="dk1"/>
                        </a:buClr>
                        <a:buSzPts val="1400"/>
                        <a:buFont typeface="Arial Narrow"/>
                        <a:buNone/>
                      </a:pPr>
                      <a:r>
                        <a:rPr lang="en-US" sz="1400" b="1" u="none" strike="noStrike" cap="none">
                          <a:solidFill>
                            <a:schemeClr val="dk1"/>
                          </a:solidFill>
                          <a:latin typeface="Arial Narrow"/>
                          <a:ea typeface="Arial Narrow"/>
                          <a:cs typeface="Arial Narrow"/>
                          <a:sym typeface="Arial Narrow"/>
                        </a:rPr>
                        <a:t>WHAT IS IT?</a:t>
                      </a:r>
                      <a:endParaRPr/>
                    </a:p>
                    <a:p>
                      <a:pPr marL="0" marR="0" lvl="0" indent="0" algn="ctr" rtl="0">
                        <a:spcBef>
                          <a:spcPts val="0"/>
                        </a:spcBef>
                        <a:spcAft>
                          <a:spcPts val="0"/>
                        </a:spcAft>
                        <a:buNone/>
                      </a:pPr>
                      <a:r>
                        <a:rPr lang="en-US" sz="1400" b="0" u="none" strike="noStrike" cap="none">
                          <a:solidFill>
                            <a:schemeClr val="dk1"/>
                          </a:solidFill>
                          <a:latin typeface="Arial Narrow"/>
                          <a:ea typeface="Arial Narrow"/>
                          <a:cs typeface="Arial Narrow"/>
                          <a:sym typeface="Arial Narrow"/>
                        </a:rPr>
                        <a:t>Flooding is possible – typically within 6 to 48 hours before rain is expected to reach the area. </a:t>
                      </a:r>
                      <a:endParaRPr/>
                    </a:p>
                    <a:p>
                      <a:pPr marL="0" marR="0" lvl="0" indent="0" algn="ctr" rtl="0">
                        <a:lnSpc>
                          <a:spcPct val="100000"/>
                        </a:lnSpc>
                        <a:spcBef>
                          <a:spcPts val="0"/>
                        </a:spcBef>
                        <a:spcAft>
                          <a:spcPts val="0"/>
                        </a:spcAft>
                        <a:buClr>
                          <a:schemeClr val="dk1"/>
                        </a:buClr>
                        <a:buSzPts val="1400"/>
                        <a:buFont typeface="Corbel"/>
                        <a:buNone/>
                      </a:pPr>
                      <a:endParaRPr sz="1400" b="1"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chemeClr val="dk1"/>
                        </a:buClr>
                        <a:buSzPts val="1400"/>
                        <a:buFont typeface="Arial Narrow"/>
                        <a:buNone/>
                      </a:pPr>
                      <a:r>
                        <a:rPr lang="en-US" sz="1400" b="1" u="none" strike="noStrike" cap="none">
                          <a:solidFill>
                            <a:schemeClr val="dk1"/>
                          </a:solidFill>
                          <a:latin typeface="Arial Narrow"/>
                          <a:ea typeface="Arial Narrow"/>
                          <a:cs typeface="Arial Narrow"/>
                          <a:sym typeface="Arial Narrow"/>
                        </a:rPr>
                        <a:t>WHAT TO DO?</a:t>
                      </a:r>
                      <a:endParaRPr/>
                    </a:p>
                    <a:p>
                      <a:pPr marL="0" marR="0" lvl="0" indent="0" algn="ctr" rtl="0">
                        <a:spcBef>
                          <a:spcPts val="0"/>
                        </a:spcBef>
                        <a:spcAft>
                          <a:spcPts val="0"/>
                        </a:spcAft>
                        <a:buNone/>
                      </a:pPr>
                      <a:r>
                        <a:rPr lang="en-US" sz="1400" b="0" u="none" strike="noStrike" cap="none">
                          <a:solidFill>
                            <a:schemeClr val="dk1"/>
                          </a:solidFill>
                          <a:latin typeface="Arial Narrow"/>
                          <a:ea typeface="Arial Narrow"/>
                          <a:cs typeface="Arial Narrow"/>
                          <a:sym typeface="Arial Narrow"/>
                        </a:rPr>
                        <a:t>Stay tuned to local river forecasts; prepare for areas near rivers to spread towards nearby roads and buildings</a:t>
                      </a:r>
                      <a:endParaRPr sz="1400" b="0" u="none" strike="noStrike" cap="none">
                        <a:solidFill>
                          <a:schemeClr val="dk1"/>
                        </a:solidFill>
                        <a:latin typeface="Arial Narrow"/>
                        <a:ea typeface="Arial Narrow"/>
                        <a:cs typeface="Arial Narrow"/>
                        <a:sym typeface="Arial Narrow"/>
                      </a:endParaRPr>
                    </a:p>
                    <a:p>
                      <a:pPr marL="0" marR="0" lvl="0" indent="0" algn="ctr" rtl="0">
                        <a:spcBef>
                          <a:spcPts val="0"/>
                        </a:spcBef>
                        <a:spcAft>
                          <a:spcPts val="0"/>
                        </a:spcAft>
                        <a:buNone/>
                      </a:pPr>
                      <a:endParaRPr sz="1800" b="0" u="none" strike="noStrike" cap="none">
                        <a:latin typeface="Arial Narrow"/>
                        <a:ea typeface="Arial Narrow"/>
                        <a:cs typeface="Arial Narrow"/>
                        <a:sym typeface="Arial Narrow"/>
                      </a:endParaRPr>
                    </a:p>
                  </a:txBody>
                  <a:tcPr marL="121900" marR="121900" marT="45725" marB="457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600"/>
                        <a:buFont typeface="Arial Narrow"/>
                        <a:buNone/>
                      </a:pPr>
                      <a:r>
                        <a:rPr lang="en-US" sz="1600" b="1" i="1" u="none" strike="noStrike" cap="none">
                          <a:solidFill>
                            <a:srgbClr val="000000"/>
                          </a:solidFill>
                          <a:latin typeface="Arial Narrow"/>
                          <a:ea typeface="Arial Narrow"/>
                          <a:cs typeface="Arial Narrow"/>
                          <a:sym typeface="Arial Narrow"/>
                        </a:rPr>
                        <a:t>Flash Flood Watch</a:t>
                      </a:r>
                      <a:endParaRPr/>
                    </a:p>
                    <a:p>
                      <a:pPr marL="0" marR="0" lvl="0" indent="0" algn="ctr" rtl="0">
                        <a:lnSpc>
                          <a:spcPct val="100000"/>
                        </a:lnSpc>
                        <a:spcBef>
                          <a:spcPts val="0"/>
                        </a:spcBef>
                        <a:spcAft>
                          <a:spcPts val="0"/>
                        </a:spcAft>
                        <a:buClr>
                          <a:schemeClr val="dk1"/>
                        </a:buClr>
                        <a:buSzPts val="1400"/>
                        <a:buFont typeface="Corbel"/>
                        <a:buNone/>
                      </a:pPr>
                      <a:endParaRPr sz="1400" b="0" i="0" u="none" strike="noStrike" cap="none">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chemeClr val="dk1"/>
                        </a:buClr>
                        <a:buSzPts val="1400"/>
                        <a:buFont typeface="Arial Narrow"/>
                        <a:buNone/>
                      </a:pPr>
                      <a:r>
                        <a:rPr lang="en-US" sz="1400" b="1" u="none" strike="noStrike" cap="none">
                          <a:solidFill>
                            <a:schemeClr val="dk1"/>
                          </a:solidFill>
                          <a:latin typeface="Arial Narrow"/>
                          <a:ea typeface="Arial Narrow"/>
                          <a:cs typeface="Arial Narrow"/>
                          <a:sym typeface="Arial Narrow"/>
                        </a:rPr>
                        <a:t>WHAT IS IT?</a:t>
                      </a:r>
                      <a:endParaRPr/>
                    </a:p>
                    <a:p>
                      <a:pPr marL="0" marR="0" lvl="0" indent="0" algn="ctr" rtl="0">
                        <a:lnSpc>
                          <a:spcPct val="100000"/>
                        </a:lnSpc>
                        <a:spcBef>
                          <a:spcPts val="0"/>
                        </a:spcBef>
                        <a:spcAft>
                          <a:spcPts val="0"/>
                        </a:spcAft>
                        <a:buClr>
                          <a:srgbClr val="000000"/>
                        </a:buClr>
                        <a:buSzPts val="1400"/>
                        <a:buFont typeface="Arial Narrow"/>
                        <a:buNone/>
                      </a:pPr>
                      <a:r>
                        <a:rPr lang="en-US" sz="1400" b="0" i="0" u="none" strike="noStrike" cap="none">
                          <a:solidFill>
                            <a:srgbClr val="000000"/>
                          </a:solidFill>
                          <a:latin typeface="Arial Narrow"/>
                          <a:ea typeface="Arial Narrow"/>
                          <a:cs typeface="Arial Narrow"/>
                          <a:sym typeface="Arial Narrow"/>
                        </a:rPr>
                        <a:t>Flash flooding is possible –typically 6 to 48 hours before rain is expected to reach the area.</a:t>
                      </a:r>
                      <a:r>
                        <a:rPr lang="en-US" sz="1400" b="0" u="none" strike="noStrike" cap="none">
                          <a:solidFill>
                            <a:schemeClr val="dk1"/>
                          </a:solidFill>
                          <a:latin typeface="Arial Narrow"/>
                          <a:ea typeface="Arial Narrow"/>
                          <a:cs typeface="Arial Narrow"/>
                          <a:sym typeface="Arial Narrow"/>
                        </a:rPr>
                        <a:t> </a:t>
                      </a:r>
                      <a:endParaRPr/>
                    </a:p>
                    <a:p>
                      <a:pPr marL="0" marR="0" lvl="0" indent="0" algn="ctr" rtl="0">
                        <a:spcBef>
                          <a:spcPts val="0"/>
                        </a:spcBef>
                        <a:spcAft>
                          <a:spcPts val="0"/>
                        </a:spcAft>
                        <a:buNone/>
                      </a:pPr>
                      <a:endParaRPr sz="1400" b="0" u="none" strike="noStrike" cap="none">
                        <a:latin typeface="Arial Narrow"/>
                        <a:ea typeface="Arial Narrow"/>
                        <a:cs typeface="Arial Narrow"/>
                        <a:sym typeface="Arial Narrow"/>
                      </a:endParaRPr>
                    </a:p>
                    <a:p>
                      <a:pPr marL="0" marR="0" lvl="0" indent="0" algn="ctr" rtl="0">
                        <a:lnSpc>
                          <a:spcPct val="100000"/>
                        </a:lnSpc>
                        <a:spcBef>
                          <a:spcPts val="0"/>
                        </a:spcBef>
                        <a:spcAft>
                          <a:spcPts val="0"/>
                        </a:spcAft>
                        <a:buClr>
                          <a:schemeClr val="dk1"/>
                        </a:buClr>
                        <a:buSzPts val="1400"/>
                        <a:buFont typeface="Arial Narrow"/>
                        <a:buNone/>
                      </a:pPr>
                      <a:r>
                        <a:rPr lang="en-US" sz="1400" b="1" u="none" strike="noStrike" cap="none">
                          <a:solidFill>
                            <a:schemeClr val="dk1"/>
                          </a:solidFill>
                          <a:latin typeface="Arial Narrow"/>
                          <a:ea typeface="Arial Narrow"/>
                          <a:cs typeface="Arial Narrow"/>
                          <a:sym typeface="Arial Narrow"/>
                        </a:rPr>
                        <a:t>WHAT TO DO?</a:t>
                      </a:r>
                      <a:endParaRPr/>
                    </a:p>
                    <a:p>
                      <a:pPr marL="0" marR="0" lvl="0" indent="0" algn="ctr" rtl="0">
                        <a:spcBef>
                          <a:spcPts val="0"/>
                        </a:spcBef>
                        <a:spcAft>
                          <a:spcPts val="0"/>
                        </a:spcAft>
                        <a:buNone/>
                      </a:pPr>
                      <a:r>
                        <a:rPr lang="en-US" sz="1400" b="0" u="none" strike="noStrike" cap="none">
                          <a:solidFill>
                            <a:schemeClr val="dk1"/>
                          </a:solidFill>
                          <a:latin typeface="Arial Narrow"/>
                          <a:ea typeface="Arial Narrow"/>
                          <a:cs typeface="Arial Narrow"/>
                          <a:sym typeface="Arial Narrow"/>
                        </a:rPr>
                        <a:t>Have a way to receive local warnings, expect hazardous travel conditions and have alternate routes available</a:t>
                      </a:r>
                      <a:endParaRPr/>
                    </a:p>
                    <a:p>
                      <a:pPr marL="0" marR="0" lvl="0" indent="0" algn="ctr" rtl="0">
                        <a:spcBef>
                          <a:spcPts val="0"/>
                        </a:spcBef>
                        <a:spcAft>
                          <a:spcPts val="0"/>
                        </a:spcAft>
                        <a:buNone/>
                      </a:pPr>
                      <a:endParaRPr sz="1800" b="0" u="none" strike="noStrike" cap="none">
                        <a:latin typeface="Arial Narrow"/>
                        <a:ea typeface="Arial Narrow"/>
                        <a:cs typeface="Arial Narrow"/>
                        <a:sym typeface="Arial Narrow"/>
                      </a:endParaRPr>
                    </a:p>
                  </a:txBody>
                  <a:tcPr marL="121900" marR="121900" marT="45725" marB="457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Clr>
                          <a:schemeClr val="lt1"/>
                        </a:buClr>
                        <a:buSzPts val="1600"/>
                        <a:buFont typeface="Arial Narrow"/>
                        <a:buNone/>
                      </a:pPr>
                      <a:r>
                        <a:rPr lang="en-US" sz="1600" b="1" i="1" u="none" strike="noStrike" cap="none">
                          <a:solidFill>
                            <a:schemeClr val="lt1"/>
                          </a:solidFill>
                          <a:latin typeface="Arial Narrow"/>
                          <a:ea typeface="Arial Narrow"/>
                          <a:cs typeface="Arial Narrow"/>
                          <a:sym typeface="Arial Narrow"/>
                        </a:rPr>
                        <a:t>Flood Warning</a:t>
                      </a:r>
                      <a:r>
                        <a:rPr lang="en-US" sz="1600" i="1" u="none" strike="noStrike" cap="none">
                          <a:solidFill>
                            <a:schemeClr val="lt1"/>
                          </a:solidFill>
                          <a:latin typeface="Arial Narrow"/>
                          <a:ea typeface="Arial Narrow"/>
                          <a:cs typeface="Arial Narrow"/>
                          <a:sym typeface="Arial Narrow"/>
                        </a:rPr>
                        <a:t> </a:t>
                      </a:r>
                      <a:endParaRPr/>
                    </a:p>
                    <a:p>
                      <a:pPr marL="0" marR="0" lvl="0" indent="0" algn="ctr" rtl="0">
                        <a:lnSpc>
                          <a:spcPct val="100000"/>
                        </a:lnSpc>
                        <a:spcBef>
                          <a:spcPts val="0"/>
                        </a:spcBef>
                        <a:spcAft>
                          <a:spcPts val="0"/>
                        </a:spcAft>
                        <a:buClr>
                          <a:schemeClr val="dk1"/>
                        </a:buClr>
                        <a:buSzPts val="1400"/>
                        <a:buFont typeface="Corbel"/>
                        <a:buNone/>
                      </a:pPr>
                      <a:endParaRPr sz="1400" b="1"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chemeClr val="lt1"/>
                        </a:buClr>
                        <a:buSzPts val="1400"/>
                        <a:buFont typeface="Arial Narrow"/>
                        <a:buNone/>
                      </a:pPr>
                      <a:r>
                        <a:rPr lang="en-US" sz="1400" b="1" u="none" strike="noStrike" cap="none">
                          <a:solidFill>
                            <a:schemeClr val="lt1"/>
                          </a:solidFill>
                          <a:latin typeface="Arial Narrow"/>
                          <a:ea typeface="Arial Narrow"/>
                          <a:cs typeface="Arial Narrow"/>
                          <a:sym typeface="Arial Narrow"/>
                        </a:rPr>
                        <a:t>WHAT IS IT?</a:t>
                      </a:r>
                      <a:endParaRPr/>
                    </a:p>
                    <a:p>
                      <a:pPr marL="0" marR="0" lvl="0" indent="0" algn="ctr" rtl="0">
                        <a:spcBef>
                          <a:spcPts val="0"/>
                        </a:spcBef>
                        <a:spcAft>
                          <a:spcPts val="0"/>
                        </a:spcAft>
                        <a:buClr>
                          <a:schemeClr val="lt1"/>
                        </a:buClr>
                        <a:buSzPts val="1400"/>
                        <a:buFont typeface="Arial Narrow"/>
                        <a:buNone/>
                      </a:pPr>
                      <a:r>
                        <a:rPr lang="en-US" sz="1400" u="none" strike="noStrike" cap="none">
                          <a:solidFill>
                            <a:schemeClr val="lt1"/>
                          </a:solidFill>
                          <a:latin typeface="Arial Narrow"/>
                          <a:ea typeface="Arial Narrow"/>
                          <a:cs typeface="Arial Narrow"/>
                          <a:sym typeface="Arial Narrow"/>
                        </a:rPr>
                        <a:t>Flooding impacts are occurring or imminent. </a:t>
                      </a:r>
                      <a:endParaRPr/>
                    </a:p>
                    <a:p>
                      <a:pPr marL="0" marR="0" lvl="0" indent="0" algn="ctr" rtl="0">
                        <a:spcBef>
                          <a:spcPts val="0"/>
                        </a:spcBef>
                        <a:spcAft>
                          <a:spcPts val="0"/>
                        </a:spcAft>
                        <a:buClr>
                          <a:schemeClr val="dk1"/>
                        </a:buClr>
                        <a:buSzPts val="1400"/>
                        <a:buFont typeface="Corbel"/>
                        <a:buNone/>
                      </a:pPr>
                      <a:endParaRPr sz="1400" b="0" u="none" strike="noStrike" cap="none">
                        <a:solidFill>
                          <a:schemeClr val="lt1"/>
                        </a:solidFill>
                        <a:latin typeface="Arial Narrow"/>
                        <a:ea typeface="Arial Narrow"/>
                        <a:cs typeface="Arial Narrow"/>
                        <a:sym typeface="Arial Narrow"/>
                      </a:endParaRPr>
                    </a:p>
                    <a:p>
                      <a:pPr marL="0" marR="0" lvl="0" indent="0" algn="ctr" rtl="0">
                        <a:lnSpc>
                          <a:spcPct val="100000"/>
                        </a:lnSpc>
                        <a:spcBef>
                          <a:spcPts val="0"/>
                        </a:spcBef>
                        <a:spcAft>
                          <a:spcPts val="0"/>
                        </a:spcAft>
                        <a:buClr>
                          <a:schemeClr val="lt1"/>
                        </a:buClr>
                        <a:buSzPts val="1400"/>
                        <a:buFont typeface="Arial Narrow"/>
                        <a:buNone/>
                      </a:pPr>
                      <a:r>
                        <a:rPr lang="en-US" sz="1400" b="1" u="none" strike="noStrike" cap="none">
                          <a:solidFill>
                            <a:schemeClr val="lt1"/>
                          </a:solidFill>
                          <a:latin typeface="Arial Narrow"/>
                          <a:ea typeface="Arial Narrow"/>
                          <a:cs typeface="Arial Narrow"/>
                          <a:sym typeface="Arial Narrow"/>
                        </a:rPr>
                        <a:t>WHAT TO DO?</a:t>
                      </a:r>
                      <a:endParaRPr/>
                    </a:p>
                    <a:p>
                      <a:pPr marL="0" marR="0" lvl="0" indent="0" algn="ctr" rtl="0">
                        <a:spcBef>
                          <a:spcPts val="0"/>
                        </a:spcBef>
                        <a:spcAft>
                          <a:spcPts val="0"/>
                        </a:spcAft>
                        <a:buNone/>
                      </a:pPr>
                      <a:r>
                        <a:rPr lang="en-US" sz="1400" b="0" u="none" strike="noStrike" cap="none">
                          <a:solidFill>
                            <a:schemeClr val="lt1"/>
                          </a:solidFill>
                          <a:latin typeface="Arial Narrow"/>
                          <a:ea typeface="Arial Narrow"/>
                          <a:cs typeface="Arial Narrow"/>
                          <a:sym typeface="Arial Narrow"/>
                        </a:rPr>
                        <a:t>Stay </a:t>
                      </a:r>
                      <a:r>
                        <a:rPr lang="en-US" sz="1400" b="1" i="1" u="none" strike="noStrike" cap="none">
                          <a:solidFill>
                            <a:schemeClr val="lt1"/>
                          </a:solidFill>
                          <a:latin typeface="Arial Narrow"/>
                          <a:ea typeface="Arial Narrow"/>
                          <a:cs typeface="Arial Narrow"/>
                          <a:sym typeface="Arial Narrow"/>
                        </a:rPr>
                        <a:t>alert</a:t>
                      </a:r>
                      <a:r>
                        <a:rPr lang="en-US" sz="1400" b="0" u="none" strike="noStrike" cap="none">
                          <a:solidFill>
                            <a:schemeClr val="lt1"/>
                          </a:solidFill>
                          <a:latin typeface="Arial Narrow"/>
                          <a:ea typeface="Arial Narrow"/>
                          <a:cs typeface="Arial Narrow"/>
                          <a:sym typeface="Arial Narrow"/>
                        </a:rPr>
                        <a:t> for inundated roadways and follow all local signage! Additional impacts include homes and structures could become flooded and need to be evacuated</a:t>
                      </a:r>
                      <a:endParaRPr sz="1400" b="0" u="none" strike="noStrike" cap="none">
                        <a:solidFill>
                          <a:schemeClr val="lt1"/>
                        </a:solidFill>
                        <a:latin typeface="Arial Narrow"/>
                        <a:ea typeface="Arial Narrow"/>
                        <a:cs typeface="Arial Narrow"/>
                        <a:sym typeface="Arial Narrow"/>
                      </a:endParaRPr>
                    </a:p>
                  </a:txBody>
                  <a:tcPr marL="121900" marR="121900" marT="45725" marB="457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600" b="1" i="1" u="none" strike="noStrike" cap="none">
                          <a:solidFill>
                            <a:schemeClr val="lt1"/>
                          </a:solidFill>
                          <a:latin typeface="Arial Narrow"/>
                          <a:ea typeface="Arial Narrow"/>
                          <a:cs typeface="Arial Narrow"/>
                          <a:sym typeface="Arial Narrow"/>
                        </a:rPr>
                        <a:t>Flash Flood Warning </a:t>
                      </a:r>
                      <a:endParaRPr/>
                    </a:p>
                    <a:p>
                      <a:pPr marL="0" marR="0" lvl="0" indent="0" algn="ctr" rtl="0">
                        <a:spcBef>
                          <a:spcPts val="0"/>
                        </a:spcBef>
                        <a:spcAft>
                          <a:spcPts val="0"/>
                        </a:spcAft>
                        <a:buNone/>
                      </a:pPr>
                      <a:r>
                        <a:rPr lang="en-US" sz="1600" b="0" u="none" strike="noStrike" cap="none">
                          <a:solidFill>
                            <a:schemeClr val="dk1"/>
                          </a:solidFill>
                          <a:latin typeface="Arial Narrow"/>
                          <a:ea typeface="Arial Narrow"/>
                          <a:cs typeface="Arial Narrow"/>
                          <a:sym typeface="Arial Narrow"/>
                        </a:rPr>
                        <a:t> </a:t>
                      </a:r>
                      <a:endParaRPr/>
                    </a:p>
                    <a:p>
                      <a:pPr marL="0" marR="0" lvl="0" indent="0" algn="ctr" rtl="0">
                        <a:lnSpc>
                          <a:spcPct val="100000"/>
                        </a:lnSpc>
                        <a:spcBef>
                          <a:spcPts val="0"/>
                        </a:spcBef>
                        <a:spcAft>
                          <a:spcPts val="0"/>
                        </a:spcAft>
                        <a:buClr>
                          <a:schemeClr val="lt1"/>
                        </a:buClr>
                        <a:buSzPts val="1400"/>
                        <a:buFont typeface="Arial Narrow"/>
                        <a:buNone/>
                      </a:pPr>
                      <a:r>
                        <a:rPr lang="en-US" sz="1400" b="1" u="none" strike="noStrike" cap="none">
                          <a:solidFill>
                            <a:schemeClr val="lt1"/>
                          </a:solidFill>
                          <a:latin typeface="Arial Narrow"/>
                          <a:ea typeface="Arial Narrow"/>
                          <a:cs typeface="Arial Narrow"/>
                          <a:sym typeface="Arial Narrow"/>
                        </a:rPr>
                        <a:t>WHAT IS IT?</a:t>
                      </a:r>
                      <a:endParaRPr/>
                    </a:p>
                    <a:p>
                      <a:pPr marL="0" marR="0" lvl="0" indent="0" algn="ctr" rtl="0">
                        <a:spcBef>
                          <a:spcPts val="0"/>
                        </a:spcBef>
                        <a:spcAft>
                          <a:spcPts val="0"/>
                        </a:spcAft>
                        <a:buNone/>
                      </a:pPr>
                      <a:r>
                        <a:rPr lang="en-US" sz="1400" b="0" u="none" strike="noStrike" cap="none">
                          <a:solidFill>
                            <a:schemeClr val="lt1"/>
                          </a:solidFill>
                          <a:latin typeface="Arial Narrow"/>
                          <a:ea typeface="Arial Narrow"/>
                          <a:cs typeface="Arial Narrow"/>
                          <a:sym typeface="Arial Narrow"/>
                        </a:rPr>
                        <a:t>Flash flooding impacts are occurring or imminent. </a:t>
                      </a:r>
                      <a:endParaRPr/>
                    </a:p>
                    <a:p>
                      <a:pPr marL="0" marR="0" lvl="0" indent="0" algn="ctr" rtl="0">
                        <a:spcBef>
                          <a:spcPts val="0"/>
                        </a:spcBef>
                        <a:spcAft>
                          <a:spcPts val="0"/>
                        </a:spcAft>
                        <a:buNone/>
                      </a:pPr>
                      <a:endParaRPr sz="1400" b="0" u="none" strike="noStrike" cap="none">
                        <a:solidFill>
                          <a:schemeClr val="lt1"/>
                        </a:solidFill>
                        <a:latin typeface="Arial Narrow"/>
                        <a:ea typeface="Arial Narrow"/>
                        <a:cs typeface="Arial Narrow"/>
                        <a:sym typeface="Arial Narrow"/>
                      </a:endParaRPr>
                    </a:p>
                    <a:p>
                      <a:pPr marL="0" marR="0" lvl="0" indent="0" algn="ctr" rtl="0">
                        <a:lnSpc>
                          <a:spcPct val="100000"/>
                        </a:lnSpc>
                        <a:spcBef>
                          <a:spcPts val="0"/>
                        </a:spcBef>
                        <a:spcAft>
                          <a:spcPts val="0"/>
                        </a:spcAft>
                        <a:buClr>
                          <a:schemeClr val="lt1"/>
                        </a:buClr>
                        <a:buSzPts val="1400"/>
                        <a:buFont typeface="Arial Narrow"/>
                        <a:buNone/>
                      </a:pPr>
                      <a:r>
                        <a:rPr lang="en-US" sz="1400" b="1" u="none" strike="noStrike" cap="none">
                          <a:solidFill>
                            <a:schemeClr val="lt1"/>
                          </a:solidFill>
                          <a:latin typeface="Arial Narrow"/>
                          <a:ea typeface="Arial Narrow"/>
                          <a:cs typeface="Arial Narrow"/>
                          <a:sym typeface="Arial Narrow"/>
                        </a:rPr>
                        <a:t>WHAT TO DO?</a:t>
                      </a:r>
                      <a:endParaRPr/>
                    </a:p>
                    <a:p>
                      <a:pPr marL="0" marR="0" lvl="0" indent="0" algn="ctr" rtl="0">
                        <a:spcBef>
                          <a:spcPts val="0"/>
                        </a:spcBef>
                        <a:spcAft>
                          <a:spcPts val="0"/>
                        </a:spcAft>
                        <a:buNone/>
                      </a:pPr>
                      <a:r>
                        <a:rPr lang="en-US" sz="1400" b="0" u="none" strike="noStrike" cap="none">
                          <a:solidFill>
                            <a:schemeClr val="lt1"/>
                          </a:solidFill>
                          <a:latin typeface="Arial Narrow"/>
                          <a:ea typeface="Arial Narrow"/>
                          <a:cs typeface="Arial Narrow"/>
                          <a:sym typeface="Arial Narrow"/>
                        </a:rPr>
                        <a:t>Conditions will </a:t>
                      </a:r>
                      <a:r>
                        <a:rPr lang="en-US" sz="1400" b="1" i="1" u="none" strike="noStrike" cap="none">
                          <a:solidFill>
                            <a:schemeClr val="lt1"/>
                          </a:solidFill>
                          <a:latin typeface="Arial Narrow"/>
                          <a:ea typeface="Arial Narrow"/>
                          <a:cs typeface="Arial Narrow"/>
                          <a:sym typeface="Arial Narrow"/>
                        </a:rPr>
                        <a:t>rapidly</a:t>
                      </a:r>
                      <a:r>
                        <a:rPr lang="en-US" sz="1400" b="0" u="none" strike="noStrike" cap="none">
                          <a:solidFill>
                            <a:schemeClr val="lt1"/>
                          </a:solidFill>
                          <a:latin typeface="Arial Narrow"/>
                          <a:ea typeface="Arial Narrow"/>
                          <a:cs typeface="Arial Narrow"/>
                          <a:sym typeface="Arial Narrow"/>
                        </a:rPr>
                        <a:t> become hazardous! Do not cross flooded roadways or approach inundated areas as water may still be rising</a:t>
                      </a:r>
                      <a:endParaRPr sz="1400" b="0" u="none" strike="noStrike" cap="none">
                        <a:solidFill>
                          <a:schemeClr val="lt1"/>
                        </a:solidFill>
                        <a:latin typeface="Arial Narrow"/>
                        <a:ea typeface="Arial Narrow"/>
                        <a:cs typeface="Arial Narrow"/>
                        <a:sym typeface="Arial Narrow"/>
                      </a:endParaRPr>
                    </a:p>
                    <a:p>
                      <a:pPr marL="0" marR="0" lvl="0" indent="0" algn="ctr" rtl="0">
                        <a:spcBef>
                          <a:spcPts val="0"/>
                        </a:spcBef>
                        <a:spcAft>
                          <a:spcPts val="0"/>
                        </a:spcAft>
                        <a:buNone/>
                      </a:pPr>
                      <a:r>
                        <a:rPr lang="en-US" sz="1100" b="0" u="none" strike="noStrike" cap="none">
                          <a:solidFill>
                            <a:schemeClr val="dk1"/>
                          </a:solidFill>
                          <a:latin typeface="Arial Narrow"/>
                          <a:ea typeface="Arial Narrow"/>
                          <a:cs typeface="Arial Narrow"/>
                          <a:sym typeface="Arial Narrow"/>
                        </a:rPr>
                        <a:t> </a:t>
                      </a:r>
                      <a:endParaRPr/>
                    </a:p>
                    <a:p>
                      <a:pPr marL="0" marR="0" lvl="0" indent="0" algn="ctr" rtl="0">
                        <a:spcBef>
                          <a:spcPts val="0"/>
                        </a:spcBef>
                        <a:spcAft>
                          <a:spcPts val="0"/>
                        </a:spcAft>
                        <a:buNone/>
                      </a:pPr>
                      <a:endParaRPr sz="1800" b="0" u="none" strike="noStrike" cap="none">
                        <a:latin typeface="Arial Narrow"/>
                        <a:ea typeface="Arial Narrow"/>
                        <a:cs typeface="Arial Narrow"/>
                        <a:sym typeface="Arial Narrow"/>
                      </a:endParaRPr>
                    </a:p>
                  </a:txBody>
                  <a:tcPr marL="121900" marR="121900" marT="45725" marB="457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CC0000"/>
                    </a:solidFill>
                  </a:tcPr>
                </a:tc>
                <a:tc>
                  <a:txBody>
                    <a:bodyPr/>
                    <a:lstStyle/>
                    <a:p>
                      <a:pPr marL="0" marR="0" lvl="0" indent="0" algn="ctr" rtl="0">
                        <a:spcBef>
                          <a:spcPts val="0"/>
                        </a:spcBef>
                        <a:spcAft>
                          <a:spcPts val="0"/>
                        </a:spcAft>
                        <a:buNone/>
                      </a:pPr>
                      <a:r>
                        <a:rPr lang="en-US" sz="1600" b="1" i="1" u="none" strike="noStrike" cap="none">
                          <a:solidFill>
                            <a:schemeClr val="lt1"/>
                          </a:solidFill>
                          <a:latin typeface="Arial Narrow"/>
                          <a:ea typeface="Arial Narrow"/>
                          <a:cs typeface="Arial Narrow"/>
                          <a:sym typeface="Arial Narrow"/>
                        </a:rPr>
                        <a:t>Flash Flood Emergency </a:t>
                      </a:r>
                      <a:endParaRPr/>
                    </a:p>
                    <a:p>
                      <a:pPr marL="0" marR="0" lvl="0" indent="0" algn="ctr" rtl="0">
                        <a:spcBef>
                          <a:spcPts val="0"/>
                        </a:spcBef>
                        <a:spcAft>
                          <a:spcPts val="0"/>
                        </a:spcAft>
                        <a:buNone/>
                      </a:pPr>
                      <a:endParaRPr sz="1600" b="1"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chemeClr val="dk1"/>
                        </a:buClr>
                        <a:buSzPts val="1400"/>
                        <a:buFont typeface="Arial Narrow"/>
                        <a:buNone/>
                      </a:pPr>
                      <a:r>
                        <a:rPr lang="en-US" sz="1400" b="1" u="none" strike="noStrike" cap="none">
                          <a:solidFill>
                            <a:schemeClr val="dk1"/>
                          </a:solidFill>
                          <a:latin typeface="Arial Narrow"/>
                          <a:ea typeface="Arial Narrow"/>
                          <a:cs typeface="Arial Narrow"/>
                          <a:sym typeface="Arial Narrow"/>
                        </a:rPr>
                        <a:t>WHAT IS IT?</a:t>
                      </a:r>
                      <a:endParaRPr/>
                    </a:p>
                    <a:p>
                      <a:pPr marL="0" marR="0" lvl="0" indent="0" algn="ctr" rtl="0">
                        <a:spcBef>
                          <a:spcPts val="0"/>
                        </a:spcBef>
                        <a:spcAft>
                          <a:spcPts val="0"/>
                        </a:spcAft>
                        <a:buNone/>
                      </a:pPr>
                      <a:r>
                        <a:rPr lang="en-US" sz="1400" b="0" u="none" strike="noStrike" cap="none">
                          <a:solidFill>
                            <a:schemeClr val="dk1"/>
                          </a:solidFill>
                          <a:latin typeface="Arial Narrow"/>
                          <a:ea typeface="Arial Narrow"/>
                          <a:cs typeface="Arial Narrow"/>
                          <a:sym typeface="Arial Narrow"/>
                        </a:rPr>
                        <a:t>Flash flood situation that presents a clear threat to human life due to extremely dangerous flooding conditions </a:t>
                      </a:r>
                      <a:endParaRPr/>
                    </a:p>
                    <a:p>
                      <a:pPr marL="0" marR="0" lvl="0" indent="0" algn="ctr" rtl="0">
                        <a:spcBef>
                          <a:spcPts val="0"/>
                        </a:spcBef>
                        <a:spcAft>
                          <a:spcPts val="0"/>
                        </a:spcAft>
                        <a:buNone/>
                      </a:pPr>
                      <a:endParaRPr sz="1400" b="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chemeClr val="dk1"/>
                        </a:buClr>
                        <a:buSzPts val="1400"/>
                        <a:buFont typeface="Arial Narrow"/>
                        <a:buNone/>
                      </a:pPr>
                      <a:r>
                        <a:rPr lang="en-US" sz="1400" b="1" u="none" strike="noStrike" cap="none">
                          <a:solidFill>
                            <a:schemeClr val="dk1"/>
                          </a:solidFill>
                          <a:latin typeface="Arial Narrow"/>
                          <a:ea typeface="Arial Narrow"/>
                          <a:cs typeface="Arial Narrow"/>
                          <a:sym typeface="Arial Narrow"/>
                        </a:rPr>
                        <a:t>WHAT TO DO?</a:t>
                      </a:r>
                      <a:endParaRPr/>
                    </a:p>
                    <a:p>
                      <a:pPr marL="0" marR="0" lvl="0" indent="0" algn="ctr" rtl="0">
                        <a:spcBef>
                          <a:spcPts val="0"/>
                        </a:spcBef>
                        <a:spcAft>
                          <a:spcPts val="0"/>
                        </a:spcAft>
                        <a:buNone/>
                      </a:pPr>
                      <a:r>
                        <a:rPr lang="en-US" sz="1400" b="1" i="1" u="none" strike="noStrike" cap="none">
                          <a:solidFill>
                            <a:schemeClr val="dk1"/>
                          </a:solidFill>
                          <a:latin typeface="Arial Narrow"/>
                          <a:ea typeface="Arial Narrow"/>
                          <a:cs typeface="Arial Narrow"/>
                          <a:sym typeface="Arial Narrow"/>
                        </a:rPr>
                        <a:t>Immediately</a:t>
                      </a:r>
                      <a:r>
                        <a:rPr lang="en-US" sz="1400" b="0" u="none" strike="noStrike" cap="none">
                          <a:solidFill>
                            <a:schemeClr val="dk1"/>
                          </a:solidFill>
                          <a:latin typeface="Arial Narrow"/>
                          <a:ea typeface="Arial Narrow"/>
                          <a:cs typeface="Arial Narrow"/>
                          <a:sym typeface="Arial Narrow"/>
                        </a:rPr>
                        <a:t> reach higher ground by any means possible</a:t>
                      </a:r>
                      <a:endParaRPr sz="1800" b="0" u="none" strike="noStrike" cap="none">
                        <a:latin typeface="Arial Narrow"/>
                        <a:ea typeface="Arial Narrow"/>
                        <a:cs typeface="Arial Narrow"/>
                        <a:sym typeface="Arial Narrow"/>
                      </a:endParaRPr>
                    </a:p>
                  </a:txBody>
                  <a:tcPr marL="121900" marR="121900" marT="45725" marB="457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C234BB"/>
                    </a:solidFill>
                  </a:tcPr>
                </a:tc>
                <a:extLst>
                  <a:ext uri="{0D108BD9-81ED-4DB2-BD59-A6C34878D82A}">
                    <a16:rowId xmlns:a16="http://schemas.microsoft.com/office/drawing/2014/main" val="10000"/>
                  </a:ext>
                </a:extLst>
              </a:tr>
            </a:tbl>
          </a:graphicData>
        </a:graphic>
      </p:graphicFrame>
      <p:pic>
        <p:nvPicPr>
          <p:cNvPr id="253" name="Google Shape;253;p31" descr="flash flooding"/>
          <p:cNvPicPr preferRelativeResize="0"/>
          <p:nvPr/>
        </p:nvPicPr>
        <p:blipFill rotWithShape="1">
          <a:blip r:embed="rId7">
            <a:alphaModFix/>
          </a:blip>
          <a:srcRect l="190" b="13340"/>
          <a:stretch/>
        </p:blipFill>
        <p:spPr>
          <a:xfrm>
            <a:off x="107070" y="4870938"/>
            <a:ext cx="2789365" cy="1472168"/>
          </a:xfrm>
          <a:prstGeom prst="rect">
            <a:avLst/>
          </a:prstGeom>
          <a:noFill/>
          <a:ln>
            <a:noFill/>
          </a:ln>
        </p:spPr>
      </p:pic>
      <p:grpSp>
        <p:nvGrpSpPr>
          <p:cNvPr id="254" name="Google Shape;254;p31"/>
          <p:cNvGrpSpPr/>
          <p:nvPr/>
        </p:nvGrpSpPr>
        <p:grpSpPr>
          <a:xfrm>
            <a:off x="2998227" y="4893279"/>
            <a:ext cx="9059047" cy="1479165"/>
            <a:chOff x="3676181" y="4517689"/>
            <a:chExt cx="5357833" cy="1869932"/>
          </a:xfrm>
        </p:grpSpPr>
        <p:sp>
          <p:nvSpPr>
            <p:cNvPr id="255" name="Google Shape;255;p31"/>
            <p:cNvSpPr/>
            <p:nvPr/>
          </p:nvSpPr>
          <p:spPr>
            <a:xfrm>
              <a:off x="3676181" y="4517689"/>
              <a:ext cx="5357832" cy="1869932"/>
            </a:xfrm>
            <a:prstGeom prst="roundRect">
              <a:avLst>
                <a:gd name="adj" fmla="val 16667"/>
              </a:avLst>
            </a:prstGeom>
            <a:solidFill>
              <a:srgbClr val="979D9F"/>
            </a:solidFill>
            <a:ln>
              <a:noFill/>
            </a:ln>
            <a:effectLst>
              <a:outerShdw blurRad="12700" dist="38100" dir="2700000" algn="tl" rotWithShape="0">
                <a:srgbClr val="000000">
                  <a:alpha val="7098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orbel"/>
                <a:ea typeface="Corbel"/>
                <a:cs typeface="Corbel"/>
                <a:sym typeface="Corbel"/>
              </a:endParaRPr>
            </a:p>
          </p:txBody>
        </p:sp>
        <p:sp>
          <p:nvSpPr>
            <p:cNvPr id="256" name="Google Shape;256;p31"/>
            <p:cNvSpPr txBox="1"/>
            <p:nvPr/>
          </p:nvSpPr>
          <p:spPr>
            <a:xfrm>
              <a:off x="3698581" y="4619220"/>
              <a:ext cx="5335433" cy="17508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rgbClr val="000000"/>
                  </a:solidFill>
                  <a:latin typeface="Arial Narrow"/>
                  <a:ea typeface="Arial Narrow"/>
                  <a:cs typeface="Arial Narrow"/>
                  <a:sym typeface="Arial Narrow"/>
                </a:rPr>
                <a:t>How is a flash flood different from a standard flood?</a:t>
              </a:r>
              <a:endParaRPr/>
            </a:p>
            <a:p>
              <a:pPr marL="0" marR="0" lvl="0" indent="0" algn="ctr" rtl="0">
                <a:spcBef>
                  <a:spcPts val="0"/>
                </a:spcBef>
                <a:spcAft>
                  <a:spcPts val="0"/>
                </a:spcAft>
                <a:buNone/>
              </a:pPr>
              <a:r>
                <a:rPr lang="en-US" sz="1600">
                  <a:solidFill>
                    <a:srgbClr val="000000"/>
                  </a:solidFill>
                  <a:latin typeface="Arial Narrow"/>
                  <a:ea typeface="Arial Narrow"/>
                  <a:cs typeface="Arial Narrow"/>
                  <a:sym typeface="Arial Narrow"/>
                </a:rPr>
                <a:t>Flash floods are characterized by rapid rise of water on the order of a few minutes to 6 hours that can occur anywhere. </a:t>
              </a:r>
              <a:endParaRPr/>
            </a:p>
            <a:p>
              <a:pPr marL="0" marR="0" lvl="0" indent="0" algn="ctr" rtl="0">
                <a:spcBef>
                  <a:spcPts val="0"/>
                </a:spcBef>
                <a:spcAft>
                  <a:spcPts val="0"/>
                </a:spcAft>
                <a:buNone/>
              </a:pPr>
              <a:r>
                <a:rPr lang="en-US" sz="1600">
                  <a:solidFill>
                    <a:srgbClr val="000000"/>
                  </a:solidFill>
                  <a:latin typeface="Arial Narrow"/>
                  <a:ea typeface="Arial Narrow"/>
                  <a:cs typeface="Arial Narrow"/>
                  <a:sym typeface="Arial Narrow"/>
                </a:rPr>
                <a:t>A flood watch or warning pertains to larger streams and rivers that take much longer to respond (3 hours to weeks) but move much larger amounts of water through sensitive areas.  Flood Warnings can last 6 to 12 hours to weeks for a single location.</a:t>
              </a: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32"/>
          <p:cNvPicPr preferRelativeResize="0"/>
          <p:nvPr/>
        </p:nvPicPr>
        <p:blipFill rotWithShape="1">
          <a:blip r:embed="rId3">
            <a:alphaModFix/>
          </a:blip>
          <a:srcRect/>
          <a:stretch/>
        </p:blipFill>
        <p:spPr>
          <a:xfrm>
            <a:off x="1589" y="0"/>
            <a:ext cx="12188825" cy="6858000"/>
          </a:xfrm>
          <a:prstGeom prst="rect">
            <a:avLst/>
          </a:prstGeom>
          <a:noFill/>
          <a:ln>
            <a:noFill/>
          </a:ln>
        </p:spPr>
      </p:pic>
      <p:grpSp>
        <p:nvGrpSpPr>
          <p:cNvPr id="262" name="Google Shape;262;p32"/>
          <p:cNvGrpSpPr/>
          <p:nvPr/>
        </p:nvGrpSpPr>
        <p:grpSpPr>
          <a:xfrm>
            <a:off x="6212940" y="2131383"/>
            <a:ext cx="5977473" cy="907101"/>
            <a:chOff x="5572087" y="1412420"/>
            <a:chExt cx="3482106" cy="1019661"/>
          </a:xfrm>
        </p:grpSpPr>
        <p:sp>
          <p:nvSpPr>
            <p:cNvPr id="263" name="Google Shape;263;p32"/>
            <p:cNvSpPr/>
            <p:nvPr/>
          </p:nvSpPr>
          <p:spPr>
            <a:xfrm>
              <a:off x="5572087" y="1412420"/>
              <a:ext cx="3482106" cy="1019661"/>
            </a:xfrm>
            <a:prstGeom prst="roundRect">
              <a:avLst>
                <a:gd name="adj" fmla="val 16667"/>
              </a:avLst>
            </a:prstGeom>
            <a:solidFill>
              <a:srgbClr val="FFF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orbel"/>
                <a:ea typeface="Corbel"/>
                <a:cs typeface="Corbel"/>
                <a:sym typeface="Corbel"/>
              </a:endParaRPr>
            </a:p>
          </p:txBody>
        </p:sp>
        <p:sp>
          <p:nvSpPr>
            <p:cNvPr id="264" name="Google Shape;264;p32"/>
            <p:cNvSpPr txBox="1"/>
            <p:nvPr/>
          </p:nvSpPr>
          <p:spPr>
            <a:xfrm>
              <a:off x="5666014" y="1518557"/>
              <a:ext cx="3282043" cy="4151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000000"/>
                  </a:solidFill>
                  <a:latin typeface="Arial"/>
                  <a:ea typeface="Arial"/>
                  <a:cs typeface="Arial"/>
                  <a:sym typeface="Arial"/>
                </a:rPr>
                <a:t>ACTION</a:t>
              </a:r>
              <a:endParaRPr/>
            </a:p>
          </p:txBody>
        </p:sp>
        <p:sp>
          <p:nvSpPr>
            <p:cNvPr id="265" name="Google Shape;265;p32"/>
            <p:cNvSpPr txBox="1"/>
            <p:nvPr/>
          </p:nvSpPr>
          <p:spPr>
            <a:xfrm>
              <a:off x="5698671" y="1804307"/>
              <a:ext cx="3311961" cy="51895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rgbClr val="000000"/>
                  </a:solidFill>
                  <a:latin typeface="Arial Narrow"/>
                  <a:ea typeface="Arial Narrow"/>
                  <a:cs typeface="Arial Narrow"/>
                  <a:sym typeface="Arial Narrow"/>
                </a:rPr>
                <a:t>Impact</a:t>
              </a:r>
              <a:r>
                <a:rPr lang="en-US" sz="1200">
                  <a:solidFill>
                    <a:srgbClr val="000000"/>
                  </a:solidFill>
                  <a:latin typeface="Arial Narrow"/>
                  <a:ea typeface="Arial Narrow"/>
                  <a:cs typeface="Arial Narrow"/>
                  <a:sym typeface="Arial Narrow"/>
                </a:rPr>
                <a:t>: Water is over the banks and into the flood plain, but not a threat to structures or roadways.  Some action may be required such as moving farm equipment or increasing awareness</a:t>
              </a:r>
              <a:endParaRPr/>
            </a:p>
          </p:txBody>
        </p:sp>
      </p:grpSp>
      <p:grpSp>
        <p:nvGrpSpPr>
          <p:cNvPr id="266" name="Google Shape;266;p32"/>
          <p:cNvGrpSpPr/>
          <p:nvPr/>
        </p:nvGrpSpPr>
        <p:grpSpPr>
          <a:xfrm>
            <a:off x="6212944" y="3123985"/>
            <a:ext cx="6122255" cy="1112439"/>
            <a:chOff x="5784767" y="2773134"/>
            <a:chExt cx="3351069" cy="1302307"/>
          </a:xfrm>
        </p:grpSpPr>
        <p:sp>
          <p:nvSpPr>
            <p:cNvPr id="267" name="Google Shape;267;p32"/>
            <p:cNvSpPr/>
            <p:nvPr/>
          </p:nvSpPr>
          <p:spPr>
            <a:xfrm>
              <a:off x="5784767" y="2773134"/>
              <a:ext cx="3269424" cy="1302307"/>
            </a:xfrm>
            <a:prstGeom prst="roundRect">
              <a:avLst>
                <a:gd name="adj" fmla="val 16667"/>
              </a:avLst>
            </a:prstGeom>
            <a:solidFill>
              <a:srgbClr val="F686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orbel"/>
                <a:ea typeface="Corbel"/>
                <a:cs typeface="Corbel"/>
                <a:sym typeface="Corbel"/>
              </a:endParaRPr>
            </a:p>
          </p:txBody>
        </p:sp>
        <p:sp>
          <p:nvSpPr>
            <p:cNvPr id="268" name="Google Shape;268;p32"/>
            <p:cNvSpPr txBox="1"/>
            <p:nvPr/>
          </p:nvSpPr>
          <p:spPr>
            <a:xfrm>
              <a:off x="5853793" y="2862943"/>
              <a:ext cx="3282043" cy="4323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000000"/>
                  </a:solidFill>
                  <a:latin typeface="Arial"/>
                  <a:ea typeface="Arial"/>
                  <a:cs typeface="Arial"/>
                  <a:sym typeface="Arial"/>
                </a:rPr>
                <a:t>MINOR</a:t>
              </a:r>
              <a:endParaRPr/>
            </a:p>
          </p:txBody>
        </p:sp>
        <p:sp>
          <p:nvSpPr>
            <p:cNvPr id="269" name="Google Shape;269;p32"/>
            <p:cNvSpPr txBox="1"/>
            <p:nvPr/>
          </p:nvSpPr>
          <p:spPr>
            <a:xfrm>
              <a:off x="5886450" y="3148693"/>
              <a:ext cx="3110593" cy="7566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rgbClr val="000000"/>
                  </a:solidFill>
                  <a:latin typeface="Arial Narrow"/>
                  <a:ea typeface="Arial Narrow"/>
                  <a:cs typeface="Arial Narrow"/>
                  <a:sym typeface="Arial Narrow"/>
                </a:rPr>
                <a:t>Impact</a:t>
              </a:r>
              <a:r>
                <a:rPr lang="en-US" sz="1200">
                  <a:solidFill>
                    <a:srgbClr val="000000"/>
                  </a:solidFill>
                  <a:latin typeface="Arial Narrow"/>
                  <a:ea typeface="Arial Narrow"/>
                  <a:cs typeface="Arial Narrow"/>
                  <a:sym typeface="Arial Narrow"/>
                </a:rPr>
                <a:t>: Typically water is impacting areas inside of flood plain which can vary by location.  Some low water crossings covered by water, agricultural flooding, water approaching public areas (parks, sidewalks etc.).  Areas frequently flooded can expect to be impacted</a:t>
              </a:r>
              <a:endParaRPr/>
            </a:p>
          </p:txBody>
        </p:sp>
      </p:grpSp>
      <p:grpSp>
        <p:nvGrpSpPr>
          <p:cNvPr id="270" name="Google Shape;270;p32"/>
          <p:cNvGrpSpPr/>
          <p:nvPr/>
        </p:nvGrpSpPr>
        <p:grpSpPr>
          <a:xfrm>
            <a:off x="6212945" y="4305084"/>
            <a:ext cx="6120665" cy="1074964"/>
            <a:chOff x="5834144" y="4239986"/>
            <a:chExt cx="3309856" cy="1074964"/>
          </a:xfrm>
        </p:grpSpPr>
        <p:sp>
          <p:nvSpPr>
            <p:cNvPr id="271" name="Google Shape;271;p32"/>
            <p:cNvSpPr/>
            <p:nvPr/>
          </p:nvSpPr>
          <p:spPr>
            <a:xfrm>
              <a:off x="5834144" y="4239986"/>
              <a:ext cx="3244542" cy="1074964"/>
            </a:xfrm>
            <a:prstGeom prst="roundRect">
              <a:avLst>
                <a:gd name="adj" fmla="val 16667"/>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orbel"/>
                <a:ea typeface="Corbel"/>
                <a:cs typeface="Corbel"/>
                <a:sym typeface="Corbel"/>
              </a:endParaRPr>
            </a:p>
          </p:txBody>
        </p:sp>
        <p:sp>
          <p:nvSpPr>
            <p:cNvPr id="272" name="Google Shape;272;p32"/>
            <p:cNvSpPr txBox="1"/>
            <p:nvPr/>
          </p:nvSpPr>
          <p:spPr>
            <a:xfrm>
              <a:off x="5861957" y="4313464"/>
              <a:ext cx="3282043"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MODERATE</a:t>
              </a:r>
              <a:endParaRPr/>
            </a:p>
          </p:txBody>
        </p:sp>
        <p:sp>
          <p:nvSpPr>
            <p:cNvPr id="273" name="Google Shape;273;p32"/>
            <p:cNvSpPr txBox="1"/>
            <p:nvPr/>
          </p:nvSpPr>
          <p:spPr>
            <a:xfrm>
              <a:off x="5894614" y="4599214"/>
              <a:ext cx="3167773"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rgbClr val="FFFFFF"/>
                  </a:solidFill>
                  <a:latin typeface="Arial Narrow"/>
                  <a:ea typeface="Arial Narrow"/>
                  <a:cs typeface="Arial Narrow"/>
                  <a:sym typeface="Arial Narrow"/>
                </a:rPr>
                <a:t>Impact</a:t>
              </a:r>
              <a:r>
                <a:rPr lang="en-US" sz="1200">
                  <a:solidFill>
                    <a:srgbClr val="FFFFFF"/>
                  </a:solidFill>
                  <a:latin typeface="Arial Narrow"/>
                  <a:ea typeface="Arial Narrow"/>
                  <a:cs typeface="Arial Narrow"/>
                  <a:sym typeface="Arial Narrow"/>
                </a:rPr>
                <a:t>: Water now reaching areas only impacted by significant rain events.  Structures can be inundated, several roads covered with water, water may cut off certain areas, widespread agricultural flooding.</a:t>
              </a:r>
              <a:endParaRPr/>
            </a:p>
          </p:txBody>
        </p:sp>
      </p:grpSp>
      <p:grpSp>
        <p:nvGrpSpPr>
          <p:cNvPr id="274" name="Google Shape;274;p32"/>
          <p:cNvGrpSpPr/>
          <p:nvPr/>
        </p:nvGrpSpPr>
        <p:grpSpPr>
          <a:xfrm>
            <a:off x="6212946" y="5476986"/>
            <a:ext cx="5977474" cy="1381023"/>
            <a:chOff x="5260445" y="5559876"/>
            <a:chExt cx="3336548" cy="1088350"/>
          </a:xfrm>
        </p:grpSpPr>
        <p:sp>
          <p:nvSpPr>
            <p:cNvPr id="275" name="Google Shape;275;p32"/>
            <p:cNvSpPr/>
            <p:nvPr/>
          </p:nvSpPr>
          <p:spPr>
            <a:xfrm>
              <a:off x="5260445" y="5559876"/>
              <a:ext cx="3336548" cy="108835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orbel"/>
                <a:ea typeface="Corbel"/>
                <a:cs typeface="Corbel"/>
                <a:sym typeface="Corbel"/>
              </a:endParaRPr>
            </a:p>
          </p:txBody>
        </p:sp>
        <p:sp>
          <p:nvSpPr>
            <p:cNvPr id="276" name="Google Shape;276;p32"/>
            <p:cNvSpPr txBox="1"/>
            <p:nvPr/>
          </p:nvSpPr>
          <p:spPr>
            <a:xfrm>
              <a:off x="5287736" y="5607621"/>
              <a:ext cx="3282043" cy="29106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MAJOR</a:t>
              </a:r>
              <a:endParaRPr/>
            </a:p>
          </p:txBody>
        </p:sp>
        <p:sp>
          <p:nvSpPr>
            <p:cNvPr id="277" name="Google Shape;277;p32"/>
            <p:cNvSpPr txBox="1"/>
            <p:nvPr/>
          </p:nvSpPr>
          <p:spPr>
            <a:xfrm>
              <a:off x="5320319" y="5798860"/>
              <a:ext cx="3249386" cy="8004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rgbClr val="FFFFFF"/>
                  </a:solidFill>
                  <a:latin typeface="Arial Narrow"/>
                  <a:ea typeface="Arial Narrow"/>
                  <a:cs typeface="Arial Narrow"/>
                  <a:sym typeface="Arial Narrow"/>
                </a:rPr>
                <a:t>Impact</a:t>
              </a:r>
              <a:r>
                <a:rPr lang="en-US" sz="1200">
                  <a:solidFill>
                    <a:srgbClr val="FFFFFF"/>
                  </a:solidFill>
                  <a:latin typeface="Arial Narrow"/>
                  <a:ea typeface="Arial Narrow"/>
                  <a:cs typeface="Arial Narrow"/>
                  <a:sym typeface="Arial Narrow"/>
                </a:rPr>
                <a:t>: Water is near the highest its ever been representing rare flooding and significant widespread impacts.  Most roads will be covered by water in the area cutting off if not completely flooding subdivisions, rivers can be several miles wide in areas.  Homes and structures underwater, bridges inundated and in danger of being hit by debris.  Impacts may be greater than ever experienced.</a:t>
              </a:r>
              <a:endParaRPr/>
            </a:p>
            <a:p>
              <a:pPr marL="0" marR="0" lvl="0" indent="0" algn="l" rtl="0">
                <a:spcBef>
                  <a:spcPts val="0"/>
                </a:spcBef>
                <a:spcAft>
                  <a:spcPts val="0"/>
                </a:spcAft>
                <a:buNone/>
              </a:pPr>
              <a:r>
                <a:rPr lang="en-US" sz="1200" b="1">
                  <a:solidFill>
                    <a:srgbClr val="FFFFFF"/>
                  </a:solidFill>
                  <a:latin typeface="Arial Narrow"/>
                  <a:ea typeface="Arial Narrow"/>
                  <a:cs typeface="Arial Narrow"/>
                  <a:sym typeface="Arial Narrow"/>
                </a:rPr>
                <a:t>RECORD FLOODING</a:t>
              </a:r>
              <a:r>
                <a:rPr lang="en-US" sz="1200">
                  <a:solidFill>
                    <a:srgbClr val="FFFFFF"/>
                  </a:solidFill>
                  <a:latin typeface="Arial Narrow"/>
                  <a:ea typeface="Arial Narrow"/>
                  <a:cs typeface="Arial Narrow"/>
                  <a:sym typeface="Arial Narrow"/>
                </a:rPr>
                <a:t>: Impacts that have never been experienced before and are therefore unknown</a:t>
              </a:r>
              <a:endParaRPr/>
            </a:p>
          </p:txBody>
        </p:sp>
      </p:grpSp>
      <p:grpSp>
        <p:nvGrpSpPr>
          <p:cNvPr id="278" name="Google Shape;278;p32"/>
          <p:cNvGrpSpPr/>
          <p:nvPr/>
        </p:nvGrpSpPr>
        <p:grpSpPr>
          <a:xfrm>
            <a:off x="6225675" y="1124229"/>
            <a:ext cx="5964743" cy="901433"/>
            <a:chOff x="5582130" y="1419558"/>
            <a:chExt cx="3472063" cy="1013289"/>
          </a:xfrm>
        </p:grpSpPr>
        <p:sp>
          <p:nvSpPr>
            <p:cNvPr id="279" name="Google Shape;279;p32"/>
            <p:cNvSpPr/>
            <p:nvPr/>
          </p:nvSpPr>
          <p:spPr>
            <a:xfrm>
              <a:off x="5582130" y="1419558"/>
              <a:ext cx="3472063" cy="1013289"/>
            </a:xfrm>
            <a:prstGeom prst="roundRect">
              <a:avLst>
                <a:gd name="adj" fmla="val 16667"/>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orbel"/>
                <a:ea typeface="Corbel"/>
                <a:cs typeface="Corbel"/>
                <a:sym typeface="Corbel"/>
              </a:endParaRPr>
            </a:p>
          </p:txBody>
        </p:sp>
        <p:sp>
          <p:nvSpPr>
            <p:cNvPr id="280" name="Google Shape;280;p32"/>
            <p:cNvSpPr txBox="1"/>
            <p:nvPr/>
          </p:nvSpPr>
          <p:spPr>
            <a:xfrm>
              <a:off x="5666014" y="1518557"/>
              <a:ext cx="3282043" cy="4151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000000"/>
                  </a:solidFill>
                  <a:latin typeface="Arial"/>
                  <a:ea typeface="Arial"/>
                  <a:cs typeface="Arial"/>
                  <a:sym typeface="Arial"/>
                </a:rPr>
                <a:t>BELOW CRITERIA</a:t>
              </a:r>
              <a:endParaRPr/>
            </a:p>
          </p:txBody>
        </p:sp>
        <p:sp>
          <p:nvSpPr>
            <p:cNvPr id="281" name="Google Shape;281;p32"/>
            <p:cNvSpPr txBox="1"/>
            <p:nvPr/>
          </p:nvSpPr>
          <p:spPr>
            <a:xfrm>
              <a:off x="5698671" y="1804306"/>
              <a:ext cx="3257550" cy="51895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rgbClr val="000000"/>
                  </a:solidFill>
                  <a:latin typeface="Arial Narrow"/>
                  <a:ea typeface="Arial Narrow"/>
                  <a:cs typeface="Arial Narrow"/>
                  <a:sym typeface="Arial Narrow"/>
                </a:rPr>
                <a:t>Impact</a:t>
              </a:r>
              <a:r>
                <a:rPr lang="en-US" sz="1200">
                  <a:solidFill>
                    <a:srgbClr val="000000"/>
                  </a:solidFill>
                  <a:latin typeface="Arial Narrow"/>
                  <a:ea typeface="Arial Narrow"/>
                  <a:cs typeface="Arial Narrow"/>
                  <a:sym typeface="Arial Narrow"/>
                </a:rPr>
                <a:t>: Water is within the banks of the river with no impacts to the surrounding area.  Flow speeds may still be high during rainfall or releases which could impact recreational activities</a:t>
              </a:r>
              <a:endParaRPr/>
            </a:p>
          </p:txBody>
        </p:sp>
      </p:grpSp>
      <p:pic>
        <p:nvPicPr>
          <p:cNvPr id="282" name="Google Shape;282;p32" descr="Image result for minor river flooding texas"/>
          <p:cNvPicPr preferRelativeResize="0"/>
          <p:nvPr/>
        </p:nvPicPr>
        <p:blipFill rotWithShape="1">
          <a:blip r:embed="rId4">
            <a:alphaModFix/>
          </a:blip>
          <a:srcRect/>
          <a:stretch/>
        </p:blipFill>
        <p:spPr>
          <a:xfrm>
            <a:off x="64875" y="1171698"/>
            <a:ext cx="6091981" cy="5743575"/>
          </a:xfrm>
          <a:prstGeom prst="rect">
            <a:avLst/>
          </a:prstGeom>
          <a:noFill/>
          <a:ln>
            <a:noFill/>
          </a:ln>
        </p:spPr>
      </p:pic>
      <p:pic>
        <p:nvPicPr>
          <p:cNvPr id="283" name="Google Shape;283;p32"/>
          <p:cNvPicPr preferRelativeResize="0"/>
          <p:nvPr/>
        </p:nvPicPr>
        <p:blipFill rotWithShape="1">
          <a:blip r:embed="rId5">
            <a:alphaModFix/>
          </a:blip>
          <a:srcRect/>
          <a:stretch/>
        </p:blipFill>
        <p:spPr>
          <a:xfrm>
            <a:off x="50848" y="1172198"/>
            <a:ext cx="6091750" cy="5753100"/>
          </a:xfrm>
          <a:prstGeom prst="rect">
            <a:avLst/>
          </a:prstGeom>
          <a:noFill/>
          <a:ln>
            <a:noFill/>
          </a:ln>
        </p:spPr>
      </p:pic>
      <p:grpSp>
        <p:nvGrpSpPr>
          <p:cNvPr id="284" name="Google Shape;284;p32"/>
          <p:cNvGrpSpPr/>
          <p:nvPr/>
        </p:nvGrpSpPr>
        <p:grpSpPr>
          <a:xfrm>
            <a:off x="1601" y="44928"/>
            <a:ext cx="12188826" cy="996043"/>
            <a:chOff x="8" y="44918"/>
            <a:chExt cx="12161839" cy="996043"/>
          </a:xfrm>
        </p:grpSpPr>
        <p:sp>
          <p:nvSpPr>
            <p:cNvPr id="285" name="Google Shape;285;p32"/>
            <p:cNvSpPr/>
            <p:nvPr/>
          </p:nvSpPr>
          <p:spPr>
            <a:xfrm>
              <a:off x="629809" y="85742"/>
              <a:ext cx="11532028" cy="506185"/>
            </a:xfrm>
            <a:prstGeom prst="rect">
              <a:avLst/>
            </a:prstGeom>
            <a:gradFill>
              <a:gsLst>
                <a:gs pos="0">
                  <a:srgbClr val="101010"/>
                </a:gs>
                <a:gs pos="68000">
                  <a:srgbClr val="A6A6A6"/>
                </a:gs>
                <a:gs pos="100000">
                  <a:srgbClr val="ABDDF7"/>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orbel"/>
                <a:ea typeface="Corbel"/>
                <a:cs typeface="Corbel"/>
                <a:sym typeface="Corbel"/>
              </a:endParaRPr>
            </a:p>
          </p:txBody>
        </p:sp>
        <p:sp>
          <p:nvSpPr>
            <p:cNvPr id="286" name="Google Shape;286;p32"/>
            <p:cNvSpPr txBox="1"/>
            <p:nvPr/>
          </p:nvSpPr>
          <p:spPr>
            <a:xfrm>
              <a:off x="1081807" y="85725"/>
              <a:ext cx="10804488"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rgbClr val="FFFFFF"/>
                  </a:solidFill>
                  <a:latin typeface="Arial"/>
                  <a:ea typeface="Arial"/>
                  <a:cs typeface="Arial"/>
                  <a:sym typeface="Arial"/>
                </a:rPr>
                <a:t>Understanding Criteria Levels</a:t>
              </a:r>
              <a:endParaRPr/>
            </a:p>
          </p:txBody>
        </p:sp>
        <p:sp>
          <p:nvSpPr>
            <p:cNvPr id="287" name="Google Shape;287;p32"/>
            <p:cNvSpPr/>
            <p:nvPr/>
          </p:nvSpPr>
          <p:spPr>
            <a:xfrm>
              <a:off x="640677" y="583747"/>
              <a:ext cx="11521170" cy="368752"/>
            </a:xfrm>
            <a:prstGeom prst="rect">
              <a:avLst/>
            </a:prstGeom>
            <a:gradFill>
              <a:gsLst>
                <a:gs pos="0">
                  <a:schemeClr val="dk1"/>
                </a:gs>
                <a:gs pos="66000">
                  <a:srgbClr val="BFBFBF">
                    <a:alpha val="61960"/>
                  </a:srgbClr>
                </a:gs>
                <a:gs pos="100000">
                  <a:srgbClr val="D8D8D8"/>
                </a:gs>
              </a:gsLst>
              <a:lin ang="0" scaled="0"/>
            </a:gradFill>
            <a:ln>
              <a:noFill/>
            </a:ln>
            <a:effectLst>
              <a:outerShdw blurRad="38100" dist="63500" dir="2700000" sx="103000" sy="103000" algn="tl" rotWithShape="0">
                <a:srgbClr val="000000">
                  <a:alpha val="5568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rgbClr val="FFFFFF"/>
                </a:solidFill>
                <a:latin typeface="Corbel"/>
                <a:ea typeface="Corbel"/>
                <a:cs typeface="Corbel"/>
                <a:sym typeface="Corbel"/>
              </a:endParaRPr>
            </a:p>
          </p:txBody>
        </p:sp>
        <p:sp>
          <p:nvSpPr>
            <p:cNvPr id="288" name="Google Shape;288;p32"/>
            <p:cNvSpPr txBox="1"/>
            <p:nvPr/>
          </p:nvSpPr>
          <p:spPr>
            <a:xfrm>
              <a:off x="408561" y="607661"/>
              <a:ext cx="377443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i="1">
                  <a:solidFill>
                    <a:srgbClr val="F2F2F2"/>
                  </a:solidFill>
                  <a:latin typeface="Arial Narrow"/>
                  <a:ea typeface="Arial Narrow"/>
                  <a:cs typeface="Arial Narrow"/>
                  <a:sym typeface="Arial Narrow"/>
                </a:rPr>
                <a:t>             West Gulf River Forecast Center</a:t>
              </a:r>
              <a:endParaRPr/>
            </a:p>
          </p:txBody>
        </p:sp>
        <p:pic>
          <p:nvPicPr>
            <p:cNvPr id="289" name="Google Shape;289;p32" descr="http://www.kschasersassociation.com/img/NWS_Logo.png"/>
            <p:cNvPicPr preferRelativeResize="0"/>
            <p:nvPr/>
          </p:nvPicPr>
          <p:blipFill rotWithShape="1">
            <a:blip r:embed="rId6">
              <a:alphaModFix/>
            </a:blip>
            <a:srcRect/>
            <a:stretch/>
          </p:blipFill>
          <p:spPr>
            <a:xfrm>
              <a:off x="8" y="44918"/>
              <a:ext cx="1026154" cy="996043"/>
            </a:xfrm>
            <a:prstGeom prst="rect">
              <a:avLst/>
            </a:prstGeom>
            <a:noFill/>
            <a:ln>
              <a:noFill/>
            </a:ln>
            <a:effectLst>
              <a:outerShdw blurRad="88900" dist="50800" dir="2700000" algn="tl" rotWithShape="0">
                <a:srgbClr val="000000">
                  <a:alpha val="80784"/>
                </a:srgbClr>
              </a:outerShdw>
            </a:effectLst>
          </p:spPr>
        </p:pic>
      </p:grpSp>
      <p:pic>
        <p:nvPicPr>
          <p:cNvPr id="290" name="Google Shape;290;p32"/>
          <p:cNvPicPr preferRelativeResize="0"/>
          <p:nvPr/>
        </p:nvPicPr>
        <p:blipFill rotWithShape="1">
          <a:blip r:embed="rId7">
            <a:alphaModFix/>
          </a:blip>
          <a:srcRect/>
          <a:stretch/>
        </p:blipFill>
        <p:spPr>
          <a:xfrm>
            <a:off x="41575" y="1164275"/>
            <a:ext cx="6138407" cy="5763126"/>
          </a:xfrm>
          <a:prstGeom prst="rect">
            <a:avLst/>
          </a:prstGeom>
          <a:noFill/>
          <a:ln>
            <a:noFill/>
          </a:ln>
        </p:spPr>
      </p:pic>
      <p:pic>
        <p:nvPicPr>
          <p:cNvPr id="291" name="Google Shape;291;p32"/>
          <p:cNvPicPr preferRelativeResize="0"/>
          <p:nvPr/>
        </p:nvPicPr>
        <p:blipFill rotWithShape="1">
          <a:blip r:embed="rId8">
            <a:alphaModFix/>
          </a:blip>
          <a:srcRect/>
          <a:stretch/>
        </p:blipFill>
        <p:spPr>
          <a:xfrm>
            <a:off x="57150" y="1171697"/>
            <a:ext cx="6091982" cy="5753100"/>
          </a:xfrm>
          <a:prstGeom prst="rect">
            <a:avLst/>
          </a:prstGeom>
          <a:noFill/>
          <a:ln>
            <a:noFill/>
          </a:ln>
        </p:spPr>
      </p:pic>
      <p:pic>
        <p:nvPicPr>
          <p:cNvPr id="292" name="Google Shape;292;p32"/>
          <p:cNvPicPr preferRelativeResize="0"/>
          <p:nvPr/>
        </p:nvPicPr>
        <p:blipFill rotWithShape="1">
          <a:blip r:embed="rId9">
            <a:alphaModFix/>
          </a:blip>
          <a:srcRect/>
          <a:stretch/>
        </p:blipFill>
        <p:spPr>
          <a:xfrm>
            <a:off x="67144" y="1171196"/>
            <a:ext cx="6103602" cy="5753100"/>
          </a:xfrm>
          <a:prstGeom prst="rect">
            <a:avLst/>
          </a:prstGeom>
          <a:noFill/>
          <a:ln>
            <a:noFill/>
          </a:ln>
        </p:spPr>
      </p:pic>
      <p:pic>
        <p:nvPicPr>
          <p:cNvPr id="293" name="Google Shape;293;p32" descr="G:\IDSS\BrazosRiver_May2016\Brazos_River_Over_35.JPG"/>
          <p:cNvPicPr preferRelativeResize="0"/>
          <p:nvPr/>
        </p:nvPicPr>
        <p:blipFill rotWithShape="1">
          <a:blip r:embed="rId10">
            <a:alphaModFix/>
          </a:blip>
          <a:srcRect/>
          <a:stretch/>
        </p:blipFill>
        <p:spPr>
          <a:xfrm>
            <a:off x="43399" y="1165934"/>
            <a:ext cx="6138407" cy="5743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2"/>
                                        </p:tgtEl>
                                        <p:attrNameLst>
                                          <p:attrName>style.visibility</p:attrName>
                                        </p:attrNameLst>
                                      </p:cBhvr>
                                      <p:to>
                                        <p:strVal val="visible"/>
                                      </p:to>
                                    </p:set>
                                    <p:animEffect transition="in" filter="fade">
                                      <p:cBhvr>
                                        <p:cTn id="7" dur="1000"/>
                                        <p:tgtEl>
                                          <p:spTgt spid="282"/>
                                        </p:tgtEl>
                                      </p:cBhvr>
                                    </p:animEffect>
                                  </p:childTnLst>
                                </p:cTn>
                              </p:par>
                              <p:par>
                                <p:cTn id="8" presetID="10" presetClass="entr" presetSubtype="0" fill="hold" nodeType="withEffect">
                                  <p:stCondLst>
                                    <p:cond delay="0"/>
                                  </p:stCondLst>
                                  <p:childTnLst>
                                    <p:set>
                                      <p:cBhvr>
                                        <p:cTn id="9" dur="1" fill="hold">
                                          <p:stCondLst>
                                            <p:cond delay="0"/>
                                          </p:stCondLst>
                                        </p:cTn>
                                        <p:tgtEl>
                                          <p:spTgt spid="262"/>
                                        </p:tgtEl>
                                        <p:attrNameLst>
                                          <p:attrName>style.visibility</p:attrName>
                                        </p:attrNameLst>
                                      </p:cBhvr>
                                      <p:to>
                                        <p:strVal val="visible"/>
                                      </p:to>
                                    </p:set>
                                    <p:animEffect transition="in" filter="fade">
                                      <p:cBhvr>
                                        <p:cTn id="10" dur="1000"/>
                                        <p:tgtEl>
                                          <p:spTgt spid="26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3"/>
                                        </p:tgtEl>
                                        <p:attrNameLst>
                                          <p:attrName>style.visibility</p:attrName>
                                        </p:attrNameLst>
                                      </p:cBhvr>
                                      <p:to>
                                        <p:strVal val="visible"/>
                                      </p:to>
                                    </p:set>
                                    <p:animEffect transition="in" filter="fade">
                                      <p:cBhvr>
                                        <p:cTn id="15" dur="1000"/>
                                        <p:tgtEl>
                                          <p:spTgt spid="283"/>
                                        </p:tgtEl>
                                      </p:cBhvr>
                                    </p:animEffect>
                                  </p:childTnLst>
                                </p:cTn>
                              </p:par>
                              <p:par>
                                <p:cTn id="16" presetID="10" presetClass="entr" presetSubtype="0" fill="hold" nodeType="withEffect">
                                  <p:stCondLst>
                                    <p:cond delay="0"/>
                                  </p:stCondLst>
                                  <p:childTnLst>
                                    <p:set>
                                      <p:cBhvr>
                                        <p:cTn id="17" dur="1" fill="hold">
                                          <p:stCondLst>
                                            <p:cond delay="0"/>
                                          </p:stCondLst>
                                        </p:cTn>
                                        <p:tgtEl>
                                          <p:spTgt spid="266"/>
                                        </p:tgtEl>
                                        <p:attrNameLst>
                                          <p:attrName>style.visibility</p:attrName>
                                        </p:attrNameLst>
                                      </p:cBhvr>
                                      <p:to>
                                        <p:strVal val="visible"/>
                                      </p:to>
                                    </p:set>
                                    <p:animEffect transition="in" filter="fade">
                                      <p:cBhvr>
                                        <p:cTn id="18" dur="1000"/>
                                        <p:tgtEl>
                                          <p:spTgt spid="26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0"/>
                                        </p:tgtEl>
                                        <p:attrNameLst>
                                          <p:attrName>style.visibility</p:attrName>
                                        </p:attrNameLst>
                                      </p:cBhvr>
                                      <p:to>
                                        <p:strVal val="visible"/>
                                      </p:to>
                                    </p:set>
                                    <p:animEffect transition="in" filter="fade">
                                      <p:cBhvr>
                                        <p:cTn id="23" dur="1000"/>
                                        <p:tgtEl>
                                          <p:spTgt spid="270"/>
                                        </p:tgtEl>
                                      </p:cBhvr>
                                    </p:animEffect>
                                  </p:childTnLst>
                                </p:cTn>
                              </p:par>
                              <p:par>
                                <p:cTn id="24" presetID="10" presetClass="entr" presetSubtype="0" fill="hold" nodeType="withEffect">
                                  <p:stCondLst>
                                    <p:cond delay="0"/>
                                  </p:stCondLst>
                                  <p:childTnLst>
                                    <p:set>
                                      <p:cBhvr>
                                        <p:cTn id="25" dur="1" fill="hold">
                                          <p:stCondLst>
                                            <p:cond delay="0"/>
                                          </p:stCondLst>
                                        </p:cTn>
                                        <p:tgtEl>
                                          <p:spTgt spid="290"/>
                                        </p:tgtEl>
                                        <p:attrNameLst>
                                          <p:attrName>style.visibility</p:attrName>
                                        </p:attrNameLst>
                                      </p:cBhvr>
                                      <p:to>
                                        <p:strVal val="visible"/>
                                      </p:to>
                                    </p:set>
                                    <p:animEffect transition="in" filter="fade">
                                      <p:cBhvr>
                                        <p:cTn id="26" dur="1000"/>
                                        <p:tgtEl>
                                          <p:spTgt spid="29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91"/>
                                        </p:tgtEl>
                                        <p:attrNameLst>
                                          <p:attrName>style.visibility</p:attrName>
                                        </p:attrNameLst>
                                      </p:cBhvr>
                                      <p:to>
                                        <p:strVal val="visible"/>
                                      </p:to>
                                    </p:set>
                                    <p:animEffect transition="in" filter="fade">
                                      <p:cBhvr>
                                        <p:cTn id="31" dur="1000"/>
                                        <p:tgtEl>
                                          <p:spTgt spid="291"/>
                                        </p:tgtEl>
                                      </p:cBhvr>
                                    </p:animEffect>
                                  </p:childTnLst>
                                </p:cTn>
                              </p:par>
                              <p:par>
                                <p:cTn id="32" presetID="10" presetClass="entr" presetSubtype="0" fill="hold" nodeType="withEffect">
                                  <p:stCondLst>
                                    <p:cond delay="0"/>
                                  </p:stCondLst>
                                  <p:childTnLst>
                                    <p:set>
                                      <p:cBhvr>
                                        <p:cTn id="33" dur="1" fill="hold">
                                          <p:stCondLst>
                                            <p:cond delay="0"/>
                                          </p:stCondLst>
                                        </p:cTn>
                                        <p:tgtEl>
                                          <p:spTgt spid="274"/>
                                        </p:tgtEl>
                                        <p:attrNameLst>
                                          <p:attrName>style.visibility</p:attrName>
                                        </p:attrNameLst>
                                      </p:cBhvr>
                                      <p:to>
                                        <p:strVal val="visible"/>
                                      </p:to>
                                    </p:set>
                                    <p:animEffect transition="in" filter="fade">
                                      <p:cBhvr>
                                        <p:cTn id="34" dur="1000"/>
                                        <p:tgtEl>
                                          <p:spTgt spid="27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92"/>
                                        </p:tgtEl>
                                        <p:attrNameLst>
                                          <p:attrName>style.visibility</p:attrName>
                                        </p:attrNameLst>
                                      </p:cBhvr>
                                      <p:to>
                                        <p:strVal val="visible"/>
                                      </p:to>
                                    </p:set>
                                    <p:animEffect transition="in" filter="fade">
                                      <p:cBhvr>
                                        <p:cTn id="39" dur="1000"/>
                                        <p:tgtEl>
                                          <p:spTgt spid="29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93"/>
                                        </p:tgtEl>
                                        <p:attrNameLst>
                                          <p:attrName>style.visibility</p:attrName>
                                        </p:attrNameLst>
                                      </p:cBhvr>
                                      <p:to>
                                        <p:strVal val="visible"/>
                                      </p:to>
                                    </p:set>
                                    <p:animEffect transition="in" filter="fade">
                                      <p:cBhvr>
                                        <p:cTn id="44"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3"/>
          <p:cNvSpPr txBox="1">
            <a:spLocks noGrp="1"/>
          </p:cNvSpPr>
          <p:nvPr>
            <p:ph type="title"/>
          </p:nvPr>
        </p:nvSpPr>
        <p:spPr>
          <a:xfrm>
            <a:off x="1484311" y="685800"/>
            <a:ext cx="10018713" cy="175259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Corbel"/>
              <a:buNone/>
            </a:pPr>
            <a:endParaRPr/>
          </a:p>
        </p:txBody>
      </p:sp>
      <p:sp>
        <p:nvSpPr>
          <p:cNvPr id="299" name="Google Shape;299;p33"/>
          <p:cNvSpPr txBox="1">
            <a:spLocks noGrp="1"/>
          </p:cNvSpPr>
          <p:nvPr>
            <p:ph type="body" idx="1"/>
          </p:nvPr>
        </p:nvSpPr>
        <p:spPr>
          <a:xfrm>
            <a:off x="1484310" y="2666999"/>
            <a:ext cx="10018713" cy="3124201"/>
          </a:xfrm>
          <a:prstGeom prst="rect">
            <a:avLst/>
          </a:prstGeom>
          <a:noFill/>
          <a:ln>
            <a:noFill/>
          </a:ln>
        </p:spPr>
        <p:txBody>
          <a:bodyPr spcFirstLastPara="1" wrap="square" lIns="91425" tIns="45700" rIns="91425" bIns="45700" anchor="ctr" anchorCtr="0">
            <a:noAutofit/>
          </a:bodyPr>
          <a:lstStyle/>
          <a:p>
            <a:pPr marL="285750" lvl="0" indent="-64770" algn="l" rtl="0">
              <a:spcBef>
                <a:spcPts val="0"/>
              </a:spcBef>
              <a:spcAft>
                <a:spcPts val="0"/>
              </a:spcAft>
              <a:buSzPts val="3480"/>
              <a:buNone/>
            </a:pPr>
            <a:endParaRPr/>
          </a:p>
        </p:txBody>
      </p:sp>
      <p:pic>
        <p:nvPicPr>
          <p:cNvPr id="300" name="Google Shape;300;p33"/>
          <p:cNvPicPr preferRelativeResize="0"/>
          <p:nvPr/>
        </p:nvPicPr>
        <p:blipFill>
          <a:blip r:embed="rId3">
            <a:alphaModFix/>
          </a:blip>
          <a:stretch>
            <a:fillRect/>
          </a:stretch>
        </p:blipFill>
        <p:spPr>
          <a:xfrm>
            <a:off x="0" y="-22735"/>
            <a:ext cx="12232148" cy="692620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3"/>
          <p:cNvSpPr txBox="1">
            <a:spLocks noChangeArrowheads="1"/>
          </p:cNvSpPr>
          <p:nvPr/>
        </p:nvSpPr>
        <p:spPr>
          <a:xfrm>
            <a:off x="3471332" y="1329266"/>
            <a:ext cx="6773335" cy="41148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ClrTx/>
              <a:buFont typeface="Arial" panose="020B0604020202020204" pitchFamily="34" charset="0"/>
              <a:buChar char="•"/>
            </a:pPr>
            <a:r>
              <a:rPr lang="en-US" altLang="en-US"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NWS Centers/Offices</a:t>
            </a:r>
          </a:p>
          <a:p>
            <a:pPr marL="285750" indent="-285750" algn="l">
              <a:buClrTx/>
              <a:buFont typeface="Arial" panose="020B0604020202020204" pitchFamily="34" charset="0"/>
              <a:buChar char="•"/>
            </a:pPr>
            <a:endParaRPr lang="en-US" altLang="en-US"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p>
            <a:pPr marL="285750" indent="-285750" algn="l">
              <a:buClrTx/>
              <a:buFont typeface="Arial" panose="020B0604020202020204" pitchFamily="34" charset="0"/>
              <a:buChar char="•"/>
            </a:pPr>
            <a:r>
              <a:rPr lang="en-US" altLang="en-US"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Weather vs Climate</a:t>
            </a:r>
          </a:p>
          <a:p>
            <a:pPr algn="l">
              <a:buClrTx/>
            </a:pPr>
            <a:endParaRPr lang="en-US" altLang="en-US"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p>
            <a:pPr marL="285750" indent="-285750" algn="l">
              <a:buClrTx/>
              <a:buFont typeface="Arial" panose="020B0604020202020204" pitchFamily="34" charset="0"/>
              <a:buChar char="•"/>
            </a:pPr>
            <a:r>
              <a:rPr lang="en-US" altLang="en-US"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Seasonal Outlook</a:t>
            </a:r>
          </a:p>
          <a:p>
            <a:pPr algn="l">
              <a:buClrTx/>
            </a:pPr>
            <a:endParaRPr lang="en-US" altLang="en-US"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p>
            <a:pPr marL="285750" indent="-285750" algn="l">
              <a:buClrTx/>
              <a:buFont typeface="Arial" panose="020B0604020202020204" pitchFamily="34" charset="0"/>
              <a:buChar char="•"/>
            </a:pPr>
            <a:r>
              <a:rPr lang="en-US" altLang="en-US"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North Texas Spring Weather Climatology</a:t>
            </a:r>
          </a:p>
        </p:txBody>
      </p:sp>
      <p:sp>
        <p:nvSpPr>
          <p:cNvPr id="4" name="Rectangle 2"/>
          <p:cNvSpPr txBox="1">
            <a:spLocks noChangeArrowheads="1"/>
          </p:cNvSpPr>
          <p:nvPr/>
        </p:nvSpPr>
        <p:spPr>
          <a:xfrm>
            <a:off x="3471331" y="93133"/>
            <a:ext cx="6727130" cy="4953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uClrTx/>
              <a:buFontTx/>
              <a:buNone/>
            </a:pPr>
            <a:r>
              <a:rPr lang="en-US" altLang="en-US" sz="2800" b="1" i="1"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We’ll talk about...</a:t>
            </a:r>
          </a:p>
        </p:txBody>
      </p:sp>
    </p:spTree>
    <p:extLst>
      <p:ext uri="{BB962C8B-B14F-4D97-AF65-F5344CB8AC3E}">
        <p14:creationId xmlns:p14="http://schemas.microsoft.com/office/powerpoint/2010/main" val="388086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Questions / Discussion</a:t>
            </a:r>
          </a:p>
        </p:txBody>
      </p:sp>
    </p:spTree>
    <p:extLst>
      <p:ext uri="{BB962C8B-B14F-4D97-AF65-F5344CB8AC3E}">
        <p14:creationId xmlns:p14="http://schemas.microsoft.com/office/powerpoint/2010/main" val="14699997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279770" cy="6858000"/>
          </a:xfrm>
          <a:prstGeom prst="rect">
            <a:avLst/>
          </a:prstGeom>
        </p:spPr>
      </p:pic>
      <p:sp>
        <p:nvSpPr>
          <p:cNvPr id="2" name="Title 1"/>
          <p:cNvSpPr>
            <a:spLocks noGrp="1"/>
          </p:cNvSpPr>
          <p:nvPr>
            <p:ph type="ctrTitle"/>
          </p:nvPr>
        </p:nvSpPr>
        <p:spPr/>
        <p:txBody>
          <a:bodyPr/>
          <a:lstStyle/>
          <a:p>
            <a:r>
              <a:rPr lang="en-US" dirty="0">
                <a:solidFill>
                  <a:srgbClr val="FFFF00"/>
                </a:solidFill>
                <a:latin typeface="Arial Black" panose="020B0A04020102020204" pitchFamily="34" charset="0"/>
              </a:rPr>
              <a:t>NWS UPDATE Emails</a:t>
            </a:r>
          </a:p>
        </p:txBody>
      </p:sp>
    </p:spTree>
    <p:extLst>
      <p:ext uri="{BB962C8B-B14F-4D97-AF65-F5344CB8AC3E}">
        <p14:creationId xmlns:p14="http://schemas.microsoft.com/office/powerpoint/2010/main" val="27807728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5701" y="562725"/>
            <a:ext cx="5014430" cy="2625666"/>
          </a:xfrm>
          <a:prstGeom prst="rect">
            <a:avLst/>
          </a:prstGeom>
        </p:spPr>
      </p:pic>
      <p:pic>
        <p:nvPicPr>
          <p:cNvPr id="5" name="Picture 4"/>
          <p:cNvPicPr>
            <a:picLocks noChangeAspect="1"/>
          </p:cNvPicPr>
          <p:nvPr/>
        </p:nvPicPr>
        <p:blipFill>
          <a:blip r:embed="rId3"/>
          <a:stretch>
            <a:fillRect/>
          </a:stretch>
        </p:blipFill>
        <p:spPr>
          <a:xfrm>
            <a:off x="99824" y="3352306"/>
            <a:ext cx="3900792" cy="2911858"/>
          </a:xfrm>
          <a:prstGeom prst="rect">
            <a:avLst/>
          </a:prstGeom>
        </p:spPr>
      </p:pic>
      <p:pic>
        <p:nvPicPr>
          <p:cNvPr id="7" name="Picture 6"/>
          <p:cNvPicPr>
            <a:picLocks noChangeAspect="1"/>
          </p:cNvPicPr>
          <p:nvPr/>
        </p:nvPicPr>
        <p:blipFill>
          <a:blip r:embed="rId4"/>
          <a:stretch>
            <a:fillRect/>
          </a:stretch>
        </p:blipFill>
        <p:spPr>
          <a:xfrm>
            <a:off x="4288754" y="858367"/>
            <a:ext cx="3843570" cy="1436371"/>
          </a:xfrm>
          <a:prstGeom prst="rect">
            <a:avLst/>
          </a:prstGeom>
        </p:spPr>
      </p:pic>
      <p:pic>
        <p:nvPicPr>
          <p:cNvPr id="8" name="Picture 7"/>
          <p:cNvPicPr>
            <a:picLocks noChangeAspect="1"/>
          </p:cNvPicPr>
          <p:nvPr/>
        </p:nvPicPr>
        <p:blipFill>
          <a:blip r:embed="rId5"/>
          <a:stretch>
            <a:fillRect/>
          </a:stretch>
        </p:blipFill>
        <p:spPr>
          <a:xfrm>
            <a:off x="4603986" y="4628911"/>
            <a:ext cx="4262395" cy="1467802"/>
          </a:xfrm>
          <a:prstGeom prst="rect">
            <a:avLst/>
          </a:prstGeom>
        </p:spPr>
      </p:pic>
      <p:pic>
        <p:nvPicPr>
          <p:cNvPr id="6" name="Picture 5"/>
          <p:cNvPicPr>
            <a:picLocks noChangeAspect="1"/>
          </p:cNvPicPr>
          <p:nvPr/>
        </p:nvPicPr>
        <p:blipFill>
          <a:blip r:embed="rId6"/>
          <a:stretch>
            <a:fillRect/>
          </a:stretch>
        </p:blipFill>
        <p:spPr>
          <a:xfrm>
            <a:off x="4288753" y="2308648"/>
            <a:ext cx="4416719" cy="2229062"/>
          </a:xfrm>
          <a:prstGeom prst="rect">
            <a:avLst/>
          </a:prstGeom>
        </p:spPr>
      </p:pic>
      <p:pic>
        <p:nvPicPr>
          <p:cNvPr id="10" name="Picture 9"/>
          <p:cNvPicPr>
            <a:picLocks noChangeAspect="1"/>
          </p:cNvPicPr>
          <p:nvPr/>
        </p:nvPicPr>
        <p:blipFill>
          <a:blip r:embed="rId7"/>
          <a:stretch>
            <a:fillRect/>
          </a:stretch>
        </p:blipFill>
        <p:spPr>
          <a:xfrm>
            <a:off x="7708863" y="790708"/>
            <a:ext cx="4483137" cy="2127590"/>
          </a:xfrm>
          <a:prstGeom prst="rect">
            <a:avLst/>
          </a:prstGeom>
        </p:spPr>
      </p:pic>
      <p:pic>
        <p:nvPicPr>
          <p:cNvPr id="11" name="Picture 10"/>
          <p:cNvPicPr>
            <a:picLocks noChangeAspect="1"/>
          </p:cNvPicPr>
          <p:nvPr/>
        </p:nvPicPr>
        <p:blipFill>
          <a:blip r:embed="rId8"/>
          <a:stretch>
            <a:fillRect/>
          </a:stretch>
        </p:blipFill>
        <p:spPr>
          <a:xfrm>
            <a:off x="8045433" y="2927376"/>
            <a:ext cx="3851951" cy="1133986"/>
          </a:xfrm>
          <a:prstGeom prst="rect">
            <a:avLst/>
          </a:prstGeom>
        </p:spPr>
      </p:pic>
      <p:sp>
        <p:nvSpPr>
          <p:cNvPr id="3" name="TextBox 2"/>
          <p:cNvSpPr txBox="1"/>
          <p:nvPr/>
        </p:nvSpPr>
        <p:spPr>
          <a:xfrm>
            <a:off x="9361170" y="5063490"/>
            <a:ext cx="2286000" cy="1200329"/>
          </a:xfrm>
          <a:prstGeom prst="rect">
            <a:avLst/>
          </a:prstGeom>
          <a:noFill/>
        </p:spPr>
        <p:txBody>
          <a:bodyPr wrap="square" rtlCol="0">
            <a:spAutoFit/>
          </a:bodyPr>
          <a:lstStyle/>
          <a:p>
            <a:pPr>
              <a:buClrTx/>
              <a:buFontTx/>
              <a:buNone/>
            </a:pPr>
            <a:r>
              <a:rPr lang="en-US" sz="2400" b="1" kern="1200" dirty="0">
                <a:solidFill>
                  <a:prstClr val="black"/>
                </a:solidFill>
                <a:latin typeface="Calibri" panose="020F0502020204030204"/>
                <a:ea typeface="+mn-ea"/>
                <a:cs typeface="+mn-cs"/>
              </a:rPr>
              <a:t>How do we decide </a:t>
            </a:r>
            <a:r>
              <a:rPr lang="en-US" sz="2400" b="1" i="1" kern="1200" dirty="0">
                <a:solidFill>
                  <a:prstClr val="black"/>
                </a:solidFill>
                <a:latin typeface="Calibri" panose="020F0502020204030204"/>
                <a:ea typeface="+mn-ea"/>
                <a:cs typeface="+mn-cs"/>
              </a:rPr>
              <a:t>when</a:t>
            </a:r>
            <a:r>
              <a:rPr lang="en-US" sz="2400" b="1" kern="1200" dirty="0">
                <a:solidFill>
                  <a:prstClr val="black"/>
                </a:solidFill>
                <a:latin typeface="Calibri" panose="020F0502020204030204"/>
                <a:ea typeface="+mn-ea"/>
                <a:cs typeface="+mn-cs"/>
              </a:rPr>
              <a:t> to send these?</a:t>
            </a:r>
          </a:p>
        </p:txBody>
      </p:sp>
    </p:spTree>
    <p:extLst>
      <p:ext uri="{BB962C8B-B14F-4D97-AF65-F5344CB8AC3E}">
        <p14:creationId xmlns:p14="http://schemas.microsoft.com/office/powerpoint/2010/main" val="247810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279770" cy="6858000"/>
          </a:xfrm>
          <a:prstGeom prst="rect">
            <a:avLst/>
          </a:prstGeom>
        </p:spPr>
      </p:pic>
      <p:sp>
        <p:nvSpPr>
          <p:cNvPr id="2" name="Title 1"/>
          <p:cNvSpPr>
            <a:spLocks noGrp="1"/>
          </p:cNvSpPr>
          <p:nvPr>
            <p:ph type="title"/>
          </p:nvPr>
        </p:nvSpPr>
        <p:spPr/>
        <p:txBody>
          <a:bodyPr/>
          <a:lstStyle/>
          <a:p>
            <a:r>
              <a:rPr lang="en-US" dirty="0">
                <a:solidFill>
                  <a:srgbClr val="FFFF00"/>
                </a:solidFill>
                <a:effectLst>
                  <a:outerShdw blurRad="38100" dist="38100" dir="2700000" algn="tl">
                    <a:srgbClr val="000000">
                      <a:alpha val="43137"/>
                    </a:srgbClr>
                  </a:outerShdw>
                </a:effectLst>
                <a:latin typeface="Arial Black" panose="020B0A04020102020204" pitchFamily="34" charset="0"/>
              </a:rPr>
              <a:t>Communication</a:t>
            </a:r>
          </a:p>
        </p:txBody>
      </p:sp>
      <p:sp>
        <p:nvSpPr>
          <p:cNvPr id="3" name="Content Placeholder 2"/>
          <p:cNvSpPr>
            <a:spLocks noGrp="1"/>
          </p:cNvSpPr>
          <p:nvPr>
            <p:ph idx="1"/>
          </p:nvPr>
        </p:nvSpPr>
        <p:spPr>
          <a:xfrm>
            <a:off x="1283970" y="1802765"/>
            <a:ext cx="7722870" cy="1820545"/>
          </a:xfrm>
        </p:spPr>
        <p:txBody>
          <a:bodyPr/>
          <a:lstStyle/>
          <a:p>
            <a:pPr marL="0" indent="0">
              <a:buNone/>
            </a:pPr>
            <a:r>
              <a:rPr lang="en-US" dirty="0">
                <a:solidFill>
                  <a:srgbClr val="FFFF00"/>
                </a:solidFill>
                <a:effectLst>
                  <a:outerShdw blurRad="38100" dist="38100" dir="2700000" algn="tl">
                    <a:srgbClr val="000000">
                      <a:alpha val="43137"/>
                    </a:srgbClr>
                  </a:outerShdw>
                </a:effectLst>
              </a:rPr>
              <a:t>“The single biggest problem in communication is the illusion that it has taken place.”</a:t>
            </a:r>
          </a:p>
          <a:p>
            <a:pPr marL="0" indent="0">
              <a:buNone/>
            </a:pPr>
            <a:r>
              <a:rPr lang="en-US" dirty="0">
                <a:solidFill>
                  <a:srgbClr val="FFFF00"/>
                </a:solidFill>
                <a:effectLst>
                  <a:outerShdw blurRad="38100" dist="38100" dir="2700000" algn="tl">
                    <a:srgbClr val="000000">
                      <a:alpha val="43137"/>
                    </a:srgbClr>
                  </a:outerShdw>
                </a:effectLst>
              </a:rPr>
              <a:t>-George Bernard Shaw</a:t>
            </a:r>
          </a:p>
        </p:txBody>
      </p:sp>
      <p:sp>
        <p:nvSpPr>
          <p:cNvPr id="4" name="Content Placeholder 2"/>
          <p:cNvSpPr txBox="1">
            <a:spLocks/>
          </p:cNvSpPr>
          <p:nvPr/>
        </p:nvSpPr>
        <p:spPr>
          <a:xfrm>
            <a:off x="981683" y="4119905"/>
            <a:ext cx="10711207" cy="25389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dirty="0">
                <a:solidFill>
                  <a:srgbClr val="FFFF00"/>
                </a:solidFill>
                <a:effectLst>
                  <a:outerShdw blurRad="38100" dist="38100" dir="2700000" algn="tl">
                    <a:srgbClr val="000000">
                      <a:alpha val="43137"/>
                    </a:srgbClr>
                  </a:outerShdw>
                </a:effectLst>
              </a:rPr>
              <a:t>Are we (the weather people) communicating in a way that everyone (non-weather people) understands?</a:t>
            </a:r>
          </a:p>
          <a:p>
            <a:pPr>
              <a:buClrTx/>
            </a:pPr>
            <a:endParaRPr lang="en-US" dirty="0">
              <a:solidFill>
                <a:srgbClr val="FFFF00"/>
              </a:solidFill>
              <a:effectLst>
                <a:outerShdw blurRad="38100" dist="38100" dir="2700000" algn="tl">
                  <a:srgbClr val="000000">
                    <a:alpha val="43137"/>
                  </a:srgbClr>
                </a:outerShdw>
              </a:effectLst>
            </a:endParaRPr>
          </a:p>
          <a:p>
            <a:pPr>
              <a:buClrTx/>
            </a:pPr>
            <a:r>
              <a:rPr lang="en-US" dirty="0">
                <a:solidFill>
                  <a:srgbClr val="FFFF00"/>
                </a:solidFill>
                <a:effectLst>
                  <a:outerShdw blurRad="38100" dist="38100" dir="2700000" algn="tl">
                    <a:srgbClr val="000000">
                      <a:alpha val="43137"/>
                    </a:srgbClr>
                  </a:outerShdw>
                </a:effectLst>
              </a:rPr>
              <a:t>A lack of effective communication could cause a perfect forecast to go to waste!</a:t>
            </a:r>
          </a:p>
        </p:txBody>
      </p:sp>
    </p:spTree>
    <p:extLst>
      <p:ext uri="{BB962C8B-B14F-4D97-AF65-F5344CB8AC3E}">
        <p14:creationId xmlns:p14="http://schemas.microsoft.com/office/powerpoint/2010/main" val="144186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12279770" cy="6858000"/>
          </a:xfrm>
          <a:prstGeom prst="rect">
            <a:avLst/>
          </a:prstGeom>
        </p:spPr>
      </p:pic>
      <p:sp>
        <p:nvSpPr>
          <p:cNvPr id="5" name="Title 4"/>
          <p:cNvSpPr>
            <a:spLocks noGrp="1"/>
          </p:cNvSpPr>
          <p:nvPr>
            <p:ph type="title"/>
          </p:nvPr>
        </p:nvSpPr>
        <p:spPr>
          <a:xfrm>
            <a:off x="111913" y="1931669"/>
            <a:ext cx="5044975" cy="2246175"/>
          </a:xfrm>
        </p:spPr>
        <p:txBody>
          <a:bodyPr>
            <a:normAutofit/>
          </a:bodyPr>
          <a:lstStyle/>
          <a:p>
            <a:pPr marL="457200" indent="-457200">
              <a:buFont typeface="Arial" panose="020B0604020202020204" pitchFamily="34" charset="0"/>
              <a:buChar char="•"/>
            </a:pPr>
            <a:r>
              <a:rPr lang="en-US" dirty="0">
                <a:solidFill>
                  <a:srgbClr val="FFFF00"/>
                </a:solidFill>
                <a:effectLst>
                  <a:outerShdw blurRad="38100" dist="38100" dir="2700000" algn="tl">
                    <a:srgbClr val="000000">
                      <a:alpha val="43137"/>
                    </a:srgbClr>
                  </a:outerShdw>
                </a:effectLst>
                <a:latin typeface="Arial Rounded MT Bold" panose="020F0704030504030204" pitchFamily="34" charset="0"/>
              </a:rPr>
              <a:t>Often subjective.</a:t>
            </a:r>
            <a:br>
              <a:rPr lang="en-US" dirty="0">
                <a:solidFill>
                  <a:srgbClr val="FFFF00"/>
                </a:solidFill>
                <a:effectLst>
                  <a:outerShdw blurRad="38100" dist="38100" dir="2700000" algn="tl">
                    <a:srgbClr val="000000">
                      <a:alpha val="43137"/>
                    </a:srgbClr>
                  </a:outerShdw>
                </a:effectLst>
                <a:latin typeface="Arial Rounded MT Bold" panose="020F0704030504030204" pitchFamily="34" charset="0"/>
              </a:rPr>
            </a:br>
            <a:r>
              <a:rPr lang="en-US" dirty="0">
                <a:solidFill>
                  <a:srgbClr val="FFFF00"/>
                </a:solidFill>
                <a:effectLst>
                  <a:outerShdw blurRad="38100" dist="38100" dir="2700000" algn="tl">
                    <a:srgbClr val="000000">
                      <a:alpha val="43137"/>
                    </a:srgbClr>
                  </a:outerShdw>
                </a:effectLst>
                <a:latin typeface="Arial Rounded MT Bold" panose="020F0704030504030204" pitchFamily="34" charset="0"/>
              </a:rPr>
              <a:t>Are the speaker and listener on the same page?</a:t>
            </a:r>
          </a:p>
        </p:txBody>
      </p:sp>
      <p:pic>
        <p:nvPicPr>
          <p:cNvPr id="4" name="Content Placeholder 3"/>
          <p:cNvPicPr>
            <a:picLocks noGrp="1" noChangeAspect="1"/>
          </p:cNvPicPr>
          <p:nvPr>
            <p:ph idx="1"/>
          </p:nvPr>
        </p:nvPicPr>
        <p:blipFill>
          <a:blip r:embed="rId3"/>
          <a:stretch>
            <a:fillRect/>
          </a:stretch>
        </p:blipFill>
        <p:spPr>
          <a:xfrm>
            <a:off x="5156888" y="0"/>
            <a:ext cx="6837404" cy="6864501"/>
          </a:xfrm>
          <a:prstGeom prst="rect">
            <a:avLst/>
          </a:prstGeom>
        </p:spPr>
      </p:pic>
      <p:sp>
        <p:nvSpPr>
          <p:cNvPr id="2" name="Rectangle 1"/>
          <p:cNvSpPr/>
          <p:nvPr/>
        </p:nvSpPr>
        <p:spPr>
          <a:xfrm>
            <a:off x="111913" y="0"/>
            <a:ext cx="5157318" cy="2862322"/>
          </a:xfrm>
          <a:prstGeom prst="rect">
            <a:avLst/>
          </a:prstGeom>
        </p:spPr>
        <p:txBody>
          <a:bodyPr wrap="square">
            <a:spAutoFit/>
          </a:bodyPr>
          <a:lstStyle/>
          <a:p>
            <a:pPr>
              <a:buClrTx/>
              <a:buFontTx/>
              <a:buNone/>
            </a:pPr>
            <a:r>
              <a:rPr lang="en-US" sz="3600" kern="1200" dirty="0">
                <a:solidFill>
                  <a:srgbClr val="FFFF00"/>
                </a:solidFill>
                <a:effectLst>
                  <a:outerShdw blurRad="38100" dist="38100" dir="2700000" algn="tl">
                    <a:srgbClr val="000000">
                      <a:alpha val="43137"/>
                    </a:srgbClr>
                  </a:outerShdw>
                </a:effectLst>
                <a:latin typeface="Arial Black" panose="020B0A04020102020204" pitchFamily="34" charset="0"/>
                <a:ea typeface="+mn-ea"/>
                <a:cs typeface="+mn-cs"/>
              </a:rPr>
              <a:t>Communicating uncertainty with words is extremely difficult…</a:t>
            </a:r>
          </a:p>
          <a:p>
            <a:pPr>
              <a:buClrTx/>
              <a:buFontTx/>
              <a:buNone/>
            </a:pPr>
            <a:r>
              <a:rPr lang="en-US" sz="3600" kern="1200" dirty="0">
                <a:solidFill>
                  <a:prstClr val="black"/>
                </a:solidFill>
                <a:latin typeface="Calibri" panose="020F0502020204030204"/>
                <a:ea typeface="+mn-ea"/>
                <a:cs typeface="+mn-cs"/>
              </a:rPr>
              <a:t>	 </a:t>
            </a:r>
          </a:p>
        </p:txBody>
      </p:sp>
      <p:sp>
        <p:nvSpPr>
          <p:cNvPr id="3" name="Down Arrow 2"/>
          <p:cNvSpPr/>
          <p:nvPr/>
        </p:nvSpPr>
        <p:spPr>
          <a:xfrm rot="17465790">
            <a:off x="8208767" y="2647507"/>
            <a:ext cx="733646" cy="11057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a:solidFill>
                <a:prstClr val="white"/>
              </a:solidFill>
            </a:endParaRPr>
          </a:p>
        </p:txBody>
      </p:sp>
      <p:sp>
        <p:nvSpPr>
          <p:cNvPr id="7" name="5-Point Star 6"/>
          <p:cNvSpPr/>
          <p:nvPr/>
        </p:nvSpPr>
        <p:spPr>
          <a:xfrm>
            <a:off x="7293569" y="4034307"/>
            <a:ext cx="297712" cy="287079"/>
          </a:xfrm>
          <a:prstGeom prst="star5">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a:solidFill>
                <a:prstClr val="white"/>
              </a:solidFill>
            </a:endParaRPr>
          </a:p>
        </p:txBody>
      </p:sp>
      <p:sp>
        <p:nvSpPr>
          <p:cNvPr id="8" name="5-Point Star 7"/>
          <p:cNvSpPr/>
          <p:nvPr/>
        </p:nvSpPr>
        <p:spPr>
          <a:xfrm>
            <a:off x="8639012" y="4034306"/>
            <a:ext cx="297712" cy="287079"/>
          </a:xfrm>
          <a:prstGeom prst="star5">
            <a:avLst/>
          </a:prstGeom>
          <a:solidFill>
            <a:srgbClr val="FFFF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a:solidFill>
                <a:prstClr val="white"/>
              </a:solidFill>
            </a:endParaRPr>
          </a:p>
        </p:txBody>
      </p:sp>
      <p:sp>
        <p:nvSpPr>
          <p:cNvPr id="6" name="Rectangle 5"/>
          <p:cNvSpPr/>
          <p:nvPr/>
        </p:nvSpPr>
        <p:spPr>
          <a:xfrm>
            <a:off x="-13413" y="4177845"/>
            <a:ext cx="5269231" cy="2554545"/>
          </a:xfrm>
          <a:prstGeom prst="rect">
            <a:avLst/>
          </a:prstGeom>
        </p:spPr>
        <p:txBody>
          <a:bodyPr wrap="square">
            <a:spAutoFit/>
          </a:bodyPr>
          <a:lstStyle/>
          <a:p>
            <a:pPr marL="457200" indent="-457200">
              <a:buClrTx/>
              <a:buFont typeface="Arial" panose="020B0604020202020204" pitchFamily="34" charset="0"/>
              <a:buChar char="•"/>
            </a:pPr>
            <a:r>
              <a:rPr lang="en-US" sz="3200" kern="1200" dirty="0">
                <a:solidFill>
                  <a:srgbClr val="FFFF00"/>
                </a:solidFill>
                <a:effectLst>
                  <a:outerShdw blurRad="38100" dist="38100" dir="2700000" algn="tl">
                    <a:srgbClr val="000000">
                      <a:alpha val="43137"/>
                    </a:srgbClr>
                  </a:outerShdw>
                </a:effectLst>
                <a:latin typeface="Arial Rounded MT Bold" panose="020F0704030504030204" pitchFamily="34" charset="0"/>
                <a:ea typeface="+mn-ea"/>
                <a:cs typeface="+mn-cs"/>
              </a:rPr>
              <a:t>Does a meteorologist use words to convey uncertainty the same way that an emergency manager does?</a:t>
            </a:r>
            <a:endParaRPr lang="en-US" sz="1800" kern="1200" dirty="0">
              <a:solidFill>
                <a:srgbClr val="FFFF00"/>
              </a:solidFill>
              <a:effectLst>
                <a:outerShdw blurRad="38100" dist="38100" dir="2700000" algn="tl">
                  <a:srgbClr val="000000">
                    <a:alpha val="43137"/>
                  </a:srgbClr>
                </a:outerShdw>
              </a:effectLst>
              <a:latin typeface="Arial Rounded MT Bold" panose="020F0704030504030204" pitchFamily="34" charset="0"/>
              <a:ea typeface="+mn-ea"/>
              <a:cs typeface="+mn-cs"/>
            </a:endParaRPr>
          </a:p>
        </p:txBody>
      </p:sp>
    </p:spTree>
    <p:extLst>
      <p:ext uri="{BB962C8B-B14F-4D97-AF65-F5344CB8AC3E}">
        <p14:creationId xmlns:p14="http://schemas.microsoft.com/office/powerpoint/2010/main" val="100426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1" nodeType="clickEffect">
                                  <p:stCondLst>
                                    <p:cond delay="0"/>
                                  </p:stCondLst>
                                  <p:childTnLst>
                                    <p:animMotion origin="layout" path="M 4.58333E-6 3.33333E-6 L -0.14649 0.10231 " pathEditMode="relative" rAng="0" ptsTypes="AA">
                                      <p:cBhvr>
                                        <p:cTn id="21" dur="2000" fill="hold"/>
                                        <p:tgtEl>
                                          <p:spTgt spid="3"/>
                                        </p:tgtEl>
                                        <p:attrNameLst>
                                          <p:attrName>ppt_x</p:attrName>
                                          <p:attrName>ppt_y</p:attrName>
                                        </p:attrNameLst>
                                      </p:cBhvr>
                                      <p:rCtr x="-7331" y="5116"/>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3" grpId="1" animBg="1"/>
      <p:bldP spid="7" grpId="0" animBg="1"/>
      <p:bldP spid="8"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279770" cy="6858000"/>
          </a:xfrm>
          <a:prstGeom prst="rect">
            <a:avLst/>
          </a:prstGeom>
        </p:spPr>
      </p:pic>
      <p:sp>
        <p:nvSpPr>
          <p:cNvPr id="3" name="Content Placeholder 2"/>
          <p:cNvSpPr>
            <a:spLocks noGrp="1"/>
          </p:cNvSpPr>
          <p:nvPr>
            <p:ph idx="1"/>
          </p:nvPr>
        </p:nvSpPr>
        <p:spPr>
          <a:xfrm>
            <a:off x="701040" y="316258"/>
            <a:ext cx="11289030" cy="2291743"/>
          </a:xfrm>
        </p:spPr>
        <p:txBody>
          <a:bodyPr>
            <a:normAutofit fontScale="92500"/>
          </a:bodyPr>
          <a:lstStyle/>
          <a:p>
            <a:r>
              <a:rPr lang="en-US" dirty="0">
                <a:solidFill>
                  <a:srgbClr val="FFFF00"/>
                </a:solidFill>
                <a:effectLst>
                  <a:outerShdw blurRad="38100" dist="38100" dir="2700000" algn="tl">
                    <a:srgbClr val="000000">
                      <a:alpha val="43137"/>
                    </a:srgbClr>
                  </a:outerShdw>
                </a:effectLst>
                <a:latin typeface="Arial Rounded MT Bold" panose="020F0704030504030204" pitchFamily="34" charset="0"/>
              </a:rPr>
              <a:t>Meteorologists have a hard time just saying what you want to know: “Is it going to be bad for me or not?”</a:t>
            </a:r>
          </a:p>
          <a:p>
            <a:pPr lvl="1"/>
            <a:r>
              <a:rPr lang="en-US" dirty="0">
                <a:solidFill>
                  <a:srgbClr val="FFFF00"/>
                </a:solidFill>
                <a:effectLst>
                  <a:outerShdw blurRad="38100" dist="38100" dir="2700000" algn="tl">
                    <a:srgbClr val="000000">
                      <a:alpha val="43137"/>
                    </a:srgbClr>
                  </a:outerShdw>
                </a:effectLst>
                <a:latin typeface="Arial Rounded MT Bold" panose="020F0704030504030204" pitchFamily="34" charset="0"/>
              </a:rPr>
              <a:t> “Bad” is usually rare and thus difficult to predict.</a:t>
            </a:r>
          </a:p>
          <a:p>
            <a:pPr lvl="1"/>
            <a:endParaRPr lang="en-US" dirty="0">
              <a:solidFill>
                <a:srgbClr val="FFFF00"/>
              </a:solidFill>
              <a:latin typeface="Arial Rounded MT Bold" panose="020F0704030504030204" pitchFamily="34" charset="0"/>
            </a:endParaRPr>
          </a:p>
          <a:p>
            <a:r>
              <a:rPr lang="en-US" dirty="0">
                <a:solidFill>
                  <a:srgbClr val="FFFF00"/>
                </a:solidFill>
                <a:effectLst>
                  <a:outerShdw blurRad="38100" dist="38100" dir="2700000" algn="tl">
                    <a:srgbClr val="000000">
                      <a:alpha val="43137"/>
                    </a:srgbClr>
                  </a:outerShdw>
                </a:effectLst>
                <a:latin typeface="Arial Rounded MT Bold" panose="020F0704030504030204" pitchFamily="34" charset="0"/>
              </a:rPr>
              <a:t>Sometimes meteorologists speak in code (shop talk) to say “bad”</a:t>
            </a:r>
          </a:p>
        </p:txBody>
      </p:sp>
      <p:graphicFrame>
        <p:nvGraphicFramePr>
          <p:cNvPr id="5" name="Table 4"/>
          <p:cNvGraphicFramePr>
            <a:graphicFrameLocks noGrp="1"/>
          </p:cNvGraphicFramePr>
          <p:nvPr>
            <p:extLst/>
          </p:nvPr>
        </p:nvGraphicFramePr>
        <p:xfrm>
          <a:off x="975360" y="2678164"/>
          <a:ext cx="10854690" cy="4109673"/>
        </p:xfrm>
        <a:graphic>
          <a:graphicData uri="http://schemas.openxmlformats.org/drawingml/2006/table">
            <a:tbl>
              <a:tblPr firstRow="1" bandRow="1">
                <a:tableStyleId>{5C22544A-7EE6-4342-B048-85BDC9FD1C3A}</a:tableStyleId>
              </a:tblPr>
              <a:tblGrid>
                <a:gridCol w="5427345">
                  <a:extLst>
                    <a:ext uri="{9D8B030D-6E8A-4147-A177-3AD203B41FA5}">
                      <a16:colId xmlns:a16="http://schemas.microsoft.com/office/drawing/2014/main" val="20000"/>
                    </a:ext>
                  </a:extLst>
                </a:gridCol>
                <a:gridCol w="5427345">
                  <a:extLst>
                    <a:ext uri="{9D8B030D-6E8A-4147-A177-3AD203B41FA5}">
                      <a16:colId xmlns:a16="http://schemas.microsoft.com/office/drawing/2014/main" val="20001"/>
                    </a:ext>
                  </a:extLst>
                </a:gridCol>
              </a:tblGrid>
              <a:tr h="535287">
                <a:tc>
                  <a:txBody>
                    <a:bodyPr/>
                    <a:lstStyle/>
                    <a:p>
                      <a:r>
                        <a:rPr lang="en-US" sz="2800" dirty="0"/>
                        <a:t>We May Say…</a:t>
                      </a:r>
                    </a:p>
                  </a:txBody>
                  <a:tcPr/>
                </a:tc>
                <a:tc>
                  <a:txBody>
                    <a:bodyPr/>
                    <a:lstStyle/>
                    <a:p>
                      <a:r>
                        <a:rPr lang="en-US" sz="2800" dirty="0"/>
                        <a:t>What It Means…</a:t>
                      </a:r>
                    </a:p>
                  </a:txBody>
                  <a:tcPr/>
                </a:tc>
                <a:extLst>
                  <a:ext uri="{0D108BD9-81ED-4DB2-BD59-A6C34878D82A}">
                    <a16:rowId xmlns:a16="http://schemas.microsoft.com/office/drawing/2014/main" val="10000"/>
                  </a:ext>
                </a:extLst>
              </a:tr>
              <a:tr h="502965">
                <a:tc>
                  <a:txBody>
                    <a:bodyPr/>
                    <a:lstStyle/>
                    <a:p>
                      <a:r>
                        <a:rPr lang="en-US" sz="2400" dirty="0"/>
                        <a:t>Long-Track</a:t>
                      </a:r>
                      <a:r>
                        <a:rPr lang="en-US" sz="2400" baseline="0" dirty="0"/>
                        <a:t> Tornadoes</a:t>
                      </a:r>
                      <a:endParaRPr lang="en-US" sz="2400" dirty="0"/>
                    </a:p>
                  </a:txBody>
                  <a:tcPr/>
                </a:tc>
                <a:tc>
                  <a:txBody>
                    <a:bodyPr/>
                    <a:lstStyle/>
                    <a:p>
                      <a:r>
                        <a:rPr lang="en-US" sz="2400" dirty="0"/>
                        <a:t>The really bad tornadoes we all fear.</a:t>
                      </a:r>
                    </a:p>
                  </a:txBody>
                  <a:tcPr/>
                </a:tc>
                <a:extLst>
                  <a:ext uri="{0D108BD9-81ED-4DB2-BD59-A6C34878D82A}">
                    <a16:rowId xmlns:a16="http://schemas.microsoft.com/office/drawing/2014/main" val="10001"/>
                  </a:ext>
                </a:extLst>
              </a:tr>
              <a:tr h="868132">
                <a:tc>
                  <a:txBody>
                    <a:bodyPr/>
                    <a:lstStyle/>
                    <a:p>
                      <a:r>
                        <a:rPr lang="en-US" sz="2400" dirty="0"/>
                        <a:t>Brief</a:t>
                      </a:r>
                      <a:r>
                        <a:rPr lang="en-US" sz="2400" baseline="0" dirty="0"/>
                        <a:t> or Weak Tornadoes</a:t>
                      </a:r>
                      <a:endParaRPr lang="en-US" sz="2400" dirty="0"/>
                    </a:p>
                  </a:txBody>
                  <a:tcPr/>
                </a:tc>
                <a:tc>
                  <a:txBody>
                    <a:bodyPr/>
                    <a:lstStyle/>
                    <a:p>
                      <a:r>
                        <a:rPr lang="en-US" sz="2400" dirty="0"/>
                        <a:t>Tornadoes may happen, but we don’t expect the </a:t>
                      </a:r>
                      <a:r>
                        <a:rPr lang="en-US" sz="2400" baseline="0" dirty="0"/>
                        <a:t>real bad ones.</a:t>
                      </a:r>
                      <a:endParaRPr lang="en-US" sz="2400" dirty="0"/>
                    </a:p>
                  </a:txBody>
                  <a:tcPr/>
                </a:tc>
                <a:extLst>
                  <a:ext uri="{0D108BD9-81ED-4DB2-BD59-A6C34878D82A}">
                    <a16:rowId xmlns:a16="http://schemas.microsoft.com/office/drawing/2014/main" val="10002"/>
                  </a:ext>
                </a:extLst>
              </a:tr>
              <a:tr h="502965">
                <a:tc>
                  <a:txBody>
                    <a:bodyPr/>
                    <a:lstStyle/>
                    <a:p>
                      <a:r>
                        <a:rPr lang="en-US" sz="2400" dirty="0"/>
                        <a:t>Very Large Hail / Giant Hail</a:t>
                      </a:r>
                    </a:p>
                  </a:txBody>
                  <a:tcPr/>
                </a:tc>
                <a:tc>
                  <a:txBody>
                    <a:bodyPr/>
                    <a:lstStyle/>
                    <a:p>
                      <a:r>
                        <a:rPr lang="en-US" sz="2400" dirty="0"/>
                        <a:t>Baseball size</a:t>
                      </a:r>
                      <a:r>
                        <a:rPr lang="en-US" sz="2400" baseline="0" dirty="0"/>
                        <a:t> or greater.</a:t>
                      </a:r>
                      <a:endParaRPr lang="en-US" sz="2400" dirty="0"/>
                    </a:p>
                  </a:txBody>
                  <a:tcPr/>
                </a:tc>
                <a:extLst>
                  <a:ext uri="{0D108BD9-81ED-4DB2-BD59-A6C34878D82A}">
                    <a16:rowId xmlns:a16="http://schemas.microsoft.com/office/drawing/2014/main" val="10003"/>
                  </a:ext>
                </a:extLst>
              </a:tr>
              <a:tr h="850162">
                <a:tc>
                  <a:txBody>
                    <a:bodyPr/>
                    <a:lstStyle/>
                    <a:p>
                      <a:r>
                        <a:rPr lang="en-US" sz="2400" dirty="0"/>
                        <a:t>Destructive</a:t>
                      </a:r>
                      <a:r>
                        <a:rPr lang="en-US" sz="2400" baseline="0" dirty="0"/>
                        <a:t> Winds</a:t>
                      </a:r>
                      <a:endParaRPr lang="en-US" sz="2400" dirty="0"/>
                    </a:p>
                  </a:txBody>
                  <a:tcPr/>
                </a:tc>
                <a:tc>
                  <a:txBody>
                    <a:bodyPr/>
                    <a:lstStyle/>
                    <a:p>
                      <a:r>
                        <a:rPr lang="en-US" sz="2400" dirty="0"/>
                        <a:t>W</a:t>
                      </a:r>
                      <a:r>
                        <a:rPr lang="en-US" sz="2400" baseline="0" dirty="0"/>
                        <a:t>ind damage potential greater than “damaging winds.”</a:t>
                      </a:r>
                      <a:endParaRPr lang="en-US" sz="2400" dirty="0"/>
                    </a:p>
                  </a:txBody>
                  <a:tcPr/>
                </a:tc>
                <a:extLst>
                  <a:ext uri="{0D108BD9-81ED-4DB2-BD59-A6C34878D82A}">
                    <a16:rowId xmlns:a16="http://schemas.microsoft.com/office/drawing/2014/main" val="10004"/>
                  </a:ext>
                </a:extLst>
              </a:tr>
              <a:tr h="850162">
                <a:tc>
                  <a:txBody>
                    <a:bodyPr/>
                    <a:lstStyle/>
                    <a:p>
                      <a:r>
                        <a:rPr lang="en-US" sz="2400" dirty="0"/>
                        <a:t>[</a:t>
                      </a:r>
                      <a:r>
                        <a:rPr lang="en-US" sz="2400" i="1" dirty="0"/>
                        <a:t>Literally</a:t>
                      </a:r>
                      <a:r>
                        <a:rPr lang="en-US" sz="2400" i="1" baseline="0" dirty="0"/>
                        <a:t> anything…</a:t>
                      </a:r>
                      <a:r>
                        <a:rPr lang="en-US" sz="2400" baseline="0" dirty="0"/>
                        <a:t>]</a:t>
                      </a:r>
                      <a:endParaRPr lang="en-US" sz="2400" dirty="0"/>
                    </a:p>
                  </a:txBody>
                  <a:tcPr/>
                </a:tc>
                <a:tc>
                  <a:txBody>
                    <a:bodyPr/>
                    <a:lstStyle/>
                    <a:p>
                      <a:r>
                        <a:rPr lang="en-US" sz="2400" dirty="0"/>
                        <a:t>[</a:t>
                      </a:r>
                      <a:r>
                        <a:rPr lang="en-US" sz="2400" i="1" dirty="0"/>
                        <a:t>Sometimes even we have no idea what another meteorologist is trying to say…]</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76440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63" y="880365"/>
            <a:ext cx="5475142" cy="1645665"/>
          </a:xfrm>
        </p:spPr>
        <p:txBody>
          <a:bodyPr>
            <a:normAutofit/>
          </a:bodyPr>
          <a:lstStyle/>
          <a:p>
            <a:r>
              <a:rPr lang="en-US" sz="3200" dirty="0">
                <a:latin typeface="Arial Black" panose="020B0A04020102020204" pitchFamily="34" charset="0"/>
              </a:rPr>
              <a:t>Using pictures can help bridge the communication divide!</a:t>
            </a:r>
          </a:p>
        </p:txBody>
      </p:sp>
      <p:pic>
        <p:nvPicPr>
          <p:cNvPr id="5" name="Picture 4"/>
          <p:cNvPicPr>
            <a:picLocks noChangeAspect="1"/>
          </p:cNvPicPr>
          <p:nvPr/>
        </p:nvPicPr>
        <p:blipFill>
          <a:blip r:embed="rId2"/>
          <a:stretch>
            <a:fillRect/>
          </a:stretch>
        </p:blipFill>
        <p:spPr>
          <a:xfrm>
            <a:off x="6410066" y="87548"/>
            <a:ext cx="5781934" cy="4316091"/>
          </a:xfrm>
          <a:prstGeom prst="rect">
            <a:avLst/>
          </a:prstGeom>
        </p:spPr>
      </p:pic>
      <p:pic>
        <p:nvPicPr>
          <p:cNvPr id="6" name="Picture 5"/>
          <p:cNvPicPr>
            <a:picLocks noChangeAspect="1"/>
          </p:cNvPicPr>
          <p:nvPr/>
        </p:nvPicPr>
        <p:blipFill>
          <a:blip r:embed="rId3"/>
          <a:stretch>
            <a:fillRect/>
          </a:stretch>
        </p:blipFill>
        <p:spPr>
          <a:xfrm>
            <a:off x="0" y="3292621"/>
            <a:ext cx="6428468" cy="3244367"/>
          </a:xfrm>
          <a:prstGeom prst="rect">
            <a:avLst/>
          </a:prstGeom>
        </p:spPr>
      </p:pic>
      <p:pic>
        <p:nvPicPr>
          <p:cNvPr id="7" name="Picture 6"/>
          <p:cNvPicPr>
            <a:picLocks noChangeAspect="1"/>
          </p:cNvPicPr>
          <p:nvPr/>
        </p:nvPicPr>
        <p:blipFill>
          <a:blip r:embed="rId4"/>
          <a:stretch>
            <a:fillRect/>
          </a:stretch>
        </p:blipFill>
        <p:spPr>
          <a:xfrm>
            <a:off x="6086022" y="4403640"/>
            <a:ext cx="6448425" cy="2409825"/>
          </a:xfrm>
          <a:prstGeom prst="rect">
            <a:avLst/>
          </a:prstGeom>
        </p:spPr>
      </p:pic>
    </p:spTree>
    <p:extLst>
      <p:ext uri="{BB962C8B-B14F-4D97-AF65-F5344CB8AC3E}">
        <p14:creationId xmlns:p14="http://schemas.microsoft.com/office/powerpoint/2010/main" val="216200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6173"/>
            <a:ext cx="10515600" cy="1325563"/>
          </a:xfrm>
        </p:spPr>
        <p:txBody>
          <a:bodyPr/>
          <a:lstStyle/>
          <a:p>
            <a:r>
              <a:rPr lang="en-US" dirty="0">
                <a:latin typeface="Arial Black" panose="020B0A04020102020204" pitchFamily="34" charset="0"/>
              </a:rPr>
              <a:t>The Threat Bars</a:t>
            </a:r>
          </a:p>
        </p:txBody>
      </p:sp>
      <p:sp>
        <p:nvSpPr>
          <p:cNvPr id="3" name="Content Placeholder 2"/>
          <p:cNvSpPr>
            <a:spLocks noGrp="1"/>
          </p:cNvSpPr>
          <p:nvPr>
            <p:ph idx="1"/>
          </p:nvPr>
        </p:nvSpPr>
        <p:spPr>
          <a:xfrm>
            <a:off x="294856" y="1467862"/>
            <a:ext cx="6690407" cy="4961006"/>
          </a:xfrm>
        </p:spPr>
        <p:txBody>
          <a:bodyPr>
            <a:normAutofit fontScale="85000" lnSpcReduction="10000"/>
          </a:bodyPr>
          <a:lstStyle/>
          <a:p>
            <a:r>
              <a:rPr lang="en-US" dirty="0">
                <a:latin typeface="Arial Rounded MT Bold" panose="020F0704030504030204" pitchFamily="34" charset="0"/>
              </a:rPr>
              <a:t>Severity and frequency of the hazards are often at odds with each other</a:t>
            </a:r>
          </a:p>
          <a:p>
            <a:pPr lvl="1"/>
            <a:r>
              <a:rPr lang="en-US" dirty="0">
                <a:latin typeface="Arial Rounded MT Bold" panose="020F0704030504030204" pitchFamily="34" charset="0"/>
              </a:rPr>
              <a:t>Is an event with quarter size hail over 50% of the area the same as an event where only 10% of the area may get softball size hail?</a:t>
            </a:r>
          </a:p>
          <a:p>
            <a:pPr lvl="1"/>
            <a:r>
              <a:rPr lang="en-US" dirty="0">
                <a:latin typeface="Arial Rounded MT Bold" panose="020F0704030504030204" pitchFamily="34" charset="0"/>
              </a:rPr>
              <a:t>2 big 15 mile long tornadoes produce more potential damage than dozens of small brief tornadoes.</a:t>
            </a:r>
            <a:endParaRPr lang="en-US" dirty="0"/>
          </a:p>
          <a:p>
            <a:endParaRPr lang="en-US" sz="3500" dirty="0">
              <a:latin typeface="Arial Rounded MT Bold" panose="020F0704030504030204" pitchFamily="34" charset="0"/>
            </a:endParaRPr>
          </a:p>
          <a:p>
            <a:r>
              <a:rPr lang="en-US" sz="3500" dirty="0">
                <a:latin typeface="Arial Rounded MT Bold" panose="020F0704030504030204" pitchFamily="34" charset="0"/>
              </a:rPr>
              <a:t>“Increasing Concern” </a:t>
            </a:r>
          </a:p>
          <a:p>
            <a:pPr lvl="1"/>
            <a:r>
              <a:rPr lang="en-US" sz="3000" dirty="0">
                <a:latin typeface="Arial Rounded MT Bold" panose="020F0704030504030204" pitchFamily="34" charset="0"/>
              </a:rPr>
              <a:t>Incorporates Hazard Type:</a:t>
            </a:r>
          </a:p>
          <a:p>
            <a:pPr lvl="2"/>
            <a:r>
              <a:rPr lang="en-US" sz="2600" dirty="0">
                <a:latin typeface="Arial Rounded MT Bold" panose="020F0704030504030204" pitchFamily="34" charset="0"/>
              </a:rPr>
              <a:t>Areal Coverage</a:t>
            </a:r>
          </a:p>
          <a:p>
            <a:pPr lvl="2"/>
            <a:r>
              <a:rPr lang="en-US" sz="2600" dirty="0">
                <a:latin typeface="Arial Rounded MT Bold" panose="020F0704030504030204" pitchFamily="34" charset="0"/>
              </a:rPr>
              <a:t>Severity</a:t>
            </a:r>
          </a:p>
          <a:p>
            <a:pPr lvl="2"/>
            <a:r>
              <a:rPr lang="en-US" sz="2600" dirty="0">
                <a:latin typeface="Arial Rounded MT Bold" panose="020F0704030504030204" pitchFamily="34" charset="0"/>
              </a:rPr>
              <a:t>Rarity</a:t>
            </a:r>
          </a:p>
          <a:p>
            <a:pPr lvl="2"/>
            <a:r>
              <a:rPr lang="en-US" sz="2600" dirty="0">
                <a:latin typeface="Arial Rounded MT Bold" panose="020F0704030504030204" pitchFamily="34" charset="0"/>
              </a:rPr>
              <a:t>Societal Impact/Exposure</a:t>
            </a:r>
          </a:p>
          <a:p>
            <a:endParaRPr lang="en-US" dirty="0"/>
          </a:p>
          <a:p>
            <a:endParaRPr lang="en-US" dirty="0"/>
          </a:p>
          <a:p>
            <a:endParaRPr lang="en-US" dirty="0"/>
          </a:p>
        </p:txBody>
      </p:sp>
      <p:pic>
        <p:nvPicPr>
          <p:cNvPr id="4" name="Picture 3"/>
          <p:cNvPicPr>
            <a:picLocks noChangeAspect="1"/>
          </p:cNvPicPr>
          <p:nvPr/>
        </p:nvPicPr>
        <p:blipFill>
          <a:blip r:embed="rId2"/>
          <a:stretch>
            <a:fillRect/>
          </a:stretch>
        </p:blipFill>
        <p:spPr>
          <a:xfrm>
            <a:off x="6756222" y="6257925"/>
            <a:ext cx="5133975" cy="600075"/>
          </a:xfrm>
          <a:prstGeom prst="rect">
            <a:avLst/>
          </a:prstGeom>
        </p:spPr>
      </p:pic>
      <p:pic>
        <p:nvPicPr>
          <p:cNvPr id="7" name="Picture 6"/>
          <p:cNvPicPr>
            <a:picLocks noChangeAspect="1"/>
          </p:cNvPicPr>
          <p:nvPr/>
        </p:nvPicPr>
        <p:blipFill>
          <a:blip r:embed="rId3"/>
          <a:stretch>
            <a:fillRect/>
          </a:stretch>
        </p:blipFill>
        <p:spPr>
          <a:xfrm>
            <a:off x="6985263" y="236174"/>
            <a:ext cx="2645388" cy="3421199"/>
          </a:xfrm>
          <a:prstGeom prst="rect">
            <a:avLst/>
          </a:prstGeom>
        </p:spPr>
      </p:pic>
      <p:pic>
        <p:nvPicPr>
          <p:cNvPr id="8" name="Picture 7"/>
          <p:cNvPicPr>
            <a:picLocks noChangeAspect="1"/>
          </p:cNvPicPr>
          <p:nvPr/>
        </p:nvPicPr>
        <p:blipFill rotWithShape="1">
          <a:blip r:embed="rId4"/>
          <a:srcRect b="9348"/>
          <a:stretch/>
        </p:blipFill>
        <p:spPr>
          <a:xfrm>
            <a:off x="9630651" y="236175"/>
            <a:ext cx="2607621" cy="3101386"/>
          </a:xfrm>
          <a:prstGeom prst="rect">
            <a:avLst/>
          </a:prstGeom>
        </p:spPr>
      </p:pic>
      <p:sp>
        <p:nvSpPr>
          <p:cNvPr id="9" name="TextBox 8"/>
          <p:cNvSpPr txBox="1"/>
          <p:nvPr/>
        </p:nvSpPr>
        <p:spPr>
          <a:xfrm>
            <a:off x="6985263" y="2734044"/>
            <a:ext cx="3932361" cy="923330"/>
          </a:xfrm>
          <a:prstGeom prst="rect">
            <a:avLst/>
          </a:prstGeom>
          <a:solidFill>
            <a:schemeClr val="bg1"/>
          </a:solidFill>
        </p:spPr>
        <p:txBody>
          <a:bodyPr wrap="square" rtlCol="0">
            <a:spAutoFit/>
          </a:bodyPr>
          <a:lstStyle/>
          <a:p>
            <a:pPr>
              <a:buClrTx/>
              <a:buFontTx/>
              <a:buNone/>
            </a:pPr>
            <a:r>
              <a:rPr lang="en-US" sz="1800" kern="1200" dirty="0">
                <a:solidFill>
                  <a:prstClr val="black"/>
                </a:solidFill>
                <a:latin typeface="Arial Rounded MT Bold" panose="020F0704030504030204" pitchFamily="34" charset="0"/>
                <a:ea typeface="+mn-ea"/>
                <a:cs typeface="+mn-cs"/>
              </a:rPr>
              <a:t>These risk categories from</a:t>
            </a:r>
            <a:br>
              <a:rPr lang="en-US" sz="1800" kern="1200" dirty="0">
                <a:solidFill>
                  <a:prstClr val="black"/>
                </a:solidFill>
                <a:latin typeface="Arial Rounded MT Bold" panose="020F0704030504030204" pitchFamily="34" charset="0"/>
                <a:ea typeface="+mn-ea"/>
                <a:cs typeface="+mn-cs"/>
              </a:rPr>
            </a:br>
            <a:r>
              <a:rPr lang="en-US" sz="1800" kern="1200" dirty="0">
                <a:solidFill>
                  <a:prstClr val="black"/>
                </a:solidFill>
                <a:latin typeface="Arial Rounded MT Bold" panose="020F0704030504030204" pitchFamily="34" charset="0"/>
                <a:ea typeface="+mn-ea"/>
                <a:cs typeface="+mn-cs"/>
              </a:rPr>
              <a:t> SPC are ONLY for </a:t>
            </a:r>
            <a:r>
              <a:rPr lang="en-US" sz="1800" i="1" kern="1200" dirty="0">
                <a:solidFill>
                  <a:prstClr val="black"/>
                </a:solidFill>
                <a:latin typeface="Arial Rounded MT Bold" panose="020F0704030504030204" pitchFamily="34" charset="0"/>
                <a:ea typeface="+mn-ea"/>
                <a:cs typeface="+mn-cs"/>
              </a:rPr>
              <a:t>coverage</a:t>
            </a:r>
            <a:r>
              <a:rPr lang="en-US" sz="1800" kern="1200" dirty="0">
                <a:solidFill>
                  <a:prstClr val="black"/>
                </a:solidFill>
                <a:latin typeface="Arial Rounded MT Bold" panose="020F0704030504030204" pitchFamily="34" charset="0"/>
                <a:ea typeface="+mn-ea"/>
                <a:cs typeface="+mn-cs"/>
              </a:rPr>
              <a:t> of </a:t>
            </a:r>
            <a:br>
              <a:rPr lang="en-US" sz="1800" kern="1200" dirty="0">
                <a:solidFill>
                  <a:prstClr val="black"/>
                </a:solidFill>
                <a:latin typeface="Arial Rounded MT Bold" panose="020F0704030504030204" pitchFamily="34" charset="0"/>
                <a:ea typeface="+mn-ea"/>
                <a:cs typeface="+mn-cs"/>
              </a:rPr>
            </a:br>
            <a:r>
              <a:rPr lang="en-US" sz="1800" kern="1200" dirty="0">
                <a:solidFill>
                  <a:prstClr val="black"/>
                </a:solidFill>
                <a:latin typeface="Arial Rounded MT Bold" panose="020F0704030504030204" pitchFamily="34" charset="0"/>
                <a:ea typeface="+mn-ea"/>
                <a:cs typeface="+mn-cs"/>
              </a:rPr>
              <a:t>all types of severe weather!</a:t>
            </a:r>
          </a:p>
        </p:txBody>
      </p:sp>
      <p:pic>
        <p:nvPicPr>
          <p:cNvPr id="10" name="Picture 9"/>
          <p:cNvPicPr>
            <a:picLocks noChangeAspect="1"/>
          </p:cNvPicPr>
          <p:nvPr/>
        </p:nvPicPr>
        <p:blipFill>
          <a:blip r:embed="rId5"/>
          <a:stretch>
            <a:fillRect/>
          </a:stretch>
        </p:blipFill>
        <p:spPr>
          <a:xfrm>
            <a:off x="5642900" y="4392094"/>
            <a:ext cx="6998680" cy="1865831"/>
          </a:xfrm>
          <a:prstGeom prst="rect">
            <a:avLst/>
          </a:prstGeom>
        </p:spPr>
      </p:pic>
    </p:spTree>
    <p:extLst>
      <p:ext uri="{BB962C8B-B14F-4D97-AF65-F5344CB8AC3E}">
        <p14:creationId xmlns:p14="http://schemas.microsoft.com/office/powerpoint/2010/main" val="328120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500"/>
                                        <p:tgtEl>
                                          <p:spTgt spid="3">
                                            <p:txEl>
                                              <p:pRg st="4" end="4"/>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500"/>
                                        <p:tgtEl>
                                          <p:spTgt spid="3">
                                            <p:txEl>
                                              <p:pRg st="5" end="5"/>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500"/>
                                        <p:tgtEl>
                                          <p:spTgt spid="3">
                                            <p:txEl>
                                              <p:pRg st="6" end="6"/>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500"/>
                                        <p:tgtEl>
                                          <p:spTgt spid="3">
                                            <p:txEl>
                                              <p:pRg st="7" end="7"/>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500"/>
                                        <p:tgtEl>
                                          <p:spTgt spid="3">
                                            <p:txEl>
                                              <p:pRg st="8" end="8"/>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Effect transition="in" filter="fade">
                                      <p:cBhvr>
                                        <p:cTn id="5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Black" panose="020B0A04020102020204" pitchFamily="34" charset="0"/>
              </a:rPr>
              <a:t>The Confidence Bars</a:t>
            </a:r>
          </a:p>
        </p:txBody>
      </p:sp>
      <p:sp>
        <p:nvSpPr>
          <p:cNvPr id="3" name="Content Placeholder 2"/>
          <p:cNvSpPr>
            <a:spLocks noGrp="1"/>
          </p:cNvSpPr>
          <p:nvPr>
            <p:ph idx="1"/>
          </p:nvPr>
        </p:nvSpPr>
        <p:spPr/>
        <p:txBody>
          <a:bodyPr/>
          <a:lstStyle/>
          <a:p>
            <a:endParaRPr lang="en-US" dirty="0"/>
          </a:p>
          <a:p>
            <a:endParaRPr lang="en-US" dirty="0"/>
          </a:p>
          <a:p>
            <a:endParaRPr lang="en-US" dirty="0"/>
          </a:p>
        </p:txBody>
      </p:sp>
      <p:pic>
        <p:nvPicPr>
          <p:cNvPr id="5" name="Picture 4"/>
          <p:cNvPicPr>
            <a:picLocks noChangeAspect="1"/>
          </p:cNvPicPr>
          <p:nvPr/>
        </p:nvPicPr>
        <p:blipFill>
          <a:blip r:embed="rId2"/>
          <a:stretch>
            <a:fillRect/>
          </a:stretch>
        </p:blipFill>
        <p:spPr>
          <a:xfrm>
            <a:off x="710051" y="4194749"/>
            <a:ext cx="6793019" cy="1784087"/>
          </a:xfrm>
          <a:prstGeom prst="rect">
            <a:avLst/>
          </a:prstGeom>
        </p:spPr>
      </p:pic>
      <p:sp>
        <p:nvSpPr>
          <p:cNvPr id="6" name="TextBox 5"/>
          <p:cNvSpPr txBox="1"/>
          <p:nvPr/>
        </p:nvSpPr>
        <p:spPr>
          <a:xfrm>
            <a:off x="7320522" y="2179190"/>
            <a:ext cx="4288548" cy="830997"/>
          </a:xfrm>
          <a:prstGeom prst="rect">
            <a:avLst/>
          </a:prstGeom>
          <a:noFill/>
        </p:spPr>
        <p:txBody>
          <a:bodyPr wrap="square" rtlCol="0">
            <a:spAutoFit/>
          </a:bodyPr>
          <a:lstStyle/>
          <a:p>
            <a:pPr>
              <a:buClrTx/>
              <a:buFontTx/>
              <a:buNone/>
            </a:pPr>
            <a:r>
              <a:rPr lang="en-US" sz="2400" kern="1200" dirty="0">
                <a:solidFill>
                  <a:prstClr val="black"/>
                </a:solidFill>
                <a:latin typeface="Arial Rounded MT Bold" panose="020F0704030504030204" pitchFamily="34" charset="0"/>
                <a:ea typeface="+mn-ea"/>
                <a:cs typeface="+mn-cs"/>
              </a:rPr>
              <a:t>“The forecast in the email is what’s going to happen.”</a:t>
            </a:r>
          </a:p>
        </p:txBody>
      </p:sp>
      <p:sp>
        <p:nvSpPr>
          <p:cNvPr id="7" name="TextBox 6"/>
          <p:cNvSpPr txBox="1"/>
          <p:nvPr/>
        </p:nvSpPr>
        <p:spPr>
          <a:xfrm>
            <a:off x="7307786" y="4117297"/>
            <a:ext cx="4556554" cy="1938992"/>
          </a:xfrm>
          <a:prstGeom prst="rect">
            <a:avLst/>
          </a:prstGeom>
          <a:noFill/>
        </p:spPr>
        <p:txBody>
          <a:bodyPr wrap="square" rtlCol="0">
            <a:spAutoFit/>
          </a:bodyPr>
          <a:lstStyle/>
          <a:p>
            <a:pPr>
              <a:buClrTx/>
              <a:buFontTx/>
              <a:buNone/>
            </a:pPr>
            <a:r>
              <a:rPr lang="en-US" sz="2400" kern="1200" dirty="0">
                <a:solidFill>
                  <a:prstClr val="black"/>
                </a:solidFill>
                <a:latin typeface="Arial Rounded MT Bold" panose="020F0704030504030204" pitchFamily="34" charset="0"/>
                <a:ea typeface="+mn-ea"/>
                <a:cs typeface="+mn-cs"/>
              </a:rPr>
              <a:t>“Prepare for the unknown and undiscussed.  Please check back for forecast updates as we try to figure this system out.”</a:t>
            </a:r>
          </a:p>
        </p:txBody>
      </p:sp>
      <p:pic>
        <p:nvPicPr>
          <p:cNvPr id="8" name="Picture 7"/>
          <p:cNvPicPr>
            <a:picLocks noChangeAspect="1"/>
          </p:cNvPicPr>
          <p:nvPr/>
        </p:nvPicPr>
        <p:blipFill>
          <a:blip r:embed="rId3"/>
          <a:stretch>
            <a:fillRect/>
          </a:stretch>
        </p:blipFill>
        <p:spPr>
          <a:xfrm>
            <a:off x="1018222" y="2090737"/>
            <a:ext cx="6168295" cy="1395413"/>
          </a:xfrm>
          <a:prstGeom prst="rect">
            <a:avLst/>
          </a:prstGeom>
        </p:spPr>
      </p:pic>
    </p:spTree>
    <p:extLst>
      <p:ext uri="{BB962C8B-B14F-4D97-AF65-F5344CB8AC3E}">
        <p14:creationId xmlns:p14="http://schemas.microsoft.com/office/powerpoint/2010/main" val="370504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Black" panose="020B0A04020102020204" pitchFamily="34" charset="0"/>
              </a:rPr>
              <a:t>The </a:t>
            </a:r>
            <a:r>
              <a:rPr lang="en-US" i="1" dirty="0">
                <a:latin typeface="Arial Black" panose="020B0A04020102020204" pitchFamily="34" charset="0"/>
              </a:rPr>
              <a:t>Known Knowns </a:t>
            </a:r>
            <a:r>
              <a:rPr lang="en-US" dirty="0">
                <a:latin typeface="Arial Black" panose="020B0A04020102020204" pitchFamily="34" charset="0"/>
              </a:rPr>
              <a:t>and the </a:t>
            </a:r>
            <a:r>
              <a:rPr lang="en-US" i="1" dirty="0">
                <a:latin typeface="Arial Black" panose="020B0A04020102020204" pitchFamily="34" charset="0"/>
              </a:rPr>
              <a:t>Known Unknowns</a:t>
            </a:r>
          </a:p>
        </p:txBody>
      </p:sp>
      <p:pic>
        <p:nvPicPr>
          <p:cNvPr id="4" name="Content Placeholder 3"/>
          <p:cNvPicPr>
            <a:picLocks noGrp="1" noChangeAspect="1"/>
          </p:cNvPicPr>
          <p:nvPr>
            <p:ph idx="1"/>
          </p:nvPr>
        </p:nvPicPr>
        <p:blipFill>
          <a:blip r:embed="rId2"/>
          <a:stretch>
            <a:fillRect/>
          </a:stretch>
        </p:blipFill>
        <p:spPr>
          <a:xfrm>
            <a:off x="3577308" y="1992570"/>
            <a:ext cx="8402708" cy="1407656"/>
          </a:xfrm>
          <a:prstGeom prst="rect">
            <a:avLst/>
          </a:prstGeom>
        </p:spPr>
      </p:pic>
      <p:pic>
        <p:nvPicPr>
          <p:cNvPr id="6" name="Picture 5"/>
          <p:cNvPicPr>
            <a:picLocks noChangeAspect="1"/>
          </p:cNvPicPr>
          <p:nvPr/>
        </p:nvPicPr>
        <p:blipFill>
          <a:blip r:embed="rId3"/>
          <a:stretch>
            <a:fillRect/>
          </a:stretch>
        </p:blipFill>
        <p:spPr>
          <a:xfrm>
            <a:off x="3603064" y="4207396"/>
            <a:ext cx="8351196" cy="2334942"/>
          </a:xfrm>
          <a:prstGeom prst="rect">
            <a:avLst/>
          </a:prstGeom>
        </p:spPr>
      </p:pic>
      <p:sp>
        <p:nvSpPr>
          <p:cNvPr id="7" name="TextBox 6"/>
          <p:cNvSpPr txBox="1"/>
          <p:nvPr/>
        </p:nvSpPr>
        <p:spPr>
          <a:xfrm>
            <a:off x="199494" y="3702108"/>
            <a:ext cx="3892446" cy="3046988"/>
          </a:xfrm>
          <a:prstGeom prst="rect">
            <a:avLst/>
          </a:prstGeom>
          <a:noFill/>
        </p:spPr>
        <p:txBody>
          <a:bodyPr wrap="square" rtlCol="0">
            <a:spAutoFit/>
          </a:bodyPr>
          <a:lstStyle/>
          <a:p>
            <a:pPr>
              <a:buClrTx/>
              <a:buFontTx/>
              <a:buNone/>
            </a:pPr>
            <a:r>
              <a:rPr lang="en-US" sz="2400" kern="1200" dirty="0">
                <a:solidFill>
                  <a:prstClr val="black"/>
                </a:solidFill>
                <a:latin typeface="Arial Rounded MT Bold" panose="020F0704030504030204" pitchFamily="34" charset="0"/>
                <a:ea typeface="+mn-ea"/>
                <a:cs typeface="+mn-cs"/>
              </a:rPr>
              <a:t>Alternate plans to have in your back pocket ready to go.</a:t>
            </a:r>
          </a:p>
          <a:p>
            <a:pPr>
              <a:buClrTx/>
              <a:buFontTx/>
              <a:buNone/>
            </a:pPr>
            <a:r>
              <a:rPr lang="en-US" sz="2400" kern="1200" dirty="0">
                <a:solidFill>
                  <a:prstClr val="black"/>
                </a:solidFill>
                <a:latin typeface="Arial Rounded MT Bold" panose="020F0704030504030204" pitchFamily="34" charset="0"/>
                <a:ea typeface="+mn-ea"/>
                <a:cs typeface="+mn-cs"/>
              </a:rPr>
              <a:t>Depending on how weather savvy you are, you may be able to see how the forecast is trending.  If not, just ask!</a:t>
            </a:r>
          </a:p>
        </p:txBody>
      </p:sp>
      <p:sp>
        <p:nvSpPr>
          <p:cNvPr id="8" name="TextBox 7"/>
          <p:cNvSpPr txBox="1"/>
          <p:nvPr/>
        </p:nvSpPr>
        <p:spPr>
          <a:xfrm>
            <a:off x="199495" y="1905905"/>
            <a:ext cx="3377813" cy="1846659"/>
          </a:xfrm>
          <a:prstGeom prst="rect">
            <a:avLst/>
          </a:prstGeom>
          <a:noFill/>
        </p:spPr>
        <p:txBody>
          <a:bodyPr wrap="square" rtlCol="0">
            <a:spAutoFit/>
          </a:bodyPr>
          <a:lstStyle/>
          <a:p>
            <a:pPr>
              <a:buClrTx/>
              <a:buFontTx/>
              <a:buNone/>
            </a:pPr>
            <a:r>
              <a:rPr lang="en-US" sz="2400" kern="1200" dirty="0">
                <a:solidFill>
                  <a:prstClr val="black"/>
                </a:solidFill>
                <a:latin typeface="Arial Rounded MT Bold" panose="020F0704030504030204" pitchFamily="34" charset="0"/>
                <a:ea typeface="+mn-ea"/>
                <a:cs typeface="+mn-cs"/>
              </a:rPr>
              <a:t>“Take it to the bank.”</a:t>
            </a:r>
          </a:p>
          <a:p>
            <a:pPr>
              <a:buClrTx/>
              <a:buFontTx/>
              <a:buNone/>
            </a:pPr>
            <a:r>
              <a:rPr lang="en-US" sz="2400" kern="1200" dirty="0">
                <a:solidFill>
                  <a:prstClr val="black"/>
                </a:solidFill>
                <a:latin typeface="Arial Rounded MT Bold" panose="020F0704030504030204" pitchFamily="34" charset="0"/>
                <a:ea typeface="+mn-ea"/>
                <a:cs typeface="+mn-cs"/>
              </a:rPr>
              <a:t>Good for tweets or short summaries of what is expected.</a:t>
            </a:r>
          </a:p>
          <a:p>
            <a:pPr>
              <a:buClrTx/>
              <a:buFontTx/>
              <a:buNone/>
            </a:pPr>
            <a:endParaRPr lang="en-US" sz="18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72517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3"/>
          <p:cNvSpPr txBox="1">
            <a:spLocks noChangeArrowheads="1"/>
          </p:cNvSpPr>
          <p:nvPr/>
        </p:nvSpPr>
        <p:spPr>
          <a:xfrm>
            <a:off x="3110117" y="901400"/>
            <a:ext cx="7134550" cy="58022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spcAft>
                <a:spcPts val="1000"/>
              </a:spcAft>
              <a:buClrTx/>
            </a:pPr>
            <a:r>
              <a:rPr lang="en-US" sz="1600" b="1"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Weather Forecast Offices (WFOs)</a:t>
            </a:r>
            <a:r>
              <a:rPr lang="en-US" sz="1600"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issue local forecasts, warnings, and advisories. We partner with and serve many local, state, and other federal agencies.</a:t>
            </a:r>
          </a:p>
          <a:p>
            <a:pPr algn="l">
              <a:lnSpc>
                <a:spcPct val="120000"/>
              </a:lnSpc>
              <a:spcAft>
                <a:spcPts val="1000"/>
              </a:spcAft>
              <a:buClrTx/>
            </a:pPr>
            <a:r>
              <a:rPr lang="en-US" sz="1600" b="1"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Storm Prediction Center (SPC): </a:t>
            </a:r>
            <a:r>
              <a:rPr lang="en-US" sz="1600"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monitors the severe weather threat across the country and produces national daily outlooks for severe weather. Issues all Severe Thunderstorm and Tornado Watches and mesoscale updates.</a:t>
            </a:r>
          </a:p>
          <a:p>
            <a:pPr algn="l">
              <a:lnSpc>
                <a:spcPct val="120000"/>
              </a:lnSpc>
              <a:spcAft>
                <a:spcPts val="1000"/>
              </a:spcAft>
              <a:buClrTx/>
            </a:pPr>
            <a:r>
              <a:rPr lang="en-US" sz="1600" b="1"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Weather Prediction Center (WPC): </a:t>
            </a:r>
            <a:r>
              <a:rPr lang="en-US" sz="1600"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monitors the threat for heavy rainfall across the country. Issues single- and multi-day rainfall total guidance and outlooks.</a:t>
            </a:r>
            <a:endParaRPr lang="en-US" sz="1600" b="1"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p>
            <a:pPr algn="l">
              <a:lnSpc>
                <a:spcPct val="120000"/>
              </a:lnSpc>
              <a:spcAft>
                <a:spcPts val="1000"/>
              </a:spcAft>
              <a:buClrTx/>
            </a:pPr>
            <a:r>
              <a:rPr lang="en-US" sz="1600" b="1"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Climate Prediction Center (CPC)</a:t>
            </a:r>
            <a:r>
              <a:rPr lang="en-US" sz="1600"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one of several National Centers for Environmental Prediction (NCEP). Issues climate outlooks ranging from several days out to several months out. </a:t>
            </a:r>
            <a:br>
              <a:rPr lang="en-US" sz="1600"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br>
            <a:endParaRPr lang="en-US" sz="1600"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p>
            <a:pPr algn="l">
              <a:buClrTx/>
            </a:pPr>
            <a:r>
              <a:rPr lang="en-US" sz="1200" dirty="0">
                <a:solidFill>
                  <a:prstClr val="white"/>
                </a:solidFill>
                <a:latin typeface="Verdana" panose="020B0604030504040204" pitchFamily="34" charset="0"/>
                <a:ea typeface="Verdana" panose="020B0604030504040204" pitchFamily="34" charset="0"/>
              </a:rPr>
              <a:t>WPC &amp; CPC are in the Washington, D.C. area. SPC is in Norman, OK.</a:t>
            </a:r>
            <a:endParaRPr lang="en-US" altLang="en-US" sz="3600"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
        <p:nvSpPr>
          <p:cNvPr id="4" name="Rectangle 2"/>
          <p:cNvSpPr txBox="1">
            <a:spLocks noChangeArrowheads="1"/>
          </p:cNvSpPr>
          <p:nvPr/>
        </p:nvSpPr>
        <p:spPr>
          <a:xfrm>
            <a:off x="3471331" y="93133"/>
            <a:ext cx="6727130" cy="4953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uClrTx/>
              <a:buFontTx/>
              <a:buNone/>
            </a:pPr>
            <a:r>
              <a:rPr lang="en-US" altLang="en-US" sz="2800" b="1" i="1"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NWS Offices and Centers</a:t>
            </a:r>
          </a:p>
        </p:txBody>
      </p:sp>
    </p:spTree>
    <p:extLst>
      <p:ext uri="{BB962C8B-B14F-4D97-AF65-F5344CB8AC3E}">
        <p14:creationId xmlns:p14="http://schemas.microsoft.com/office/powerpoint/2010/main" val="226540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1393507"/>
            <a:ext cx="4469130" cy="3636947"/>
          </a:xfrm>
          <a:prstGeom prst="rect">
            <a:avLst/>
          </a:prstGeom>
        </p:spPr>
      </p:pic>
      <p:pic>
        <p:nvPicPr>
          <p:cNvPr id="5" name="Picture 4"/>
          <p:cNvPicPr>
            <a:picLocks noChangeAspect="1"/>
          </p:cNvPicPr>
          <p:nvPr/>
        </p:nvPicPr>
        <p:blipFill>
          <a:blip r:embed="rId3"/>
          <a:stretch>
            <a:fillRect/>
          </a:stretch>
        </p:blipFill>
        <p:spPr>
          <a:xfrm>
            <a:off x="3171902" y="3667918"/>
            <a:ext cx="3238423" cy="3041492"/>
          </a:xfrm>
          <a:prstGeom prst="rect">
            <a:avLst/>
          </a:prstGeom>
        </p:spPr>
      </p:pic>
      <p:pic>
        <p:nvPicPr>
          <p:cNvPr id="6" name="Picture 5"/>
          <p:cNvPicPr>
            <a:picLocks noChangeAspect="1"/>
          </p:cNvPicPr>
          <p:nvPr/>
        </p:nvPicPr>
        <p:blipFill>
          <a:blip r:embed="rId4"/>
          <a:stretch>
            <a:fillRect/>
          </a:stretch>
        </p:blipFill>
        <p:spPr>
          <a:xfrm>
            <a:off x="5092065" y="1267777"/>
            <a:ext cx="7008339" cy="3636947"/>
          </a:xfrm>
          <a:prstGeom prst="rect">
            <a:avLst/>
          </a:prstGeom>
        </p:spPr>
      </p:pic>
      <p:sp>
        <p:nvSpPr>
          <p:cNvPr id="7" name="TextBox 6"/>
          <p:cNvSpPr txBox="1"/>
          <p:nvPr/>
        </p:nvSpPr>
        <p:spPr>
          <a:xfrm>
            <a:off x="6427364" y="5623560"/>
            <a:ext cx="3013197" cy="923330"/>
          </a:xfrm>
          <a:prstGeom prst="rect">
            <a:avLst/>
          </a:prstGeom>
          <a:noFill/>
        </p:spPr>
        <p:txBody>
          <a:bodyPr wrap="none" rtlCol="0">
            <a:spAutoFit/>
          </a:bodyPr>
          <a:lstStyle/>
          <a:p>
            <a:pPr>
              <a:buClrTx/>
              <a:buFontTx/>
              <a:buNone/>
            </a:pPr>
            <a:r>
              <a:rPr lang="en-US" sz="1800" kern="1200" dirty="0">
                <a:solidFill>
                  <a:prstClr val="black"/>
                </a:solidFill>
                <a:latin typeface="Calibri" panose="020F0502020204030204"/>
                <a:ea typeface="+mn-ea"/>
                <a:cs typeface="+mn-cs"/>
              </a:rPr>
              <a:t>47 reports of hail; 8 Very large</a:t>
            </a:r>
          </a:p>
          <a:p>
            <a:pPr>
              <a:buClrTx/>
              <a:buFontTx/>
              <a:buNone/>
            </a:pPr>
            <a:r>
              <a:rPr lang="en-US" sz="1800" kern="1200" dirty="0">
                <a:solidFill>
                  <a:prstClr val="black"/>
                </a:solidFill>
                <a:latin typeface="Calibri" panose="020F0502020204030204"/>
                <a:ea typeface="+mn-ea"/>
                <a:cs typeface="+mn-cs"/>
              </a:rPr>
              <a:t>2 reports of 60 mph wind</a:t>
            </a:r>
          </a:p>
          <a:p>
            <a:pPr>
              <a:buClrTx/>
              <a:buFontTx/>
              <a:buNone/>
            </a:pPr>
            <a:r>
              <a:rPr lang="en-US" sz="1800" kern="1200" dirty="0">
                <a:solidFill>
                  <a:prstClr val="black"/>
                </a:solidFill>
                <a:latin typeface="Calibri" panose="020F0502020204030204"/>
                <a:ea typeface="+mn-ea"/>
                <a:cs typeface="+mn-cs"/>
              </a:rPr>
              <a:t>1 tornado</a:t>
            </a:r>
          </a:p>
        </p:txBody>
      </p:sp>
      <p:sp>
        <p:nvSpPr>
          <p:cNvPr id="8" name="Title 1"/>
          <p:cNvSpPr>
            <a:spLocks noGrp="1"/>
          </p:cNvSpPr>
          <p:nvPr>
            <p:ph type="title"/>
          </p:nvPr>
        </p:nvSpPr>
        <p:spPr/>
        <p:txBody>
          <a:bodyPr/>
          <a:lstStyle/>
          <a:p>
            <a:r>
              <a:rPr lang="en-US" dirty="0">
                <a:latin typeface="Arial Black" panose="020B0A04020102020204" pitchFamily="34" charset="0"/>
              </a:rPr>
              <a:t>Let’s look at some real examples</a:t>
            </a:r>
          </a:p>
        </p:txBody>
      </p:sp>
    </p:spTree>
    <p:extLst>
      <p:ext uri="{BB962C8B-B14F-4D97-AF65-F5344CB8AC3E}">
        <p14:creationId xmlns:p14="http://schemas.microsoft.com/office/powerpoint/2010/main" val="87134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5224462" y="962014"/>
            <a:ext cx="6967538" cy="2724785"/>
          </a:xfrm>
          <a:prstGeom prst="rect">
            <a:avLst/>
          </a:prstGeom>
        </p:spPr>
      </p:pic>
      <p:pic>
        <p:nvPicPr>
          <p:cNvPr id="4" name="Picture 3"/>
          <p:cNvPicPr>
            <a:picLocks noChangeAspect="1"/>
          </p:cNvPicPr>
          <p:nvPr/>
        </p:nvPicPr>
        <p:blipFill>
          <a:blip r:embed="rId3"/>
          <a:stretch>
            <a:fillRect/>
          </a:stretch>
        </p:blipFill>
        <p:spPr>
          <a:xfrm>
            <a:off x="0" y="1094704"/>
            <a:ext cx="5337810" cy="5796528"/>
          </a:xfrm>
          <a:prstGeom prst="rect">
            <a:avLst/>
          </a:prstGeom>
        </p:spPr>
      </p:pic>
      <p:pic>
        <p:nvPicPr>
          <p:cNvPr id="6" name="Picture 5"/>
          <p:cNvPicPr>
            <a:picLocks noChangeAspect="1"/>
          </p:cNvPicPr>
          <p:nvPr/>
        </p:nvPicPr>
        <p:blipFill>
          <a:blip r:embed="rId4"/>
          <a:stretch>
            <a:fillRect/>
          </a:stretch>
        </p:blipFill>
        <p:spPr>
          <a:xfrm>
            <a:off x="5224462" y="3686799"/>
            <a:ext cx="3233738" cy="3798359"/>
          </a:xfrm>
          <a:prstGeom prst="rect">
            <a:avLst/>
          </a:prstGeom>
        </p:spPr>
      </p:pic>
      <p:sp>
        <p:nvSpPr>
          <p:cNvPr id="7" name="TextBox 6"/>
          <p:cNvSpPr txBox="1"/>
          <p:nvPr/>
        </p:nvSpPr>
        <p:spPr>
          <a:xfrm>
            <a:off x="8709660" y="5417820"/>
            <a:ext cx="3146182" cy="923330"/>
          </a:xfrm>
          <a:prstGeom prst="rect">
            <a:avLst/>
          </a:prstGeom>
          <a:noFill/>
        </p:spPr>
        <p:txBody>
          <a:bodyPr wrap="none" rtlCol="0">
            <a:spAutoFit/>
          </a:bodyPr>
          <a:lstStyle/>
          <a:p>
            <a:pPr>
              <a:buClrTx/>
              <a:buFontTx/>
              <a:buNone/>
            </a:pPr>
            <a:r>
              <a:rPr lang="en-US" sz="1800" kern="1200" dirty="0">
                <a:solidFill>
                  <a:prstClr val="black"/>
                </a:solidFill>
                <a:latin typeface="Calibri" panose="020F0502020204030204"/>
                <a:ea typeface="+mn-ea"/>
                <a:cs typeface="+mn-cs"/>
              </a:rPr>
              <a:t>33 Hail Reports (some baseball)</a:t>
            </a:r>
          </a:p>
          <a:p>
            <a:pPr>
              <a:buClrTx/>
              <a:buFontTx/>
              <a:buNone/>
            </a:pPr>
            <a:r>
              <a:rPr lang="en-US" sz="1800" kern="1200" dirty="0">
                <a:solidFill>
                  <a:prstClr val="black"/>
                </a:solidFill>
                <a:latin typeface="Calibri" panose="020F0502020204030204"/>
                <a:ea typeface="+mn-ea"/>
                <a:cs typeface="+mn-cs"/>
              </a:rPr>
              <a:t>0 Wind</a:t>
            </a:r>
          </a:p>
          <a:p>
            <a:pPr>
              <a:buClrTx/>
              <a:buFontTx/>
              <a:buNone/>
            </a:pPr>
            <a:r>
              <a:rPr lang="en-US" sz="1800" kern="1200" dirty="0">
                <a:solidFill>
                  <a:prstClr val="black"/>
                </a:solidFill>
                <a:latin typeface="Calibri" panose="020F0502020204030204"/>
                <a:ea typeface="+mn-ea"/>
                <a:cs typeface="+mn-cs"/>
              </a:rPr>
              <a:t>1 Tornado</a:t>
            </a:r>
          </a:p>
        </p:txBody>
      </p:sp>
    </p:spTree>
    <p:extLst>
      <p:ext uri="{BB962C8B-B14F-4D97-AF65-F5344CB8AC3E}">
        <p14:creationId xmlns:p14="http://schemas.microsoft.com/office/powerpoint/2010/main" val="76465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pc moderate risk texas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7231" y="1107916"/>
            <a:ext cx="10222371" cy="57500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059045" y="1566468"/>
            <a:ext cx="7016332" cy="3051252"/>
          </a:xfrm>
          <a:prstGeom prst="rect">
            <a:avLst/>
          </a:prstGeom>
        </p:spPr>
      </p:pic>
      <p:sp>
        <p:nvSpPr>
          <p:cNvPr id="5" name="TextBox 4"/>
          <p:cNvSpPr txBox="1"/>
          <p:nvPr/>
        </p:nvSpPr>
        <p:spPr>
          <a:xfrm>
            <a:off x="7242252" y="5321300"/>
            <a:ext cx="3825086" cy="923330"/>
          </a:xfrm>
          <a:prstGeom prst="rect">
            <a:avLst/>
          </a:prstGeom>
          <a:noFill/>
        </p:spPr>
        <p:txBody>
          <a:bodyPr wrap="none" rtlCol="0">
            <a:spAutoFit/>
          </a:bodyPr>
          <a:lstStyle/>
          <a:p>
            <a:pPr>
              <a:buClrTx/>
              <a:buFontTx/>
              <a:buNone/>
            </a:pPr>
            <a:r>
              <a:rPr lang="en-US" sz="1800" kern="1200" dirty="0">
                <a:solidFill>
                  <a:prstClr val="black"/>
                </a:solidFill>
                <a:latin typeface="Calibri" panose="020F0502020204030204"/>
                <a:ea typeface="+mn-ea"/>
                <a:cs typeface="+mn-cs"/>
              </a:rPr>
              <a:t>2 reports of hail (</a:t>
            </a:r>
            <a:r>
              <a:rPr lang="en-US" sz="1800" i="1" kern="1200" dirty="0">
                <a:solidFill>
                  <a:prstClr val="black"/>
                </a:solidFill>
                <a:latin typeface="Calibri" panose="020F0502020204030204"/>
                <a:ea typeface="+mn-ea"/>
                <a:cs typeface="+mn-cs"/>
              </a:rPr>
              <a:t>oops</a:t>
            </a:r>
            <a:r>
              <a:rPr lang="en-US" sz="1800" kern="1200" dirty="0">
                <a:solidFill>
                  <a:prstClr val="black"/>
                </a:solidFill>
                <a:latin typeface="Calibri" panose="020F0502020204030204"/>
                <a:ea typeface="+mn-ea"/>
                <a:cs typeface="+mn-cs"/>
              </a:rPr>
              <a:t>)</a:t>
            </a:r>
          </a:p>
          <a:p>
            <a:pPr>
              <a:buClrTx/>
              <a:buFontTx/>
              <a:buNone/>
            </a:pPr>
            <a:r>
              <a:rPr lang="en-US" sz="1800" kern="1200" dirty="0">
                <a:solidFill>
                  <a:prstClr val="black"/>
                </a:solidFill>
                <a:latin typeface="Calibri" panose="020F0502020204030204"/>
                <a:ea typeface="+mn-ea"/>
                <a:cs typeface="+mn-cs"/>
              </a:rPr>
              <a:t>60+ wind reports (several over 80mph)</a:t>
            </a:r>
          </a:p>
          <a:p>
            <a:pPr>
              <a:buClrTx/>
              <a:buFontTx/>
              <a:buNone/>
            </a:pPr>
            <a:r>
              <a:rPr lang="en-US" sz="1800" kern="1200" dirty="0">
                <a:solidFill>
                  <a:prstClr val="black"/>
                </a:solidFill>
                <a:latin typeface="Calibri" panose="020F0502020204030204"/>
                <a:ea typeface="+mn-ea"/>
                <a:cs typeface="+mn-cs"/>
              </a:rPr>
              <a:t>4 “brief” EF0-EF1 tornadoes</a:t>
            </a:r>
          </a:p>
        </p:txBody>
      </p:sp>
      <p:sp>
        <p:nvSpPr>
          <p:cNvPr id="6" name="Title 5"/>
          <p:cNvSpPr>
            <a:spLocks noGrp="1"/>
          </p:cNvSpPr>
          <p:nvPr>
            <p:ph type="title"/>
          </p:nvPr>
        </p:nvSpPr>
        <p:spPr/>
        <p:txBody>
          <a:bodyPr/>
          <a:lstStyle/>
          <a:p>
            <a:endParaRPr lang="en-US"/>
          </a:p>
        </p:txBody>
      </p:sp>
    </p:spTree>
    <p:extLst>
      <p:ext uri="{BB962C8B-B14F-4D97-AF65-F5344CB8AC3E}">
        <p14:creationId xmlns:p14="http://schemas.microsoft.com/office/powerpoint/2010/main" val="61217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97180" y="216218"/>
            <a:ext cx="5228273" cy="2302305"/>
          </a:xfrm>
          <a:prstGeom prst="rect">
            <a:avLst/>
          </a:prstGeom>
        </p:spPr>
      </p:pic>
      <p:pic>
        <p:nvPicPr>
          <p:cNvPr id="6" name="Picture 5"/>
          <p:cNvPicPr>
            <a:picLocks noChangeAspect="1"/>
          </p:cNvPicPr>
          <p:nvPr/>
        </p:nvPicPr>
        <p:blipFill>
          <a:blip r:embed="rId3"/>
          <a:stretch>
            <a:fillRect/>
          </a:stretch>
        </p:blipFill>
        <p:spPr>
          <a:xfrm>
            <a:off x="40464" y="2522883"/>
            <a:ext cx="5424487" cy="2206780"/>
          </a:xfrm>
          <a:prstGeom prst="rect">
            <a:avLst/>
          </a:prstGeom>
        </p:spPr>
      </p:pic>
      <p:pic>
        <p:nvPicPr>
          <p:cNvPr id="8" name="Picture 7"/>
          <p:cNvPicPr>
            <a:picLocks noChangeAspect="1"/>
          </p:cNvPicPr>
          <p:nvPr/>
        </p:nvPicPr>
        <p:blipFill>
          <a:blip r:embed="rId4"/>
          <a:stretch>
            <a:fillRect/>
          </a:stretch>
        </p:blipFill>
        <p:spPr>
          <a:xfrm>
            <a:off x="7645717" y="1051027"/>
            <a:ext cx="7096125" cy="5448300"/>
          </a:xfrm>
          <a:prstGeom prst="rect">
            <a:avLst/>
          </a:prstGeom>
        </p:spPr>
      </p:pic>
      <p:pic>
        <p:nvPicPr>
          <p:cNvPr id="5" name="Picture 4"/>
          <p:cNvPicPr>
            <a:picLocks noChangeAspect="1"/>
          </p:cNvPicPr>
          <p:nvPr/>
        </p:nvPicPr>
        <p:blipFill rotWithShape="1">
          <a:blip r:embed="rId5"/>
          <a:srcRect r="12409"/>
          <a:stretch/>
        </p:blipFill>
        <p:spPr>
          <a:xfrm>
            <a:off x="5434013" y="-61916"/>
            <a:ext cx="2749867" cy="3837093"/>
          </a:xfrm>
          <a:prstGeom prst="rect">
            <a:avLst/>
          </a:prstGeom>
        </p:spPr>
      </p:pic>
      <p:pic>
        <p:nvPicPr>
          <p:cNvPr id="7" name="Picture 6"/>
          <p:cNvPicPr>
            <a:picLocks noChangeAspect="1"/>
          </p:cNvPicPr>
          <p:nvPr/>
        </p:nvPicPr>
        <p:blipFill>
          <a:blip r:embed="rId6"/>
          <a:stretch>
            <a:fillRect/>
          </a:stretch>
        </p:blipFill>
        <p:spPr>
          <a:xfrm>
            <a:off x="40464" y="5806440"/>
            <a:ext cx="12111071" cy="1051560"/>
          </a:xfrm>
          <a:prstGeom prst="rect">
            <a:avLst/>
          </a:prstGeom>
        </p:spPr>
      </p:pic>
      <p:pic>
        <p:nvPicPr>
          <p:cNvPr id="9" name="Picture 8"/>
          <p:cNvPicPr>
            <a:picLocks noChangeAspect="1"/>
          </p:cNvPicPr>
          <p:nvPr/>
        </p:nvPicPr>
        <p:blipFill>
          <a:blip r:embed="rId7"/>
          <a:stretch>
            <a:fillRect/>
          </a:stretch>
        </p:blipFill>
        <p:spPr>
          <a:xfrm>
            <a:off x="5442585" y="3715159"/>
            <a:ext cx="2286000" cy="2423948"/>
          </a:xfrm>
          <a:prstGeom prst="rect">
            <a:avLst/>
          </a:prstGeom>
        </p:spPr>
      </p:pic>
      <p:sp>
        <p:nvSpPr>
          <p:cNvPr id="10" name="TextBox 9"/>
          <p:cNvSpPr txBox="1"/>
          <p:nvPr/>
        </p:nvSpPr>
        <p:spPr>
          <a:xfrm>
            <a:off x="2203902" y="4806386"/>
            <a:ext cx="3261049" cy="923330"/>
          </a:xfrm>
          <a:prstGeom prst="rect">
            <a:avLst/>
          </a:prstGeom>
          <a:noFill/>
        </p:spPr>
        <p:txBody>
          <a:bodyPr wrap="square" rtlCol="0">
            <a:spAutoFit/>
          </a:bodyPr>
          <a:lstStyle/>
          <a:p>
            <a:pPr>
              <a:buClrTx/>
              <a:buFontTx/>
              <a:buNone/>
            </a:pPr>
            <a:r>
              <a:rPr lang="en-US" sz="1800" kern="1200" dirty="0">
                <a:solidFill>
                  <a:prstClr val="black"/>
                </a:solidFill>
                <a:latin typeface="Calibri" panose="020F0502020204030204"/>
                <a:ea typeface="+mn-ea"/>
                <a:cs typeface="+mn-cs"/>
              </a:rPr>
              <a:t>8 Hail Report </a:t>
            </a:r>
          </a:p>
          <a:p>
            <a:pPr>
              <a:buClrTx/>
              <a:buFontTx/>
              <a:buNone/>
            </a:pPr>
            <a:r>
              <a:rPr lang="en-US" sz="1800" kern="1200" dirty="0">
                <a:solidFill>
                  <a:prstClr val="black"/>
                </a:solidFill>
                <a:latin typeface="Calibri" panose="020F0502020204030204"/>
                <a:ea typeface="+mn-ea"/>
                <a:cs typeface="+mn-cs"/>
              </a:rPr>
              <a:t>0 Wind Reports</a:t>
            </a:r>
          </a:p>
          <a:p>
            <a:pPr>
              <a:buClrTx/>
              <a:buFontTx/>
              <a:buNone/>
            </a:pPr>
            <a:r>
              <a:rPr lang="en-US" sz="1800" kern="1200" dirty="0">
                <a:solidFill>
                  <a:prstClr val="black"/>
                </a:solidFill>
                <a:latin typeface="Calibri" panose="020F0502020204030204"/>
                <a:ea typeface="+mn-ea"/>
                <a:cs typeface="+mn-cs"/>
              </a:rPr>
              <a:t>9 Tornadoes (3 very bad ones)</a:t>
            </a:r>
          </a:p>
        </p:txBody>
      </p:sp>
    </p:spTree>
    <p:extLst>
      <p:ext uri="{BB962C8B-B14F-4D97-AF65-F5344CB8AC3E}">
        <p14:creationId xmlns:p14="http://schemas.microsoft.com/office/powerpoint/2010/main" val="176348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0B8D1-1BCE-420A-AA66-4ACC0EB69D6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4AA368A-EE8E-43A7-8912-01B2D2F9434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771493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Title 1"/>
          <p:cNvSpPr txBox="1">
            <a:spLocks/>
          </p:cNvSpPr>
          <p:nvPr/>
        </p:nvSpPr>
        <p:spPr>
          <a:xfrm>
            <a:off x="3238500" y="3810000"/>
            <a:ext cx="5715000" cy="838200"/>
          </a:xfrm>
          <a:prstGeom prst="rect">
            <a:avLst/>
          </a:prstGeom>
          <a:solidFill>
            <a:srgbClr val="FFFFFF">
              <a:alpha val="69804"/>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buClrTx/>
            </a:pPr>
            <a:r>
              <a:rPr lang="en-US" b="1" dirty="0">
                <a:solidFill>
                  <a:prstClr val="black"/>
                </a:solidFill>
                <a:latin typeface="Calibri"/>
              </a:rPr>
              <a:t>Spring 2019 Review</a:t>
            </a:r>
          </a:p>
        </p:txBody>
      </p:sp>
    </p:spTree>
    <p:extLst>
      <p:ext uri="{BB962C8B-B14F-4D97-AF65-F5344CB8AC3E}">
        <p14:creationId xmlns:p14="http://schemas.microsoft.com/office/powerpoint/2010/main" val="42507608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alpha val="69804"/>
            </a:srgbClr>
          </a:solidFill>
        </p:spPr>
        <p:txBody>
          <a:bodyPr/>
          <a:lstStyle/>
          <a:p>
            <a:r>
              <a:rPr lang="en-US" b="1" dirty="0"/>
              <a:t>Topics to be Covered</a:t>
            </a:r>
          </a:p>
        </p:txBody>
      </p:sp>
      <p:sp>
        <p:nvSpPr>
          <p:cNvPr id="3" name="Content Placeholder 2"/>
          <p:cNvSpPr>
            <a:spLocks noGrp="1"/>
          </p:cNvSpPr>
          <p:nvPr>
            <p:ph idx="1"/>
          </p:nvPr>
        </p:nvSpPr>
        <p:spPr>
          <a:solidFill>
            <a:srgbClr val="FFFFFF">
              <a:alpha val="69804"/>
            </a:srgbClr>
          </a:solidFill>
        </p:spPr>
        <p:txBody>
          <a:bodyPr>
            <a:normAutofit/>
          </a:bodyPr>
          <a:lstStyle/>
          <a:p>
            <a:endParaRPr lang="en-US" b="1" dirty="0"/>
          </a:p>
          <a:p>
            <a:r>
              <a:rPr lang="en-US" b="1" dirty="0"/>
              <a:t>Background</a:t>
            </a:r>
          </a:p>
          <a:p>
            <a:r>
              <a:rPr lang="en-US" b="1" dirty="0"/>
              <a:t>Original Content</a:t>
            </a:r>
          </a:p>
          <a:p>
            <a:r>
              <a:rPr lang="en-US" b="1" dirty="0"/>
              <a:t>2018  Update</a:t>
            </a:r>
          </a:p>
          <a:p>
            <a:r>
              <a:rPr lang="en-US" b="1" dirty="0"/>
              <a:t>Media Partnership</a:t>
            </a:r>
          </a:p>
          <a:p>
            <a:r>
              <a:rPr lang="en-US" b="1" dirty="0"/>
              <a:t>3/13/19 Case Study</a:t>
            </a:r>
          </a:p>
        </p:txBody>
      </p:sp>
    </p:spTree>
    <p:extLst>
      <p:ext uri="{BB962C8B-B14F-4D97-AF65-F5344CB8AC3E}">
        <p14:creationId xmlns:p14="http://schemas.microsoft.com/office/powerpoint/2010/main" val="37069823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alpha val="69804"/>
            </a:srgbClr>
          </a:solidFill>
        </p:spPr>
        <p:txBody>
          <a:bodyPr/>
          <a:lstStyle/>
          <a:p>
            <a:r>
              <a:rPr lang="en-US" b="1" dirty="0"/>
              <a:t>Background</a:t>
            </a:r>
          </a:p>
        </p:txBody>
      </p:sp>
      <p:sp>
        <p:nvSpPr>
          <p:cNvPr id="3" name="Content Placeholder 2"/>
          <p:cNvSpPr>
            <a:spLocks noGrp="1"/>
          </p:cNvSpPr>
          <p:nvPr>
            <p:ph idx="1"/>
          </p:nvPr>
        </p:nvSpPr>
        <p:spPr>
          <a:solidFill>
            <a:srgbClr val="FFFFFF">
              <a:alpha val="69804"/>
            </a:srgbClr>
          </a:solidFill>
        </p:spPr>
        <p:txBody>
          <a:bodyPr>
            <a:normAutofit/>
          </a:bodyPr>
          <a:lstStyle/>
          <a:p>
            <a:endParaRPr lang="en-US" b="1" dirty="0"/>
          </a:p>
          <a:p>
            <a:r>
              <a:rPr lang="en-US" b="1" dirty="0"/>
              <a:t>Need for guidance recognized in 2008</a:t>
            </a:r>
          </a:p>
          <a:p>
            <a:r>
              <a:rPr lang="en-US" b="1" dirty="0"/>
              <a:t>Sought to provide a starting point for decision making </a:t>
            </a:r>
          </a:p>
          <a:p>
            <a:r>
              <a:rPr lang="en-US" b="1" dirty="0"/>
              <a:t>Non-binding guidelines </a:t>
            </a:r>
          </a:p>
          <a:p>
            <a:r>
              <a:rPr lang="en-US" b="1" dirty="0"/>
              <a:t>Approved by COG Executive Board in 2009</a:t>
            </a:r>
          </a:p>
          <a:p>
            <a:r>
              <a:rPr lang="en-US" b="1" dirty="0"/>
              <a:t>Updated in 2012 and 2018</a:t>
            </a:r>
          </a:p>
          <a:p>
            <a:endParaRPr lang="en-US" b="1" dirty="0"/>
          </a:p>
        </p:txBody>
      </p:sp>
    </p:spTree>
    <p:extLst>
      <p:ext uri="{BB962C8B-B14F-4D97-AF65-F5344CB8AC3E}">
        <p14:creationId xmlns:p14="http://schemas.microsoft.com/office/powerpoint/2010/main" val="38187830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alpha val="69804"/>
            </a:srgbClr>
          </a:solidFill>
        </p:spPr>
        <p:txBody>
          <a:bodyPr/>
          <a:lstStyle/>
          <a:p>
            <a:r>
              <a:rPr lang="en-US" b="1" dirty="0"/>
              <a:t>Original Content</a:t>
            </a:r>
          </a:p>
        </p:txBody>
      </p:sp>
      <p:sp>
        <p:nvSpPr>
          <p:cNvPr id="3" name="Content Placeholder 2"/>
          <p:cNvSpPr>
            <a:spLocks noGrp="1"/>
          </p:cNvSpPr>
          <p:nvPr>
            <p:ph idx="1"/>
          </p:nvPr>
        </p:nvSpPr>
        <p:spPr>
          <a:solidFill>
            <a:srgbClr val="FFFFFF">
              <a:alpha val="69804"/>
            </a:srgbClr>
          </a:solidFill>
        </p:spPr>
        <p:txBody>
          <a:bodyPr>
            <a:normAutofit/>
          </a:bodyPr>
          <a:lstStyle/>
          <a:p>
            <a:endParaRPr lang="en-US" b="1" dirty="0"/>
          </a:p>
          <a:p>
            <a:r>
              <a:rPr lang="en-US" b="1" dirty="0"/>
              <a:t>Explained purpose of outdoor warning sirens</a:t>
            </a:r>
          </a:p>
          <a:p>
            <a:r>
              <a:rPr lang="en-US" b="1" dirty="0"/>
              <a:t>Established weather activation considerations:</a:t>
            </a:r>
          </a:p>
          <a:p>
            <a:pPr lvl="1"/>
            <a:r>
              <a:rPr lang="en-US" b="1" dirty="0"/>
              <a:t>Tornado Warning (observed or radar indicated)</a:t>
            </a:r>
          </a:p>
          <a:p>
            <a:pPr lvl="1"/>
            <a:r>
              <a:rPr lang="en-US" b="1" dirty="0"/>
              <a:t>Damaging winds 70 mph or above</a:t>
            </a:r>
          </a:p>
          <a:p>
            <a:pPr lvl="1"/>
            <a:r>
              <a:rPr lang="en-US" b="1" dirty="0"/>
              <a:t>Hail 1.25 inches </a:t>
            </a:r>
          </a:p>
          <a:p>
            <a:r>
              <a:rPr lang="en-US" b="1" dirty="0"/>
              <a:t>Preserved right to deviate as needed for public safety</a:t>
            </a:r>
          </a:p>
          <a:p>
            <a:pPr marL="0" indent="0">
              <a:buNone/>
            </a:pPr>
            <a:r>
              <a:rPr lang="en-US" b="1" dirty="0"/>
              <a:t> </a:t>
            </a:r>
          </a:p>
        </p:txBody>
      </p:sp>
    </p:spTree>
    <p:extLst>
      <p:ext uri="{BB962C8B-B14F-4D97-AF65-F5344CB8AC3E}">
        <p14:creationId xmlns:p14="http://schemas.microsoft.com/office/powerpoint/2010/main" val="37044688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alpha val="69804"/>
            </a:srgbClr>
          </a:solidFill>
        </p:spPr>
        <p:txBody>
          <a:bodyPr/>
          <a:lstStyle/>
          <a:p>
            <a:r>
              <a:rPr lang="en-US" b="1" dirty="0"/>
              <a:t>2018 Update</a:t>
            </a:r>
          </a:p>
        </p:txBody>
      </p:sp>
      <p:sp>
        <p:nvSpPr>
          <p:cNvPr id="3" name="Content Placeholder 2"/>
          <p:cNvSpPr>
            <a:spLocks noGrp="1"/>
          </p:cNvSpPr>
          <p:nvPr>
            <p:ph idx="1"/>
          </p:nvPr>
        </p:nvSpPr>
        <p:spPr>
          <a:solidFill>
            <a:srgbClr val="FFFFFF">
              <a:alpha val="69804"/>
            </a:srgbClr>
          </a:solidFill>
        </p:spPr>
        <p:txBody>
          <a:bodyPr/>
          <a:lstStyle/>
          <a:p>
            <a:endParaRPr lang="en-US" b="1" dirty="0"/>
          </a:p>
          <a:p>
            <a:r>
              <a:rPr lang="en-US" b="1" dirty="0"/>
              <a:t>Increased hail size activation to 1.5 inch hail</a:t>
            </a:r>
          </a:p>
          <a:p>
            <a:r>
              <a:rPr lang="en-US" b="1" dirty="0"/>
              <a:t>Enhanced deviation language </a:t>
            </a:r>
          </a:p>
          <a:p>
            <a:r>
              <a:rPr lang="en-US" b="1" dirty="0"/>
              <a:t>Detailed how notification of activation is to be shared with media partners </a:t>
            </a:r>
          </a:p>
          <a:p>
            <a:r>
              <a:rPr lang="en-US" b="1" dirty="0"/>
              <a:t>Added media talking points section</a:t>
            </a:r>
          </a:p>
          <a:p>
            <a:endParaRPr lang="en-US" b="1" dirty="0"/>
          </a:p>
        </p:txBody>
      </p:sp>
    </p:spTree>
    <p:extLst>
      <p:ext uri="{BB962C8B-B14F-4D97-AF65-F5344CB8AC3E}">
        <p14:creationId xmlns:p14="http://schemas.microsoft.com/office/powerpoint/2010/main" val="2597015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txBox="1">
            <a:spLocks noChangeArrowheads="1"/>
          </p:cNvSpPr>
          <p:nvPr/>
        </p:nvSpPr>
        <p:spPr>
          <a:xfrm>
            <a:off x="3471331" y="93133"/>
            <a:ext cx="6727130" cy="4953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uClrTx/>
              <a:buFontTx/>
              <a:buNone/>
            </a:pPr>
            <a:r>
              <a:rPr lang="en-US" sz="2400" b="1" i="1"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 Climate Outlook...</a:t>
            </a:r>
          </a:p>
        </p:txBody>
      </p:sp>
      <p:sp>
        <p:nvSpPr>
          <p:cNvPr id="44" name="Rectangle 3"/>
          <p:cNvSpPr txBox="1">
            <a:spLocks noChangeArrowheads="1"/>
          </p:cNvSpPr>
          <p:nvPr/>
        </p:nvSpPr>
        <p:spPr>
          <a:xfrm>
            <a:off x="3254721" y="1236133"/>
            <a:ext cx="7218547" cy="52774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Tx/>
              <a:tabLst>
                <a:tab pos="1716088" algn="l"/>
              </a:tabLst>
            </a:pPr>
            <a:r>
              <a:rPr lang="en-US" altLang="en-US"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…doesn’t attempt to predict the weather.</a:t>
            </a:r>
          </a:p>
          <a:p>
            <a:pPr algn="l">
              <a:buClrTx/>
              <a:tabLst>
                <a:tab pos="1716088" algn="l"/>
              </a:tabLst>
            </a:pPr>
            <a:r>
              <a:rPr lang="en-US" altLang="en-US" sz="2000" i="1"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There is no way reliable way to predict a storm system months (or even weeks) in advance.</a:t>
            </a:r>
          </a:p>
          <a:p>
            <a:pPr algn="l">
              <a:buClrTx/>
              <a:tabLst>
                <a:tab pos="1716088" algn="l"/>
              </a:tabLst>
            </a:pPr>
            <a:endParaRPr lang="en-US" altLang="en-US" sz="2000" i="1"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p>
            <a:pPr algn="l">
              <a:buClrTx/>
              <a:tabLst>
                <a:tab pos="1716088" algn="l"/>
              </a:tabLst>
            </a:pPr>
            <a:r>
              <a:rPr lang="en-US" altLang="en-US"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…tries to determine what types of weather patterns are more likely to occur during the outlook period.</a:t>
            </a:r>
          </a:p>
          <a:p>
            <a:pPr algn="l">
              <a:buClrTx/>
              <a:tabLst>
                <a:tab pos="1716088" algn="l"/>
              </a:tabLst>
            </a:pPr>
            <a:endParaRPr lang="en-US" altLang="en-US"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p>
            <a:pPr algn="l">
              <a:buClrTx/>
              <a:tabLst>
                <a:tab pos="1716088" algn="l"/>
              </a:tabLst>
            </a:pPr>
            <a:r>
              <a:rPr lang="en-US" altLang="en-US"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…considers the course of the entire season.</a:t>
            </a:r>
          </a:p>
          <a:p>
            <a:pPr algn="l">
              <a:buClrTx/>
              <a:tabLst>
                <a:tab pos="1716088" algn="l"/>
              </a:tabLst>
            </a:pPr>
            <a:endParaRPr lang="en-US" altLang="en-US"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p>
            <a:pPr algn="l">
              <a:buClrTx/>
              <a:tabLst>
                <a:tab pos="1716088" algn="l"/>
              </a:tabLst>
            </a:pPr>
            <a:r>
              <a:rPr lang="en-US" altLang="en-US" dirty="0">
                <a:solidFill>
                  <a:srgbClr val="FFFF99"/>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…does not assess the severe weather threat for the season.</a:t>
            </a:r>
          </a:p>
        </p:txBody>
      </p:sp>
    </p:spTree>
    <p:extLst>
      <p:ext uri="{BB962C8B-B14F-4D97-AF65-F5344CB8AC3E}">
        <p14:creationId xmlns:p14="http://schemas.microsoft.com/office/powerpoint/2010/main" val="369770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4">
                                            <p:txEl>
                                              <p:pRg st="1" end="1"/>
                                            </p:txEl>
                                          </p:spTgt>
                                        </p:tgtEl>
                                        <p:attrNameLst>
                                          <p:attrName>style.visibility</p:attrName>
                                        </p:attrNameLst>
                                      </p:cBhvr>
                                      <p:to>
                                        <p:strVal val="visible"/>
                                      </p:to>
                                    </p:set>
                                    <p:animEffect transition="in" filter="dissolve">
                                      <p:cBhvr>
                                        <p:cTn id="10" dur="500"/>
                                        <p:tgtEl>
                                          <p:spTgt spid="4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4">
                                            <p:txEl>
                                              <p:pRg st="3" end="3"/>
                                            </p:txEl>
                                          </p:spTgt>
                                        </p:tgtEl>
                                        <p:attrNameLst>
                                          <p:attrName>style.visibility</p:attrName>
                                        </p:attrNameLst>
                                      </p:cBhvr>
                                      <p:to>
                                        <p:strVal val="visible"/>
                                      </p:to>
                                    </p:set>
                                    <p:animEffect transition="in" filter="dissolve">
                                      <p:cBhvr>
                                        <p:cTn id="15" dur="500"/>
                                        <p:tgtEl>
                                          <p:spTgt spid="4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4">
                                            <p:txEl>
                                              <p:pRg st="5" end="5"/>
                                            </p:txEl>
                                          </p:spTgt>
                                        </p:tgtEl>
                                        <p:attrNameLst>
                                          <p:attrName>style.visibility</p:attrName>
                                        </p:attrNameLst>
                                      </p:cBhvr>
                                      <p:to>
                                        <p:strVal val="visible"/>
                                      </p:to>
                                    </p:set>
                                    <p:animEffect transition="in" filter="dissolve">
                                      <p:cBhvr>
                                        <p:cTn id="20" dur="500"/>
                                        <p:tgtEl>
                                          <p:spTgt spid="44">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4">
                                            <p:txEl>
                                              <p:pRg st="7" end="7"/>
                                            </p:txEl>
                                          </p:spTgt>
                                        </p:tgtEl>
                                        <p:attrNameLst>
                                          <p:attrName>style.visibility</p:attrName>
                                        </p:attrNameLst>
                                      </p:cBhvr>
                                      <p:to>
                                        <p:strVal val="visible"/>
                                      </p:to>
                                    </p:set>
                                    <p:animEffect transition="in" filter="dissolve">
                                      <p:cBhvr>
                                        <p:cTn id="25" dur="500"/>
                                        <p:tgtEl>
                                          <p:spTgt spid="4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alpha val="69804"/>
            </a:srgbClr>
          </a:solidFill>
        </p:spPr>
        <p:txBody>
          <a:bodyPr/>
          <a:lstStyle/>
          <a:p>
            <a:r>
              <a:rPr lang="en-US" b="1" dirty="0"/>
              <a:t>Media Partnership</a:t>
            </a:r>
          </a:p>
        </p:txBody>
      </p:sp>
      <p:sp>
        <p:nvSpPr>
          <p:cNvPr id="3" name="Content Placeholder 2"/>
          <p:cNvSpPr>
            <a:spLocks noGrp="1"/>
          </p:cNvSpPr>
          <p:nvPr>
            <p:ph idx="1"/>
          </p:nvPr>
        </p:nvSpPr>
        <p:spPr>
          <a:solidFill>
            <a:srgbClr val="FFFFFF">
              <a:alpha val="69804"/>
            </a:srgbClr>
          </a:solidFill>
        </p:spPr>
        <p:txBody>
          <a:bodyPr/>
          <a:lstStyle/>
          <a:p>
            <a:endParaRPr lang="en-US" b="1" dirty="0"/>
          </a:p>
          <a:p>
            <a:r>
              <a:rPr lang="en-US" b="1" dirty="0"/>
              <a:t>Improve understanding of siren activation</a:t>
            </a:r>
          </a:p>
          <a:p>
            <a:r>
              <a:rPr lang="en-US" b="1" dirty="0"/>
              <a:t>Assist media partners to quickly and correctly ascertain when, where, and why sirens are being activated</a:t>
            </a:r>
          </a:p>
          <a:p>
            <a:r>
              <a:rPr lang="en-US" b="1" dirty="0"/>
              <a:t>Commitment to share activation via NWS Chat</a:t>
            </a:r>
          </a:p>
        </p:txBody>
      </p:sp>
    </p:spTree>
    <p:extLst>
      <p:ext uri="{BB962C8B-B14F-4D97-AF65-F5344CB8AC3E}">
        <p14:creationId xmlns:p14="http://schemas.microsoft.com/office/powerpoint/2010/main" val="15598353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alpha val="69804"/>
            </a:srgbClr>
          </a:solidFill>
        </p:spPr>
        <p:txBody>
          <a:bodyPr/>
          <a:lstStyle/>
          <a:p>
            <a:r>
              <a:rPr lang="en-US" b="1" dirty="0"/>
              <a:t>3/13/19 Case Study</a:t>
            </a:r>
          </a:p>
        </p:txBody>
      </p:sp>
      <p:sp>
        <p:nvSpPr>
          <p:cNvPr id="3" name="Content Placeholder 2"/>
          <p:cNvSpPr>
            <a:spLocks noGrp="1"/>
          </p:cNvSpPr>
          <p:nvPr>
            <p:ph idx="1"/>
          </p:nvPr>
        </p:nvSpPr>
        <p:spPr>
          <a:solidFill>
            <a:srgbClr val="FFFFFF">
              <a:alpha val="69804"/>
            </a:srgbClr>
          </a:solidFill>
        </p:spPr>
        <p:txBody>
          <a:bodyPr/>
          <a:lstStyle/>
          <a:p>
            <a:endParaRPr lang="en-US" b="1" dirty="0"/>
          </a:p>
          <a:p>
            <a:r>
              <a:rPr lang="en-US" b="1" dirty="0"/>
              <a:t>Late night</a:t>
            </a:r>
          </a:p>
          <a:p>
            <a:r>
              <a:rPr lang="en-US" b="1" dirty="0"/>
              <a:t>Dynamic high wind threat </a:t>
            </a:r>
          </a:p>
          <a:p>
            <a:r>
              <a:rPr lang="en-US" b="1" dirty="0"/>
              <a:t>Activation decisions made by several jurisdictions consistent with the Framework</a:t>
            </a:r>
          </a:p>
          <a:p>
            <a:r>
              <a:rPr lang="en-US" b="1" dirty="0"/>
              <a:t>NWS Chat used to announce activations to NWS and media partners</a:t>
            </a:r>
          </a:p>
        </p:txBody>
      </p:sp>
    </p:spTree>
    <p:extLst>
      <p:ext uri="{BB962C8B-B14F-4D97-AF65-F5344CB8AC3E}">
        <p14:creationId xmlns:p14="http://schemas.microsoft.com/office/powerpoint/2010/main" val="29119534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4500" y="381000"/>
            <a:ext cx="8763000" cy="586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1"/>
          <p:cNvSpPr txBox="1">
            <a:spLocks/>
          </p:cNvSpPr>
          <p:nvPr/>
        </p:nvSpPr>
        <p:spPr>
          <a:xfrm>
            <a:off x="3505200" y="6400800"/>
            <a:ext cx="5486400" cy="342900"/>
          </a:xfrm>
          <a:prstGeom prst="rect">
            <a:avLst/>
          </a:prstGeom>
          <a:solidFill>
            <a:srgbClr val="FFFFFF">
              <a:alpha val="69804"/>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buClrTx/>
            </a:pPr>
            <a:r>
              <a:rPr lang="en-US" sz="1800" b="1" dirty="0">
                <a:solidFill>
                  <a:prstClr val="black"/>
                </a:solidFill>
                <a:latin typeface="Calibri"/>
              </a:rPr>
              <a:t>Source: Texas Storm Chasers Facebook Post</a:t>
            </a:r>
          </a:p>
        </p:txBody>
      </p:sp>
    </p:spTree>
    <p:extLst>
      <p:ext uri="{BB962C8B-B14F-4D97-AF65-F5344CB8AC3E}">
        <p14:creationId xmlns:p14="http://schemas.microsoft.com/office/powerpoint/2010/main" val="4907618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8" t="7517" r="26226" b="6601"/>
          <a:stretch/>
        </p:blipFill>
        <p:spPr bwMode="auto">
          <a:xfrm>
            <a:off x="1752600" y="202152"/>
            <a:ext cx="8686800" cy="6453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78781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8" t="7517" r="26226" b="6601"/>
          <a:stretch/>
        </p:blipFill>
        <p:spPr bwMode="auto">
          <a:xfrm>
            <a:off x="1752600" y="202152"/>
            <a:ext cx="8686800" cy="6453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1828800" y="6098849"/>
            <a:ext cx="8763000" cy="4836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a:solidFill>
                <a:prstClr val="white"/>
              </a:solidFill>
              <a:latin typeface="Calibri"/>
            </a:endParaRPr>
          </a:p>
        </p:txBody>
      </p:sp>
      <p:sp>
        <p:nvSpPr>
          <p:cNvPr id="4" name="Oval 3"/>
          <p:cNvSpPr/>
          <p:nvPr/>
        </p:nvSpPr>
        <p:spPr>
          <a:xfrm>
            <a:off x="2057400" y="3124200"/>
            <a:ext cx="8534400" cy="4836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a:solidFill>
                <a:prstClr val="white"/>
              </a:solidFill>
              <a:latin typeface="Calibri"/>
            </a:endParaRPr>
          </a:p>
        </p:txBody>
      </p:sp>
      <p:sp>
        <p:nvSpPr>
          <p:cNvPr id="5" name="Oval 4"/>
          <p:cNvSpPr/>
          <p:nvPr/>
        </p:nvSpPr>
        <p:spPr>
          <a:xfrm>
            <a:off x="2057400" y="2286000"/>
            <a:ext cx="8534400" cy="4836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a:solidFill>
                <a:prstClr val="white"/>
              </a:solidFill>
              <a:latin typeface="Calibri"/>
            </a:endParaRPr>
          </a:p>
        </p:txBody>
      </p:sp>
    </p:spTree>
    <p:extLst>
      <p:ext uri="{BB962C8B-B14F-4D97-AF65-F5344CB8AC3E}">
        <p14:creationId xmlns:p14="http://schemas.microsoft.com/office/powerpoint/2010/main" val="17795836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alpha val="69804"/>
            </a:srgbClr>
          </a:solidFill>
        </p:spPr>
        <p:txBody>
          <a:bodyPr/>
          <a:lstStyle/>
          <a:p>
            <a:r>
              <a:rPr lang="en-US" b="1" dirty="0"/>
              <a:t>Summary</a:t>
            </a:r>
          </a:p>
        </p:txBody>
      </p:sp>
      <p:sp>
        <p:nvSpPr>
          <p:cNvPr id="3" name="Content Placeholder 2"/>
          <p:cNvSpPr>
            <a:spLocks noGrp="1"/>
          </p:cNvSpPr>
          <p:nvPr>
            <p:ph idx="1"/>
          </p:nvPr>
        </p:nvSpPr>
        <p:spPr>
          <a:solidFill>
            <a:srgbClr val="FFFFFF">
              <a:alpha val="69804"/>
            </a:srgbClr>
          </a:solidFill>
        </p:spPr>
        <p:txBody>
          <a:bodyPr/>
          <a:lstStyle/>
          <a:p>
            <a:endParaRPr lang="en-US" b="1" dirty="0"/>
          </a:p>
          <a:p>
            <a:r>
              <a:rPr lang="en-US" b="1" dirty="0"/>
              <a:t>Sirens are all hazard.</a:t>
            </a:r>
          </a:p>
          <a:p>
            <a:r>
              <a:rPr lang="en-US" b="1" dirty="0"/>
              <a:t>Current weather activations considerations:</a:t>
            </a:r>
          </a:p>
          <a:p>
            <a:pPr lvl="1"/>
            <a:r>
              <a:rPr lang="en-US" b="1" dirty="0"/>
              <a:t>Tornado warning</a:t>
            </a:r>
          </a:p>
          <a:p>
            <a:pPr lvl="1"/>
            <a:r>
              <a:rPr lang="en-US" b="1" dirty="0"/>
              <a:t>Winds 70 mph or above</a:t>
            </a:r>
          </a:p>
          <a:p>
            <a:pPr lvl="1"/>
            <a:r>
              <a:rPr lang="en-US" b="1" dirty="0"/>
              <a:t>Hail 1.5 inches and larger </a:t>
            </a:r>
          </a:p>
          <a:p>
            <a:r>
              <a:rPr lang="en-US" b="1" dirty="0"/>
              <a:t>Jurisdictions can deviate as needed for safety</a:t>
            </a:r>
          </a:p>
          <a:p>
            <a:r>
              <a:rPr lang="en-US" b="1" dirty="0"/>
              <a:t>Media partnership to announce activations </a:t>
            </a:r>
          </a:p>
        </p:txBody>
      </p:sp>
    </p:spTree>
    <p:extLst>
      <p:ext uri="{BB962C8B-B14F-4D97-AF65-F5344CB8AC3E}">
        <p14:creationId xmlns:p14="http://schemas.microsoft.com/office/powerpoint/2010/main" val="4889138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857500"/>
            <a:ext cx="8229600" cy="1143000"/>
          </a:xfrm>
          <a:solidFill>
            <a:srgbClr val="FFFFFF">
              <a:alpha val="69804"/>
            </a:srgbClr>
          </a:solidFill>
        </p:spPr>
        <p:txBody>
          <a:bodyPr/>
          <a:lstStyle/>
          <a:p>
            <a:r>
              <a:rPr lang="en-US" b="1" dirty="0"/>
              <a:t>Questions?</a:t>
            </a:r>
          </a:p>
        </p:txBody>
      </p:sp>
    </p:spTree>
    <p:extLst>
      <p:ext uri="{BB962C8B-B14F-4D97-AF65-F5344CB8AC3E}">
        <p14:creationId xmlns:p14="http://schemas.microsoft.com/office/powerpoint/2010/main" val="23508560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5DFE65-4A43-4B2E-9434-790B6AC39E7D}"/>
              </a:ext>
            </a:extLst>
          </p:cNvPr>
          <p:cNvSpPr>
            <a:spLocks noGrp="1"/>
          </p:cNvSpPr>
          <p:nvPr>
            <p:ph type="title"/>
          </p:nvPr>
        </p:nvSpPr>
        <p:spPr>
          <a:xfrm>
            <a:off x="544677" y="2422527"/>
            <a:ext cx="4022035" cy="1325563"/>
          </a:xfrm>
        </p:spPr>
        <p:txBody>
          <a:bodyPr>
            <a:noAutofit/>
          </a:bodyPr>
          <a:lstStyle/>
          <a:p>
            <a:pPr algn="ctr"/>
            <a:r>
              <a:rPr lang="en-US" sz="9600" b="1" dirty="0">
                <a:ln w="22225">
                  <a:solidFill>
                    <a:schemeClr val="accent2"/>
                  </a:solidFill>
                  <a:prstDash val="solid"/>
                </a:ln>
                <a:solidFill>
                  <a:schemeClr val="accent2">
                    <a:lumMod val="40000"/>
                    <a:lumOff val="60000"/>
                  </a:schemeClr>
                </a:solidFill>
              </a:rPr>
              <a:t>Break Time!</a:t>
            </a:r>
            <a:br>
              <a:rPr lang="en-US" sz="9600" b="1" dirty="0">
                <a:ln w="22225">
                  <a:solidFill>
                    <a:schemeClr val="accent2"/>
                  </a:solidFill>
                  <a:prstDash val="solid"/>
                </a:ln>
                <a:solidFill>
                  <a:schemeClr val="accent2">
                    <a:lumMod val="40000"/>
                    <a:lumOff val="60000"/>
                  </a:schemeClr>
                </a:solidFill>
              </a:rPr>
            </a:br>
            <a:r>
              <a:rPr lang="en-US" sz="5400" b="1" i="1" dirty="0">
                <a:ln w="22225">
                  <a:solidFill>
                    <a:schemeClr val="accent2"/>
                  </a:solidFill>
                  <a:prstDash val="solid"/>
                </a:ln>
                <a:solidFill>
                  <a:schemeClr val="accent2">
                    <a:lumMod val="40000"/>
                    <a:lumOff val="60000"/>
                  </a:schemeClr>
                </a:solidFill>
              </a:rPr>
              <a:t>10 min.</a:t>
            </a:r>
          </a:p>
        </p:txBody>
      </p:sp>
      <p:pic>
        <p:nvPicPr>
          <p:cNvPr id="8" name="Content Placeholder 7">
            <a:extLst>
              <a:ext uri="{FF2B5EF4-FFF2-40B4-BE49-F238E27FC236}">
                <a16:creationId xmlns:a16="http://schemas.microsoft.com/office/drawing/2014/main" id="{1EA1918B-85CC-4901-8F04-88C352314A1E}"/>
              </a:ext>
            </a:extLst>
          </p:cNvPr>
          <p:cNvPicPr>
            <a:picLocks noGrp="1" noChangeAspect="1"/>
          </p:cNvPicPr>
          <p:nvPr>
            <p:ph idx="1"/>
          </p:nvPr>
        </p:nvPicPr>
        <p:blipFill>
          <a:blip r:embed="rId2"/>
          <a:stretch>
            <a:fillRect/>
          </a:stretch>
        </p:blipFill>
        <p:spPr>
          <a:xfrm>
            <a:off x="4566712" y="294312"/>
            <a:ext cx="7280731" cy="5972103"/>
          </a:xfrm>
        </p:spPr>
      </p:pic>
    </p:spTree>
    <p:extLst>
      <p:ext uri="{BB962C8B-B14F-4D97-AF65-F5344CB8AC3E}">
        <p14:creationId xmlns:p14="http://schemas.microsoft.com/office/powerpoint/2010/main" val="33367033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NWSChat</a:t>
            </a:r>
            <a:r>
              <a:rPr lang="en-US" dirty="0"/>
              <a:t> and Etiquette</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163225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12952"/>
            <a:ext cx="10018713" cy="1061635"/>
          </a:xfrm>
        </p:spPr>
        <p:txBody>
          <a:bodyPr>
            <a:normAutofit fontScale="90000"/>
          </a:bodyPr>
          <a:lstStyle/>
          <a:p>
            <a:r>
              <a:rPr lang="en-US" dirty="0"/>
              <a:t>Where It All Begins: </a:t>
            </a:r>
            <a:r>
              <a:rPr lang="en-US" dirty="0">
                <a:solidFill>
                  <a:schemeClr val="accent1">
                    <a:lumMod val="50000"/>
                  </a:schemeClr>
                </a:solidFill>
                <a:effectLst>
                  <a:outerShdw blurRad="38100" dist="38100" dir="2700000" algn="tl">
                    <a:srgbClr val="000000">
                      <a:alpha val="43137"/>
                    </a:srgbClr>
                  </a:outerShdw>
                </a:effectLst>
              </a:rPr>
              <a:t>www.nwschat.weather.gov</a:t>
            </a:r>
            <a:endParaRPr lang="en-US" dirty="0"/>
          </a:p>
        </p:txBody>
      </p:sp>
      <p:pic>
        <p:nvPicPr>
          <p:cNvPr id="4" name="Picture 3"/>
          <p:cNvPicPr>
            <a:picLocks noChangeAspect="1"/>
          </p:cNvPicPr>
          <p:nvPr/>
        </p:nvPicPr>
        <p:blipFill>
          <a:blip r:embed="rId3"/>
          <a:stretch>
            <a:fillRect/>
          </a:stretch>
        </p:blipFill>
        <p:spPr>
          <a:xfrm>
            <a:off x="2079156" y="1158579"/>
            <a:ext cx="5388896" cy="5169364"/>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7815784" y="958359"/>
            <a:ext cx="4078090" cy="59093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New Account Requests are sent to me: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I vet each request I don’t recognize through local officials…usually the EM(s)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Please let me know if there is someone else I should ask</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Have 30 days to approve or deny</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Have to provide a reason for denial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You can save me time by sending me an email if you know someone in your jurisdiction is going to request a new account (yes or no)</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Change your password every 180 days (required)</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If you don’t by the deadline, you are locked out until you change it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Receive Head’s Up Emails from [</a:t>
            </a:r>
            <a:r>
              <a:rPr kumimoji="0" lang="en-US" sz="1800" b="0" i="0" u="none" strike="noStrike" kern="1200" cap="none" spc="0" normalizeH="0" baseline="0" noProof="0" dirty="0" err="1">
                <a:ln>
                  <a:noFill/>
                </a:ln>
                <a:solidFill>
                  <a:prstClr val="black"/>
                </a:solidFill>
                <a:effectLst/>
                <a:uLnTx/>
                <a:uFillTx/>
                <a:latin typeface="Corbel" panose="020B0503020204020204"/>
                <a:ea typeface="+mn-ea"/>
                <a:cs typeface="+mn-cs"/>
              </a:rPr>
              <a:t>nwschatadmin</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 starting a week or so before your deadline</a:t>
            </a:r>
          </a:p>
        </p:txBody>
      </p:sp>
    </p:spTree>
    <p:extLst>
      <p:ext uri="{BB962C8B-B14F-4D97-AF65-F5344CB8AC3E}">
        <p14:creationId xmlns:p14="http://schemas.microsoft.com/office/powerpoint/2010/main" val="209372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anim calcmode="lin" valueType="num">
                                      <p:cBhvr>
                                        <p:cTn id="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anim calcmode="lin" valueType="num">
                                      <p:cBhvr>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8">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anim calcmode="lin" valueType="num">
                                      <p:cBhvr>
                                        <p:cTn id="18"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fade">
                                      <p:cBhvr>
                                        <p:cTn id="24" dur="500"/>
                                        <p:tgtEl>
                                          <p:spTgt spid="8">
                                            <p:txEl>
                                              <p:pRg st="3" end="3"/>
                                            </p:txEl>
                                          </p:spTgt>
                                        </p:tgtEl>
                                      </p:cBhvr>
                                    </p:animEffect>
                                    <p:anim calcmode="lin" valueType="num">
                                      <p:cBhvr>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8">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Effect transition="in" filter="fade">
                                      <p:cBhvr>
                                        <p:cTn id="29" dur="500"/>
                                        <p:tgtEl>
                                          <p:spTgt spid="8">
                                            <p:txEl>
                                              <p:pRg st="4" end="4"/>
                                            </p:txEl>
                                          </p:spTgt>
                                        </p:tgtEl>
                                      </p:cBhvr>
                                    </p:animEffect>
                                    <p:anim calcmode="lin" valueType="num">
                                      <p:cBhvr>
                                        <p:cTn id="30"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1" dur="5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8">
                                            <p:txEl>
                                              <p:pRg st="5" end="5"/>
                                            </p:txEl>
                                          </p:spTgt>
                                        </p:tgtEl>
                                        <p:attrNameLst>
                                          <p:attrName>style.visibility</p:attrName>
                                        </p:attrNameLst>
                                      </p:cBhvr>
                                      <p:to>
                                        <p:strVal val="visible"/>
                                      </p:to>
                                    </p:set>
                                    <p:animEffect transition="in" filter="fade">
                                      <p:cBhvr>
                                        <p:cTn id="36" dur="500"/>
                                        <p:tgtEl>
                                          <p:spTgt spid="8">
                                            <p:txEl>
                                              <p:pRg st="5" end="5"/>
                                            </p:txEl>
                                          </p:spTgt>
                                        </p:tgtEl>
                                      </p:cBhvr>
                                    </p:animEffect>
                                    <p:anim calcmode="lin" valueType="num">
                                      <p:cBhvr>
                                        <p:cTn id="3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8" dur="5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8">
                                            <p:txEl>
                                              <p:pRg st="7" end="7"/>
                                            </p:txEl>
                                          </p:spTgt>
                                        </p:tgtEl>
                                        <p:attrNameLst>
                                          <p:attrName>style.visibility</p:attrName>
                                        </p:attrNameLst>
                                      </p:cBhvr>
                                      <p:to>
                                        <p:strVal val="visible"/>
                                      </p:to>
                                    </p:set>
                                    <p:animEffect transition="in" filter="fade">
                                      <p:cBhvr>
                                        <p:cTn id="43" dur="500"/>
                                        <p:tgtEl>
                                          <p:spTgt spid="8">
                                            <p:txEl>
                                              <p:pRg st="7" end="7"/>
                                            </p:txEl>
                                          </p:spTgt>
                                        </p:tgtEl>
                                      </p:cBhvr>
                                    </p:animEffect>
                                    <p:anim calcmode="lin" valueType="num">
                                      <p:cBhvr>
                                        <p:cTn id="44"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45" dur="500" fill="hold"/>
                                        <p:tgtEl>
                                          <p:spTgt spid="8">
                                            <p:txEl>
                                              <p:pRg st="7" end="7"/>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8">
                                            <p:txEl>
                                              <p:pRg st="8" end="8"/>
                                            </p:txEl>
                                          </p:spTgt>
                                        </p:tgtEl>
                                        <p:attrNameLst>
                                          <p:attrName>style.visibility</p:attrName>
                                        </p:attrNameLst>
                                      </p:cBhvr>
                                      <p:to>
                                        <p:strVal val="visible"/>
                                      </p:to>
                                    </p:set>
                                    <p:animEffect transition="in" filter="fade">
                                      <p:cBhvr>
                                        <p:cTn id="48" dur="500"/>
                                        <p:tgtEl>
                                          <p:spTgt spid="8">
                                            <p:txEl>
                                              <p:pRg st="8" end="8"/>
                                            </p:txEl>
                                          </p:spTgt>
                                        </p:tgtEl>
                                      </p:cBhvr>
                                    </p:animEffect>
                                    <p:anim calcmode="lin" valueType="num">
                                      <p:cBhvr>
                                        <p:cTn id="49"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50" dur="500" fill="hold"/>
                                        <p:tgtEl>
                                          <p:spTgt spid="8">
                                            <p:txEl>
                                              <p:pRg st="8" end="8"/>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8">
                                            <p:txEl>
                                              <p:pRg st="9" end="9"/>
                                            </p:txEl>
                                          </p:spTgt>
                                        </p:tgtEl>
                                        <p:attrNameLst>
                                          <p:attrName>style.visibility</p:attrName>
                                        </p:attrNameLst>
                                      </p:cBhvr>
                                      <p:to>
                                        <p:strVal val="visible"/>
                                      </p:to>
                                    </p:set>
                                    <p:animEffect transition="in" filter="fade">
                                      <p:cBhvr>
                                        <p:cTn id="53" dur="500"/>
                                        <p:tgtEl>
                                          <p:spTgt spid="8">
                                            <p:txEl>
                                              <p:pRg st="9" end="9"/>
                                            </p:txEl>
                                          </p:spTgt>
                                        </p:tgtEl>
                                      </p:cBhvr>
                                    </p:animEffect>
                                    <p:anim calcmode="lin" valueType="num">
                                      <p:cBhvr>
                                        <p:cTn id="54"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55" dur="500" fill="hold"/>
                                        <p:tgtEl>
                                          <p:spTgt spid="8">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txBox="1">
            <a:spLocks noChangeArrowheads="1"/>
          </p:cNvSpPr>
          <p:nvPr/>
        </p:nvSpPr>
        <p:spPr>
          <a:xfrm>
            <a:off x="3586817" y="132138"/>
            <a:ext cx="6611644" cy="4953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uClrTx/>
              <a:buFontTx/>
              <a:buNone/>
            </a:pPr>
            <a:r>
              <a:rPr lang="en-US" sz="2800" b="1" i="1"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Considerations</a:t>
            </a:r>
          </a:p>
        </p:txBody>
      </p:sp>
      <p:sp>
        <p:nvSpPr>
          <p:cNvPr id="44" name="Rectangle 3"/>
          <p:cNvSpPr txBox="1">
            <a:spLocks noChangeArrowheads="1"/>
          </p:cNvSpPr>
          <p:nvPr/>
        </p:nvSpPr>
        <p:spPr>
          <a:xfrm>
            <a:off x="2932983" y="1320798"/>
            <a:ext cx="8331070" cy="47582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buClrTx/>
            </a:pPr>
            <a:r>
              <a:rPr lang="en-US"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sym typeface="Wingdings" panose="05000000000000000000" pitchFamily="2" charset="2"/>
              </a:rPr>
              <a:t>Our greatest skill with seasonal outlooks is during the cold season when a more stable ENSO phase has a more predictable impact. </a:t>
            </a:r>
          </a:p>
          <a:p>
            <a:pPr marL="800100" lvl="1" indent="-342900" algn="l">
              <a:lnSpc>
                <a:spcPct val="110000"/>
              </a:lnSpc>
              <a:buClrTx/>
              <a:buFont typeface="Arial" panose="020B0604020202020204" pitchFamily="34" charset="0"/>
              <a:buChar char="•"/>
            </a:pPr>
            <a:r>
              <a:rPr lang="en-US" sz="1800"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sym typeface="Wingdings" panose="05000000000000000000" pitchFamily="2" charset="2"/>
              </a:rPr>
              <a:t>In addition, cold season precipitation patterns are primarily governed by mid-latitude systems, and the resulting rainfall/snowfall is more uniform across the region. </a:t>
            </a:r>
            <a:br>
              <a:rPr lang="en-US" sz="1800"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sym typeface="Wingdings" panose="05000000000000000000" pitchFamily="2" charset="2"/>
              </a:rPr>
            </a:br>
            <a:endParaRPr lang="en-US" sz="1800"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sym typeface="Wingdings" panose="05000000000000000000" pitchFamily="2" charset="2"/>
            </a:endParaRPr>
          </a:p>
          <a:p>
            <a:pPr algn="l">
              <a:lnSpc>
                <a:spcPct val="110000"/>
              </a:lnSpc>
              <a:buClrTx/>
            </a:pPr>
            <a:r>
              <a:rPr lang="en-US"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sym typeface="Wingdings" panose="05000000000000000000" pitchFamily="2" charset="2"/>
              </a:rPr>
              <a:t>Warm season precipitation can vary considerably from place to place, and seasonal totals can be highly dependent on just a couple of significant events, making outlooks on seasonal time scales much more challenging.</a:t>
            </a:r>
          </a:p>
        </p:txBody>
      </p:sp>
    </p:spTree>
    <p:extLst>
      <p:ext uri="{BB962C8B-B14F-4D97-AF65-F5344CB8AC3E}">
        <p14:creationId xmlns:p14="http://schemas.microsoft.com/office/powerpoint/2010/main" val="3448158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4">
                                            <p:txEl>
                                              <p:pRg st="1" end="1"/>
                                            </p:txEl>
                                          </p:spTgt>
                                        </p:tgtEl>
                                        <p:attrNameLst>
                                          <p:attrName>style.visibility</p:attrName>
                                        </p:attrNameLst>
                                      </p:cBhvr>
                                      <p:to>
                                        <p:strVal val="visible"/>
                                      </p:to>
                                    </p:set>
                                    <p:animEffect transition="in" filter="dissolve">
                                      <p:cBhvr>
                                        <p:cTn id="10" dur="500"/>
                                        <p:tgtEl>
                                          <p:spTgt spid="4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4">
                                            <p:txEl>
                                              <p:pRg st="2" end="2"/>
                                            </p:txEl>
                                          </p:spTgt>
                                        </p:tgtEl>
                                        <p:attrNameLst>
                                          <p:attrName>style.visibility</p:attrName>
                                        </p:attrNameLst>
                                      </p:cBhvr>
                                      <p:to>
                                        <p:strVal val="visible"/>
                                      </p:to>
                                    </p:set>
                                    <p:animEffect transition="in" filter="fade">
                                      <p:cBhvr>
                                        <p:cTn id="15" dur="500"/>
                                        <p:tgtEl>
                                          <p:spTgt spid="4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12952"/>
            <a:ext cx="10018713" cy="1061635"/>
          </a:xfrm>
        </p:spPr>
        <p:txBody>
          <a:bodyPr>
            <a:normAutofit fontScale="90000"/>
          </a:bodyPr>
          <a:lstStyle/>
          <a:p>
            <a:r>
              <a:rPr lang="en-US" dirty="0"/>
              <a:t>Where It All Begins: </a:t>
            </a:r>
            <a:r>
              <a:rPr lang="en-US" dirty="0">
                <a:solidFill>
                  <a:schemeClr val="accent1">
                    <a:lumMod val="50000"/>
                  </a:schemeClr>
                </a:solidFill>
                <a:effectLst>
                  <a:outerShdw blurRad="38100" dist="38100" dir="2700000" algn="tl">
                    <a:srgbClr val="000000">
                      <a:alpha val="43137"/>
                    </a:srgbClr>
                  </a:outerShdw>
                </a:effectLst>
              </a:rPr>
              <a:t>www.nwschat.weather.gov</a:t>
            </a:r>
            <a:endParaRPr lang="en-US" dirty="0"/>
          </a:p>
        </p:txBody>
      </p:sp>
      <p:pic>
        <p:nvPicPr>
          <p:cNvPr id="4" name="Picture 3"/>
          <p:cNvPicPr>
            <a:picLocks noChangeAspect="1"/>
          </p:cNvPicPr>
          <p:nvPr/>
        </p:nvPicPr>
        <p:blipFill>
          <a:blip r:embed="rId3"/>
          <a:stretch>
            <a:fillRect/>
          </a:stretch>
        </p:blipFill>
        <p:spPr>
          <a:xfrm>
            <a:off x="2079156" y="1158579"/>
            <a:ext cx="5388896" cy="5169364"/>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7815784" y="1025099"/>
            <a:ext cx="4078090" cy="480131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Complete your annual training</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Doesn’t take long to complete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If you don’t by the deadline, you are locked out until you take it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Receive Head’s Up Emails from [</a:t>
            </a:r>
            <a:r>
              <a:rPr kumimoji="0" lang="en-US" sz="1800" b="0" i="0" u="none" strike="noStrike" kern="1200" cap="none" spc="0" normalizeH="0" baseline="0" noProof="0" dirty="0" err="1">
                <a:ln>
                  <a:noFill/>
                </a:ln>
                <a:solidFill>
                  <a:prstClr val="black"/>
                </a:solidFill>
                <a:effectLst/>
                <a:uLnTx/>
                <a:uFillTx/>
                <a:latin typeface="Corbel" panose="020B0503020204020204"/>
                <a:ea typeface="+mn-ea"/>
                <a:cs typeface="+mn-cs"/>
              </a:rPr>
              <a:t>nwschatadmin</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 starting a week or so before your deadline</a:t>
            </a:r>
            <a:b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Account is removed after lack of activity for 6 months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Signing in counts</a:t>
            </a:r>
            <a:b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Log in doesn’t change if you move, but you can change how your name is displayed in each room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Will need to update your email with Chat Admins</a:t>
            </a:r>
          </a:p>
        </p:txBody>
      </p:sp>
    </p:spTree>
    <p:extLst>
      <p:ext uri="{BB962C8B-B14F-4D97-AF65-F5344CB8AC3E}">
        <p14:creationId xmlns:p14="http://schemas.microsoft.com/office/powerpoint/2010/main" val="245497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anim calcmode="lin" valueType="num">
                                      <p:cBhvr>
                                        <p:cTn id="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anim calcmode="lin" valueType="num">
                                      <p:cBhvr>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8">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anim calcmode="lin" valueType="num">
                                      <p:cBhvr>
                                        <p:cTn id="18"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8">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anim calcmode="lin" valueType="num">
                                      <p:cBhvr>
                                        <p:cTn id="2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4" dur="5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Effect transition="in" filter="fade">
                                      <p:cBhvr>
                                        <p:cTn id="29" dur="500"/>
                                        <p:tgtEl>
                                          <p:spTgt spid="8">
                                            <p:txEl>
                                              <p:pRg st="4" end="4"/>
                                            </p:txEl>
                                          </p:spTgt>
                                        </p:tgtEl>
                                      </p:cBhvr>
                                    </p:animEffect>
                                    <p:anim calcmode="lin" valueType="num">
                                      <p:cBhvr>
                                        <p:cTn id="30"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1" dur="500" fill="hold"/>
                                        <p:tgtEl>
                                          <p:spTgt spid="8">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
                                            <p:txEl>
                                              <p:pRg st="5" end="5"/>
                                            </p:txEl>
                                          </p:spTgt>
                                        </p:tgtEl>
                                        <p:attrNameLst>
                                          <p:attrName>style.visibility</p:attrName>
                                        </p:attrNameLst>
                                      </p:cBhvr>
                                      <p:to>
                                        <p:strVal val="visible"/>
                                      </p:to>
                                    </p:set>
                                    <p:animEffect transition="in" filter="fade">
                                      <p:cBhvr>
                                        <p:cTn id="34" dur="500"/>
                                        <p:tgtEl>
                                          <p:spTgt spid="8">
                                            <p:txEl>
                                              <p:pRg st="5" end="5"/>
                                            </p:txEl>
                                          </p:spTgt>
                                        </p:tgtEl>
                                      </p:cBhvr>
                                    </p:animEffect>
                                    <p:anim calcmode="lin" valueType="num">
                                      <p:cBhvr>
                                        <p:cTn id="35"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6" dur="5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
                                            <p:txEl>
                                              <p:pRg st="6" end="6"/>
                                            </p:txEl>
                                          </p:spTgt>
                                        </p:tgtEl>
                                        <p:attrNameLst>
                                          <p:attrName>style.visibility</p:attrName>
                                        </p:attrNameLst>
                                      </p:cBhvr>
                                      <p:to>
                                        <p:strVal val="visible"/>
                                      </p:to>
                                    </p:set>
                                    <p:animEffect transition="in" filter="fade">
                                      <p:cBhvr>
                                        <p:cTn id="41" dur="500"/>
                                        <p:tgtEl>
                                          <p:spTgt spid="8">
                                            <p:txEl>
                                              <p:pRg st="6" end="6"/>
                                            </p:txEl>
                                          </p:spTgt>
                                        </p:tgtEl>
                                      </p:cBhvr>
                                    </p:animEffect>
                                    <p:anim calcmode="lin" valueType="num">
                                      <p:cBhvr>
                                        <p:cTn id="42"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43" dur="500" fill="hold"/>
                                        <p:tgtEl>
                                          <p:spTgt spid="8">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8">
                                            <p:txEl>
                                              <p:pRg st="7" end="7"/>
                                            </p:txEl>
                                          </p:spTgt>
                                        </p:tgtEl>
                                        <p:attrNameLst>
                                          <p:attrName>style.visibility</p:attrName>
                                        </p:attrNameLst>
                                      </p:cBhvr>
                                      <p:to>
                                        <p:strVal val="visible"/>
                                      </p:to>
                                    </p:set>
                                    <p:animEffect transition="in" filter="fade">
                                      <p:cBhvr>
                                        <p:cTn id="46" dur="500"/>
                                        <p:tgtEl>
                                          <p:spTgt spid="8">
                                            <p:txEl>
                                              <p:pRg st="7" end="7"/>
                                            </p:txEl>
                                          </p:spTgt>
                                        </p:tgtEl>
                                      </p:cBhvr>
                                    </p:animEffect>
                                    <p:anim calcmode="lin" valueType="num">
                                      <p:cBhvr>
                                        <p:cTn id="47"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48" dur="5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12952"/>
            <a:ext cx="10018713" cy="1188720"/>
          </a:xfrm>
        </p:spPr>
        <p:txBody>
          <a:bodyPr/>
          <a:lstStyle/>
          <a:p>
            <a:r>
              <a:rPr lang="en-US" dirty="0"/>
              <a:t>Who Can Have a Chat Account?</a:t>
            </a:r>
          </a:p>
        </p:txBody>
      </p:sp>
      <p:sp>
        <p:nvSpPr>
          <p:cNvPr id="3" name="Content Placeholder 2"/>
          <p:cNvSpPr>
            <a:spLocks noGrp="1"/>
          </p:cNvSpPr>
          <p:nvPr>
            <p:ph idx="1"/>
          </p:nvPr>
        </p:nvSpPr>
        <p:spPr>
          <a:xfrm>
            <a:off x="1788753" y="621102"/>
            <a:ext cx="10265308" cy="6245524"/>
          </a:xfrm>
        </p:spPr>
        <p:txBody>
          <a:bodyPr>
            <a:normAutofit/>
          </a:bodyPr>
          <a:lstStyle/>
          <a:p>
            <a:r>
              <a:rPr lang="en-US" dirty="0"/>
              <a:t>NWS</a:t>
            </a:r>
          </a:p>
          <a:p>
            <a:r>
              <a:rPr lang="en-US" dirty="0"/>
              <a:t>EM community</a:t>
            </a:r>
          </a:p>
          <a:p>
            <a:r>
              <a:rPr lang="en-US" dirty="0"/>
              <a:t>Media </a:t>
            </a:r>
            <a:r>
              <a:rPr lang="en-US" sz="2000" dirty="0"/>
              <a:t>(broadcast </a:t>
            </a:r>
            <a:r>
              <a:rPr lang="en-US" sz="2000" dirty="0" err="1"/>
              <a:t>mets</a:t>
            </a:r>
            <a:r>
              <a:rPr lang="en-US" sz="2000" dirty="0"/>
              <a:t>, reporters, station directors/producers, radio, some newspaper)</a:t>
            </a:r>
          </a:p>
          <a:p>
            <a:r>
              <a:rPr lang="en-US" dirty="0"/>
              <a:t>Some Fire and Law officials </a:t>
            </a:r>
            <a:r>
              <a:rPr lang="en-US" sz="2000" dirty="0"/>
              <a:t>(usually those who work with the EM community and/or spotter activations)</a:t>
            </a:r>
          </a:p>
          <a:p>
            <a:r>
              <a:rPr lang="en-US" dirty="0"/>
              <a:t>State, Regional, Federal agencies </a:t>
            </a:r>
            <a:r>
              <a:rPr lang="en-US" sz="2000" dirty="0"/>
              <a:t>(TDEM, FEMA, DHS, </a:t>
            </a:r>
            <a:r>
              <a:rPr lang="en-US" sz="2000" dirty="0" err="1"/>
              <a:t>etc</a:t>
            </a:r>
            <a:r>
              <a:rPr lang="en-US" sz="2000" dirty="0"/>
              <a:t>)</a:t>
            </a:r>
          </a:p>
          <a:p>
            <a:r>
              <a:rPr lang="en-US" dirty="0"/>
              <a:t>HAM Net controllers </a:t>
            </a:r>
            <a:r>
              <a:rPr lang="en-US" sz="2000" dirty="0"/>
              <a:t>(those who serve with the EM and/or during spotter activations)</a:t>
            </a:r>
          </a:p>
          <a:p>
            <a:r>
              <a:rPr lang="en-US" dirty="0"/>
              <a:t>Academia, usually associated with research</a:t>
            </a:r>
          </a:p>
        </p:txBody>
      </p:sp>
    </p:spTree>
    <p:extLst>
      <p:ext uri="{BB962C8B-B14F-4D97-AF65-F5344CB8AC3E}">
        <p14:creationId xmlns:p14="http://schemas.microsoft.com/office/powerpoint/2010/main" val="596218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12952"/>
            <a:ext cx="10018713" cy="1060704"/>
          </a:xfrm>
        </p:spPr>
        <p:txBody>
          <a:bodyPr/>
          <a:lstStyle/>
          <a:p>
            <a:r>
              <a:rPr lang="en-US" dirty="0" err="1"/>
              <a:t>NWSChat</a:t>
            </a:r>
            <a:r>
              <a:rPr lang="en-US" dirty="0"/>
              <a:t> Live vs Pidgeon</a:t>
            </a:r>
          </a:p>
        </p:txBody>
      </p:sp>
      <p:sp>
        <p:nvSpPr>
          <p:cNvPr id="5" name="TextBox 4"/>
          <p:cNvSpPr txBox="1"/>
          <p:nvPr/>
        </p:nvSpPr>
        <p:spPr>
          <a:xfrm>
            <a:off x="6928082" y="6281225"/>
            <a:ext cx="4861950" cy="52322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0ACEC">
                    <a:lumMod val="50000"/>
                  </a:srgbClr>
                </a:solidFill>
                <a:effectLst>
                  <a:outerShdw blurRad="38100" dist="38100" dir="2700000" algn="tl">
                    <a:srgbClr val="000000">
                      <a:alpha val="43137"/>
                    </a:srgbClr>
                  </a:outerShdw>
                </a:effectLst>
                <a:uLnTx/>
                <a:uFillTx/>
                <a:latin typeface="Corbel" panose="020B0503020204020204"/>
                <a:ea typeface="+mn-ea"/>
                <a:cs typeface="+mn-cs"/>
              </a:rPr>
              <a:t>www.nwschat.weather.gov/live</a:t>
            </a:r>
          </a:p>
        </p:txBody>
      </p:sp>
      <p:pic>
        <p:nvPicPr>
          <p:cNvPr id="7" name="Picture 6"/>
          <p:cNvPicPr>
            <a:picLocks noChangeAspect="1"/>
          </p:cNvPicPr>
          <p:nvPr/>
        </p:nvPicPr>
        <p:blipFill>
          <a:blip r:embed="rId2"/>
          <a:stretch>
            <a:fillRect/>
          </a:stretch>
        </p:blipFill>
        <p:spPr>
          <a:xfrm>
            <a:off x="60075" y="952962"/>
            <a:ext cx="4559643" cy="5248656"/>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3"/>
          <a:stretch>
            <a:fillRect/>
          </a:stretch>
        </p:blipFill>
        <p:spPr>
          <a:xfrm>
            <a:off x="4699769" y="952962"/>
            <a:ext cx="7469122" cy="524612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47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12952"/>
            <a:ext cx="10018713" cy="1188720"/>
          </a:xfrm>
        </p:spPr>
        <p:txBody>
          <a:bodyPr/>
          <a:lstStyle/>
          <a:p>
            <a:r>
              <a:rPr lang="en-US" dirty="0"/>
              <a:t>Mobile Versions</a:t>
            </a:r>
          </a:p>
        </p:txBody>
      </p:sp>
      <p:sp>
        <p:nvSpPr>
          <p:cNvPr id="4" name="Rectangle 3"/>
          <p:cNvSpPr/>
          <p:nvPr/>
        </p:nvSpPr>
        <p:spPr>
          <a:xfrm>
            <a:off x="1862173" y="1121793"/>
            <a:ext cx="10051725" cy="521681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Some mobile devices also support chat clients. While no support will be available for the mobile client software nor does the NOAA/National Weather Service endorse the following products, links are provided for informational purposes.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60325" marR="0" lvl="0" indent="-603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srgbClr val="003399"/>
                </a:solidFill>
                <a:effectLst/>
                <a:uLnTx/>
                <a:uFillTx/>
                <a:latin typeface="Corbel" panose="020B0503020204020204"/>
                <a:ea typeface="+mn-ea"/>
                <a:cs typeface="+mn-cs"/>
                <a:hlinkClick r:id="rId2"/>
              </a:rPr>
              <a:t> </a:t>
            </a:r>
            <a:r>
              <a:rPr kumimoji="0" lang="en-US" sz="2000" b="0" i="0" u="none" strike="noStrike" kern="1200" cap="none" spc="0" normalizeH="0" baseline="0" noProof="0" dirty="0" err="1">
                <a:ln>
                  <a:noFill/>
                </a:ln>
                <a:solidFill>
                  <a:srgbClr val="003399"/>
                </a:solidFill>
                <a:effectLst/>
                <a:uLnTx/>
                <a:uFillTx/>
                <a:latin typeface="Corbel" panose="020B0503020204020204"/>
                <a:ea typeface="+mn-ea"/>
                <a:cs typeface="+mn-cs"/>
                <a:hlinkClick r:id="rId2"/>
              </a:rPr>
              <a:t>Octro</a:t>
            </a: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 (Windows Mobile)</a:t>
            </a:r>
            <a:b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br>
            <a:endPar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60325" marR="0" lvl="0" indent="-603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srgbClr val="003399"/>
                </a:solidFill>
                <a:effectLst/>
                <a:uLnTx/>
                <a:uFillTx/>
                <a:latin typeface="Corbel" panose="020B0503020204020204"/>
                <a:ea typeface="+mn-ea"/>
                <a:cs typeface="+mn-cs"/>
                <a:hlinkClick r:id="rId3"/>
              </a:rPr>
              <a:t> </a:t>
            </a:r>
            <a:r>
              <a:rPr kumimoji="0" lang="en-US" sz="2000" b="0" i="0" u="none" strike="noStrike" kern="1200" cap="none" spc="0" normalizeH="0" baseline="0" noProof="0" dirty="0" err="1">
                <a:ln>
                  <a:noFill/>
                </a:ln>
                <a:solidFill>
                  <a:srgbClr val="003399"/>
                </a:solidFill>
                <a:effectLst/>
                <a:uLnTx/>
                <a:uFillTx/>
                <a:latin typeface="Corbel" panose="020B0503020204020204"/>
                <a:ea typeface="+mn-ea"/>
                <a:cs typeface="+mn-cs"/>
                <a:hlinkClick r:id="rId3"/>
              </a:rPr>
              <a:t>WebMessenger</a:t>
            </a: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 (Windows Mobile and BlackBerry)</a:t>
            </a:r>
            <a:b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br>
            <a:endPar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60325" marR="0" lvl="0" indent="-603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Corbel" panose="020B0503020204020204"/>
                <a:ea typeface="+mn-ea"/>
                <a:cs typeface="+mn-cs"/>
                <a:hlinkClick r:id="rId4"/>
              </a:rPr>
              <a:t> </a:t>
            </a:r>
            <a:r>
              <a:rPr kumimoji="0" lang="en-US" sz="2000" b="0" i="0" u="none" strike="noStrike" kern="1200" cap="none" spc="0" normalizeH="0" baseline="0" noProof="0" dirty="0" err="1">
                <a:ln>
                  <a:noFill/>
                </a:ln>
                <a:solidFill>
                  <a:srgbClr val="003399"/>
                </a:solidFill>
                <a:effectLst/>
                <a:uLnTx/>
                <a:uFillTx/>
                <a:latin typeface="Corbel" panose="020B0503020204020204"/>
                <a:ea typeface="+mn-ea"/>
                <a:cs typeface="+mn-cs"/>
                <a:hlinkClick r:id="rId4"/>
              </a:rPr>
              <a:t>Vayusphere</a:t>
            </a:r>
            <a:r>
              <a:rPr kumimoji="0" lang="en-US" sz="2000" b="0" i="0" u="none" strike="noStrike" kern="1200" cap="none" spc="0" normalizeH="0" baseline="0" noProof="0" dirty="0">
                <a:ln>
                  <a:noFill/>
                </a:ln>
                <a:solidFill>
                  <a:srgbClr val="003399"/>
                </a:solidFill>
                <a:effectLst/>
                <a:uLnTx/>
                <a:uFillTx/>
                <a:latin typeface="Corbel" panose="020B0503020204020204"/>
                <a:ea typeface="+mn-ea"/>
                <a:cs typeface="+mn-cs"/>
                <a:hlinkClick r:id="rId4"/>
              </a:rPr>
              <a:t> </a:t>
            </a: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(BlackBerry)</a:t>
            </a:r>
            <a:b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br>
            <a:endPar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 </a:t>
            </a:r>
            <a:r>
              <a:rPr kumimoji="0" lang="en-US" sz="2000" b="0" i="0" u="none" strike="noStrike" kern="1200" cap="none" spc="0" normalizeH="0" baseline="0" noProof="0" dirty="0" err="1">
                <a:ln>
                  <a:noFill/>
                </a:ln>
                <a:solidFill>
                  <a:srgbClr val="000000"/>
                </a:solidFill>
                <a:effectLst/>
                <a:uLnTx/>
                <a:uFillTx/>
                <a:latin typeface="Corbel" panose="020B0503020204020204"/>
                <a:ea typeface="+mn-ea"/>
                <a:cs typeface="+mn-cs"/>
              </a:rPr>
              <a:t>imov</a:t>
            </a: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 XMPP Messenger (Beta) on the </a:t>
            </a:r>
            <a:r>
              <a:rPr kumimoji="0" lang="en-US" sz="2000" b="0" i="0" u="none" strike="noStrike" kern="1200" cap="none" spc="0" normalizeH="0" baseline="0" noProof="0" dirty="0">
                <a:ln>
                  <a:noFill/>
                </a:ln>
                <a:solidFill>
                  <a:srgbClr val="003399"/>
                </a:solidFill>
                <a:effectLst/>
                <a:uLnTx/>
                <a:uFillTx/>
                <a:latin typeface="Corbel" panose="020B0503020204020204"/>
                <a:ea typeface="+mn-ea"/>
                <a:cs typeface="+mn-cs"/>
                <a:hlinkClick r:id="rId5"/>
              </a:rPr>
              <a:t>Android Market</a:t>
            </a: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 or Jabiru (at </a:t>
            </a:r>
            <a:r>
              <a:rPr kumimoji="0" lang="en-US" sz="2000" b="0" i="0" u="none" strike="noStrike" kern="1200" cap="none" spc="0" normalizeH="0" baseline="0" noProof="0" dirty="0">
                <a:ln>
                  <a:noFill/>
                </a:ln>
                <a:solidFill>
                  <a:srgbClr val="003399"/>
                </a:solidFill>
                <a:effectLst/>
                <a:uLnTx/>
                <a:uFillTx/>
                <a:latin typeface="Corbel" panose="020B0503020204020204"/>
                <a:ea typeface="+mn-ea"/>
                <a:cs typeface="+mn-cs"/>
                <a:hlinkClick r:id="rId6"/>
              </a:rPr>
              <a:t>http://jabiru.info/</a:t>
            </a: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a:t>
            </a:r>
            <a:b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br>
            <a:endPar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 iPhone Applications, ensure the application you select can support XMPP protocol and group chat</a:t>
            </a:r>
            <a:b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br>
            <a:r>
              <a:rPr kumimoji="0" lang="en-US" sz="800" b="0" i="0" u="none" strike="noStrike" kern="1200" cap="none" spc="0" normalizeH="0" baseline="0" noProof="0" dirty="0">
                <a:ln>
                  <a:noFill/>
                </a:ln>
                <a:solidFill>
                  <a:srgbClr val="000000"/>
                </a:solidFill>
                <a:effectLst/>
                <a:uLnTx/>
                <a:uFillTx/>
                <a:latin typeface="Corbel" panose="020B0503020204020204"/>
                <a:ea typeface="+mn-ea"/>
                <a:cs typeface="+mn-cs"/>
              </a:rPr>
              <a:t> </a:t>
            </a:r>
            <a:endPar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0000"/>
                </a:solidFill>
                <a:effectLst/>
                <a:uLnTx/>
                <a:uFillTx/>
                <a:latin typeface="Corbel" panose="020B0503020204020204"/>
                <a:ea typeface="+mn-ea"/>
                <a:cs typeface="+mn-cs"/>
              </a:rPr>
              <a:t>Talkonaut</a:t>
            </a: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 &amp; </a:t>
            </a:r>
            <a:r>
              <a:rPr kumimoji="0" lang="en-US" sz="2000" b="0" i="0" u="none" strike="noStrike" kern="1200" cap="none" spc="0" normalizeH="0" baseline="0" noProof="0" dirty="0" err="1">
                <a:ln>
                  <a:noFill/>
                </a:ln>
                <a:solidFill>
                  <a:srgbClr val="000000"/>
                </a:solidFill>
                <a:effectLst/>
                <a:uLnTx/>
                <a:uFillTx/>
                <a:latin typeface="Corbel" panose="020B0503020204020204"/>
                <a:ea typeface="+mn-ea"/>
                <a:cs typeface="+mn-cs"/>
              </a:rPr>
              <a:t>BoogieChat</a:t>
            </a:r>
            <a:endPar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67030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12952"/>
            <a:ext cx="10018713" cy="1188720"/>
          </a:xfrm>
        </p:spPr>
        <p:txBody>
          <a:bodyPr/>
          <a:lstStyle/>
          <a:p>
            <a:r>
              <a:rPr lang="en-US" dirty="0"/>
              <a:t>2 Chat Rooms: </a:t>
            </a:r>
            <a:r>
              <a:rPr lang="en-US" dirty="0" err="1"/>
              <a:t>fwdchat</a:t>
            </a:r>
            <a:r>
              <a:rPr lang="en-US" dirty="0"/>
              <a:t> &amp; </a:t>
            </a:r>
            <a:r>
              <a:rPr lang="en-US" dirty="0" err="1"/>
              <a:t>fwdemachat</a:t>
            </a:r>
            <a:endParaRPr lang="en-US" dirty="0"/>
          </a:p>
        </p:txBody>
      </p:sp>
      <p:sp>
        <p:nvSpPr>
          <p:cNvPr id="6" name="Content Placeholder 5"/>
          <p:cNvSpPr>
            <a:spLocks noGrp="1"/>
          </p:cNvSpPr>
          <p:nvPr>
            <p:ph idx="1"/>
          </p:nvPr>
        </p:nvSpPr>
        <p:spPr>
          <a:xfrm>
            <a:off x="1777984" y="1188053"/>
            <a:ext cx="10018713" cy="4785582"/>
          </a:xfrm>
        </p:spPr>
        <p:txBody>
          <a:bodyPr>
            <a:noAutofit/>
          </a:bodyPr>
          <a:lstStyle/>
          <a:p>
            <a:r>
              <a:rPr lang="en-US" dirty="0"/>
              <a:t>You automatically have access to ‘</a:t>
            </a:r>
            <a:r>
              <a:rPr lang="en-US" dirty="0" err="1"/>
              <a:t>fwdchat</a:t>
            </a:r>
            <a:r>
              <a:rPr lang="en-US" dirty="0"/>
              <a:t>’ when your account is created</a:t>
            </a:r>
          </a:p>
          <a:p>
            <a:r>
              <a:rPr lang="en-US" dirty="0"/>
              <a:t>EMs (only) request access to ‘</a:t>
            </a:r>
            <a:r>
              <a:rPr lang="en-US" dirty="0" err="1"/>
              <a:t>fwdemachat</a:t>
            </a:r>
            <a:r>
              <a:rPr lang="en-US" dirty="0"/>
              <a:t>’ through Jennifer Dunn</a:t>
            </a:r>
          </a:p>
          <a:p>
            <a:pPr lvl="1"/>
            <a:r>
              <a:rPr lang="en-US" dirty="0"/>
              <a:t>Hidden chat room you have to manually search for it</a:t>
            </a:r>
          </a:p>
          <a:p>
            <a:r>
              <a:rPr lang="en-US" dirty="0"/>
              <a:t>History: EMs have asked us to keep the ‘</a:t>
            </a:r>
            <a:r>
              <a:rPr lang="en-US" dirty="0" err="1"/>
              <a:t>fwdemachat</a:t>
            </a:r>
            <a:r>
              <a:rPr lang="en-US" dirty="0"/>
              <a:t>’ room as a “safe place” to share sensitive information</a:t>
            </a:r>
          </a:p>
          <a:p>
            <a:r>
              <a:rPr lang="en-US" dirty="0"/>
              <a:t>NWS and IWT encourages as much interaction and questions/answers/reports/</a:t>
            </a:r>
            <a:r>
              <a:rPr lang="en-US" dirty="0" err="1"/>
              <a:t>etc</a:t>
            </a:r>
            <a:r>
              <a:rPr lang="en-US" dirty="0"/>
              <a:t> in the main chat room = </a:t>
            </a:r>
            <a:r>
              <a:rPr lang="en-US" dirty="0" err="1"/>
              <a:t>fwdchat</a:t>
            </a:r>
            <a:endParaRPr lang="en-US" dirty="0"/>
          </a:p>
          <a:p>
            <a:r>
              <a:rPr lang="en-US" dirty="0"/>
              <a:t>Our office may soon stop copy-and-pasting into ‘</a:t>
            </a:r>
            <a:r>
              <a:rPr lang="en-US" dirty="0" err="1"/>
              <a:t>fwdemachat</a:t>
            </a:r>
            <a:r>
              <a:rPr lang="en-US" dirty="0"/>
              <a:t>’; all our posts go into ‘</a:t>
            </a:r>
            <a:r>
              <a:rPr lang="en-US" dirty="0" err="1"/>
              <a:t>fwdchat</a:t>
            </a:r>
            <a:r>
              <a:rPr lang="en-US" dirty="0"/>
              <a:t>’ already</a:t>
            </a:r>
          </a:p>
        </p:txBody>
      </p:sp>
    </p:spTree>
    <p:extLst>
      <p:ext uri="{BB962C8B-B14F-4D97-AF65-F5344CB8AC3E}">
        <p14:creationId xmlns:p14="http://schemas.microsoft.com/office/powerpoint/2010/main" val="274280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fade">
                                      <p:cBhvr>
                                        <p:cTn id="7" dur="500"/>
                                        <p:tgtEl>
                                          <p:spTgt spid="6">
                                            <p:txEl>
                                              <p:pRg st="3" end="3"/>
                                            </p:txEl>
                                          </p:spTgt>
                                        </p:tgtEl>
                                      </p:cBhvr>
                                    </p:animEffect>
                                    <p:anim calcmode="lin" valueType="num">
                                      <p:cBhvr>
                                        <p:cTn id="8"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4" end="4"/>
                                            </p:txEl>
                                          </p:spTgt>
                                        </p:tgtEl>
                                        <p:attrNameLst>
                                          <p:attrName>style.visibility</p:attrName>
                                        </p:attrNameLst>
                                      </p:cBhvr>
                                      <p:to>
                                        <p:strVal val="visible"/>
                                      </p:to>
                                    </p:set>
                                    <p:animEffect transition="in" filter="fade">
                                      <p:cBhvr>
                                        <p:cTn id="14" dur="500"/>
                                        <p:tgtEl>
                                          <p:spTgt spid="6">
                                            <p:txEl>
                                              <p:pRg st="4" end="4"/>
                                            </p:txEl>
                                          </p:spTgt>
                                        </p:tgtEl>
                                      </p:cBhvr>
                                    </p:animEffect>
                                    <p:anim calcmode="lin" valueType="num">
                                      <p:cBhvr>
                                        <p:cTn id="1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16" dur="5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fade">
                                      <p:cBhvr>
                                        <p:cTn id="21" dur="500"/>
                                        <p:tgtEl>
                                          <p:spTgt spid="6">
                                            <p:txEl>
                                              <p:pRg st="5" end="5"/>
                                            </p:txEl>
                                          </p:spTgt>
                                        </p:tgtEl>
                                      </p:cBhvr>
                                    </p:animEffect>
                                    <p:anim calcmode="lin" valueType="num">
                                      <p:cBhvr>
                                        <p:cTn id="22"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23" dur="5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12952"/>
            <a:ext cx="10018713" cy="1188720"/>
          </a:xfrm>
        </p:spPr>
        <p:txBody>
          <a:bodyPr/>
          <a:lstStyle/>
          <a:p>
            <a:r>
              <a:rPr lang="en-US" dirty="0" err="1"/>
              <a:t>NWSChat</a:t>
            </a:r>
            <a:r>
              <a:rPr lang="en-US" dirty="0"/>
              <a:t> in Action: March 13, 2019</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0972" y="946247"/>
            <a:ext cx="5247328" cy="5778775"/>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4848" y="946248"/>
            <a:ext cx="5252924" cy="5778775"/>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5"/>
          <a:stretch>
            <a:fillRect/>
          </a:stretch>
        </p:blipFill>
        <p:spPr>
          <a:xfrm>
            <a:off x="3080204" y="1414572"/>
            <a:ext cx="7362303" cy="5230766"/>
          </a:xfrm>
          <a:prstGeom prst="rect">
            <a:avLst/>
          </a:prstGeom>
          <a:ln w="28575">
            <a:solidFill>
              <a:schemeClr val="tx1"/>
            </a:solidFill>
          </a:ln>
        </p:spPr>
      </p:pic>
      <p:sp>
        <p:nvSpPr>
          <p:cNvPr id="7" name="Rectangle 6"/>
          <p:cNvSpPr/>
          <p:nvPr/>
        </p:nvSpPr>
        <p:spPr>
          <a:xfrm>
            <a:off x="5626563" y="1235042"/>
            <a:ext cx="840981" cy="998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 name="Rectangle 7"/>
          <p:cNvSpPr/>
          <p:nvPr/>
        </p:nvSpPr>
        <p:spPr>
          <a:xfrm>
            <a:off x="10965013" y="1241716"/>
            <a:ext cx="842094" cy="998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62042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12953"/>
            <a:ext cx="10018713" cy="1186120"/>
          </a:xfrm>
        </p:spPr>
        <p:txBody>
          <a:bodyPr/>
          <a:lstStyle/>
          <a:p>
            <a:r>
              <a:rPr lang="en-US" dirty="0"/>
              <a:t>Rules and Suggestions</a:t>
            </a:r>
          </a:p>
        </p:txBody>
      </p:sp>
      <p:sp>
        <p:nvSpPr>
          <p:cNvPr id="3" name="Content Placeholder 2"/>
          <p:cNvSpPr>
            <a:spLocks noGrp="1"/>
          </p:cNvSpPr>
          <p:nvPr>
            <p:ph idx="1"/>
          </p:nvPr>
        </p:nvSpPr>
        <p:spPr>
          <a:xfrm>
            <a:off x="1484310" y="1199072"/>
            <a:ext cx="10018713" cy="5658927"/>
          </a:xfrm>
        </p:spPr>
        <p:txBody>
          <a:bodyPr>
            <a:normAutofit lnSpcReduction="10000"/>
          </a:bodyPr>
          <a:lstStyle/>
          <a:p>
            <a:endParaRPr lang="en-US" dirty="0"/>
          </a:p>
          <a:p>
            <a:r>
              <a:rPr lang="en-US" dirty="0"/>
              <a:t>Change your handle in both rooms (can be different)</a:t>
            </a:r>
          </a:p>
          <a:p>
            <a:pPr lvl="1"/>
            <a:r>
              <a:rPr lang="en-US" dirty="0"/>
              <a:t>EM-</a:t>
            </a:r>
            <a:r>
              <a:rPr lang="en-US" dirty="0" err="1"/>
              <a:t>Jennifer.Dunn</a:t>
            </a:r>
            <a:r>
              <a:rPr lang="en-US" dirty="0"/>
              <a:t>  vs  EM-</a:t>
            </a:r>
            <a:r>
              <a:rPr lang="en-US" dirty="0" err="1"/>
              <a:t>Terlingua</a:t>
            </a:r>
            <a:r>
              <a:rPr lang="en-US" dirty="0"/>
              <a:t>-</a:t>
            </a:r>
            <a:r>
              <a:rPr lang="en-US" dirty="0" err="1"/>
              <a:t>Jennifer.Dunn</a:t>
            </a:r>
            <a:endParaRPr lang="en-US" dirty="0"/>
          </a:p>
          <a:p>
            <a:pPr lvl="1"/>
            <a:r>
              <a:rPr lang="en-US" dirty="0"/>
              <a:t>Don’t get offended if we don’t respond to you with your real name if it’s not in your handle (</a:t>
            </a:r>
            <a:r>
              <a:rPr lang="en-US" dirty="0" err="1"/>
              <a:t>i.e</a:t>
            </a:r>
            <a:r>
              <a:rPr lang="en-US" dirty="0"/>
              <a:t>: EM-</a:t>
            </a:r>
            <a:r>
              <a:rPr lang="en-US" dirty="0" err="1"/>
              <a:t>Terlingua</a:t>
            </a:r>
            <a:r>
              <a:rPr lang="en-US" dirty="0"/>
              <a:t>) </a:t>
            </a:r>
          </a:p>
          <a:p>
            <a:r>
              <a:rPr lang="en-US" b="1" dirty="0"/>
              <a:t>Encourage most communication in the main chatroom: </a:t>
            </a:r>
            <a:r>
              <a:rPr lang="en-US" b="1" dirty="0" err="1"/>
              <a:t>fwdchat</a:t>
            </a:r>
            <a:endParaRPr lang="en-US" b="1" dirty="0"/>
          </a:p>
          <a:p>
            <a:pPr lvl="1"/>
            <a:r>
              <a:rPr lang="en-US" dirty="0"/>
              <a:t>EMs = Reserve the most sensitive information for the </a:t>
            </a:r>
            <a:r>
              <a:rPr lang="en-US" dirty="0" err="1"/>
              <a:t>fwdemachat</a:t>
            </a:r>
            <a:r>
              <a:rPr lang="en-US" dirty="0"/>
              <a:t> room</a:t>
            </a:r>
          </a:p>
          <a:p>
            <a:pPr lvl="1"/>
            <a:r>
              <a:rPr lang="en-US" dirty="0"/>
              <a:t>If it’s sensitive information you don’t want shared yet, state that! (in both chat rooms)</a:t>
            </a:r>
          </a:p>
          <a:p>
            <a:pPr lvl="1"/>
            <a:r>
              <a:rPr lang="en-US" u="sng" dirty="0"/>
              <a:t>Don’t be afraid of sounding silly or asking “silly” questions…everyone give grace</a:t>
            </a:r>
            <a:r>
              <a:rPr lang="en-US" dirty="0"/>
              <a:t>!!</a:t>
            </a:r>
          </a:p>
          <a:p>
            <a:r>
              <a:rPr lang="en-US" dirty="0"/>
              <a:t>Civil disagreements are fine, but no arguing</a:t>
            </a:r>
          </a:p>
          <a:p>
            <a:r>
              <a:rPr lang="en-US" dirty="0"/>
              <a:t>Avoid private chatting NWS, if possible</a:t>
            </a:r>
          </a:p>
          <a:p>
            <a:pPr lvl="1"/>
            <a:r>
              <a:rPr lang="en-US" dirty="0"/>
              <a:t>Each NWS forecaster monitors 8+ chatrooms at any one time, and we may not notice a private chat in a timely manner</a:t>
            </a:r>
          </a:p>
          <a:p>
            <a:endParaRPr lang="en-US" dirty="0"/>
          </a:p>
          <a:p>
            <a:pPr lvl="1"/>
            <a:endParaRPr lang="en-US" dirty="0"/>
          </a:p>
        </p:txBody>
      </p:sp>
    </p:spTree>
    <p:extLst>
      <p:ext uri="{BB962C8B-B14F-4D97-AF65-F5344CB8AC3E}">
        <p14:creationId xmlns:p14="http://schemas.microsoft.com/office/powerpoint/2010/main" val="237008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anim calcmode="lin" valueType="num">
                                      <p:cBhvr>
                                        <p:cTn id="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anim calcmode="lin" valueType="num">
                                      <p:cBhvr>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anim calcmode="lin" valueType="num">
                                      <p:cBhvr>
                                        <p:cTn id="1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anim calcmode="lin" valueType="num">
                                      <p:cBhvr>
                                        <p:cTn id="2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4"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 calcmode="lin" valueType="num">
                                      <p:cBhvr additive="base">
                                        <p:cTn id="2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 calcmode="lin" valueType="num">
                                      <p:cBhvr additive="base">
                                        <p:cTn id="3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12952"/>
            <a:ext cx="10018713" cy="1188720"/>
          </a:xfrm>
        </p:spPr>
        <p:txBody>
          <a:bodyPr/>
          <a:lstStyle/>
          <a:p>
            <a:r>
              <a:rPr lang="en-US" dirty="0"/>
              <a:t>Help Us Help You</a:t>
            </a:r>
          </a:p>
        </p:txBody>
      </p:sp>
      <p:sp>
        <p:nvSpPr>
          <p:cNvPr id="3" name="Content Placeholder 2"/>
          <p:cNvSpPr>
            <a:spLocks noGrp="1"/>
          </p:cNvSpPr>
          <p:nvPr>
            <p:ph idx="1"/>
          </p:nvPr>
        </p:nvSpPr>
        <p:spPr>
          <a:xfrm>
            <a:off x="1484311" y="972146"/>
            <a:ext cx="10576426" cy="5658927"/>
          </a:xfrm>
        </p:spPr>
        <p:txBody>
          <a:bodyPr>
            <a:normAutofit fontScale="92500" lnSpcReduction="20000"/>
          </a:bodyPr>
          <a:lstStyle/>
          <a:p>
            <a:endParaRPr lang="en-US" dirty="0"/>
          </a:p>
          <a:p>
            <a:pPr marL="287338" lvl="1" indent="0">
              <a:buNone/>
            </a:pPr>
            <a:r>
              <a:rPr lang="en-US" sz="3200" dirty="0"/>
              <a:t>Your damage reports help us!!</a:t>
            </a:r>
          </a:p>
          <a:p>
            <a:pPr marL="854075" lvl="1" indent="-279400"/>
            <a:r>
              <a:rPr lang="en-US" sz="3000" b="1" dirty="0"/>
              <a:t>Don’t be afraid to post (or send) any and all damage reports!!</a:t>
            </a:r>
          </a:p>
          <a:p>
            <a:pPr marL="801688" lvl="3" indent="-227013"/>
            <a:r>
              <a:rPr lang="en-US" sz="2800" b="1" dirty="0"/>
              <a:t> You will not overload us!</a:t>
            </a:r>
          </a:p>
          <a:p>
            <a:pPr marL="801688" lvl="3" indent="-227013"/>
            <a:r>
              <a:rPr lang="en-US" sz="2800" b="1" dirty="0"/>
              <a:t> Don’t assume we already know!</a:t>
            </a:r>
          </a:p>
          <a:p>
            <a:pPr marL="801688" lvl="3" indent="-227013"/>
            <a:r>
              <a:rPr lang="en-US" sz="2800" b="1" dirty="0"/>
              <a:t> It’s our </a:t>
            </a:r>
            <a:r>
              <a:rPr lang="en-US" sz="2800" b="1" u="sng" dirty="0"/>
              <a:t>JOB</a:t>
            </a:r>
            <a:r>
              <a:rPr lang="en-US" sz="2800" b="1" dirty="0"/>
              <a:t> to collect and filter through the reports </a:t>
            </a:r>
          </a:p>
          <a:p>
            <a:pPr marL="854075" lvl="2" indent="-279400"/>
            <a:r>
              <a:rPr lang="en-US" sz="3000" dirty="0"/>
              <a:t>Email damage info to </a:t>
            </a:r>
            <a:r>
              <a:rPr lang="en-US" sz="3000" dirty="0">
                <a:solidFill>
                  <a:srgbClr val="3333FF"/>
                </a:solidFill>
                <a:effectLst>
                  <a:outerShdw blurRad="38100" dist="38100" dir="2700000" algn="tl">
                    <a:srgbClr val="000000">
                      <a:alpha val="43137"/>
                    </a:srgbClr>
                  </a:outerShdw>
                </a:effectLst>
                <a:hlinkClick r:id="rId2"/>
              </a:rPr>
              <a:t>sr-fwd.webmaster@noaa.gov</a:t>
            </a:r>
            <a:r>
              <a:rPr lang="en-US" sz="3000" dirty="0">
                <a:effectLst>
                  <a:outerShdw blurRad="38100" dist="38100" dir="2700000" algn="tl">
                    <a:srgbClr val="000000">
                      <a:alpha val="43137"/>
                    </a:srgbClr>
                  </a:outerShdw>
                </a:effectLst>
              </a:rPr>
              <a:t>, </a:t>
            </a:r>
            <a:r>
              <a:rPr lang="en-US" sz="3000" dirty="0"/>
              <a:t>Jennifer  Dunn or one of the forecasters if you coordinate that with them</a:t>
            </a:r>
            <a:br>
              <a:rPr lang="en-US" sz="3000" dirty="0"/>
            </a:br>
            <a:r>
              <a:rPr lang="en-US" sz="1050" dirty="0"/>
              <a:t> </a:t>
            </a:r>
            <a:endParaRPr lang="en-US" sz="3200" dirty="0"/>
          </a:p>
          <a:p>
            <a:pPr marL="287338" indent="0">
              <a:buNone/>
            </a:pPr>
            <a:r>
              <a:rPr lang="en-US" sz="3200" dirty="0"/>
              <a:t>We will post our survey plans in ‘</a:t>
            </a:r>
            <a:r>
              <a:rPr lang="en-US" sz="3200" dirty="0" err="1"/>
              <a:t>fwdchat</a:t>
            </a:r>
            <a:r>
              <a:rPr lang="en-US" sz="3200" dirty="0"/>
              <a:t>’</a:t>
            </a:r>
          </a:p>
          <a:p>
            <a:pPr marL="287338" indent="0">
              <a:buNone/>
            </a:pPr>
            <a:r>
              <a:rPr lang="en-US" sz="3200" dirty="0"/>
              <a:t>We will post our survey results in ‘</a:t>
            </a:r>
            <a:r>
              <a:rPr lang="en-US" sz="3200" dirty="0" err="1"/>
              <a:t>fwdchat</a:t>
            </a:r>
            <a:r>
              <a:rPr lang="en-US" sz="3200" dirty="0"/>
              <a:t>’ once we clear it with the local officials</a:t>
            </a:r>
          </a:p>
          <a:p>
            <a:pPr lvl="1"/>
            <a:endParaRPr lang="en-US" dirty="0"/>
          </a:p>
        </p:txBody>
      </p:sp>
    </p:spTree>
    <p:extLst>
      <p:ext uri="{BB962C8B-B14F-4D97-AF65-F5344CB8AC3E}">
        <p14:creationId xmlns:p14="http://schemas.microsoft.com/office/powerpoint/2010/main" val="286181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1000"/>
                                        <p:tgtEl>
                                          <p:spTgt spid="3">
                                            <p:txEl>
                                              <p:pRg st="5" end="5"/>
                                            </p:txEl>
                                          </p:spTgt>
                                        </p:tgtEl>
                                      </p:cBhvr>
                                    </p:animEffect>
                                    <p:anim calcmode="lin" valueType="num">
                                      <p:cBhvr>
                                        <p:cTn id="1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1000"/>
                                        <p:tgtEl>
                                          <p:spTgt spid="3">
                                            <p:txEl>
                                              <p:pRg st="6" end="6"/>
                                            </p:txEl>
                                          </p:spTgt>
                                        </p:tgtEl>
                                      </p:cBhvr>
                                    </p:animEffect>
                                    <p:anim calcmode="lin" valueType="num">
                                      <p:cBhvr>
                                        <p:cTn id="2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1000"/>
                                        <p:tgtEl>
                                          <p:spTgt spid="3">
                                            <p:txEl>
                                              <p:pRg st="7" end="7"/>
                                            </p:txEl>
                                          </p:spTgt>
                                        </p:tgtEl>
                                      </p:cBhvr>
                                    </p:animEffect>
                                    <p:anim calcmode="lin" valueType="num">
                                      <p:cBhvr>
                                        <p:cTn id="2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1000"/>
                                        <p:tgtEl>
                                          <p:spTgt spid="3">
                                            <p:txEl>
                                              <p:pRg st="8" end="8"/>
                                            </p:txEl>
                                          </p:spTgt>
                                        </p:tgtEl>
                                      </p:cBhvr>
                                    </p:animEffect>
                                    <p:anim calcmode="lin" valueType="num">
                                      <p:cBhvr>
                                        <p:cTn id="3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12952"/>
            <a:ext cx="10018713" cy="1752599"/>
          </a:xfrm>
        </p:spPr>
        <p:txBody>
          <a:bodyPr/>
          <a:lstStyle/>
          <a:p>
            <a:r>
              <a:rPr lang="en-US" dirty="0" err="1"/>
              <a:t>NWSChat</a:t>
            </a:r>
            <a:r>
              <a:rPr lang="en-US" dirty="0"/>
              <a:t> is a GREAT Tool!</a:t>
            </a:r>
          </a:p>
        </p:txBody>
      </p:sp>
      <p:sp>
        <p:nvSpPr>
          <p:cNvPr id="3" name="Content Placeholder 2"/>
          <p:cNvSpPr>
            <a:spLocks noGrp="1"/>
          </p:cNvSpPr>
          <p:nvPr>
            <p:ph idx="1"/>
          </p:nvPr>
        </p:nvSpPr>
        <p:spPr>
          <a:xfrm>
            <a:off x="1484310" y="1199072"/>
            <a:ext cx="10018713" cy="5658927"/>
          </a:xfrm>
        </p:spPr>
        <p:txBody>
          <a:bodyPr>
            <a:normAutofit/>
          </a:bodyPr>
          <a:lstStyle/>
          <a:p>
            <a:endParaRPr lang="en-US" dirty="0"/>
          </a:p>
          <a:p>
            <a:pPr marL="457200" lvl="1" indent="0">
              <a:buNone/>
            </a:pPr>
            <a:r>
              <a:rPr lang="en-US" sz="3200" dirty="0"/>
              <a:t>Widely accepted and used across the region</a:t>
            </a:r>
            <a:br>
              <a:rPr lang="en-US" sz="3200" dirty="0"/>
            </a:br>
            <a:r>
              <a:rPr lang="en-US" sz="1050" dirty="0"/>
              <a:t> </a:t>
            </a:r>
            <a:endParaRPr lang="en-US" sz="3200" dirty="0"/>
          </a:p>
          <a:p>
            <a:pPr marL="457200" lvl="1" indent="0">
              <a:buNone/>
            </a:pPr>
            <a:r>
              <a:rPr lang="en-US" sz="3200" dirty="0"/>
              <a:t>Monitored 24/7 with a goal of responding within</a:t>
            </a:r>
            <a:br>
              <a:rPr lang="en-US" sz="3200" dirty="0"/>
            </a:br>
            <a:r>
              <a:rPr lang="en-US" sz="3200" dirty="0"/>
              <a:t>5 minutes (from NWS)</a:t>
            </a:r>
          </a:p>
          <a:p>
            <a:pPr marL="1201738" lvl="1">
              <a:buSzPct val="100000"/>
            </a:pPr>
            <a:r>
              <a:rPr lang="en-US" sz="2800" dirty="0"/>
              <a:t>Ask questions at any time, even quiet weather</a:t>
            </a:r>
          </a:p>
          <a:p>
            <a:pPr marL="457200" lvl="1" indent="0">
              <a:buNone/>
            </a:pPr>
            <a:r>
              <a:rPr lang="en-US" sz="1050" dirty="0"/>
              <a:t> </a:t>
            </a:r>
            <a:br>
              <a:rPr lang="en-US" sz="3200" dirty="0"/>
            </a:br>
            <a:r>
              <a:rPr lang="en-US" sz="3200" dirty="0"/>
              <a:t>NWS assigns one person to be the “chatter” during every event</a:t>
            </a:r>
          </a:p>
          <a:p>
            <a:pPr lvl="2">
              <a:buSzPct val="99000"/>
              <a:buFont typeface="Arial" panose="020B0604020202020204" pitchFamily="34" charset="0"/>
              <a:buChar char="•"/>
            </a:pPr>
            <a:r>
              <a:rPr lang="en-US" sz="2800" dirty="0"/>
              <a:t>Some forecasters chat more than others</a:t>
            </a:r>
          </a:p>
          <a:p>
            <a:pPr lvl="1"/>
            <a:endParaRPr lang="en-US" dirty="0"/>
          </a:p>
        </p:txBody>
      </p:sp>
    </p:spTree>
    <p:extLst>
      <p:ext uri="{BB962C8B-B14F-4D97-AF65-F5344CB8AC3E}">
        <p14:creationId xmlns:p14="http://schemas.microsoft.com/office/powerpoint/2010/main" val="7876793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Questions / Discussion</a:t>
            </a:r>
          </a:p>
        </p:txBody>
      </p:sp>
    </p:spTree>
    <p:extLst>
      <p:ext uri="{BB962C8B-B14F-4D97-AF65-F5344CB8AC3E}">
        <p14:creationId xmlns:p14="http://schemas.microsoft.com/office/powerpoint/2010/main" val="157546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txBox="1">
            <a:spLocks noChangeArrowheads="1"/>
          </p:cNvSpPr>
          <p:nvPr/>
        </p:nvSpPr>
        <p:spPr>
          <a:xfrm>
            <a:off x="3471331" y="93133"/>
            <a:ext cx="6727130" cy="4953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uClrTx/>
              <a:buFontTx/>
              <a:buNone/>
            </a:pPr>
            <a:r>
              <a:rPr lang="en-US" sz="2400" b="1" i="1"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Latest 3 Month Outlook - Temperature</a:t>
            </a:r>
          </a:p>
        </p:txBody>
      </p:sp>
      <p:pic>
        <p:nvPicPr>
          <p:cNvPr id="2" name="Picture 2">
            <a:extLst>
              <a:ext uri="{FF2B5EF4-FFF2-40B4-BE49-F238E27FC236}">
                <a16:creationId xmlns:a16="http://schemas.microsoft.com/office/drawing/2014/main" id="{B6EEA1D5-279A-4067-AE9F-5AF1AADBCBA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02025" y="859536"/>
            <a:ext cx="5198254" cy="51114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Spotter Activation</a:t>
            </a:r>
          </a:p>
        </p:txBody>
      </p:sp>
    </p:spTree>
    <p:extLst>
      <p:ext uri="{BB962C8B-B14F-4D97-AF65-F5344CB8AC3E}">
        <p14:creationId xmlns:p14="http://schemas.microsoft.com/office/powerpoint/2010/main" val="22679151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12952"/>
            <a:ext cx="10018713" cy="1335287"/>
          </a:xfrm>
        </p:spPr>
        <p:txBody>
          <a:bodyPr/>
          <a:lstStyle/>
          <a:p>
            <a:r>
              <a:rPr lang="en-US" dirty="0"/>
              <a:t>NWS Fort Worth’s Policy</a:t>
            </a:r>
          </a:p>
        </p:txBody>
      </p:sp>
      <p:sp>
        <p:nvSpPr>
          <p:cNvPr id="3" name="Content Placeholder 2"/>
          <p:cNvSpPr>
            <a:spLocks noGrp="1"/>
          </p:cNvSpPr>
          <p:nvPr>
            <p:ph idx="1"/>
          </p:nvPr>
        </p:nvSpPr>
        <p:spPr>
          <a:xfrm>
            <a:off x="1484310" y="1074588"/>
            <a:ext cx="10018713" cy="5783412"/>
          </a:xfrm>
        </p:spPr>
        <p:txBody>
          <a:bodyPr>
            <a:normAutofit lnSpcReduction="10000"/>
          </a:bodyPr>
          <a:lstStyle/>
          <a:p>
            <a:pPr marL="457200" lvl="1" indent="0">
              <a:buNone/>
            </a:pPr>
            <a:r>
              <a:rPr lang="en-US" sz="2400" dirty="0"/>
              <a:t>NEW: Severe Storm Notification pages</a:t>
            </a:r>
          </a:p>
          <a:p>
            <a:pPr lvl="2"/>
            <a:r>
              <a:rPr lang="en-US" sz="2000" dirty="0"/>
              <a:t>Sent ahead of all Severe Thunderstorm </a:t>
            </a:r>
            <a:r>
              <a:rPr lang="en-US" sz="1600" dirty="0"/>
              <a:t>(and Tornado*) </a:t>
            </a:r>
            <a:r>
              <a:rPr lang="en-US" sz="2000" dirty="0"/>
              <a:t>Warnings, when possible</a:t>
            </a:r>
          </a:p>
          <a:p>
            <a:pPr lvl="3"/>
            <a:r>
              <a:rPr lang="en-US" sz="1800" dirty="0"/>
              <a:t>Will not be sent if not able to send before the warning…the warning serves as your notification</a:t>
            </a:r>
          </a:p>
          <a:p>
            <a:pPr lvl="2"/>
            <a:r>
              <a:rPr lang="en-US" sz="2000" dirty="0"/>
              <a:t>Hopefully gives you advanced notice of possible severe weather and allows you time to activate your severe weather action plans</a:t>
            </a:r>
          </a:p>
          <a:p>
            <a:pPr lvl="3"/>
            <a:r>
              <a:rPr lang="en-US" sz="1800" dirty="0"/>
              <a:t>Doesn’t guarantee a warning</a:t>
            </a:r>
          </a:p>
          <a:p>
            <a:pPr lvl="3"/>
            <a:r>
              <a:rPr lang="en-US" sz="1800" dirty="0"/>
              <a:t>Your severe weather action plan may involve activating spotters </a:t>
            </a:r>
          </a:p>
          <a:p>
            <a:pPr lvl="2"/>
            <a:r>
              <a:rPr lang="en-US" sz="2200" b="1" dirty="0"/>
              <a:t>We still want reports!!!</a:t>
            </a:r>
          </a:p>
          <a:p>
            <a:pPr lvl="2"/>
            <a:r>
              <a:rPr lang="en-US" sz="2000" dirty="0"/>
              <a:t>Reasons for the change</a:t>
            </a:r>
          </a:p>
          <a:p>
            <a:pPr lvl="3"/>
            <a:r>
              <a:rPr lang="en-US" sz="1800" dirty="0"/>
              <a:t>Research showed spotters aren’t always being activated when ‘Spotter Activation’ pages were sent by the NWS…sometimes it’s a judgement call</a:t>
            </a:r>
          </a:p>
          <a:p>
            <a:pPr lvl="3"/>
            <a:r>
              <a:rPr lang="en-US" sz="1800" dirty="0"/>
              <a:t>Inconsistency among our staff over the term “spotter activation”</a:t>
            </a:r>
          </a:p>
          <a:p>
            <a:pPr lvl="4"/>
            <a:r>
              <a:rPr lang="en-US" sz="1600" dirty="0"/>
              <a:t>Inconsistent activations; in particular for marginal events, during the night</a:t>
            </a:r>
          </a:p>
          <a:p>
            <a:pPr lvl="3"/>
            <a:r>
              <a:rPr lang="en-US" sz="1800" dirty="0"/>
              <a:t>Allows our staff to all be on the same page with our notification policy</a:t>
            </a:r>
          </a:p>
        </p:txBody>
      </p:sp>
    </p:spTree>
    <p:extLst>
      <p:ext uri="{BB962C8B-B14F-4D97-AF65-F5344CB8AC3E}">
        <p14:creationId xmlns:p14="http://schemas.microsoft.com/office/powerpoint/2010/main" val="426713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anim calcmode="lin" valueType="num">
                                      <p:cBhvr>
                                        <p:cTn id="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anim calcmode="lin" valueType="num">
                                      <p:cBhvr>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anim calcmode="lin" valueType="num">
                                      <p:cBhvr>
                                        <p:cTn id="1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anim calcmode="lin" valueType="num">
                                      <p:cBhvr>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anim calcmode="lin" valueType="num">
                                      <p:cBhvr>
                                        <p:cTn id="3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7" end="7"/>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anim calcmode="lin" valueType="num">
                                      <p:cBhvr>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8" dur="500" fill="hold"/>
                                        <p:tgtEl>
                                          <p:spTgt spid="3">
                                            <p:txEl>
                                              <p:pRg st="8" end="8"/>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fade">
                                      <p:cBhvr>
                                        <p:cTn id="41" dur="500"/>
                                        <p:tgtEl>
                                          <p:spTgt spid="3">
                                            <p:txEl>
                                              <p:pRg st="9" end="9"/>
                                            </p:txEl>
                                          </p:spTgt>
                                        </p:tgtEl>
                                      </p:cBhvr>
                                    </p:animEffect>
                                    <p:anim calcmode="lin" valueType="num">
                                      <p:cBhvr>
                                        <p:cTn id="4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3" dur="500" fill="hold"/>
                                        <p:tgtEl>
                                          <p:spTgt spid="3">
                                            <p:txEl>
                                              <p:pRg st="9" end="9"/>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fade">
                                      <p:cBhvr>
                                        <p:cTn id="46" dur="500"/>
                                        <p:tgtEl>
                                          <p:spTgt spid="3">
                                            <p:txEl>
                                              <p:pRg st="10" end="10"/>
                                            </p:txEl>
                                          </p:spTgt>
                                        </p:tgtEl>
                                      </p:cBhvr>
                                    </p:animEffect>
                                    <p:anim calcmode="lin" valueType="num">
                                      <p:cBhvr>
                                        <p:cTn id="4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8" dur="500" fill="hold"/>
                                        <p:tgtEl>
                                          <p:spTgt spid="3">
                                            <p:txEl>
                                              <p:pRg st="10" end="10"/>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fade">
                                      <p:cBhvr>
                                        <p:cTn id="51" dur="500"/>
                                        <p:tgtEl>
                                          <p:spTgt spid="3">
                                            <p:txEl>
                                              <p:pRg st="11" end="11"/>
                                            </p:txEl>
                                          </p:spTgt>
                                        </p:tgtEl>
                                      </p:cBhvr>
                                    </p:animEffect>
                                    <p:anim calcmode="lin" valueType="num">
                                      <p:cBhvr>
                                        <p:cTn id="52"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3" dur="5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12952"/>
            <a:ext cx="10018713" cy="1752599"/>
          </a:xfrm>
        </p:spPr>
        <p:txBody>
          <a:bodyPr/>
          <a:lstStyle/>
          <a:p>
            <a:r>
              <a:rPr lang="en-US" dirty="0"/>
              <a:t>Severe Storm Notification</a:t>
            </a:r>
          </a:p>
        </p:txBody>
      </p:sp>
      <p:sp>
        <p:nvSpPr>
          <p:cNvPr id="4" name="Content Placeholder 3"/>
          <p:cNvSpPr>
            <a:spLocks noGrp="1"/>
          </p:cNvSpPr>
          <p:nvPr>
            <p:ph idx="1"/>
          </p:nvPr>
        </p:nvSpPr>
        <p:spPr>
          <a:xfrm>
            <a:off x="2062406" y="1712550"/>
            <a:ext cx="9440617" cy="3124201"/>
          </a:xfrm>
        </p:spPr>
        <p:txBody>
          <a:bodyPr>
            <a:normAutofit/>
          </a:bodyPr>
          <a:lstStyle/>
          <a:p>
            <a:pPr marL="0" indent="0">
              <a:lnSpc>
                <a:spcPct val="150000"/>
              </a:lnSpc>
              <a:buNone/>
            </a:pPr>
            <a:r>
              <a:rPr lang="en-US" sz="2800" b="1" dirty="0">
                <a:solidFill>
                  <a:srgbClr val="3333FF"/>
                </a:solidFill>
              </a:rPr>
              <a:t>“The NWS is becoming concerned about the potential for severe weather in your area. A warning may be needed. We would appreciate any reports you can send to our office through any methods.”</a:t>
            </a:r>
          </a:p>
        </p:txBody>
      </p:sp>
    </p:spTree>
    <p:extLst>
      <p:ext uri="{BB962C8B-B14F-4D97-AF65-F5344CB8AC3E}">
        <p14:creationId xmlns:p14="http://schemas.microsoft.com/office/powerpoint/2010/main" val="12495034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12952"/>
            <a:ext cx="10018713" cy="1752599"/>
          </a:xfrm>
        </p:spPr>
        <p:txBody>
          <a:bodyPr/>
          <a:lstStyle/>
          <a:p>
            <a:r>
              <a:rPr lang="en-US" dirty="0"/>
              <a:t>Spotter Activation Notifications</a:t>
            </a:r>
          </a:p>
        </p:txBody>
      </p:sp>
      <p:sp>
        <p:nvSpPr>
          <p:cNvPr id="3" name="Content Placeholder 2"/>
          <p:cNvSpPr>
            <a:spLocks noGrp="1"/>
          </p:cNvSpPr>
          <p:nvPr>
            <p:ph idx="1"/>
          </p:nvPr>
        </p:nvSpPr>
        <p:spPr>
          <a:xfrm>
            <a:off x="1544381" y="1628566"/>
            <a:ext cx="10018713" cy="4455196"/>
          </a:xfrm>
        </p:spPr>
        <p:txBody>
          <a:bodyPr anchor="t">
            <a:normAutofit/>
          </a:bodyPr>
          <a:lstStyle/>
          <a:p>
            <a:pPr marL="0" lvl="1" indent="0">
              <a:buNone/>
            </a:pPr>
            <a:r>
              <a:rPr lang="en-US" sz="2400" dirty="0"/>
              <a:t>Still have a “Spotter Request” notification for instances that we think spotters will help our warning decision making process…most likely for rotation and tornadic activity:</a:t>
            </a:r>
            <a:endParaRPr lang="en-US" dirty="0"/>
          </a:p>
          <a:p>
            <a:pPr marL="0" indent="0">
              <a:lnSpc>
                <a:spcPct val="150000"/>
              </a:lnSpc>
              <a:buNone/>
            </a:pPr>
            <a:r>
              <a:rPr lang="en-US" sz="2800" b="1" dirty="0">
                <a:solidFill>
                  <a:srgbClr val="3333FF"/>
                </a:solidFill>
              </a:rPr>
              <a:t>“The NWS is increasingly concerned about the potential for tornado development in [location]. We would appreciate spotter deployment if possible”</a:t>
            </a:r>
            <a:br>
              <a:rPr lang="en-US" dirty="0"/>
            </a:br>
            <a:endParaRPr lang="en-US" dirty="0"/>
          </a:p>
        </p:txBody>
      </p:sp>
    </p:spTree>
    <p:extLst>
      <p:ext uri="{BB962C8B-B14F-4D97-AF65-F5344CB8AC3E}">
        <p14:creationId xmlns:p14="http://schemas.microsoft.com/office/powerpoint/2010/main" val="41896592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12952"/>
            <a:ext cx="10259454" cy="1752599"/>
          </a:xfrm>
        </p:spPr>
        <p:txBody>
          <a:bodyPr/>
          <a:lstStyle/>
          <a:p>
            <a:r>
              <a:rPr lang="en-US" dirty="0"/>
              <a:t>What about Amateur Radio and Net Controllers</a:t>
            </a:r>
          </a:p>
        </p:txBody>
      </p:sp>
      <p:sp>
        <p:nvSpPr>
          <p:cNvPr id="3" name="Content Placeholder 2"/>
          <p:cNvSpPr>
            <a:spLocks noGrp="1"/>
          </p:cNvSpPr>
          <p:nvPr>
            <p:ph idx="1"/>
          </p:nvPr>
        </p:nvSpPr>
        <p:spPr>
          <a:xfrm>
            <a:off x="1484310" y="1528450"/>
            <a:ext cx="10018713" cy="5329549"/>
          </a:xfrm>
        </p:spPr>
        <p:txBody>
          <a:bodyPr anchor="t">
            <a:normAutofit lnSpcReduction="10000"/>
          </a:bodyPr>
          <a:lstStyle/>
          <a:p>
            <a:pPr marL="457200" lvl="1" indent="0">
              <a:buNone/>
            </a:pPr>
            <a:r>
              <a:rPr lang="en-US" sz="2400" dirty="0"/>
              <a:t>We will continue to call-in our volunteer amateur radio team to the office in the same manner in which we always have (won’t be calling them in any less)</a:t>
            </a:r>
          </a:p>
          <a:p>
            <a:pPr marL="914400" lvl="1"/>
            <a:r>
              <a:rPr lang="en-US" sz="2400" dirty="0"/>
              <a:t>However, when we don’t have the team in, use </a:t>
            </a:r>
            <a:r>
              <a:rPr lang="en-US" sz="2400" dirty="0" err="1"/>
              <a:t>NWSChat</a:t>
            </a:r>
            <a:r>
              <a:rPr lang="en-US" sz="2400" dirty="0"/>
              <a:t> or a phone call to send us reports</a:t>
            </a:r>
          </a:p>
          <a:p>
            <a:pPr marL="457200" lvl="1" indent="0">
              <a:buNone/>
            </a:pPr>
            <a:endParaRPr lang="en-US" sz="1600" dirty="0"/>
          </a:p>
          <a:p>
            <a:pPr marL="457200" lvl="1" indent="0" algn="ctr">
              <a:buNone/>
            </a:pPr>
            <a:r>
              <a:rPr lang="en-US" sz="2800" b="1" dirty="0">
                <a:solidFill>
                  <a:schemeClr val="accent5">
                    <a:lumMod val="75000"/>
                  </a:schemeClr>
                </a:solidFill>
                <a:effectLst>
                  <a:outerShdw blurRad="38100" dist="38100" dir="2700000" algn="tl">
                    <a:srgbClr val="000000">
                      <a:alpha val="43137"/>
                    </a:srgbClr>
                  </a:outerShdw>
                </a:effectLst>
              </a:rPr>
              <a:t>Follow-up with your net controllers/spotter groups/</a:t>
            </a:r>
            <a:r>
              <a:rPr lang="en-US" sz="2800" b="1" dirty="0" err="1">
                <a:solidFill>
                  <a:schemeClr val="accent5">
                    <a:lumMod val="75000"/>
                  </a:schemeClr>
                </a:solidFill>
                <a:effectLst>
                  <a:outerShdw blurRad="38100" dist="38100" dir="2700000" algn="tl">
                    <a:srgbClr val="000000">
                      <a:alpha val="43137"/>
                    </a:srgbClr>
                  </a:outerShdw>
                </a:effectLst>
              </a:rPr>
              <a:t>etc</a:t>
            </a:r>
            <a:r>
              <a:rPr lang="en-US" sz="2800" b="1" dirty="0">
                <a:solidFill>
                  <a:schemeClr val="accent5">
                    <a:lumMod val="75000"/>
                  </a:schemeClr>
                </a:solidFill>
                <a:effectLst>
                  <a:outerShdw blurRad="38100" dist="38100" dir="2700000" algn="tl">
                    <a:srgbClr val="000000">
                      <a:alpha val="43137"/>
                    </a:srgbClr>
                  </a:outerShdw>
                </a:effectLst>
              </a:rPr>
              <a:t> about the expected protocol with this message change</a:t>
            </a:r>
          </a:p>
          <a:p>
            <a:pPr marL="457200" lvl="1" indent="0" algn="ctr">
              <a:buNone/>
            </a:pPr>
            <a:endParaRPr lang="en-US" sz="1600" b="1" dirty="0">
              <a:solidFill>
                <a:srgbClr val="FFFF00"/>
              </a:solidFill>
              <a:effectLst>
                <a:outerShdw blurRad="38100" dist="38100" dir="2700000" algn="tl">
                  <a:srgbClr val="000000">
                    <a:alpha val="43137"/>
                  </a:srgbClr>
                </a:outerShdw>
              </a:effectLst>
            </a:endParaRPr>
          </a:p>
          <a:p>
            <a:pPr marL="457200" lvl="1" indent="0">
              <a:buNone/>
            </a:pPr>
            <a:r>
              <a:rPr lang="en-US" dirty="0"/>
              <a:t>Recommendation:</a:t>
            </a:r>
            <a:br>
              <a:rPr lang="en-US" dirty="0"/>
            </a:br>
            <a:r>
              <a:rPr lang="en-US" dirty="0"/>
              <a:t>1) If you used to always activate spotters when you got a notification from the NWS, continue to activate them if you want that to still be part of your severe weather action plan</a:t>
            </a:r>
            <a:br>
              <a:rPr lang="en-US" dirty="0"/>
            </a:br>
            <a:r>
              <a:rPr lang="en-US" dirty="0"/>
              <a:t>2) If you used to make a judgement call, continue to do that</a:t>
            </a:r>
          </a:p>
        </p:txBody>
      </p:sp>
    </p:spTree>
    <p:extLst>
      <p:ext uri="{BB962C8B-B14F-4D97-AF65-F5344CB8AC3E}">
        <p14:creationId xmlns:p14="http://schemas.microsoft.com/office/powerpoint/2010/main" val="185579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12952"/>
            <a:ext cx="10259454" cy="1752599"/>
          </a:xfrm>
        </p:spPr>
        <p:txBody>
          <a:bodyPr/>
          <a:lstStyle/>
          <a:p>
            <a:r>
              <a:rPr lang="en-US" dirty="0"/>
              <a:t>What Reports Does the NWS Want?</a:t>
            </a:r>
          </a:p>
        </p:txBody>
      </p:sp>
      <p:sp>
        <p:nvSpPr>
          <p:cNvPr id="3" name="Content Placeholder 2"/>
          <p:cNvSpPr>
            <a:spLocks noGrp="1"/>
          </p:cNvSpPr>
          <p:nvPr>
            <p:ph idx="1"/>
          </p:nvPr>
        </p:nvSpPr>
        <p:spPr>
          <a:xfrm>
            <a:off x="1484310" y="1199072"/>
            <a:ext cx="10018713" cy="5658927"/>
          </a:xfrm>
        </p:spPr>
        <p:txBody>
          <a:bodyPr>
            <a:normAutofit/>
          </a:bodyPr>
          <a:lstStyle/>
          <a:p>
            <a:r>
              <a:rPr lang="en-US" dirty="0"/>
              <a:t>Tornadoes, or signs that one may be developing</a:t>
            </a:r>
          </a:p>
          <a:p>
            <a:pPr lvl="1"/>
            <a:r>
              <a:rPr lang="en-US" dirty="0"/>
              <a:t>Funnel clouds, strongly rotating wall clouds, etc.</a:t>
            </a:r>
          </a:p>
          <a:p>
            <a:pPr lvl="1"/>
            <a:endParaRPr lang="en-US" dirty="0"/>
          </a:p>
          <a:p>
            <a:r>
              <a:rPr lang="en-US" dirty="0"/>
              <a:t>Flash Flooding: rapidly rising water into areas that do not typically flood</a:t>
            </a:r>
          </a:p>
          <a:p>
            <a:endParaRPr lang="en-US" dirty="0"/>
          </a:p>
          <a:p>
            <a:r>
              <a:rPr lang="en-US" dirty="0"/>
              <a:t>Hail: larger than ¾ inch in diameter (i.e. penny-sized or larger)</a:t>
            </a:r>
          </a:p>
          <a:p>
            <a:pPr lvl="1"/>
            <a:endParaRPr lang="en-US" dirty="0"/>
          </a:p>
          <a:p>
            <a:r>
              <a:rPr lang="en-US" dirty="0"/>
              <a:t>Damaging Wind: damage caused by thunderstorm wind gusts or measured winds of more than 50 MPH</a:t>
            </a:r>
          </a:p>
        </p:txBody>
      </p:sp>
      <p:pic>
        <p:nvPicPr>
          <p:cNvPr id="1032" name="Picture 8" descr="Twister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586576" y="1299189"/>
            <a:ext cx="2333625" cy="19050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4436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12952"/>
            <a:ext cx="10259454" cy="1752599"/>
          </a:xfrm>
        </p:spPr>
        <p:txBody>
          <a:bodyPr/>
          <a:lstStyle/>
          <a:p>
            <a:r>
              <a:rPr lang="en-US" dirty="0"/>
              <a:t>How Can You Send Reports To the NWS?</a:t>
            </a:r>
          </a:p>
        </p:txBody>
      </p:sp>
      <p:sp>
        <p:nvSpPr>
          <p:cNvPr id="3" name="Content Placeholder 2"/>
          <p:cNvSpPr>
            <a:spLocks noGrp="1"/>
          </p:cNvSpPr>
          <p:nvPr>
            <p:ph idx="1"/>
          </p:nvPr>
        </p:nvSpPr>
        <p:spPr>
          <a:xfrm>
            <a:off x="2082429" y="1775402"/>
            <a:ext cx="9420595" cy="4822291"/>
          </a:xfrm>
        </p:spPr>
        <p:txBody>
          <a:bodyPr>
            <a:normAutofit fontScale="92500" lnSpcReduction="10000"/>
          </a:bodyPr>
          <a:lstStyle/>
          <a:p>
            <a:r>
              <a:rPr lang="en-US" dirty="0"/>
              <a:t>Amateur radio</a:t>
            </a:r>
          </a:p>
          <a:p>
            <a:endParaRPr lang="en-US" dirty="0"/>
          </a:p>
          <a:p>
            <a:r>
              <a:rPr lang="en-US" dirty="0" err="1"/>
              <a:t>NWSChat</a:t>
            </a:r>
            <a:endParaRPr lang="en-US" dirty="0"/>
          </a:p>
          <a:p>
            <a:pPr marL="0" indent="0">
              <a:buNone/>
            </a:pPr>
            <a:endParaRPr lang="en-US" dirty="0"/>
          </a:p>
          <a:p>
            <a:r>
              <a:rPr lang="en-US" dirty="0"/>
              <a:t>Phone: </a:t>
            </a:r>
            <a:r>
              <a:rPr lang="en-US" dirty="0">
                <a:latin typeface="Calibri" panose="020F0502020204030204" pitchFamily="34" charset="0"/>
                <a:cs typeface="Calibri" panose="020F0502020204030204" pitchFamily="34" charset="0"/>
              </a:rPr>
              <a:t>1-800-792-2257</a:t>
            </a:r>
            <a:r>
              <a:rPr lang="en-US" dirty="0"/>
              <a:t>, operational (unlisted) numbers</a:t>
            </a:r>
          </a:p>
          <a:p>
            <a:endParaRPr lang="en-US" dirty="0"/>
          </a:p>
          <a:p>
            <a:r>
              <a:rPr lang="en-US" dirty="0"/>
              <a:t>Social Media: good way to send pictures, but may not be seen in real-time</a:t>
            </a:r>
          </a:p>
          <a:p>
            <a:pPr lvl="1"/>
            <a:r>
              <a:rPr lang="en-US" dirty="0"/>
              <a:t>Twitter: @</a:t>
            </a:r>
            <a:r>
              <a:rPr lang="en-US" dirty="0" err="1"/>
              <a:t>NWSFortWorth</a:t>
            </a:r>
            <a:r>
              <a:rPr lang="en-US" dirty="0"/>
              <a:t>, #</a:t>
            </a:r>
            <a:r>
              <a:rPr lang="en-US" dirty="0" err="1"/>
              <a:t>dfwwx</a:t>
            </a:r>
            <a:r>
              <a:rPr lang="en-US" dirty="0"/>
              <a:t>, #</a:t>
            </a:r>
            <a:r>
              <a:rPr lang="en-US" dirty="0" err="1"/>
              <a:t>ctxwx</a:t>
            </a:r>
            <a:endParaRPr lang="en-US" dirty="0"/>
          </a:p>
          <a:p>
            <a:pPr lvl="1"/>
            <a:r>
              <a:rPr lang="en-US" dirty="0"/>
              <a:t>Facebook: www.facebook.com/NWSDallasFortWorth </a:t>
            </a:r>
          </a:p>
          <a:p>
            <a:endParaRPr lang="en-US" dirty="0"/>
          </a:p>
          <a:p>
            <a:r>
              <a:rPr lang="en-US" dirty="0" err="1"/>
              <a:t>mPing</a:t>
            </a:r>
            <a:r>
              <a:rPr lang="en-US" dirty="0"/>
              <a:t>: mobile app for reporting severe weather (as well as winter weather)</a:t>
            </a:r>
          </a:p>
          <a:p>
            <a:endParaRPr lang="en-US" dirty="0"/>
          </a:p>
        </p:txBody>
      </p:sp>
    </p:spTree>
    <p:extLst>
      <p:ext uri="{BB962C8B-B14F-4D97-AF65-F5344CB8AC3E}">
        <p14:creationId xmlns:p14="http://schemas.microsoft.com/office/powerpoint/2010/main" val="40582644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Questions / Discussion</a:t>
            </a:r>
          </a:p>
        </p:txBody>
      </p:sp>
    </p:spTree>
    <p:extLst>
      <p:ext uri="{BB962C8B-B14F-4D97-AF65-F5344CB8AC3E}">
        <p14:creationId xmlns:p14="http://schemas.microsoft.com/office/powerpoint/2010/main" val="33334146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296929-91EA-4F2F-B540-47BCB02233D9}"/>
              </a:ext>
            </a:extLst>
          </p:cNvPr>
          <p:cNvSpPr>
            <a:spLocks noGrp="1"/>
          </p:cNvSpPr>
          <p:nvPr>
            <p:ph type="title"/>
          </p:nvPr>
        </p:nvSpPr>
        <p:spPr>
          <a:xfrm rot="21171132">
            <a:off x="1252330" y="2382771"/>
            <a:ext cx="5664478" cy="1325563"/>
          </a:xfrm>
        </p:spPr>
        <p:txBody>
          <a:bodyPr>
            <a:normAutofit fontScale="90000"/>
          </a:bodyPr>
          <a:lstStyle/>
          <a:p>
            <a:r>
              <a:rPr lang="en-US" sz="9800" b="1" dirty="0">
                <a:ln w="22225">
                  <a:solidFill>
                    <a:schemeClr val="accent2"/>
                  </a:solidFill>
                  <a:prstDash val="solid"/>
                </a:ln>
                <a:solidFill>
                  <a:schemeClr val="accent2">
                    <a:lumMod val="40000"/>
                    <a:lumOff val="60000"/>
                  </a:schemeClr>
                </a:solidFill>
              </a:rPr>
              <a:t>Break Time!</a:t>
            </a:r>
            <a:br>
              <a:rPr lang="en-US" b="1" dirty="0">
                <a:ln w="22225">
                  <a:solidFill>
                    <a:schemeClr val="accent2"/>
                  </a:solidFill>
                  <a:prstDash val="solid"/>
                </a:ln>
                <a:solidFill>
                  <a:schemeClr val="accent2">
                    <a:lumMod val="40000"/>
                    <a:lumOff val="60000"/>
                  </a:schemeClr>
                </a:solidFill>
              </a:rPr>
            </a:br>
            <a:r>
              <a:rPr lang="en-US" sz="6000" b="1" i="1" dirty="0">
                <a:ln w="22225">
                  <a:solidFill>
                    <a:schemeClr val="accent2"/>
                  </a:solidFill>
                  <a:prstDash val="solid"/>
                </a:ln>
                <a:solidFill>
                  <a:schemeClr val="accent2">
                    <a:lumMod val="40000"/>
                    <a:lumOff val="60000"/>
                  </a:schemeClr>
                </a:solidFill>
              </a:rPr>
              <a:t>10 min.</a:t>
            </a:r>
          </a:p>
        </p:txBody>
      </p:sp>
      <p:pic>
        <p:nvPicPr>
          <p:cNvPr id="7" name="Content Placeholder 6">
            <a:extLst>
              <a:ext uri="{FF2B5EF4-FFF2-40B4-BE49-F238E27FC236}">
                <a16:creationId xmlns:a16="http://schemas.microsoft.com/office/drawing/2014/main" id="{CFF47A50-0460-4A81-872D-3D64F0114147}"/>
              </a:ext>
            </a:extLst>
          </p:cNvPr>
          <p:cNvPicPr>
            <a:picLocks noGrp="1" noChangeAspect="1"/>
          </p:cNvPicPr>
          <p:nvPr>
            <p:ph idx="1"/>
          </p:nvPr>
        </p:nvPicPr>
        <p:blipFill>
          <a:blip r:embed="rId3"/>
          <a:stretch>
            <a:fillRect/>
          </a:stretch>
        </p:blipFill>
        <p:spPr>
          <a:xfrm>
            <a:off x="7539658" y="933260"/>
            <a:ext cx="3327653" cy="499148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521185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lum/>
          </a:blip>
          <a:srcRect/>
          <a:stretch>
            <a:fillRect l="-17000" r="-17000"/>
          </a:stretch>
        </a:blipFill>
        <a:effectLst/>
      </p:bgPr>
    </p:bg>
    <p:spTree>
      <p:nvGrpSpPr>
        <p:cNvPr id="1" name=""/>
        <p:cNvGrpSpPr/>
        <p:nvPr/>
      </p:nvGrpSpPr>
      <p:grpSpPr>
        <a:xfrm>
          <a:off x="0" y="0"/>
          <a:ext cx="0" cy="0"/>
          <a:chOff x="0" y="0"/>
          <a:chExt cx="0" cy="0"/>
        </a:xfrm>
      </p:grpSpPr>
      <p:sp>
        <p:nvSpPr>
          <p:cNvPr id="20" name="Rectangle 19"/>
          <p:cNvSpPr/>
          <p:nvPr/>
        </p:nvSpPr>
        <p:spPr>
          <a:xfrm>
            <a:off x="1494221" y="-1"/>
            <a:ext cx="8458200" cy="762000"/>
          </a:xfrm>
          <a:prstGeom prst="rect">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2" name="Title 1"/>
          <p:cNvSpPr>
            <a:spLocks noGrp="1"/>
          </p:cNvSpPr>
          <p:nvPr>
            <p:ph type="ctrTitle"/>
          </p:nvPr>
        </p:nvSpPr>
        <p:spPr>
          <a:xfrm>
            <a:off x="1514523" y="-162519"/>
            <a:ext cx="8237920" cy="914399"/>
          </a:xfrm>
        </p:spPr>
        <p:txBody>
          <a:bodyPr>
            <a:noAutofit/>
          </a:bodyPr>
          <a:lstStyle/>
          <a:p>
            <a:pPr algn="l"/>
            <a:r>
              <a:rPr lang="en-US" sz="3200" dirty="0">
                <a:solidFill>
                  <a:srgbClr val="FFFF00"/>
                </a:solidFill>
                <a:latin typeface="Tw Cen MT" pitchFamily="34" charset="0"/>
                <a:cs typeface="Microsoft Sans Serif" pitchFamily="34" charset="0"/>
              </a:rPr>
              <a:t>SEVERE WEATHER 101 WORKSHOP</a:t>
            </a:r>
          </a:p>
        </p:txBody>
      </p:sp>
      <p:sp>
        <p:nvSpPr>
          <p:cNvPr id="11" name="Rectangle 10"/>
          <p:cNvSpPr/>
          <p:nvPr/>
        </p:nvSpPr>
        <p:spPr>
          <a:xfrm>
            <a:off x="2057400" y="889587"/>
            <a:ext cx="8229600" cy="381000"/>
          </a:xfrm>
          <a:prstGeom prst="rect">
            <a:avLst/>
          </a:prstGeom>
          <a:solidFill>
            <a:schemeClr val="tx1">
              <a:lumMod val="75000"/>
              <a:lumOff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3" name="Subtitle 2"/>
          <p:cNvSpPr>
            <a:spLocks noGrp="1"/>
          </p:cNvSpPr>
          <p:nvPr>
            <p:ph type="subTitle" idx="1"/>
          </p:nvPr>
        </p:nvSpPr>
        <p:spPr>
          <a:xfrm>
            <a:off x="2057400" y="761999"/>
            <a:ext cx="8001000" cy="685800"/>
          </a:xfrm>
        </p:spPr>
        <p:txBody>
          <a:bodyPr>
            <a:noAutofit/>
          </a:bodyPr>
          <a:lstStyle/>
          <a:p>
            <a:pPr algn="l"/>
            <a:r>
              <a:rPr lang="en-US" dirty="0">
                <a:solidFill>
                  <a:schemeClr val="bg1"/>
                </a:solidFill>
                <a:latin typeface="Tw Cen MT" pitchFamily="34" charset="0"/>
              </a:rPr>
              <a:t>Is Your Community Ready?</a:t>
            </a:r>
          </a:p>
        </p:txBody>
      </p:sp>
      <p:pic>
        <p:nvPicPr>
          <p:cNvPr id="19" name="Picture 1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52423" y="29492"/>
            <a:ext cx="580109" cy="580109"/>
          </a:xfrm>
          <a:prstGeom prst="rect">
            <a:avLst/>
          </a:prstGeom>
        </p:spPr>
      </p:pic>
      <p:pic>
        <p:nvPicPr>
          <p:cNvPr id="12" name="Picture 11"/>
          <p:cNvPicPr>
            <a:picLocks noChangeAspect="1"/>
          </p:cNvPicPr>
          <p:nvPr/>
        </p:nvPicPr>
        <p:blipFill>
          <a:blip r:embed="rId5"/>
          <a:stretch>
            <a:fillRect/>
          </a:stretch>
        </p:blipFill>
        <p:spPr>
          <a:xfrm>
            <a:off x="9144000" y="17860"/>
            <a:ext cx="713782" cy="576671"/>
          </a:xfrm>
          <a:prstGeom prst="rect">
            <a:avLst/>
          </a:prstGeom>
        </p:spPr>
      </p:pic>
    </p:spTree>
    <p:extLst>
      <p:ext uri="{BB962C8B-B14F-4D97-AF65-F5344CB8AC3E}">
        <p14:creationId xmlns:p14="http://schemas.microsoft.com/office/powerpoint/2010/main" val="4068012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txBox="1">
            <a:spLocks noChangeArrowheads="1"/>
          </p:cNvSpPr>
          <p:nvPr/>
        </p:nvSpPr>
        <p:spPr>
          <a:xfrm>
            <a:off x="3471331" y="93133"/>
            <a:ext cx="6727130" cy="4953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uClrTx/>
              <a:buFontTx/>
              <a:buNone/>
            </a:pPr>
            <a:r>
              <a:rPr lang="en-US" sz="2400" b="1" i="1"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Latest 3 Month Outlook - Precipitation</a:t>
            </a:r>
          </a:p>
        </p:txBody>
      </p:sp>
      <p:pic>
        <p:nvPicPr>
          <p:cNvPr id="2050" name="Picture 2">
            <a:extLst>
              <a:ext uri="{FF2B5EF4-FFF2-40B4-BE49-F238E27FC236}">
                <a16:creationId xmlns:a16="http://schemas.microsoft.com/office/drawing/2014/main" id="{E32977AD-9A60-4298-826A-711D0230194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02849" y="861852"/>
            <a:ext cx="5196044" cy="51093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992E5ED4-8A55-4876-A974-404C13FD076E}"/>
              </a:ext>
            </a:extLst>
          </p:cNvPr>
          <p:cNvSpPr txBox="1">
            <a:spLocks noChangeArrowheads="1"/>
          </p:cNvSpPr>
          <p:nvPr/>
        </p:nvSpPr>
        <p:spPr>
          <a:xfrm>
            <a:off x="9333652" y="1393809"/>
            <a:ext cx="2783841" cy="4424483"/>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uClrTx/>
              <a:buFontTx/>
              <a:buNone/>
            </a:pPr>
            <a:r>
              <a:rPr lang="en-US" sz="2000"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Some guidance suggests this Spring could be quite wet</a:t>
            </a:r>
            <a:br>
              <a:rPr lang="en-US" sz="2000"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br>
            <a:endParaRPr lang="en-US" sz="2000"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l">
              <a:buClrTx/>
              <a:buFontTx/>
              <a:buNone/>
            </a:pPr>
            <a:r>
              <a:rPr lang="en-US" sz="2000"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Above normal precipitation also has some ties to an active severe weather season</a:t>
            </a:r>
          </a:p>
        </p:txBody>
      </p:sp>
    </p:spTree>
    <p:extLst>
      <p:ext uri="{BB962C8B-B14F-4D97-AF65-F5344CB8AC3E}">
        <p14:creationId xmlns:p14="http://schemas.microsoft.com/office/powerpoint/2010/main" val="136955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86000" y="636033"/>
            <a:ext cx="4724400" cy="584775"/>
          </a:xfrm>
          <a:prstGeom prst="rect">
            <a:avLst/>
          </a:prstGeom>
          <a:noFill/>
        </p:spPr>
        <p:txBody>
          <a:bodyPr wrap="square" rtlCol="0">
            <a:spAutoFit/>
          </a:bodyPr>
          <a:lstStyle/>
          <a:p>
            <a:pPr>
              <a:buClrTx/>
            </a:pPr>
            <a:r>
              <a:rPr lang="en-US" sz="3200" b="1" kern="1200" dirty="0">
                <a:solidFill>
                  <a:prstClr val="black"/>
                </a:solidFill>
                <a:latin typeface="Calibri"/>
                <a:ea typeface="+mn-ea"/>
                <a:cs typeface="+mn-cs"/>
              </a:rPr>
              <a:t>Introduction:</a:t>
            </a:r>
          </a:p>
        </p:txBody>
      </p:sp>
      <p:sp>
        <p:nvSpPr>
          <p:cNvPr id="3" name="TextBox 2"/>
          <p:cNvSpPr txBox="1"/>
          <p:nvPr/>
        </p:nvSpPr>
        <p:spPr>
          <a:xfrm>
            <a:off x="1752600" y="1295400"/>
            <a:ext cx="8229600" cy="2308324"/>
          </a:xfrm>
          <a:prstGeom prst="rect">
            <a:avLst/>
          </a:prstGeom>
          <a:noFill/>
        </p:spPr>
        <p:txBody>
          <a:bodyPr wrap="square" rtlCol="0">
            <a:spAutoFit/>
          </a:bodyPr>
          <a:lstStyle/>
          <a:p>
            <a:pPr marL="285750" indent="-285750" algn="just">
              <a:buClrTx/>
              <a:buFont typeface="Arial" panose="020B0604020202020204" pitchFamily="34" charset="0"/>
              <a:buChar char="•"/>
            </a:pPr>
            <a:r>
              <a:rPr lang="en-US" sz="2400" kern="1200" dirty="0">
                <a:solidFill>
                  <a:prstClr val="black"/>
                </a:solidFill>
                <a:latin typeface="Calibri"/>
                <a:ea typeface="+mn-ea"/>
                <a:cs typeface="+mn-cs"/>
              </a:rPr>
              <a:t>The goal of this presentation is to provide a walk-thru of a severe weather event in a brief timeframe</a:t>
            </a:r>
          </a:p>
          <a:p>
            <a:pPr marL="285750" indent="-285750" algn="just">
              <a:buClrTx/>
              <a:buFont typeface="Arial" panose="020B0604020202020204" pitchFamily="34" charset="0"/>
              <a:buChar char="•"/>
            </a:pPr>
            <a:r>
              <a:rPr lang="en-US" sz="2400" kern="1200" dirty="0">
                <a:solidFill>
                  <a:prstClr val="black"/>
                </a:solidFill>
                <a:latin typeface="Calibri"/>
                <a:ea typeface="+mn-ea"/>
                <a:cs typeface="+mn-cs"/>
              </a:rPr>
              <a:t>The event slides will be followed with question slides</a:t>
            </a:r>
          </a:p>
          <a:p>
            <a:pPr marL="285750" indent="-285750" algn="just">
              <a:buClrTx/>
              <a:buFont typeface="Arial" panose="020B0604020202020204" pitchFamily="34" charset="0"/>
              <a:buChar char="•"/>
            </a:pPr>
            <a:r>
              <a:rPr lang="en-US" sz="2400" kern="1200" dirty="0">
                <a:solidFill>
                  <a:prstClr val="black"/>
                </a:solidFill>
                <a:latin typeface="Calibri"/>
                <a:ea typeface="+mn-ea"/>
                <a:cs typeface="+mn-cs"/>
              </a:rPr>
              <a:t>The questions apply to all groups in attendance</a:t>
            </a:r>
          </a:p>
          <a:p>
            <a:pPr marL="285750" indent="-285750" algn="just">
              <a:buClrTx/>
              <a:buFont typeface="Arial" panose="020B0604020202020204" pitchFamily="34" charset="0"/>
              <a:buChar char="•"/>
            </a:pPr>
            <a:r>
              <a:rPr lang="en-US" sz="2400" kern="1200" dirty="0">
                <a:solidFill>
                  <a:prstClr val="black"/>
                </a:solidFill>
                <a:latin typeface="Calibri"/>
                <a:ea typeface="+mn-ea"/>
                <a:cs typeface="+mn-cs"/>
              </a:rPr>
              <a:t>The goal of this presentation is to facilitate a discussion on the severe weather response process here in North Texas</a:t>
            </a:r>
          </a:p>
        </p:txBody>
      </p:sp>
      <p:sp>
        <p:nvSpPr>
          <p:cNvPr id="2" name="Rectangle 1"/>
          <p:cNvSpPr/>
          <p:nvPr/>
        </p:nvSpPr>
        <p:spPr>
          <a:xfrm>
            <a:off x="1524000" y="0"/>
            <a:ext cx="91440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7" name="Rectangle 6"/>
          <p:cNvSpPr/>
          <p:nvPr/>
        </p:nvSpPr>
        <p:spPr>
          <a:xfrm>
            <a:off x="1524000" y="141016"/>
            <a:ext cx="91440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10" name="Rectangle 9"/>
          <p:cNvSpPr/>
          <p:nvPr/>
        </p:nvSpPr>
        <p:spPr>
          <a:xfrm>
            <a:off x="1524000" y="255316"/>
            <a:ext cx="9144000" cy="76200"/>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4267200"/>
            <a:ext cx="5548544" cy="2286000"/>
          </a:xfrm>
          <a:prstGeom prst="rect">
            <a:avLst/>
          </a:prstGeom>
          <a:effectLst>
            <a:outerShdw blurRad="139700" dist="50800" dir="5400000" algn="ctr" rotWithShape="0">
              <a:srgbClr val="000000">
                <a:alpha val="50000"/>
              </a:srgbClr>
            </a:outerShdw>
            <a:softEdge rad="38100"/>
          </a:effectLst>
        </p:spPr>
      </p:pic>
    </p:spTree>
    <p:extLst>
      <p:ext uri="{BB962C8B-B14F-4D97-AF65-F5344CB8AC3E}">
        <p14:creationId xmlns:p14="http://schemas.microsoft.com/office/powerpoint/2010/main" val="28557615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2286000" y="636033"/>
            <a:ext cx="4724400" cy="584775"/>
          </a:xfrm>
          <a:prstGeom prst="rect">
            <a:avLst/>
          </a:prstGeom>
          <a:noFill/>
        </p:spPr>
        <p:txBody>
          <a:bodyPr wrap="square" rtlCol="0">
            <a:spAutoFit/>
          </a:bodyPr>
          <a:lstStyle/>
          <a:p>
            <a:pPr>
              <a:buClrTx/>
            </a:pPr>
            <a:r>
              <a:rPr lang="en-US" sz="3200" b="1" kern="1200" dirty="0">
                <a:solidFill>
                  <a:prstClr val="black"/>
                </a:solidFill>
                <a:latin typeface="Calibri"/>
                <a:ea typeface="+mn-ea"/>
                <a:cs typeface="+mn-cs"/>
              </a:rPr>
              <a:t>Monday-Tuesday</a:t>
            </a:r>
          </a:p>
        </p:txBody>
      </p:sp>
      <p:sp>
        <p:nvSpPr>
          <p:cNvPr id="3" name="TextBox 2"/>
          <p:cNvSpPr txBox="1"/>
          <p:nvPr/>
        </p:nvSpPr>
        <p:spPr>
          <a:xfrm>
            <a:off x="1752600" y="1295401"/>
            <a:ext cx="8229600" cy="3693319"/>
          </a:xfrm>
          <a:prstGeom prst="rect">
            <a:avLst/>
          </a:prstGeom>
          <a:noFill/>
        </p:spPr>
        <p:txBody>
          <a:bodyPr wrap="square" rtlCol="0">
            <a:spAutoFit/>
          </a:bodyPr>
          <a:lstStyle/>
          <a:p>
            <a:pPr>
              <a:buClrTx/>
            </a:pPr>
            <a:r>
              <a:rPr lang="en-US" sz="2400" kern="1200" dirty="0">
                <a:solidFill>
                  <a:prstClr val="black"/>
                </a:solidFill>
                <a:latin typeface="Calibri"/>
                <a:ea typeface="+mn-ea"/>
                <a:cs typeface="+mn-cs"/>
              </a:rPr>
              <a:t>Scenario:</a:t>
            </a:r>
          </a:p>
          <a:p>
            <a:pPr>
              <a:buClrTx/>
            </a:pPr>
            <a:endParaRPr lang="en-US" sz="2400" kern="1200" dirty="0">
              <a:solidFill>
                <a:prstClr val="black"/>
              </a:solidFill>
              <a:latin typeface="Calibri"/>
              <a:ea typeface="+mn-ea"/>
              <a:cs typeface="+mn-cs"/>
            </a:endParaRPr>
          </a:p>
          <a:p>
            <a:pPr algn="just">
              <a:buClrTx/>
            </a:pPr>
            <a:r>
              <a:rPr lang="en-US" sz="2400" kern="1200" dirty="0">
                <a:solidFill>
                  <a:prstClr val="black"/>
                </a:solidFill>
                <a:latin typeface="Calibri"/>
                <a:ea typeface="+mn-ea"/>
                <a:cs typeface="+mn-cs"/>
              </a:rPr>
              <a:t>Monday and Tuesday morning you receive an e-mail from the National Weather Service regarding weather potential for Friday evening/night. The e-mail states there is the potential for rain, gusty winds. Confidence scale is a 6. </a:t>
            </a: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p:txBody>
      </p:sp>
      <p:sp>
        <p:nvSpPr>
          <p:cNvPr id="2" name="Rectangle 1"/>
          <p:cNvSpPr/>
          <p:nvPr/>
        </p:nvSpPr>
        <p:spPr>
          <a:xfrm>
            <a:off x="1524000" y="0"/>
            <a:ext cx="91440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7" name="Rectangle 6"/>
          <p:cNvSpPr/>
          <p:nvPr/>
        </p:nvSpPr>
        <p:spPr>
          <a:xfrm>
            <a:off x="1524000" y="141016"/>
            <a:ext cx="91440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10" name="Rectangle 9"/>
          <p:cNvSpPr/>
          <p:nvPr/>
        </p:nvSpPr>
        <p:spPr>
          <a:xfrm>
            <a:off x="1524000" y="255316"/>
            <a:ext cx="9144000" cy="76200"/>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pic>
        <p:nvPicPr>
          <p:cNvPr id="4" name="Picture 3"/>
          <p:cNvPicPr>
            <a:picLocks noChangeAspect="1"/>
          </p:cNvPicPr>
          <p:nvPr/>
        </p:nvPicPr>
        <p:blipFill>
          <a:blip r:embed="rId3"/>
          <a:stretch>
            <a:fillRect/>
          </a:stretch>
        </p:blipFill>
        <p:spPr>
          <a:xfrm>
            <a:off x="8305800" y="4343401"/>
            <a:ext cx="2266950" cy="2375171"/>
          </a:xfrm>
          <a:prstGeom prst="rect">
            <a:avLst/>
          </a:prstGeom>
          <a:effectLst>
            <a:outerShdw blurRad="139700" dist="50800" dir="5400000" algn="ctr" rotWithShape="0">
              <a:srgbClr val="000000">
                <a:alpha val="50000"/>
              </a:srgbClr>
            </a:outerShdw>
            <a:softEdge rad="381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0" y="5237533"/>
            <a:ext cx="5715000" cy="1481038"/>
          </a:xfrm>
          <a:prstGeom prst="rect">
            <a:avLst/>
          </a:prstGeom>
        </p:spPr>
      </p:pic>
    </p:spTree>
    <p:extLst>
      <p:ext uri="{BB962C8B-B14F-4D97-AF65-F5344CB8AC3E}">
        <p14:creationId xmlns:p14="http://schemas.microsoft.com/office/powerpoint/2010/main" val="22924608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57400" y="496582"/>
            <a:ext cx="4724400" cy="584775"/>
          </a:xfrm>
          <a:prstGeom prst="rect">
            <a:avLst/>
          </a:prstGeom>
          <a:noFill/>
        </p:spPr>
        <p:txBody>
          <a:bodyPr wrap="square" rtlCol="0">
            <a:spAutoFit/>
          </a:bodyPr>
          <a:lstStyle/>
          <a:p>
            <a:pPr>
              <a:buClrTx/>
            </a:pPr>
            <a:r>
              <a:rPr lang="en-US" sz="3200" b="1" kern="1200" dirty="0">
                <a:solidFill>
                  <a:prstClr val="black"/>
                </a:solidFill>
                <a:latin typeface="Calibri"/>
                <a:ea typeface="+mn-ea"/>
                <a:cs typeface="+mn-cs"/>
              </a:rPr>
              <a:t>Questions:</a:t>
            </a:r>
          </a:p>
        </p:txBody>
      </p:sp>
      <p:sp>
        <p:nvSpPr>
          <p:cNvPr id="3" name="TextBox 2"/>
          <p:cNvSpPr txBox="1"/>
          <p:nvPr/>
        </p:nvSpPr>
        <p:spPr>
          <a:xfrm>
            <a:off x="1752600" y="1295401"/>
            <a:ext cx="8229600" cy="3508653"/>
          </a:xfrm>
          <a:prstGeom prst="rect">
            <a:avLst/>
          </a:prstGeom>
          <a:noFill/>
        </p:spPr>
        <p:txBody>
          <a:bodyPr wrap="square" rtlCol="0">
            <a:spAutoFit/>
          </a:bodyPr>
          <a:lstStyle/>
          <a:p>
            <a:pPr marL="342900" indent="-342900" algn="just">
              <a:buClrTx/>
              <a:buFont typeface="+mj-lt"/>
              <a:buAutoNum type="arabicPeriod"/>
            </a:pPr>
            <a:r>
              <a:rPr lang="en-US" sz="3200" kern="1200" dirty="0">
                <a:solidFill>
                  <a:prstClr val="black"/>
                </a:solidFill>
                <a:latin typeface="Calibri"/>
                <a:ea typeface="+mn-ea"/>
                <a:cs typeface="+mn-cs"/>
              </a:rPr>
              <a:t>Based on the information, what do you do? </a:t>
            </a:r>
          </a:p>
          <a:p>
            <a:pPr marL="342900" indent="-342900" algn="just">
              <a:buClrTx/>
              <a:buFont typeface="+mj-lt"/>
              <a:buAutoNum type="arabicPeriod"/>
            </a:pPr>
            <a:r>
              <a:rPr lang="en-US" sz="3200" kern="1200" dirty="0">
                <a:solidFill>
                  <a:prstClr val="black"/>
                </a:solidFill>
                <a:latin typeface="Calibri"/>
                <a:ea typeface="+mn-ea"/>
                <a:cs typeface="+mn-cs"/>
              </a:rPr>
              <a:t>What are your concerns?</a:t>
            </a:r>
          </a:p>
          <a:p>
            <a:pPr marL="342900" indent="-342900" algn="just">
              <a:buClrTx/>
              <a:buFont typeface="+mj-lt"/>
              <a:buAutoNum type="arabicPeriod"/>
            </a:pPr>
            <a:r>
              <a:rPr lang="en-US" sz="3200" kern="1200" dirty="0">
                <a:solidFill>
                  <a:prstClr val="black"/>
                </a:solidFill>
                <a:latin typeface="Calibri"/>
                <a:ea typeface="+mn-ea"/>
                <a:cs typeface="+mn-cs"/>
              </a:rPr>
              <a:t>Any additional items?</a:t>
            </a:r>
          </a:p>
          <a:p>
            <a:pPr marL="342900" indent="-342900">
              <a:buClrTx/>
              <a:buFont typeface="+mj-lt"/>
              <a:buAutoNum type="arabicPeriod"/>
            </a:pPr>
            <a:endParaRPr lang="en-US" sz="1800" kern="1200" dirty="0">
              <a:solidFill>
                <a:prstClr val="black"/>
              </a:solidFill>
              <a:latin typeface="Calibri"/>
              <a:ea typeface="+mn-ea"/>
              <a:cs typeface="+mn-cs"/>
            </a:endParaRPr>
          </a:p>
          <a:p>
            <a:pPr marL="342900" indent="-342900">
              <a:buClrTx/>
              <a:buFont typeface="+mj-lt"/>
              <a:buAutoNum type="arabicPeriod"/>
            </a:pPr>
            <a:endParaRPr lang="en-US" sz="1800" kern="1200" dirty="0">
              <a:solidFill>
                <a:prstClr val="black"/>
              </a:solidFill>
              <a:latin typeface="Calibri"/>
              <a:ea typeface="+mn-ea"/>
              <a:cs typeface="+mn-cs"/>
            </a:endParaRPr>
          </a:p>
          <a:p>
            <a:pPr marL="342900" indent="-342900">
              <a:buClrTx/>
              <a:buFont typeface="+mj-lt"/>
              <a:buAutoNum type="arabicPeriod"/>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p:txBody>
      </p:sp>
      <p:sp>
        <p:nvSpPr>
          <p:cNvPr id="2" name="Rectangle 1"/>
          <p:cNvSpPr/>
          <p:nvPr/>
        </p:nvSpPr>
        <p:spPr>
          <a:xfrm>
            <a:off x="1524000" y="0"/>
            <a:ext cx="91440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7" name="Rectangle 6"/>
          <p:cNvSpPr/>
          <p:nvPr/>
        </p:nvSpPr>
        <p:spPr>
          <a:xfrm>
            <a:off x="1524000" y="141016"/>
            <a:ext cx="91440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10" name="Rectangle 9"/>
          <p:cNvSpPr/>
          <p:nvPr/>
        </p:nvSpPr>
        <p:spPr>
          <a:xfrm>
            <a:off x="1524000" y="255316"/>
            <a:ext cx="9144000" cy="76200"/>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pic>
        <p:nvPicPr>
          <p:cNvPr id="6" name="Picture 5"/>
          <p:cNvPicPr>
            <a:picLocks noChangeAspect="1"/>
          </p:cNvPicPr>
          <p:nvPr/>
        </p:nvPicPr>
        <p:blipFill>
          <a:blip r:embed="rId3"/>
          <a:stretch>
            <a:fillRect/>
          </a:stretch>
        </p:blipFill>
        <p:spPr>
          <a:xfrm>
            <a:off x="6324600" y="3886200"/>
            <a:ext cx="4210050" cy="2838450"/>
          </a:xfrm>
          <a:prstGeom prst="rect">
            <a:avLst/>
          </a:prstGeom>
          <a:effectLst>
            <a:outerShdw blurRad="139700" dist="50800" dir="5400000" algn="ctr" rotWithShape="0">
              <a:srgbClr val="000000">
                <a:alpha val="50000"/>
              </a:srgbClr>
            </a:outerShdw>
            <a:softEdge rad="38100"/>
          </a:effectLst>
        </p:spPr>
      </p:pic>
    </p:spTree>
    <p:extLst>
      <p:ext uri="{BB962C8B-B14F-4D97-AF65-F5344CB8AC3E}">
        <p14:creationId xmlns:p14="http://schemas.microsoft.com/office/powerpoint/2010/main" val="42859300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86000" y="636033"/>
            <a:ext cx="4724400" cy="584775"/>
          </a:xfrm>
          <a:prstGeom prst="rect">
            <a:avLst/>
          </a:prstGeom>
          <a:noFill/>
        </p:spPr>
        <p:txBody>
          <a:bodyPr wrap="square" rtlCol="0">
            <a:spAutoFit/>
          </a:bodyPr>
          <a:lstStyle/>
          <a:p>
            <a:pPr>
              <a:buClrTx/>
            </a:pPr>
            <a:r>
              <a:rPr lang="en-US" sz="3200" b="1" kern="1200" dirty="0">
                <a:solidFill>
                  <a:prstClr val="black"/>
                </a:solidFill>
                <a:latin typeface="Calibri"/>
                <a:ea typeface="+mn-ea"/>
                <a:cs typeface="+mn-cs"/>
              </a:rPr>
              <a:t>Wednesday-Thursday</a:t>
            </a:r>
          </a:p>
        </p:txBody>
      </p:sp>
      <p:sp>
        <p:nvSpPr>
          <p:cNvPr id="3" name="TextBox 2"/>
          <p:cNvSpPr txBox="1"/>
          <p:nvPr/>
        </p:nvSpPr>
        <p:spPr>
          <a:xfrm>
            <a:off x="1752600" y="1295401"/>
            <a:ext cx="8229600" cy="3293209"/>
          </a:xfrm>
          <a:prstGeom prst="rect">
            <a:avLst/>
          </a:prstGeom>
          <a:noFill/>
        </p:spPr>
        <p:txBody>
          <a:bodyPr wrap="square" rtlCol="0">
            <a:spAutoFit/>
          </a:bodyPr>
          <a:lstStyle/>
          <a:p>
            <a:pPr algn="just">
              <a:buClrTx/>
            </a:pPr>
            <a:r>
              <a:rPr lang="en-US" sz="2000" kern="1200" dirty="0">
                <a:solidFill>
                  <a:prstClr val="black"/>
                </a:solidFill>
                <a:latin typeface="Calibri"/>
                <a:ea typeface="+mn-ea"/>
                <a:cs typeface="+mn-cs"/>
              </a:rPr>
              <a:t>Wednesday and Thursday’s email updates from the National Weather Service include “strong to severe” and the confidence is increasing in the forecast. The phrase “cannot rule out an isolated tornado” is also included at this point, however, the forecast is focused on the flash flooding, damaging winds and hail.</a:t>
            </a:r>
          </a:p>
          <a:p>
            <a:pPr marL="342900" indent="-342900">
              <a:buClrTx/>
              <a:buFont typeface="+mj-lt"/>
              <a:buAutoNum type="arabicPeriod"/>
            </a:pPr>
            <a:endParaRPr lang="en-US" sz="1800" kern="1200" dirty="0">
              <a:solidFill>
                <a:prstClr val="black"/>
              </a:solidFill>
              <a:latin typeface="Calibri"/>
              <a:ea typeface="+mn-ea"/>
              <a:cs typeface="+mn-cs"/>
            </a:endParaRPr>
          </a:p>
          <a:p>
            <a:pPr marL="342900" indent="-342900">
              <a:buClrTx/>
              <a:buFont typeface="+mj-lt"/>
              <a:buAutoNum type="arabicPeriod"/>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p:txBody>
      </p:sp>
      <p:sp>
        <p:nvSpPr>
          <p:cNvPr id="2" name="Rectangle 1"/>
          <p:cNvSpPr/>
          <p:nvPr/>
        </p:nvSpPr>
        <p:spPr>
          <a:xfrm>
            <a:off x="1524000" y="0"/>
            <a:ext cx="91440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7" name="Rectangle 6"/>
          <p:cNvSpPr/>
          <p:nvPr/>
        </p:nvSpPr>
        <p:spPr>
          <a:xfrm>
            <a:off x="1524000" y="141016"/>
            <a:ext cx="91440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10" name="Rectangle 9"/>
          <p:cNvSpPr/>
          <p:nvPr/>
        </p:nvSpPr>
        <p:spPr>
          <a:xfrm>
            <a:off x="1524000" y="255316"/>
            <a:ext cx="9144000" cy="76200"/>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pic>
        <p:nvPicPr>
          <p:cNvPr id="4" name="Picture 3"/>
          <p:cNvPicPr>
            <a:picLocks noChangeAspect="1"/>
          </p:cNvPicPr>
          <p:nvPr/>
        </p:nvPicPr>
        <p:blipFill>
          <a:blip r:embed="rId3"/>
          <a:stretch>
            <a:fillRect/>
          </a:stretch>
        </p:blipFill>
        <p:spPr>
          <a:xfrm>
            <a:off x="2743200" y="4876800"/>
            <a:ext cx="6477000" cy="185798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5605" y="2726561"/>
            <a:ext cx="4312190" cy="2040590"/>
          </a:xfrm>
          <a:prstGeom prst="rect">
            <a:avLst/>
          </a:prstGeom>
        </p:spPr>
      </p:pic>
    </p:spTree>
    <p:extLst>
      <p:ext uri="{BB962C8B-B14F-4D97-AF65-F5344CB8AC3E}">
        <p14:creationId xmlns:p14="http://schemas.microsoft.com/office/powerpoint/2010/main" val="13251039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86000" y="636033"/>
            <a:ext cx="4724400" cy="584775"/>
          </a:xfrm>
          <a:prstGeom prst="rect">
            <a:avLst/>
          </a:prstGeom>
          <a:noFill/>
        </p:spPr>
        <p:txBody>
          <a:bodyPr wrap="square" rtlCol="0">
            <a:spAutoFit/>
          </a:bodyPr>
          <a:lstStyle/>
          <a:p>
            <a:pPr>
              <a:buClrTx/>
            </a:pPr>
            <a:r>
              <a:rPr lang="en-US" sz="3200" b="1" kern="1200" dirty="0">
                <a:solidFill>
                  <a:prstClr val="black"/>
                </a:solidFill>
                <a:latin typeface="Calibri"/>
                <a:ea typeface="+mn-ea"/>
                <a:cs typeface="+mn-cs"/>
              </a:rPr>
              <a:t>Questions</a:t>
            </a:r>
          </a:p>
        </p:txBody>
      </p:sp>
      <p:sp>
        <p:nvSpPr>
          <p:cNvPr id="3" name="TextBox 2"/>
          <p:cNvSpPr txBox="1"/>
          <p:nvPr/>
        </p:nvSpPr>
        <p:spPr>
          <a:xfrm>
            <a:off x="1752600" y="1295400"/>
            <a:ext cx="8229600" cy="4278094"/>
          </a:xfrm>
          <a:prstGeom prst="rect">
            <a:avLst/>
          </a:prstGeom>
          <a:noFill/>
        </p:spPr>
        <p:txBody>
          <a:bodyPr wrap="square" rtlCol="0">
            <a:spAutoFit/>
          </a:bodyPr>
          <a:lstStyle/>
          <a:p>
            <a:pPr marL="342900" indent="-342900" algn="just">
              <a:buClrTx/>
              <a:buFont typeface="+mj-lt"/>
              <a:buAutoNum type="arabicPeriod"/>
            </a:pPr>
            <a:r>
              <a:rPr lang="en-US" sz="3200" kern="1200" dirty="0">
                <a:solidFill>
                  <a:prstClr val="black"/>
                </a:solidFill>
                <a:latin typeface="Calibri"/>
                <a:ea typeface="+mn-ea"/>
                <a:cs typeface="+mn-cs"/>
              </a:rPr>
              <a:t>Based on the additional briefing what are you doing differently, if anything?</a:t>
            </a:r>
          </a:p>
          <a:p>
            <a:pPr marL="342900" indent="-342900" algn="just">
              <a:buClrTx/>
              <a:buFont typeface="+mj-lt"/>
              <a:buAutoNum type="arabicPeriod"/>
            </a:pPr>
            <a:r>
              <a:rPr lang="en-US" sz="3200" kern="1200" dirty="0">
                <a:solidFill>
                  <a:prstClr val="black"/>
                </a:solidFill>
                <a:latin typeface="Calibri"/>
                <a:ea typeface="+mn-ea"/>
                <a:cs typeface="+mn-cs"/>
              </a:rPr>
              <a:t>What are your concerns?</a:t>
            </a:r>
          </a:p>
          <a:p>
            <a:pPr marL="342900" indent="-342900" algn="just">
              <a:buClrTx/>
              <a:buFont typeface="+mj-lt"/>
              <a:buAutoNum type="arabicPeriod"/>
            </a:pPr>
            <a:r>
              <a:rPr lang="en-US" sz="3200" kern="1200" dirty="0">
                <a:solidFill>
                  <a:prstClr val="black"/>
                </a:solidFill>
                <a:latin typeface="Calibri"/>
                <a:ea typeface="+mn-ea"/>
                <a:cs typeface="+mn-cs"/>
              </a:rPr>
              <a:t>Any additional items?</a:t>
            </a:r>
          </a:p>
          <a:p>
            <a:pPr>
              <a:buClrTx/>
            </a:pPr>
            <a:endParaRPr lang="en-US" sz="1800" kern="1200" dirty="0">
              <a:solidFill>
                <a:prstClr val="black"/>
              </a:solidFill>
              <a:latin typeface="Calibri"/>
              <a:ea typeface="+mn-ea"/>
              <a:cs typeface="+mn-cs"/>
            </a:endParaRPr>
          </a:p>
          <a:p>
            <a:pPr marL="342900" indent="-342900">
              <a:buClrTx/>
              <a:buFont typeface="+mj-lt"/>
              <a:buAutoNum type="arabicPeriod"/>
            </a:pPr>
            <a:endParaRPr lang="en-US" sz="1800" kern="1200" dirty="0">
              <a:solidFill>
                <a:prstClr val="black"/>
              </a:solidFill>
              <a:latin typeface="Calibri"/>
              <a:ea typeface="+mn-ea"/>
              <a:cs typeface="+mn-cs"/>
            </a:endParaRPr>
          </a:p>
          <a:p>
            <a:pPr marL="342900" indent="-342900">
              <a:buClrTx/>
              <a:buFont typeface="+mj-lt"/>
              <a:buAutoNum type="arabicPeriod"/>
            </a:pPr>
            <a:endParaRPr lang="en-US" sz="1800" kern="1200" dirty="0">
              <a:solidFill>
                <a:prstClr val="black"/>
              </a:solidFill>
              <a:latin typeface="Calibri"/>
              <a:ea typeface="+mn-ea"/>
              <a:cs typeface="+mn-cs"/>
            </a:endParaRPr>
          </a:p>
          <a:p>
            <a:pPr marL="342900" indent="-342900">
              <a:buClrTx/>
              <a:buFont typeface="+mj-lt"/>
              <a:buAutoNum type="arabicPeriod"/>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p:txBody>
      </p:sp>
      <p:sp>
        <p:nvSpPr>
          <p:cNvPr id="2" name="Rectangle 1"/>
          <p:cNvSpPr/>
          <p:nvPr/>
        </p:nvSpPr>
        <p:spPr>
          <a:xfrm>
            <a:off x="1524000" y="0"/>
            <a:ext cx="91440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7" name="Rectangle 6"/>
          <p:cNvSpPr/>
          <p:nvPr/>
        </p:nvSpPr>
        <p:spPr>
          <a:xfrm>
            <a:off x="1524000" y="141016"/>
            <a:ext cx="91440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10" name="Rectangle 9"/>
          <p:cNvSpPr/>
          <p:nvPr/>
        </p:nvSpPr>
        <p:spPr>
          <a:xfrm>
            <a:off x="1524000" y="255316"/>
            <a:ext cx="9144000" cy="76200"/>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pic>
        <p:nvPicPr>
          <p:cNvPr id="4" name="Picture 3"/>
          <p:cNvPicPr>
            <a:picLocks noChangeAspect="1"/>
          </p:cNvPicPr>
          <p:nvPr/>
        </p:nvPicPr>
        <p:blipFill>
          <a:blip r:embed="rId3"/>
          <a:stretch>
            <a:fillRect/>
          </a:stretch>
        </p:blipFill>
        <p:spPr>
          <a:xfrm>
            <a:off x="8001000" y="3505200"/>
            <a:ext cx="2362200" cy="3170738"/>
          </a:xfrm>
          <a:prstGeom prst="rect">
            <a:avLst/>
          </a:prstGeom>
          <a:effectLst>
            <a:outerShdw blurRad="139700" dist="50800" dir="5400000" algn="ctr" rotWithShape="0">
              <a:srgbClr val="000000">
                <a:alpha val="50000"/>
              </a:srgbClr>
            </a:outerShdw>
            <a:softEdge rad="38100"/>
          </a:effectLst>
        </p:spPr>
      </p:pic>
    </p:spTree>
    <p:extLst>
      <p:ext uri="{BB962C8B-B14F-4D97-AF65-F5344CB8AC3E}">
        <p14:creationId xmlns:p14="http://schemas.microsoft.com/office/powerpoint/2010/main" val="6846037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86000" y="636033"/>
            <a:ext cx="4724400" cy="584775"/>
          </a:xfrm>
          <a:prstGeom prst="rect">
            <a:avLst/>
          </a:prstGeom>
          <a:noFill/>
        </p:spPr>
        <p:txBody>
          <a:bodyPr wrap="square" rtlCol="0">
            <a:spAutoFit/>
          </a:bodyPr>
          <a:lstStyle/>
          <a:p>
            <a:pPr>
              <a:buClrTx/>
            </a:pPr>
            <a:r>
              <a:rPr lang="en-US" sz="3200" b="1" kern="1200" dirty="0">
                <a:solidFill>
                  <a:prstClr val="black"/>
                </a:solidFill>
                <a:latin typeface="Calibri"/>
                <a:ea typeface="+mn-ea"/>
                <a:cs typeface="+mn-cs"/>
              </a:rPr>
              <a:t>Friday</a:t>
            </a:r>
          </a:p>
        </p:txBody>
      </p:sp>
      <p:sp>
        <p:nvSpPr>
          <p:cNvPr id="3" name="TextBox 2"/>
          <p:cNvSpPr txBox="1"/>
          <p:nvPr/>
        </p:nvSpPr>
        <p:spPr>
          <a:xfrm>
            <a:off x="1752600" y="1295401"/>
            <a:ext cx="8229600" cy="5601533"/>
          </a:xfrm>
          <a:prstGeom prst="rect">
            <a:avLst/>
          </a:prstGeom>
          <a:noFill/>
        </p:spPr>
        <p:txBody>
          <a:bodyPr wrap="square" rtlCol="0">
            <a:spAutoFit/>
          </a:bodyPr>
          <a:lstStyle/>
          <a:p>
            <a:pPr algn="just">
              <a:buClrTx/>
            </a:pPr>
            <a:r>
              <a:rPr lang="en-US" sz="2800" kern="1200" dirty="0">
                <a:solidFill>
                  <a:prstClr val="black"/>
                </a:solidFill>
                <a:latin typeface="Calibri"/>
                <a:ea typeface="+mn-ea"/>
                <a:cs typeface="+mn-cs"/>
              </a:rPr>
              <a:t>Game Day. Friday morning. You arrive at your office to find the National Weather Service final e-mail update which informs you that the system will be in your jurisdiction around 5pm. The threats remain the same (heavy rain, damaging winds, hail and the iso-tornado). You have outdoor events going on throughout your jurisdiction during this time frame.</a:t>
            </a: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marL="342900" indent="-342900">
              <a:buClrTx/>
              <a:buFont typeface="+mj-lt"/>
              <a:buAutoNum type="arabicPeriod"/>
            </a:pPr>
            <a:endParaRPr lang="en-US" sz="1800" kern="1200" dirty="0">
              <a:solidFill>
                <a:prstClr val="black"/>
              </a:solidFill>
              <a:latin typeface="Calibri"/>
              <a:ea typeface="+mn-ea"/>
              <a:cs typeface="+mn-cs"/>
            </a:endParaRPr>
          </a:p>
          <a:p>
            <a:pPr marL="342900" indent="-342900">
              <a:buClrTx/>
              <a:buFont typeface="+mj-lt"/>
              <a:buAutoNum type="arabicPeriod"/>
            </a:pPr>
            <a:endParaRPr lang="en-US" sz="1800" kern="1200" dirty="0">
              <a:solidFill>
                <a:prstClr val="black"/>
              </a:solidFill>
              <a:latin typeface="Calibri"/>
              <a:ea typeface="+mn-ea"/>
              <a:cs typeface="+mn-cs"/>
            </a:endParaRPr>
          </a:p>
          <a:p>
            <a:pPr marL="342900" indent="-342900">
              <a:buClrTx/>
              <a:buFont typeface="+mj-lt"/>
              <a:buAutoNum type="arabicPeriod"/>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p:txBody>
      </p:sp>
      <p:sp>
        <p:nvSpPr>
          <p:cNvPr id="2" name="Rectangle 1"/>
          <p:cNvSpPr/>
          <p:nvPr/>
        </p:nvSpPr>
        <p:spPr>
          <a:xfrm>
            <a:off x="1524000" y="0"/>
            <a:ext cx="91440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7" name="Rectangle 6"/>
          <p:cNvSpPr/>
          <p:nvPr/>
        </p:nvSpPr>
        <p:spPr>
          <a:xfrm>
            <a:off x="1524000" y="141016"/>
            <a:ext cx="91440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10" name="Rectangle 9"/>
          <p:cNvSpPr/>
          <p:nvPr/>
        </p:nvSpPr>
        <p:spPr>
          <a:xfrm>
            <a:off x="1524000" y="255316"/>
            <a:ext cx="9144000" cy="76200"/>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pic>
        <p:nvPicPr>
          <p:cNvPr id="4" name="Picture 3"/>
          <p:cNvPicPr>
            <a:picLocks noChangeAspect="1"/>
          </p:cNvPicPr>
          <p:nvPr/>
        </p:nvPicPr>
        <p:blipFill>
          <a:blip r:embed="rId3"/>
          <a:stretch>
            <a:fillRect/>
          </a:stretch>
        </p:blipFill>
        <p:spPr>
          <a:xfrm>
            <a:off x="7696200" y="4771374"/>
            <a:ext cx="2800350" cy="1937228"/>
          </a:xfrm>
          <a:prstGeom prst="rect">
            <a:avLst/>
          </a:prstGeom>
          <a:effectLst>
            <a:outerShdw blurRad="139700" dist="50800" dir="5400000" algn="ctr" rotWithShape="0">
              <a:srgbClr val="000000">
                <a:alpha val="50000"/>
              </a:srgbClr>
            </a:outerShdw>
            <a:softEdge rad="38100"/>
          </a:effectLst>
        </p:spPr>
      </p:pic>
      <p:pic>
        <p:nvPicPr>
          <p:cNvPr id="5" name="Picture 4"/>
          <p:cNvPicPr>
            <a:picLocks noChangeAspect="1"/>
          </p:cNvPicPr>
          <p:nvPr/>
        </p:nvPicPr>
        <p:blipFill>
          <a:blip r:embed="rId4"/>
          <a:stretch>
            <a:fillRect/>
          </a:stretch>
        </p:blipFill>
        <p:spPr>
          <a:xfrm>
            <a:off x="1752601" y="4771374"/>
            <a:ext cx="2625665" cy="1937228"/>
          </a:xfrm>
          <a:prstGeom prst="rect">
            <a:avLst/>
          </a:prstGeom>
          <a:effectLst>
            <a:outerShdw blurRad="139700" dist="50800" dir="5400000" algn="ctr" rotWithShape="0">
              <a:srgbClr val="000000">
                <a:alpha val="50000"/>
              </a:srgbClr>
            </a:outerShdw>
            <a:softEdge rad="38100"/>
          </a:effectLst>
        </p:spPr>
      </p:pic>
      <p:pic>
        <p:nvPicPr>
          <p:cNvPr id="6" name="Picture 5"/>
          <p:cNvPicPr>
            <a:picLocks noChangeAspect="1"/>
          </p:cNvPicPr>
          <p:nvPr/>
        </p:nvPicPr>
        <p:blipFill>
          <a:blip r:embed="rId5"/>
          <a:stretch>
            <a:fillRect/>
          </a:stretch>
        </p:blipFill>
        <p:spPr>
          <a:xfrm>
            <a:off x="4850468" y="4771374"/>
            <a:ext cx="2331383" cy="1937228"/>
          </a:xfrm>
          <a:prstGeom prst="rect">
            <a:avLst/>
          </a:prstGeom>
          <a:effectLst>
            <a:outerShdw blurRad="139700" dist="50800" dir="5400000" algn="ctr" rotWithShape="0">
              <a:srgbClr val="000000">
                <a:alpha val="50000"/>
              </a:srgbClr>
            </a:outerShdw>
            <a:softEdge rad="38100"/>
          </a:effectLst>
        </p:spPr>
      </p:pic>
    </p:spTree>
    <p:extLst>
      <p:ext uri="{BB962C8B-B14F-4D97-AF65-F5344CB8AC3E}">
        <p14:creationId xmlns:p14="http://schemas.microsoft.com/office/powerpoint/2010/main" val="34749757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86000" y="636033"/>
            <a:ext cx="4724400" cy="584775"/>
          </a:xfrm>
          <a:prstGeom prst="rect">
            <a:avLst/>
          </a:prstGeom>
          <a:noFill/>
        </p:spPr>
        <p:txBody>
          <a:bodyPr wrap="square" rtlCol="0">
            <a:spAutoFit/>
          </a:bodyPr>
          <a:lstStyle/>
          <a:p>
            <a:pPr>
              <a:buClrTx/>
            </a:pPr>
            <a:r>
              <a:rPr lang="en-US" sz="3200" b="1" kern="1200" dirty="0">
                <a:solidFill>
                  <a:prstClr val="black"/>
                </a:solidFill>
                <a:latin typeface="Calibri"/>
                <a:ea typeface="+mn-ea"/>
                <a:cs typeface="+mn-cs"/>
              </a:rPr>
              <a:t>Questions</a:t>
            </a:r>
          </a:p>
        </p:txBody>
      </p:sp>
      <p:sp>
        <p:nvSpPr>
          <p:cNvPr id="3" name="TextBox 2"/>
          <p:cNvSpPr txBox="1"/>
          <p:nvPr/>
        </p:nvSpPr>
        <p:spPr>
          <a:xfrm>
            <a:off x="1676400" y="1313987"/>
            <a:ext cx="8229600" cy="4278094"/>
          </a:xfrm>
          <a:prstGeom prst="rect">
            <a:avLst/>
          </a:prstGeom>
          <a:noFill/>
        </p:spPr>
        <p:txBody>
          <a:bodyPr wrap="square" rtlCol="0">
            <a:spAutoFit/>
          </a:bodyPr>
          <a:lstStyle/>
          <a:p>
            <a:pPr marL="342900" indent="-342900">
              <a:buClrTx/>
              <a:buFont typeface="+mj-lt"/>
              <a:buAutoNum type="arabicPeriod"/>
            </a:pPr>
            <a:r>
              <a:rPr lang="en-US" sz="3200" kern="1200" dirty="0">
                <a:solidFill>
                  <a:prstClr val="black"/>
                </a:solidFill>
                <a:latin typeface="Calibri"/>
                <a:ea typeface="+mn-ea"/>
                <a:cs typeface="+mn-cs"/>
              </a:rPr>
              <a:t>What plans/actions have changed since the last brief?</a:t>
            </a:r>
          </a:p>
          <a:p>
            <a:pPr marL="342900" indent="-342900">
              <a:buClrTx/>
              <a:buFont typeface="+mj-lt"/>
              <a:buAutoNum type="arabicPeriod"/>
            </a:pPr>
            <a:r>
              <a:rPr lang="en-US" sz="3200" kern="1200" dirty="0">
                <a:solidFill>
                  <a:prstClr val="black"/>
                </a:solidFill>
                <a:latin typeface="Calibri"/>
                <a:ea typeface="+mn-ea"/>
                <a:cs typeface="+mn-cs"/>
              </a:rPr>
              <a:t>What are your concerns?</a:t>
            </a:r>
          </a:p>
          <a:p>
            <a:pPr marL="342900" indent="-342900">
              <a:buClrTx/>
              <a:buFont typeface="+mj-lt"/>
              <a:buAutoNum type="arabicPeriod"/>
            </a:pPr>
            <a:r>
              <a:rPr lang="en-US" sz="3200" kern="1200" dirty="0">
                <a:solidFill>
                  <a:prstClr val="black"/>
                </a:solidFill>
                <a:latin typeface="Calibri"/>
                <a:ea typeface="+mn-ea"/>
                <a:cs typeface="+mn-cs"/>
              </a:rPr>
              <a:t>Any additional items?</a:t>
            </a:r>
          </a:p>
          <a:p>
            <a:pPr>
              <a:buClrTx/>
            </a:pPr>
            <a:endParaRPr lang="en-US" sz="1800" kern="1200" dirty="0">
              <a:solidFill>
                <a:prstClr val="black"/>
              </a:solidFill>
              <a:latin typeface="Calibri"/>
              <a:ea typeface="+mn-ea"/>
              <a:cs typeface="+mn-cs"/>
            </a:endParaRPr>
          </a:p>
          <a:p>
            <a:pPr marL="342900" indent="-342900">
              <a:buClrTx/>
              <a:buFont typeface="+mj-lt"/>
              <a:buAutoNum type="arabicPeriod"/>
            </a:pPr>
            <a:endParaRPr lang="en-US" sz="1800" kern="1200" dirty="0">
              <a:solidFill>
                <a:prstClr val="black"/>
              </a:solidFill>
              <a:latin typeface="Calibri"/>
              <a:ea typeface="+mn-ea"/>
              <a:cs typeface="+mn-cs"/>
            </a:endParaRPr>
          </a:p>
          <a:p>
            <a:pPr marL="342900" indent="-342900">
              <a:buClrTx/>
              <a:buFont typeface="+mj-lt"/>
              <a:buAutoNum type="arabicPeriod"/>
            </a:pPr>
            <a:endParaRPr lang="en-US" sz="1800" kern="1200" dirty="0">
              <a:solidFill>
                <a:prstClr val="black"/>
              </a:solidFill>
              <a:latin typeface="Calibri"/>
              <a:ea typeface="+mn-ea"/>
              <a:cs typeface="+mn-cs"/>
            </a:endParaRPr>
          </a:p>
          <a:p>
            <a:pPr marL="342900" indent="-342900">
              <a:buClrTx/>
              <a:buFont typeface="+mj-lt"/>
              <a:buAutoNum type="arabicPeriod"/>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p:txBody>
      </p:sp>
      <p:sp>
        <p:nvSpPr>
          <p:cNvPr id="2" name="Rectangle 1"/>
          <p:cNvSpPr/>
          <p:nvPr/>
        </p:nvSpPr>
        <p:spPr>
          <a:xfrm>
            <a:off x="1524000" y="0"/>
            <a:ext cx="91440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7" name="Rectangle 6"/>
          <p:cNvSpPr/>
          <p:nvPr/>
        </p:nvSpPr>
        <p:spPr>
          <a:xfrm>
            <a:off x="1524000" y="141016"/>
            <a:ext cx="91440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10" name="Rectangle 9"/>
          <p:cNvSpPr/>
          <p:nvPr/>
        </p:nvSpPr>
        <p:spPr>
          <a:xfrm>
            <a:off x="1524000" y="255316"/>
            <a:ext cx="9144000" cy="76200"/>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pic>
        <p:nvPicPr>
          <p:cNvPr id="4" name="Picture 3"/>
          <p:cNvPicPr>
            <a:picLocks noChangeAspect="1"/>
          </p:cNvPicPr>
          <p:nvPr/>
        </p:nvPicPr>
        <p:blipFill>
          <a:blip r:embed="rId3"/>
          <a:stretch>
            <a:fillRect/>
          </a:stretch>
        </p:blipFill>
        <p:spPr>
          <a:xfrm>
            <a:off x="7848600" y="4078426"/>
            <a:ext cx="2558976" cy="2571750"/>
          </a:xfrm>
          <a:prstGeom prst="rect">
            <a:avLst/>
          </a:prstGeom>
          <a:effectLst>
            <a:outerShdw blurRad="139700" dist="50800" dir="5400000" algn="ctr" rotWithShape="0">
              <a:srgbClr val="000000">
                <a:alpha val="50000"/>
              </a:srgbClr>
            </a:outerShdw>
            <a:softEdge rad="38100"/>
          </a:effectLst>
        </p:spPr>
      </p:pic>
    </p:spTree>
    <p:extLst>
      <p:ext uri="{BB962C8B-B14F-4D97-AF65-F5344CB8AC3E}">
        <p14:creationId xmlns:p14="http://schemas.microsoft.com/office/powerpoint/2010/main" val="35725637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24000" y="318734"/>
            <a:ext cx="4724400" cy="584775"/>
          </a:xfrm>
          <a:prstGeom prst="rect">
            <a:avLst/>
          </a:prstGeom>
          <a:noFill/>
        </p:spPr>
        <p:txBody>
          <a:bodyPr wrap="square" rtlCol="0">
            <a:spAutoFit/>
          </a:bodyPr>
          <a:lstStyle/>
          <a:p>
            <a:pPr>
              <a:buClrTx/>
            </a:pPr>
            <a:r>
              <a:rPr lang="en-US" sz="3200" b="1" kern="1200" dirty="0">
                <a:solidFill>
                  <a:prstClr val="black"/>
                </a:solidFill>
                <a:latin typeface="Calibri"/>
                <a:ea typeface="+mn-ea"/>
                <a:cs typeface="+mn-cs"/>
              </a:rPr>
              <a:t>Friday, Late Afternoon</a:t>
            </a:r>
          </a:p>
        </p:txBody>
      </p:sp>
      <p:sp>
        <p:nvSpPr>
          <p:cNvPr id="3" name="TextBox 2"/>
          <p:cNvSpPr txBox="1"/>
          <p:nvPr/>
        </p:nvSpPr>
        <p:spPr>
          <a:xfrm>
            <a:off x="1905000" y="958552"/>
            <a:ext cx="8229600" cy="4893647"/>
          </a:xfrm>
          <a:prstGeom prst="rect">
            <a:avLst/>
          </a:prstGeom>
          <a:noFill/>
        </p:spPr>
        <p:txBody>
          <a:bodyPr wrap="square" rtlCol="0">
            <a:spAutoFit/>
          </a:bodyPr>
          <a:lstStyle/>
          <a:p>
            <a:pPr>
              <a:buClrTx/>
            </a:pPr>
            <a:r>
              <a:rPr lang="en-US" sz="2800" kern="1200" dirty="0">
                <a:solidFill>
                  <a:prstClr val="black"/>
                </a:solidFill>
                <a:latin typeface="Calibri"/>
                <a:ea typeface="+mn-ea"/>
                <a:cs typeface="+mn-cs"/>
              </a:rPr>
              <a:t>Scattered showers and non-severe storms have entered the area ahead of the main system.</a:t>
            </a:r>
          </a:p>
          <a:p>
            <a:pPr>
              <a:buClrTx/>
            </a:pPr>
            <a:endParaRPr lang="en-US" sz="2800" kern="1200" dirty="0">
              <a:solidFill>
                <a:prstClr val="black"/>
              </a:solidFill>
              <a:latin typeface="Calibri"/>
              <a:ea typeface="+mn-ea"/>
              <a:cs typeface="+mn-cs"/>
            </a:endParaRPr>
          </a:p>
          <a:p>
            <a:pPr>
              <a:buClrTx/>
            </a:pPr>
            <a:r>
              <a:rPr lang="en-US" sz="2800" kern="1200" dirty="0">
                <a:solidFill>
                  <a:prstClr val="black"/>
                </a:solidFill>
                <a:latin typeface="Calibri"/>
                <a:ea typeface="+mn-ea"/>
                <a:cs typeface="+mn-cs"/>
              </a:rPr>
              <a:t>NWSchat provides an update that the line is still off to the west and is expected to fire up as it nears Wise and Parker counties.</a:t>
            </a:r>
          </a:p>
          <a:p>
            <a:pPr>
              <a:buClrTx/>
            </a:pPr>
            <a:endParaRPr lang="en-US" sz="1800" kern="1200" dirty="0">
              <a:solidFill>
                <a:prstClr val="black"/>
              </a:solidFill>
              <a:latin typeface="Calibri"/>
              <a:ea typeface="+mn-ea"/>
              <a:cs typeface="+mn-cs"/>
            </a:endParaRPr>
          </a:p>
          <a:p>
            <a:pPr marL="342900" indent="-342900">
              <a:buClrTx/>
              <a:buFont typeface="+mj-lt"/>
              <a:buAutoNum type="arabicPeriod"/>
            </a:pPr>
            <a:endParaRPr lang="en-US" sz="1800" kern="1200" dirty="0">
              <a:solidFill>
                <a:prstClr val="black"/>
              </a:solidFill>
              <a:latin typeface="Calibri"/>
              <a:ea typeface="+mn-ea"/>
              <a:cs typeface="+mn-cs"/>
            </a:endParaRPr>
          </a:p>
          <a:p>
            <a:pPr marL="342900" indent="-342900">
              <a:buClrTx/>
              <a:buFont typeface="+mj-lt"/>
              <a:buAutoNum type="arabicPeriod"/>
            </a:pPr>
            <a:endParaRPr lang="en-US" sz="1800" kern="1200" dirty="0">
              <a:solidFill>
                <a:prstClr val="black"/>
              </a:solidFill>
              <a:latin typeface="Calibri"/>
              <a:ea typeface="+mn-ea"/>
              <a:cs typeface="+mn-cs"/>
            </a:endParaRPr>
          </a:p>
          <a:p>
            <a:pPr marL="342900" indent="-342900">
              <a:buClrTx/>
              <a:buFont typeface="+mj-lt"/>
              <a:buAutoNum type="arabicPeriod"/>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p:txBody>
      </p:sp>
      <p:sp>
        <p:nvSpPr>
          <p:cNvPr id="2" name="Rectangle 1"/>
          <p:cNvSpPr/>
          <p:nvPr/>
        </p:nvSpPr>
        <p:spPr>
          <a:xfrm>
            <a:off x="1524000" y="0"/>
            <a:ext cx="91440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7" name="Rectangle 6"/>
          <p:cNvSpPr/>
          <p:nvPr/>
        </p:nvSpPr>
        <p:spPr>
          <a:xfrm>
            <a:off x="1524000" y="141016"/>
            <a:ext cx="91440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10" name="Rectangle 9"/>
          <p:cNvSpPr/>
          <p:nvPr/>
        </p:nvSpPr>
        <p:spPr>
          <a:xfrm>
            <a:off x="1524000" y="255316"/>
            <a:ext cx="9144000" cy="76200"/>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pic>
        <p:nvPicPr>
          <p:cNvPr id="4" name="Picture 3"/>
          <p:cNvPicPr>
            <a:picLocks noChangeAspect="1"/>
          </p:cNvPicPr>
          <p:nvPr/>
        </p:nvPicPr>
        <p:blipFill>
          <a:blip r:embed="rId3"/>
          <a:stretch>
            <a:fillRect/>
          </a:stretch>
        </p:blipFill>
        <p:spPr>
          <a:xfrm>
            <a:off x="7162800" y="4255545"/>
            <a:ext cx="3359382" cy="2528054"/>
          </a:xfrm>
          <a:prstGeom prst="rect">
            <a:avLst/>
          </a:prstGeom>
          <a:effectLst>
            <a:outerShdw blurRad="139700" dist="50800" dir="5400000" algn="ctr" rotWithShape="0">
              <a:srgbClr val="000000">
                <a:alpha val="50000"/>
              </a:srgbClr>
            </a:outerShdw>
            <a:softEdge rad="381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200" y="3570757"/>
            <a:ext cx="1702666" cy="3201957"/>
          </a:xfrm>
          <a:prstGeom prst="rect">
            <a:avLst/>
          </a:prstGeom>
          <a:effectLst>
            <a:outerShdw blurRad="139700" dist="50800" dir="5400000" algn="ctr" rotWithShape="0">
              <a:srgbClr val="000000">
                <a:alpha val="50000"/>
              </a:srgbClr>
            </a:outerShdw>
            <a:softEdge rad="38100"/>
          </a:effectLst>
        </p:spPr>
      </p:pic>
    </p:spTree>
    <p:extLst>
      <p:ext uri="{BB962C8B-B14F-4D97-AF65-F5344CB8AC3E}">
        <p14:creationId xmlns:p14="http://schemas.microsoft.com/office/powerpoint/2010/main" val="16493946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38848" y="516821"/>
            <a:ext cx="4724400" cy="584775"/>
          </a:xfrm>
          <a:prstGeom prst="rect">
            <a:avLst/>
          </a:prstGeom>
          <a:noFill/>
        </p:spPr>
        <p:txBody>
          <a:bodyPr wrap="square" rtlCol="0">
            <a:spAutoFit/>
          </a:bodyPr>
          <a:lstStyle/>
          <a:p>
            <a:pPr>
              <a:buClrTx/>
            </a:pPr>
            <a:r>
              <a:rPr lang="en-US" sz="3200" b="1" kern="1200" dirty="0">
                <a:solidFill>
                  <a:prstClr val="black"/>
                </a:solidFill>
                <a:latin typeface="Calibri"/>
                <a:ea typeface="+mn-ea"/>
                <a:cs typeface="+mn-cs"/>
              </a:rPr>
              <a:t>Questions</a:t>
            </a:r>
          </a:p>
        </p:txBody>
      </p:sp>
      <p:sp>
        <p:nvSpPr>
          <p:cNvPr id="3" name="TextBox 2"/>
          <p:cNvSpPr txBox="1"/>
          <p:nvPr/>
        </p:nvSpPr>
        <p:spPr>
          <a:xfrm>
            <a:off x="1828800" y="1397959"/>
            <a:ext cx="8229600" cy="6740307"/>
          </a:xfrm>
          <a:prstGeom prst="rect">
            <a:avLst/>
          </a:prstGeom>
          <a:noFill/>
        </p:spPr>
        <p:txBody>
          <a:bodyPr wrap="square" rtlCol="0">
            <a:spAutoFit/>
          </a:bodyPr>
          <a:lstStyle/>
          <a:p>
            <a:pPr marL="342900" indent="-342900">
              <a:buClrTx/>
              <a:buFont typeface="+mj-lt"/>
              <a:buAutoNum type="arabicPeriod"/>
            </a:pPr>
            <a:r>
              <a:rPr lang="en-US" sz="3200" kern="1200" dirty="0">
                <a:solidFill>
                  <a:prstClr val="black"/>
                </a:solidFill>
                <a:latin typeface="Calibri"/>
                <a:ea typeface="+mn-ea"/>
                <a:cs typeface="+mn-cs"/>
              </a:rPr>
              <a:t>What are you monitoring? Why?</a:t>
            </a:r>
          </a:p>
          <a:p>
            <a:pPr marL="342900" indent="-342900">
              <a:buClrTx/>
              <a:buFont typeface="+mj-lt"/>
              <a:buAutoNum type="arabicPeriod"/>
            </a:pPr>
            <a:r>
              <a:rPr lang="en-US" sz="3200" kern="1200" dirty="0">
                <a:solidFill>
                  <a:prstClr val="black"/>
                </a:solidFill>
                <a:latin typeface="Calibri"/>
                <a:ea typeface="+mn-ea"/>
                <a:cs typeface="+mn-cs"/>
              </a:rPr>
              <a:t>Where are you? Why?</a:t>
            </a:r>
          </a:p>
          <a:p>
            <a:pPr marL="342900" indent="-342900">
              <a:buClrTx/>
              <a:buFont typeface="+mj-lt"/>
              <a:buAutoNum type="arabicPeriod"/>
            </a:pPr>
            <a:r>
              <a:rPr lang="en-US" sz="3200" kern="1200" dirty="0">
                <a:solidFill>
                  <a:prstClr val="black"/>
                </a:solidFill>
                <a:latin typeface="Calibri"/>
                <a:ea typeface="+mn-ea"/>
                <a:cs typeface="+mn-cs"/>
              </a:rPr>
              <a:t>Who are you informing in real-time of the storm event?</a:t>
            </a:r>
          </a:p>
          <a:p>
            <a:pPr>
              <a:buClrTx/>
            </a:pPr>
            <a:endParaRPr lang="en-US" sz="3600" kern="1200" dirty="0">
              <a:solidFill>
                <a:prstClr val="black"/>
              </a:solidFill>
              <a:latin typeface="Calibri"/>
              <a:ea typeface="+mn-ea"/>
              <a:cs typeface="+mn-cs"/>
            </a:endParaRPr>
          </a:p>
          <a:p>
            <a:pPr marL="342900" indent="-342900">
              <a:buClrTx/>
              <a:buFont typeface="+mj-lt"/>
              <a:buAutoNum type="arabicPeriod"/>
            </a:pPr>
            <a:endParaRPr lang="en-US" sz="3600" kern="1200" dirty="0">
              <a:solidFill>
                <a:prstClr val="black"/>
              </a:solidFill>
              <a:latin typeface="Calibri"/>
              <a:ea typeface="+mn-ea"/>
              <a:cs typeface="+mn-cs"/>
            </a:endParaRPr>
          </a:p>
          <a:p>
            <a:pPr marL="342900" indent="-342900">
              <a:buClrTx/>
              <a:buFont typeface="+mj-lt"/>
              <a:buAutoNum type="arabicPeriod"/>
            </a:pPr>
            <a:endParaRPr lang="en-US" sz="3600" kern="1200" dirty="0">
              <a:solidFill>
                <a:prstClr val="black"/>
              </a:solidFill>
              <a:latin typeface="Calibri"/>
              <a:ea typeface="+mn-ea"/>
              <a:cs typeface="+mn-cs"/>
            </a:endParaRPr>
          </a:p>
          <a:p>
            <a:pPr marL="342900" indent="-342900">
              <a:buClrTx/>
              <a:buFont typeface="+mj-lt"/>
              <a:buAutoNum type="arabicPeriod"/>
            </a:pPr>
            <a:endParaRPr lang="en-US" sz="3600" kern="1200" dirty="0">
              <a:solidFill>
                <a:prstClr val="black"/>
              </a:solidFill>
              <a:latin typeface="Calibri"/>
              <a:ea typeface="+mn-ea"/>
              <a:cs typeface="+mn-cs"/>
            </a:endParaRPr>
          </a:p>
          <a:p>
            <a:pPr>
              <a:buClrTx/>
            </a:pPr>
            <a:endParaRPr lang="en-US" sz="3600" kern="1200" dirty="0">
              <a:solidFill>
                <a:prstClr val="black"/>
              </a:solidFill>
              <a:latin typeface="Calibri"/>
              <a:ea typeface="+mn-ea"/>
              <a:cs typeface="+mn-cs"/>
            </a:endParaRPr>
          </a:p>
          <a:p>
            <a:pPr>
              <a:buClrTx/>
            </a:pPr>
            <a:endParaRPr lang="en-US" sz="3600" kern="1200" dirty="0">
              <a:solidFill>
                <a:prstClr val="black"/>
              </a:solidFill>
              <a:latin typeface="Calibri"/>
              <a:ea typeface="+mn-ea"/>
              <a:cs typeface="+mn-cs"/>
            </a:endParaRPr>
          </a:p>
          <a:p>
            <a:pPr>
              <a:buClrTx/>
            </a:pPr>
            <a:endParaRPr lang="en-US" sz="3600" kern="1200" dirty="0">
              <a:solidFill>
                <a:prstClr val="black"/>
              </a:solidFill>
              <a:latin typeface="Calibri"/>
              <a:ea typeface="+mn-ea"/>
              <a:cs typeface="+mn-cs"/>
            </a:endParaRPr>
          </a:p>
          <a:p>
            <a:pPr>
              <a:buClrTx/>
            </a:pPr>
            <a:endParaRPr lang="en-US" sz="3600" kern="1200" dirty="0">
              <a:solidFill>
                <a:prstClr val="black"/>
              </a:solidFill>
              <a:latin typeface="Calibri"/>
              <a:ea typeface="+mn-ea"/>
              <a:cs typeface="+mn-cs"/>
            </a:endParaRPr>
          </a:p>
        </p:txBody>
      </p:sp>
      <p:sp>
        <p:nvSpPr>
          <p:cNvPr id="2" name="Rectangle 1"/>
          <p:cNvSpPr/>
          <p:nvPr/>
        </p:nvSpPr>
        <p:spPr>
          <a:xfrm>
            <a:off x="1524000" y="0"/>
            <a:ext cx="91440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7" name="Rectangle 6"/>
          <p:cNvSpPr/>
          <p:nvPr/>
        </p:nvSpPr>
        <p:spPr>
          <a:xfrm>
            <a:off x="1524000" y="141016"/>
            <a:ext cx="91440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10" name="Rectangle 9"/>
          <p:cNvSpPr/>
          <p:nvPr/>
        </p:nvSpPr>
        <p:spPr>
          <a:xfrm>
            <a:off x="1524000" y="255316"/>
            <a:ext cx="9144000" cy="76200"/>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pic>
        <p:nvPicPr>
          <p:cNvPr id="5" name="Picture 4"/>
          <p:cNvPicPr>
            <a:picLocks noChangeAspect="1"/>
          </p:cNvPicPr>
          <p:nvPr/>
        </p:nvPicPr>
        <p:blipFill>
          <a:blip r:embed="rId3"/>
          <a:stretch>
            <a:fillRect/>
          </a:stretch>
        </p:blipFill>
        <p:spPr>
          <a:xfrm>
            <a:off x="6477001" y="3733800"/>
            <a:ext cx="3990975" cy="3002498"/>
          </a:xfrm>
          <a:prstGeom prst="rect">
            <a:avLst/>
          </a:prstGeom>
          <a:effectLst>
            <a:outerShdw blurRad="139700" dist="50800" dir="5400000" algn="ctr" rotWithShape="0">
              <a:srgbClr val="000000">
                <a:alpha val="50000"/>
              </a:srgbClr>
            </a:outerShdw>
            <a:softEdge rad="38100"/>
          </a:effectLst>
        </p:spPr>
      </p:pic>
    </p:spTree>
    <p:extLst>
      <p:ext uri="{BB962C8B-B14F-4D97-AF65-F5344CB8AC3E}">
        <p14:creationId xmlns:p14="http://schemas.microsoft.com/office/powerpoint/2010/main" val="26300479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75209" y="617839"/>
            <a:ext cx="4724400" cy="584775"/>
          </a:xfrm>
          <a:prstGeom prst="rect">
            <a:avLst/>
          </a:prstGeom>
          <a:noFill/>
        </p:spPr>
        <p:txBody>
          <a:bodyPr wrap="square" rtlCol="0">
            <a:spAutoFit/>
          </a:bodyPr>
          <a:lstStyle/>
          <a:p>
            <a:pPr>
              <a:buClrTx/>
            </a:pPr>
            <a:r>
              <a:rPr lang="en-US" sz="3200" b="1" kern="1200" dirty="0">
                <a:solidFill>
                  <a:prstClr val="black"/>
                </a:solidFill>
                <a:latin typeface="Calibri"/>
                <a:ea typeface="+mn-ea"/>
                <a:cs typeface="+mn-cs"/>
              </a:rPr>
              <a:t>Storm Line Approaches</a:t>
            </a:r>
          </a:p>
        </p:txBody>
      </p:sp>
      <p:sp>
        <p:nvSpPr>
          <p:cNvPr id="3" name="TextBox 2"/>
          <p:cNvSpPr txBox="1"/>
          <p:nvPr/>
        </p:nvSpPr>
        <p:spPr>
          <a:xfrm>
            <a:off x="1752600" y="1295401"/>
            <a:ext cx="8229600" cy="5078313"/>
          </a:xfrm>
          <a:prstGeom prst="rect">
            <a:avLst/>
          </a:prstGeom>
          <a:noFill/>
        </p:spPr>
        <p:txBody>
          <a:bodyPr wrap="square" rtlCol="0">
            <a:spAutoFit/>
          </a:bodyPr>
          <a:lstStyle/>
          <a:p>
            <a:pPr>
              <a:buClrTx/>
            </a:pPr>
            <a:r>
              <a:rPr lang="en-US" sz="2000" kern="1200" dirty="0">
                <a:solidFill>
                  <a:prstClr val="black"/>
                </a:solidFill>
                <a:latin typeface="Calibri"/>
                <a:ea typeface="+mn-ea"/>
                <a:cs typeface="+mn-cs"/>
              </a:rPr>
              <a:t>The National Weather Service is posting in NWSChat they are growing concerned about the cell headed for your jurisdiction. The cell is approximately 45 minutes away and it takes about 45 minutes to evacuate the outdoor events. There may be a need to provide notification to the public, including the outdoor events.</a:t>
            </a:r>
          </a:p>
          <a:p>
            <a:pPr>
              <a:buClrTx/>
            </a:pPr>
            <a:endParaRPr lang="en-US" sz="2000" kern="1200" dirty="0">
              <a:solidFill>
                <a:prstClr val="black"/>
              </a:solidFill>
              <a:latin typeface="Calibri"/>
              <a:ea typeface="+mn-ea"/>
              <a:cs typeface="+mn-cs"/>
            </a:endParaRPr>
          </a:p>
          <a:p>
            <a:pPr>
              <a:buClrTx/>
            </a:pPr>
            <a:r>
              <a:rPr lang="en-US" sz="2000" kern="1200" dirty="0">
                <a:solidFill>
                  <a:prstClr val="black"/>
                </a:solidFill>
                <a:latin typeface="Calibri"/>
                <a:ea typeface="+mn-ea"/>
                <a:cs typeface="+mn-cs"/>
              </a:rPr>
              <a:t>The National Weather Service mentions that if the storm continues to intensify they will need to issue a warning for the neighboring jurisdictions west of your location.</a:t>
            </a:r>
          </a:p>
          <a:p>
            <a:pPr>
              <a:buClrTx/>
            </a:pPr>
            <a:endParaRPr lang="en-US" sz="1800" kern="1200" dirty="0">
              <a:solidFill>
                <a:prstClr val="black"/>
              </a:solidFill>
              <a:latin typeface="Calibri"/>
              <a:ea typeface="+mn-ea"/>
              <a:cs typeface="+mn-cs"/>
            </a:endParaRPr>
          </a:p>
          <a:p>
            <a:pPr marL="342900" indent="-342900">
              <a:buClrTx/>
              <a:buFont typeface="+mj-lt"/>
              <a:buAutoNum type="arabicPeriod"/>
            </a:pPr>
            <a:endParaRPr lang="en-US" sz="1800" kern="1200" dirty="0">
              <a:solidFill>
                <a:prstClr val="black"/>
              </a:solidFill>
              <a:latin typeface="Calibri"/>
              <a:ea typeface="+mn-ea"/>
              <a:cs typeface="+mn-cs"/>
            </a:endParaRPr>
          </a:p>
          <a:p>
            <a:pPr marL="342900" indent="-342900">
              <a:buClrTx/>
              <a:buFont typeface="+mj-lt"/>
              <a:buAutoNum type="arabicPeriod"/>
            </a:pPr>
            <a:endParaRPr lang="en-US" sz="1800" kern="1200" dirty="0">
              <a:solidFill>
                <a:prstClr val="black"/>
              </a:solidFill>
              <a:latin typeface="Calibri"/>
              <a:ea typeface="+mn-ea"/>
              <a:cs typeface="+mn-cs"/>
            </a:endParaRPr>
          </a:p>
          <a:p>
            <a:pPr marL="342900" indent="-342900">
              <a:buClrTx/>
              <a:buFont typeface="+mj-lt"/>
              <a:buAutoNum type="arabicPeriod"/>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p:txBody>
      </p:sp>
      <p:sp>
        <p:nvSpPr>
          <p:cNvPr id="2" name="Rectangle 1"/>
          <p:cNvSpPr/>
          <p:nvPr/>
        </p:nvSpPr>
        <p:spPr>
          <a:xfrm>
            <a:off x="1524000" y="0"/>
            <a:ext cx="91440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7" name="Rectangle 6"/>
          <p:cNvSpPr/>
          <p:nvPr/>
        </p:nvSpPr>
        <p:spPr>
          <a:xfrm>
            <a:off x="1524000" y="141016"/>
            <a:ext cx="91440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10" name="Rectangle 9"/>
          <p:cNvSpPr/>
          <p:nvPr/>
        </p:nvSpPr>
        <p:spPr>
          <a:xfrm>
            <a:off x="1524000" y="255316"/>
            <a:ext cx="9144000" cy="76200"/>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1" y="4343401"/>
            <a:ext cx="3881063" cy="2415487"/>
          </a:xfrm>
          <a:prstGeom prst="rect">
            <a:avLst/>
          </a:prstGeom>
          <a:effectLst>
            <a:outerShdw blurRad="139700" dist="50800" dir="5400000" algn="ctr" rotWithShape="0">
              <a:srgbClr val="000000">
                <a:alpha val="50000"/>
              </a:srgbClr>
            </a:outerShdw>
            <a:softEdge rad="38100"/>
          </a:effectLst>
        </p:spPr>
      </p:pic>
    </p:spTree>
    <p:extLst>
      <p:ext uri="{BB962C8B-B14F-4D97-AF65-F5344CB8AC3E}">
        <p14:creationId xmlns:p14="http://schemas.microsoft.com/office/powerpoint/2010/main" val="1027745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txBox="1">
            <a:spLocks noChangeArrowheads="1"/>
          </p:cNvSpPr>
          <p:nvPr/>
        </p:nvSpPr>
        <p:spPr>
          <a:xfrm>
            <a:off x="3471331" y="323426"/>
            <a:ext cx="6727130" cy="4953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200" b="1" i="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April-May-June Precipitation Totals</a:t>
            </a:r>
          </a:p>
          <a:p>
            <a:r>
              <a:rPr lang="en-US" sz="2200" b="1" i="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(by ENSO Phase)</a:t>
            </a:r>
          </a:p>
        </p:txBody>
      </p:sp>
      <p:pic>
        <p:nvPicPr>
          <p:cNvPr id="2" name="Picture 1">
            <a:extLst>
              <a:ext uri="{FF2B5EF4-FFF2-40B4-BE49-F238E27FC236}">
                <a16:creationId xmlns:a16="http://schemas.microsoft.com/office/drawing/2014/main" id="{70575F45-A1B3-41C6-8F0E-4BB53AD2C4FF}"/>
              </a:ext>
            </a:extLst>
          </p:cNvPr>
          <p:cNvPicPr>
            <a:picLocks noChangeAspect="1"/>
          </p:cNvPicPr>
          <p:nvPr/>
        </p:nvPicPr>
        <p:blipFill>
          <a:blip r:embed="rId3"/>
          <a:stretch>
            <a:fillRect/>
          </a:stretch>
        </p:blipFill>
        <p:spPr>
          <a:xfrm>
            <a:off x="3762975" y="906019"/>
            <a:ext cx="5849490" cy="45048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2">
            <a:extLst>
              <a:ext uri="{FF2B5EF4-FFF2-40B4-BE49-F238E27FC236}">
                <a16:creationId xmlns:a16="http://schemas.microsoft.com/office/drawing/2014/main" id="{92EAD584-5269-4FAC-BEFE-097D46307C0C}"/>
              </a:ext>
            </a:extLst>
          </p:cNvPr>
          <p:cNvSpPr txBox="1">
            <a:spLocks noChangeArrowheads="1"/>
          </p:cNvSpPr>
          <p:nvPr/>
        </p:nvSpPr>
        <p:spPr>
          <a:xfrm>
            <a:off x="3469347" y="5606519"/>
            <a:ext cx="7168317" cy="1091164"/>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uClrTx/>
              <a:buFontTx/>
              <a:buNone/>
            </a:pPr>
            <a:r>
              <a:rPr lang="en-US" sz="1600"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ENSO has a stronger impact in the winter, but we are expecting at least a weak El Nino to continue through the spring months</a:t>
            </a:r>
            <a:br>
              <a:rPr lang="en-US" sz="1600"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br>
            <a:endParaRPr lang="en-US" sz="1600"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l">
              <a:buClrTx/>
              <a:buFontTx/>
              <a:buNone/>
            </a:pPr>
            <a:r>
              <a:rPr lang="en-US" sz="1600"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Climatologically have wetter spring seasons in El Nino patterns</a:t>
            </a:r>
          </a:p>
        </p:txBody>
      </p:sp>
    </p:spTree>
    <p:extLst>
      <p:ext uri="{BB962C8B-B14F-4D97-AF65-F5344CB8AC3E}">
        <p14:creationId xmlns:p14="http://schemas.microsoft.com/office/powerpoint/2010/main" val="3352585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86000" y="636033"/>
            <a:ext cx="4724400" cy="584775"/>
          </a:xfrm>
          <a:prstGeom prst="rect">
            <a:avLst/>
          </a:prstGeom>
          <a:noFill/>
        </p:spPr>
        <p:txBody>
          <a:bodyPr wrap="square" rtlCol="0">
            <a:spAutoFit/>
          </a:bodyPr>
          <a:lstStyle/>
          <a:p>
            <a:pPr>
              <a:buClrTx/>
            </a:pPr>
            <a:r>
              <a:rPr lang="en-US" sz="3200" b="1" kern="1200" dirty="0">
                <a:solidFill>
                  <a:prstClr val="black"/>
                </a:solidFill>
                <a:latin typeface="Calibri"/>
                <a:ea typeface="+mn-ea"/>
                <a:cs typeface="+mn-cs"/>
              </a:rPr>
              <a:t>Questions</a:t>
            </a:r>
          </a:p>
        </p:txBody>
      </p:sp>
      <p:sp>
        <p:nvSpPr>
          <p:cNvPr id="3" name="TextBox 2"/>
          <p:cNvSpPr txBox="1"/>
          <p:nvPr/>
        </p:nvSpPr>
        <p:spPr>
          <a:xfrm>
            <a:off x="1981200" y="1295401"/>
            <a:ext cx="8229600" cy="4062651"/>
          </a:xfrm>
          <a:prstGeom prst="rect">
            <a:avLst/>
          </a:prstGeom>
          <a:noFill/>
        </p:spPr>
        <p:txBody>
          <a:bodyPr wrap="square" rtlCol="0">
            <a:spAutoFit/>
          </a:bodyPr>
          <a:lstStyle/>
          <a:p>
            <a:pPr marL="342900" indent="-342900">
              <a:buClrTx/>
              <a:buFont typeface="+mj-lt"/>
              <a:buAutoNum type="arabicPeriod"/>
            </a:pPr>
            <a:r>
              <a:rPr lang="en-US" sz="3200" kern="1200" dirty="0">
                <a:solidFill>
                  <a:prstClr val="black"/>
                </a:solidFill>
                <a:latin typeface="Calibri"/>
                <a:ea typeface="+mn-ea"/>
                <a:cs typeface="+mn-cs"/>
              </a:rPr>
              <a:t>Based on the information, what do you do? </a:t>
            </a:r>
          </a:p>
          <a:p>
            <a:pPr marL="342900" indent="-342900">
              <a:buClrTx/>
              <a:buFont typeface="+mj-lt"/>
              <a:buAutoNum type="arabicPeriod"/>
            </a:pPr>
            <a:r>
              <a:rPr lang="en-US" sz="3200" kern="1200" dirty="0">
                <a:solidFill>
                  <a:prstClr val="black"/>
                </a:solidFill>
                <a:latin typeface="Calibri"/>
                <a:ea typeface="+mn-ea"/>
                <a:cs typeface="+mn-cs"/>
              </a:rPr>
              <a:t>What are your concerns?</a:t>
            </a:r>
          </a:p>
          <a:p>
            <a:pPr marL="342900" indent="-342900">
              <a:buClrTx/>
              <a:buFont typeface="+mj-lt"/>
              <a:buAutoNum type="arabicPeriod"/>
            </a:pPr>
            <a:r>
              <a:rPr lang="en-US" sz="3200" kern="1200" dirty="0">
                <a:solidFill>
                  <a:prstClr val="black"/>
                </a:solidFill>
                <a:latin typeface="Calibri"/>
                <a:ea typeface="+mn-ea"/>
                <a:cs typeface="+mn-cs"/>
              </a:rPr>
              <a:t>Any additional items?</a:t>
            </a:r>
          </a:p>
          <a:p>
            <a:pPr marL="342900" indent="-342900">
              <a:buClrTx/>
              <a:buFont typeface="+mj-lt"/>
              <a:buAutoNum type="arabicPeriod"/>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marL="342900" indent="-342900">
              <a:buClrTx/>
              <a:buFont typeface="+mj-lt"/>
              <a:buAutoNum type="arabicPeriod"/>
            </a:pPr>
            <a:endParaRPr lang="en-US" sz="1800" kern="1200" dirty="0">
              <a:solidFill>
                <a:prstClr val="black"/>
              </a:solidFill>
              <a:latin typeface="Calibri"/>
              <a:ea typeface="+mn-ea"/>
              <a:cs typeface="+mn-cs"/>
            </a:endParaRPr>
          </a:p>
          <a:p>
            <a:pPr marL="342900" indent="-342900">
              <a:buClrTx/>
              <a:buFont typeface="+mj-lt"/>
              <a:buAutoNum type="arabicPeriod"/>
            </a:pPr>
            <a:endParaRPr lang="en-US" sz="1800" kern="1200" dirty="0">
              <a:solidFill>
                <a:prstClr val="black"/>
              </a:solidFill>
              <a:latin typeface="Calibri"/>
              <a:ea typeface="+mn-ea"/>
              <a:cs typeface="+mn-cs"/>
            </a:endParaRPr>
          </a:p>
          <a:p>
            <a:pPr marL="342900" indent="-342900">
              <a:buClrTx/>
              <a:buFont typeface="+mj-lt"/>
              <a:buAutoNum type="arabicPeriod"/>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p:txBody>
      </p:sp>
      <p:sp>
        <p:nvSpPr>
          <p:cNvPr id="2" name="Rectangle 1"/>
          <p:cNvSpPr/>
          <p:nvPr/>
        </p:nvSpPr>
        <p:spPr>
          <a:xfrm>
            <a:off x="1524000" y="0"/>
            <a:ext cx="91440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7" name="Rectangle 6"/>
          <p:cNvSpPr/>
          <p:nvPr/>
        </p:nvSpPr>
        <p:spPr>
          <a:xfrm>
            <a:off x="1524000" y="141016"/>
            <a:ext cx="91440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10" name="Rectangle 9"/>
          <p:cNvSpPr/>
          <p:nvPr/>
        </p:nvSpPr>
        <p:spPr>
          <a:xfrm>
            <a:off x="1524000" y="255316"/>
            <a:ext cx="9144000" cy="76200"/>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pic>
        <p:nvPicPr>
          <p:cNvPr id="6" name="Picture 5"/>
          <p:cNvPicPr>
            <a:picLocks noChangeAspect="1"/>
          </p:cNvPicPr>
          <p:nvPr/>
        </p:nvPicPr>
        <p:blipFill>
          <a:blip r:embed="rId3"/>
          <a:stretch>
            <a:fillRect/>
          </a:stretch>
        </p:blipFill>
        <p:spPr>
          <a:xfrm>
            <a:off x="6248400" y="4312283"/>
            <a:ext cx="4318153" cy="2402843"/>
          </a:xfrm>
          <a:prstGeom prst="rect">
            <a:avLst/>
          </a:prstGeom>
          <a:effectLst>
            <a:outerShdw blurRad="139700" dist="50800" dir="5400000" algn="ctr" rotWithShape="0">
              <a:srgbClr val="000000">
                <a:alpha val="50000"/>
              </a:srgbClr>
            </a:outerShdw>
            <a:softEdge rad="38100"/>
          </a:effectLst>
        </p:spPr>
      </p:pic>
    </p:spTree>
    <p:extLst>
      <p:ext uri="{BB962C8B-B14F-4D97-AF65-F5344CB8AC3E}">
        <p14:creationId xmlns:p14="http://schemas.microsoft.com/office/powerpoint/2010/main" val="1080865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05000" y="564167"/>
            <a:ext cx="4724400" cy="584775"/>
          </a:xfrm>
          <a:prstGeom prst="rect">
            <a:avLst/>
          </a:prstGeom>
          <a:noFill/>
        </p:spPr>
        <p:txBody>
          <a:bodyPr wrap="square" rtlCol="0">
            <a:spAutoFit/>
          </a:bodyPr>
          <a:lstStyle/>
          <a:p>
            <a:pPr>
              <a:buClrTx/>
            </a:pPr>
            <a:r>
              <a:rPr lang="en-US" sz="3200" b="1" kern="1200" dirty="0">
                <a:solidFill>
                  <a:prstClr val="black"/>
                </a:solidFill>
                <a:latin typeface="Calibri"/>
                <a:ea typeface="+mn-ea"/>
                <a:cs typeface="+mn-cs"/>
              </a:rPr>
              <a:t>Thunder Truck</a:t>
            </a:r>
          </a:p>
        </p:txBody>
      </p:sp>
      <p:sp>
        <p:nvSpPr>
          <p:cNvPr id="3" name="TextBox 2"/>
          <p:cNvSpPr txBox="1"/>
          <p:nvPr/>
        </p:nvSpPr>
        <p:spPr>
          <a:xfrm>
            <a:off x="1752600" y="1295401"/>
            <a:ext cx="8229600" cy="5262979"/>
          </a:xfrm>
          <a:prstGeom prst="rect">
            <a:avLst/>
          </a:prstGeom>
          <a:noFill/>
        </p:spPr>
        <p:txBody>
          <a:bodyPr wrap="square" rtlCol="0">
            <a:spAutoFit/>
          </a:bodyPr>
          <a:lstStyle/>
          <a:p>
            <a:pPr algn="just">
              <a:buClrTx/>
            </a:pPr>
            <a:r>
              <a:rPr lang="en-US" sz="2400" kern="1200" dirty="0">
                <a:solidFill>
                  <a:prstClr val="black"/>
                </a:solidFill>
                <a:latin typeface="Calibri"/>
                <a:ea typeface="+mn-ea"/>
                <a:cs typeface="+mn-cs"/>
              </a:rPr>
              <a:t>Brian James in the Thunder Truck reports golf ball size hail to baseball size hail just to the southwest of your jurisdiction. A spotter reports a cell to the southwest of your jurisdiction showing signs of organized rotation.</a:t>
            </a:r>
          </a:p>
          <a:p>
            <a:pPr algn="just">
              <a:buClrTx/>
            </a:pPr>
            <a:endParaRPr lang="en-US" sz="2400" kern="1200" dirty="0">
              <a:solidFill>
                <a:prstClr val="black"/>
              </a:solidFill>
              <a:latin typeface="Calibri"/>
              <a:ea typeface="+mn-ea"/>
              <a:cs typeface="+mn-cs"/>
            </a:endParaRPr>
          </a:p>
          <a:p>
            <a:pPr algn="just">
              <a:buClrTx/>
            </a:pPr>
            <a:r>
              <a:rPr lang="en-US" sz="2400" kern="1200" dirty="0">
                <a:solidFill>
                  <a:prstClr val="black"/>
                </a:solidFill>
                <a:latin typeface="Calibri"/>
                <a:ea typeface="+mn-ea"/>
                <a:cs typeface="+mn-cs"/>
              </a:rPr>
              <a:t>Social media is “blowing up” with scary cloud pics displaying what appears to be low hanging scud. NWS issues a Severe Thunderstorm Warning for your jurisdiction.</a:t>
            </a:r>
          </a:p>
          <a:p>
            <a:pPr>
              <a:buClrTx/>
            </a:pPr>
            <a:endParaRPr lang="en-US" sz="1800" kern="1200" dirty="0">
              <a:solidFill>
                <a:prstClr val="black"/>
              </a:solidFill>
              <a:latin typeface="Calibri"/>
              <a:ea typeface="+mn-ea"/>
              <a:cs typeface="+mn-cs"/>
            </a:endParaRPr>
          </a:p>
          <a:p>
            <a:pPr marL="342900" indent="-342900">
              <a:buClrTx/>
              <a:buFont typeface="+mj-lt"/>
              <a:buAutoNum type="arabicPeriod"/>
            </a:pPr>
            <a:endParaRPr lang="en-US" sz="1800" kern="1200" dirty="0">
              <a:solidFill>
                <a:prstClr val="black"/>
              </a:solidFill>
              <a:latin typeface="Calibri"/>
              <a:ea typeface="+mn-ea"/>
              <a:cs typeface="+mn-cs"/>
            </a:endParaRPr>
          </a:p>
          <a:p>
            <a:pPr marL="342900" indent="-342900">
              <a:buClrTx/>
              <a:buFont typeface="+mj-lt"/>
              <a:buAutoNum type="arabicPeriod"/>
            </a:pPr>
            <a:endParaRPr lang="en-US" sz="1800" kern="1200" dirty="0">
              <a:solidFill>
                <a:prstClr val="black"/>
              </a:solidFill>
              <a:latin typeface="Calibri"/>
              <a:ea typeface="+mn-ea"/>
              <a:cs typeface="+mn-cs"/>
            </a:endParaRPr>
          </a:p>
          <a:p>
            <a:pPr marL="342900" indent="-342900">
              <a:buClrTx/>
              <a:buFont typeface="+mj-lt"/>
              <a:buAutoNum type="arabicPeriod"/>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p:txBody>
      </p:sp>
      <p:sp>
        <p:nvSpPr>
          <p:cNvPr id="2" name="Rectangle 1"/>
          <p:cNvSpPr/>
          <p:nvPr/>
        </p:nvSpPr>
        <p:spPr>
          <a:xfrm>
            <a:off x="1524000" y="0"/>
            <a:ext cx="91440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7" name="Rectangle 6"/>
          <p:cNvSpPr/>
          <p:nvPr/>
        </p:nvSpPr>
        <p:spPr>
          <a:xfrm>
            <a:off x="1524000" y="141016"/>
            <a:ext cx="91440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10" name="Rectangle 9"/>
          <p:cNvSpPr/>
          <p:nvPr/>
        </p:nvSpPr>
        <p:spPr>
          <a:xfrm>
            <a:off x="1524000" y="255316"/>
            <a:ext cx="9144000" cy="76200"/>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pic>
        <p:nvPicPr>
          <p:cNvPr id="4" name="Picture 3"/>
          <p:cNvPicPr>
            <a:picLocks noChangeAspect="1"/>
          </p:cNvPicPr>
          <p:nvPr/>
        </p:nvPicPr>
        <p:blipFill>
          <a:blip r:embed="rId3"/>
          <a:stretch>
            <a:fillRect/>
          </a:stretch>
        </p:blipFill>
        <p:spPr>
          <a:xfrm>
            <a:off x="7063953" y="4800601"/>
            <a:ext cx="3442123" cy="1933575"/>
          </a:xfrm>
          <a:prstGeom prst="rect">
            <a:avLst/>
          </a:prstGeom>
          <a:effectLst>
            <a:outerShdw blurRad="139700" dist="50800" dir="5400000" algn="ctr" rotWithShape="0">
              <a:srgbClr val="000000">
                <a:alpha val="50000"/>
              </a:srgbClr>
            </a:outerShdw>
            <a:softEdge rad="38100"/>
          </a:effectLst>
        </p:spPr>
      </p:pic>
    </p:spTree>
    <p:extLst>
      <p:ext uri="{BB962C8B-B14F-4D97-AF65-F5344CB8AC3E}">
        <p14:creationId xmlns:p14="http://schemas.microsoft.com/office/powerpoint/2010/main" val="3563663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05000" y="374207"/>
            <a:ext cx="4724400" cy="584775"/>
          </a:xfrm>
          <a:prstGeom prst="rect">
            <a:avLst/>
          </a:prstGeom>
          <a:noFill/>
        </p:spPr>
        <p:txBody>
          <a:bodyPr wrap="square" rtlCol="0">
            <a:spAutoFit/>
          </a:bodyPr>
          <a:lstStyle/>
          <a:p>
            <a:pPr>
              <a:buClrTx/>
            </a:pPr>
            <a:r>
              <a:rPr lang="en-US" sz="3200" b="1" kern="1200" dirty="0">
                <a:solidFill>
                  <a:prstClr val="black"/>
                </a:solidFill>
                <a:latin typeface="Calibri"/>
                <a:ea typeface="+mn-ea"/>
                <a:cs typeface="+mn-cs"/>
              </a:rPr>
              <a:t>Questions</a:t>
            </a:r>
          </a:p>
        </p:txBody>
      </p:sp>
      <p:sp>
        <p:nvSpPr>
          <p:cNvPr id="3" name="TextBox 2"/>
          <p:cNvSpPr txBox="1"/>
          <p:nvPr/>
        </p:nvSpPr>
        <p:spPr>
          <a:xfrm>
            <a:off x="1752600" y="963281"/>
            <a:ext cx="8229600" cy="3508653"/>
          </a:xfrm>
          <a:prstGeom prst="rect">
            <a:avLst/>
          </a:prstGeom>
          <a:noFill/>
        </p:spPr>
        <p:txBody>
          <a:bodyPr wrap="square" rtlCol="0">
            <a:spAutoFit/>
          </a:bodyPr>
          <a:lstStyle/>
          <a:p>
            <a:pPr marL="342900" indent="-342900">
              <a:buClrTx/>
              <a:buFont typeface="+mj-lt"/>
              <a:buAutoNum type="arabicPeriod"/>
            </a:pPr>
            <a:r>
              <a:rPr lang="en-US" sz="3200" kern="1200" dirty="0">
                <a:solidFill>
                  <a:prstClr val="black"/>
                </a:solidFill>
                <a:latin typeface="Calibri"/>
                <a:ea typeface="+mn-ea"/>
                <a:cs typeface="+mn-cs"/>
              </a:rPr>
              <a:t>Based on the information, what do you do? </a:t>
            </a:r>
          </a:p>
          <a:p>
            <a:pPr marL="342900" indent="-342900">
              <a:buClrTx/>
              <a:buFont typeface="+mj-lt"/>
              <a:buAutoNum type="arabicPeriod"/>
            </a:pPr>
            <a:r>
              <a:rPr lang="en-US" sz="3200" kern="1200" dirty="0">
                <a:solidFill>
                  <a:prstClr val="black"/>
                </a:solidFill>
                <a:latin typeface="Calibri"/>
                <a:ea typeface="+mn-ea"/>
                <a:cs typeface="+mn-cs"/>
              </a:rPr>
              <a:t>What are your concerns?</a:t>
            </a:r>
          </a:p>
          <a:p>
            <a:pPr marL="342900" indent="-342900">
              <a:buClrTx/>
              <a:buFont typeface="+mj-lt"/>
              <a:buAutoNum type="arabicPeriod"/>
            </a:pPr>
            <a:r>
              <a:rPr lang="en-US" sz="3200" kern="1200" dirty="0">
                <a:solidFill>
                  <a:prstClr val="black"/>
                </a:solidFill>
                <a:latin typeface="Calibri"/>
                <a:ea typeface="+mn-ea"/>
                <a:cs typeface="+mn-cs"/>
              </a:rPr>
              <a:t>Any additional items?</a:t>
            </a:r>
          </a:p>
          <a:p>
            <a:pPr marL="342900" indent="-342900">
              <a:buClrTx/>
              <a:buFont typeface="+mj-lt"/>
              <a:buAutoNum type="arabicPeriod"/>
            </a:pPr>
            <a:endParaRPr lang="en-US" sz="1800" kern="1200" dirty="0">
              <a:solidFill>
                <a:prstClr val="black"/>
              </a:solidFill>
              <a:latin typeface="Calibri"/>
              <a:ea typeface="+mn-ea"/>
              <a:cs typeface="+mn-cs"/>
            </a:endParaRPr>
          </a:p>
          <a:p>
            <a:pPr marL="342900" indent="-342900">
              <a:buClrTx/>
              <a:buFont typeface="+mj-lt"/>
              <a:buAutoNum type="arabicPeriod"/>
            </a:pPr>
            <a:endParaRPr lang="en-US" sz="1800" kern="1200" dirty="0">
              <a:solidFill>
                <a:prstClr val="black"/>
              </a:solidFill>
              <a:latin typeface="Calibri"/>
              <a:ea typeface="+mn-ea"/>
              <a:cs typeface="+mn-cs"/>
            </a:endParaRPr>
          </a:p>
          <a:p>
            <a:pPr marL="342900" indent="-342900">
              <a:buClrTx/>
              <a:buFont typeface="+mj-lt"/>
              <a:buAutoNum type="arabicPeriod"/>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p:txBody>
      </p:sp>
      <p:sp>
        <p:nvSpPr>
          <p:cNvPr id="2" name="Rectangle 1"/>
          <p:cNvSpPr/>
          <p:nvPr/>
        </p:nvSpPr>
        <p:spPr>
          <a:xfrm>
            <a:off x="1524000" y="0"/>
            <a:ext cx="91440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7" name="Rectangle 6"/>
          <p:cNvSpPr/>
          <p:nvPr/>
        </p:nvSpPr>
        <p:spPr>
          <a:xfrm>
            <a:off x="1524000" y="141016"/>
            <a:ext cx="91440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10" name="Rectangle 9"/>
          <p:cNvSpPr/>
          <p:nvPr/>
        </p:nvSpPr>
        <p:spPr>
          <a:xfrm>
            <a:off x="1524000" y="255316"/>
            <a:ext cx="9144000" cy="76200"/>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pic>
        <p:nvPicPr>
          <p:cNvPr id="4" name="Picture 3"/>
          <p:cNvPicPr>
            <a:picLocks noChangeAspect="1"/>
          </p:cNvPicPr>
          <p:nvPr/>
        </p:nvPicPr>
        <p:blipFill>
          <a:blip r:embed="rId3"/>
          <a:stretch>
            <a:fillRect/>
          </a:stretch>
        </p:blipFill>
        <p:spPr>
          <a:xfrm>
            <a:off x="1752600" y="4419600"/>
            <a:ext cx="2094292" cy="2324100"/>
          </a:xfrm>
          <a:prstGeom prst="rect">
            <a:avLst/>
          </a:prstGeom>
          <a:effectLst>
            <a:outerShdw blurRad="139700" dist="50800" dir="5400000" algn="ctr" rotWithShape="0">
              <a:srgbClr val="000000">
                <a:alpha val="50000"/>
              </a:srgbClr>
            </a:outerShdw>
            <a:softEdge rad="38100"/>
          </a:effectLst>
        </p:spPr>
      </p:pic>
      <p:pic>
        <p:nvPicPr>
          <p:cNvPr id="5" name="Picture 4"/>
          <p:cNvPicPr>
            <a:picLocks noChangeAspect="1"/>
          </p:cNvPicPr>
          <p:nvPr/>
        </p:nvPicPr>
        <p:blipFill>
          <a:blip r:embed="rId4"/>
          <a:stretch>
            <a:fillRect/>
          </a:stretch>
        </p:blipFill>
        <p:spPr>
          <a:xfrm>
            <a:off x="7315201" y="4802436"/>
            <a:ext cx="3228453" cy="1941264"/>
          </a:xfrm>
          <a:prstGeom prst="rect">
            <a:avLst/>
          </a:prstGeom>
          <a:effectLst>
            <a:outerShdw blurRad="139700" dist="50800" dir="5400000" algn="ctr" rotWithShape="0">
              <a:srgbClr val="000000">
                <a:alpha val="50000"/>
              </a:srgbClr>
            </a:outerShdw>
            <a:softEdge rad="38100"/>
          </a:effectLst>
        </p:spPr>
      </p:pic>
    </p:spTree>
    <p:extLst>
      <p:ext uri="{BB962C8B-B14F-4D97-AF65-F5344CB8AC3E}">
        <p14:creationId xmlns:p14="http://schemas.microsoft.com/office/powerpoint/2010/main" val="4878086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28800" y="385029"/>
            <a:ext cx="7086600" cy="584775"/>
          </a:xfrm>
          <a:prstGeom prst="rect">
            <a:avLst/>
          </a:prstGeom>
          <a:noFill/>
        </p:spPr>
        <p:txBody>
          <a:bodyPr wrap="square" rtlCol="0">
            <a:spAutoFit/>
          </a:bodyPr>
          <a:lstStyle/>
          <a:p>
            <a:pPr>
              <a:buClrTx/>
            </a:pPr>
            <a:r>
              <a:rPr lang="en-US" sz="3200" b="1" kern="1200" dirty="0">
                <a:solidFill>
                  <a:prstClr val="black"/>
                </a:solidFill>
                <a:latin typeface="Calibri"/>
                <a:ea typeface="+mn-ea"/>
                <a:cs typeface="+mn-cs"/>
              </a:rPr>
              <a:t>Vancouver, Vancouver -- this is it!</a:t>
            </a:r>
          </a:p>
        </p:txBody>
      </p:sp>
      <p:sp>
        <p:nvSpPr>
          <p:cNvPr id="3" name="TextBox 2"/>
          <p:cNvSpPr txBox="1"/>
          <p:nvPr/>
        </p:nvSpPr>
        <p:spPr>
          <a:xfrm>
            <a:off x="1676400" y="865410"/>
            <a:ext cx="8229600" cy="4524315"/>
          </a:xfrm>
          <a:prstGeom prst="rect">
            <a:avLst/>
          </a:prstGeom>
          <a:noFill/>
        </p:spPr>
        <p:txBody>
          <a:bodyPr wrap="square" rtlCol="0">
            <a:spAutoFit/>
          </a:bodyPr>
          <a:lstStyle/>
          <a:p>
            <a:pPr algn="just">
              <a:buClrTx/>
            </a:pPr>
            <a:r>
              <a:rPr lang="en-US" sz="2400" kern="1200" dirty="0">
                <a:solidFill>
                  <a:prstClr val="black"/>
                </a:solidFill>
                <a:latin typeface="Calibri"/>
                <a:ea typeface="+mn-ea"/>
                <a:cs typeface="+mn-cs"/>
              </a:rPr>
              <a:t>The NWS issues a tornado warning as the storm arrives in your jurisdiction. One spotter reports seeing a rotating wall cloud near Main Street. Dispatch begins to receive calls for arcing power lines and several motor vehicle accidents that may be related to hydroplaning or high winds. Other damage reports start coming in.</a:t>
            </a:r>
          </a:p>
          <a:p>
            <a:pPr>
              <a:buClrTx/>
            </a:pPr>
            <a:endParaRPr lang="en-US" sz="1800" kern="1200" dirty="0">
              <a:solidFill>
                <a:prstClr val="black"/>
              </a:solidFill>
              <a:latin typeface="Calibri"/>
              <a:ea typeface="+mn-ea"/>
              <a:cs typeface="+mn-cs"/>
            </a:endParaRPr>
          </a:p>
          <a:p>
            <a:pPr marL="342900" indent="-342900">
              <a:buClrTx/>
              <a:buFont typeface="+mj-lt"/>
              <a:buAutoNum type="arabicPeriod"/>
            </a:pPr>
            <a:endParaRPr lang="en-US" sz="1800" kern="1200" dirty="0">
              <a:solidFill>
                <a:prstClr val="black"/>
              </a:solidFill>
              <a:latin typeface="Calibri"/>
              <a:ea typeface="+mn-ea"/>
              <a:cs typeface="+mn-cs"/>
            </a:endParaRPr>
          </a:p>
          <a:p>
            <a:pPr marL="342900" indent="-342900">
              <a:buClrTx/>
              <a:buFont typeface="+mj-lt"/>
              <a:buAutoNum type="arabicPeriod"/>
            </a:pPr>
            <a:endParaRPr lang="en-US" sz="1800" kern="1200" dirty="0">
              <a:solidFill>
                <a:prstClr val="black"/>
              </a:solidFill>
              <a:latin typeface="Calibri"/>
              <a:ea typeface="+mn-ea"/>
              <a:cs typeface="+mn-cs"/>
            </a:endParaRPr>
          </a:p>
          <a:p>
            <a:pPr marL="342900" indent="-342900">
              <a:buClrTx/>
              <a:buFont typeface="+mj-lt"/>
              <a:buAutoNum type="arabicPeriod"/>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p:txBody>
      </p:sp>
      <p:sp>
        <p:nvSpPr>
          <p:cNvPr id="2" name="Rectangle 1"/>
          <p:cNvSpPr/>
          <p:nvPr/>
        </p:nvSpPr>
        <p:spPr>
          <a:xfrm>
            <a:off x="1524000" y="0"/>
            <a:ext cx="91440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7" name="Rectangle 6"/>
          <p:cNvSpPr/>
          <p:nvPr/>
        </p:nvSpPr>
        <p:spPr>
          <a:xfrm>
            <a:off x="1524000" y="141016"/>
            <a:ext cx="91440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10" name="Rectangle 9"/>
          <p:cNvSpPr/>
          <p:nvPr/>
        </p:nvSpPr>
        <p:spPr>
          <a:xfrm>
            <a:off x="1524000" y="255316"/>
            <a:ext cx="9144000" cy="76200"/>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pic>
        <p:nvPicPr>
          <p:cNvPr id="9" name="Picture 8"/>
          <p:cNvPicPr>
            <a:picLocks noChangeAspect="1"/>
          </p:cNvPicPr>
          <p:nvPr/>
        </p:nvPicPr>
        <p:blipFill>
          <a:blip r:embed="rId3"/>
          <a:stretch>
            <a:fillRect/>
          </a:stretch>
        </p:blipFill>
        <p:spPr>
          <a:xfrm>
            <a:off x="7543801" y="4783475"/>
            <a:ext cx="2867025" cy="1928329"/>
          </a:xfrm>
          <a:prstGeom prst="rect">
            <a:avLst/>
          </a:prstGeom>
          <a:effectLst>
            <a:outerShdw blurRad="139700" dist="50800" dir="5400000" algn="ctr" rotWithShape="0">
              <a:srgbClr val="000000">
                <a:alpha val="50000"/>
              </a:srgbClr>
            </a:outerShdw>
            <a:softEdge rad="38100"/>
          </a:effec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3771444"/>
            <a:ext cx="4724400" cy="2940359"/>
          </a:xfrm>
          <a:prstGeom prst="rect">
            <a:avLst/>
          </a:prstGeom>
          <a:effectLst>
            <a:outerShdw blurRad="139700" dist="50800" dir="5400000" algn="ctr" rotWithShape="0">
              <a:srgbClr val="000000">
                <a:alpha val="50000"/>
              </a:srgbClr>
            </a:outerShdw>
            <a:softEdge rad="38100"/>
          </a:effectLst>
        </p:spPr>
      </p:pic>
    </p:spTree>
    <p:extLst>
      <p:ext uri="{BB962C8B-B14F-4D97-AF65-F5344CB8AC3E}">
        <p14:creationId xmlns:p14="http://schemas.microsoft.com/office/powerpoint/2010/main" val="26653944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52600" y="531510"/>
            <a:ext cx="4724400" cy="584775"/>
          </a:xfrm>
          <a:prstGeom prst="rect">
            <a:avLst/>
          </a:prstGeom>
          <a:noFill/>
        </p:spPr>
        <p:txBody>
          <a:bodyPr wrap="square" rtlCol="0">
            <a:spAutoFit/>
          </a:bodyPr>
          <a:lstStyle/>
          <a:p>
            <a:pPr>
              <a:buClrTx/>
            </a:pPr>
            <a:r>
              <a:rPr lang="en-US" sz="3200" b="1" kern="1200" dirty="0">
                <a:solidFill>
                  <a:prstClr val="black"/>
                </a:solidFill>
                <a:latin typeface="Calibri"/>
                <a:ea typeface="+mn-ea"/>
                <a:cs typeface="+mn-cs"/>
              </a:rPr>
              <a:t>Questions</a:t>
            </a:r>
          </a:p>
        </p:txBody>
      </p:sp>
      <p:sp>
        <p:nvSpPr>
          <p:cNvPr id="3" name="TextBox 2"/>
          <p:cNvSpPr txBox="1"/>
          <p:nvPr/>
        </p:nvSpPr>
        <p:spPr>
          <a:xfrm>
            <a:off x="1607736" y="1219201"/>
            <a:ext cx="9067800" cy="5478423"/>
          </a:xfrm>
          <a:prstGeom prst="rect">
            <a:avLst/>
          </a:prstGeom>
          <a:noFill/>
        </p:spPr>
        <p:txBody>
          <a:bodyPr wrap="square" rtlCol="0">
            <a:spAutoFit/>
          </a:bodyPr>
          <a:lstStyle/>
          <a:p>
            <a:pPr>
              <a:buClrTx/>
            </a:pPr>
            <a:r>
              <a:rPr lang="en-US" sz="3200" kern="1200" dirty="0">
                <a:solidFill>
                  <a:prstClr val="black"/>
                </a:solidFill>
                <a:latin typeface="Calibri"/>
                <a:ea typeface="+mn-ea"/>
                <a:cs typeface="+mn-cs"/>
              </a:rPr>
              <a:t>Questions:</a:t>
            </a:r>
          </a:p>
          <a:p>
            <a:pPr marL="342900" indent="-342900">
              <a:buClrTx/>
              <a:buFont typeface="+mj-lt"/>
              <a:buAutoNum type="arabicPeriod"/>
            </a:pPr>
            <a:r>
              <a:rPr lang="en-US" sz="3200" kern="1200" dirty="0">
                <a:solidFill>
                  <a:prstClr val="black"/>
                </a:solidFill>
                <a:latin typeface="Calibri"/>
                <a:ea typeface="+mn-ea"/>
                <a:cs typeface="+mn-cs"/>
              </a:rPr>
              <a:t>What do you do now? </a:t>
            </a:r>
          </a:p>
          <a:p>
            <a:pPr marL="342900" indent="-342900">
              <a:buClrTx/>
              <a:buFont typeface="+mj-lt"/>
              <a:buAutoNum type="arabicPeriod"/>
            </a:pPr>
            <a:r>
              <a:rPr lang="en-US" sz="3200" kern="1200" dirty="0">
                <a:solidFill>
                  <a:prstClr val="black"/>
                </a:solidFill>
                <a:latin typeface="Calibri"/>
                <a:ea typeface="+mn-ea"/>
                <a:cs typeface="+mn-cs"/>
              </a:rPr>
              <a:t>Who are you calling to inform there is storm damage? </a:t>
            </a:r>
          </a:p>
          <a:p>
            <a:pPr marL="342900" indent="-342900">
              <a:buClrTx/>
              <a:buFont typeface="+mj-lt"/>
              <a:buAutoNum type="arabicPeriod"/>
            </a:pPr>
            <a:r>
              <a:rPr lang="en-US" sz="3200" kern="1200" dirty="0">
                <a:solidFill>
                  <a:prstClr val="black"/>
                </a:solidFill>
                <a:latin typeface="Calibri"/>
                <a:ea typeface="+mn-ea"/>
                <a:cs typeface="+mn-cs"/>
              </a:rPr>
              <a:t>What are you asking them to do? </a:t>
            </a:r>
          </a:p>
          <a:p>
            <a:pPr marL="342900" indent="-342900">
              <a:buClrTx/>
              <a:buFont typeface="+mj-lt"/>
              <a:buAutoNum type="arabicPeriod"/>
            </a:pPr>
            <a:r>
              <a:rPr lang="en-US" sz="3200" kern="1200" dirty="0">
                <a:solidFill>
                  <a:prstClr val="black"/>
                </a:solidFill>
                <a:latin typeface="Calibri"/>
                <a:ea typeface="+mn-ea"/>
                <a:cs typeface="+mn-cs"/>
              </a:rPr>
              <a:t>Where are you asking to them to show up? When? Why?</a:t>
            </a:r>
          </a:p>
          <a:p>
            <a:pPr marL="342900" indent="-342900">
              <a:buClrTx/>
              <a:buFont typeface="+mj-lt"/>
              <a:buAutoNum type="arabicPeriod"/>
            </a:pPr>
            <a:endParaRPr lang="en-US" sz="1800" kern="1200" dirty="0">
              <a:solidFill>
                <a:prstClr val="black"/>
              </a:solidFill>
              <a:latin typeface="Calibri"/>
              <a:ea typeface="+mn-ea"/>
              <a:cs typeface="+mn-cs"/>
            </a:endParaRPr>
          </a:p>
          <a:p>
            <a:pPr marL="342900" indent="-342900">
              <a:buClrTx/>
              <a:buFont typeface="+mj-lt"/>
              <a:buAutoNum type="arabicPeriod"/>
            </a:pPr>
            <a:endParaRPr lang="en-US" sz="1800" kern="1200" dirty="0">
              <a:solidFill>
                <a:prstClr val="black"/>
              </a:solidFill>
              <a:latin typeface="Calibri"/>
              <a:ea typeface="+mn-ea"/>
              <a:cs typeface="+mn-cs"/>
            </a:endParaRPr>
          </a:p>
          <a:p>
            <a:pPr marL="342900" indent="-342900">
              <a:buClrTx/>
              <a:buFont typeface="+mj-lt"/>
              <a:buAutoNum type="arabicPeriod"/>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p:txBody>
      </p:sp>
      <p:sp>
        <p:nvSpPr>
          <p:cNvPr id="2" name="Rectangle 1"/>
          <p:cNvSpPr/>
          <p:nvPr/>
        </p:nvSpPr>
        <p:spPr>
          <a:xfrm>
            <a:off x="1524000" y="0"/>
            <a:ext cx="91440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7" name="Rectangle 6"/>
          <p:cNvSpPr/>
          <p:nvPr/>
        </p:nvSpPr>
        <p:spPr>
          <a:xfrm>
            <a:off x="1524000" y="141016"/>
            <a:ext cx="91440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10" name="Rectangle 9"/>
          <p:cNvSpPr/>
          <p:nvPr/>
        </p:nvSpPr>
        <p:spPr>
          <a:xfrm>
            <a:off x="1524000" y="255316"/>
            <a:ext cx="9144000" cy="76200"/>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Tree>
    <p:extLst>
      <p:ext uri="{BB962C8B-B14F-4D97-AF65-F5344CB8AC3E}">
        <p14:creationId xmlns:p14="http://schemas.microsoft.com/office/powerpoint/2010/main" val="20092202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24001" y="429202"/>
            <a:ext cx="8349867" cy="584775"/>
          </a:xfrm>
          <a:prstGeom prst="rect">
            <a:avLst/>
          </a:prstGeom>
          <a:noFill/>
        </p:spPr>
        <p:txBody>
          <a:bodyPr wrap="square" rtlCol="0">
            <a:spAutoFit/>
          </a:bodyPr>
          <a:lstStyle/>
          <a:p>
            <a:pPr>
              <a:buClrTx/>
            </a:pPr>
            <a:r>
              <a:rPr lang="en-US" sz="3200" b="1" kern="1200" dirty="0">
                <a:solidFill>
                  <a:prstClr val="black"/>
                </a:solidFill>
                <a:latin typeface="Calibri"/>
                <a:ea typeface="+mn-ea"/>
                <a:cs typeface="+mn-cs"/>
              </a:rPr>
              <a:t>It’s Been a Hard Day’s Night…</a:t>
            </a:r>
          </a:p>
        </p:txBody>
      </p:sp>
      <p:sp>
        <p:nvSpPr>
          <p:cNvPr id="3" name="TextBox 2"/>
          <p:cNvSpPr txBox="1"/>
          <p:nvPr/>
        </p:nvSpPr>
        <p:spPr>
          <a:xfrm>
            <a:off x="1524000" y="1093107"/>
            <a:ext cx="9105900" cy="4339650"/>
          </a:xfrm>
          <a:prstGeom prst="rect">
            <a:avLst/>
          </a:prstGeom>
          <a:noFill/>
        </p:spPr>
        <p:txBody>
          <a:bodyPr wrap="square" rtlCol="0">
            <a:spAutoFit/>
          </a:bodyPr>
          <a:lstStyle/>
          <a:p>
            <a:pPr algn="just">
              <a:buClrTx/>
            </a:pPr>
            <a:r>
              <a:rPr lang="en-US" sz="2800" kern="1200" dirty="0">
                <a:solidFill>
                  <a:prstClr val="black"/>
                </a:solidFill>
                <a:latin typeface="Calibri"/>
                <a:ea typeface="+mn-ea"/>
                <a:cs typeface="+mn-cs"/>
              </a:rPr>
              <a:t>Whilst logging 9-1-1 calls you are listening to your radio, which is busy reporting damage to homes, large trees and vehicles called in by fire apparatus responding to the area. You are on the phone, computer and radio gaining more and more information that is showing a significant event has impacted your jurisdiction.</a:t>
            </a:r>
          </a:p>
          <a:p>
            <a:pPr marL="342900" indent="-342900">
              <a:buClrTx/>
              <a:buFont typeface="+mj-lt"/>
              <a:buAutoNum type="arabicPeriod"/>
            </a:pPr>
            <a:endParaRPr lang="en-US" sz="1800" kern="1200" dirty="0">
              <a:solidFill>
                <a:prstClr val="black"/>
              </a:solidFill>
              <a:latin typeface="Calibri"/>
              <a:ea typeface="+mn-ea"/>
              <a:cs typeface="+mn-cs"/>
            </a:endParaRPr>
          </a:p>
          <a:p>
            <a:pPr marL="342900" indent="-342900">
              <a:buClrTx/>
              <a:buFont typeface="+mj-lt"/>
              <a:buAutoNum type="arabicPeriod"/>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p:txBody>
      </p:sp>
      <p:sp>
        <p:nvSpPr>
          <p:cNvPr id="2" name="Rectangle 1"/>
          <p:cNvSpPr/>
          <p:nvPr/>
        </p:nvSpPr>
        <p:spPr>
          <a:xfrm>
            <a:off x="1524000" y="0"/>
            <a:ext cx="91440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7" name="Rectangle 6"/>
          <p:cNvSpPr/>
          <p:nvPr/>
        </p:nvSpPr>
        <p:spPr>
          <a:xfrm>
            <a:off x="1524000" y="141016"/>
            <a:ext cx="91440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10" name="Rectangle 9"/>
          <p:cNvSpPr/>
          <p:nvPr/>
        </p:nvSpPr>
        <p:spPr>
          <a:xfrm>
            <a:off x="1524000" y="255316"/>
            <a:ext cx="9144000" cy="76200"/>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pic>
        <p:nvPicPr>
          <p:cNvPr id="4" name="Picture 3"/>
          <p:cNvPicPr>
            <a:picLocks noChangeAspect="1"/>
          </p:cNvPicPr>
          <p:nvPr/>
        </p:nvPicPr>
        <p:blipFill>
          <a:blip r:embed="rId3"/>
          <a:stretch>
            <a:fillRect/>
          </a:stretch>
        </p:blipFill>
        <p:spPr>
          <a:xfrm>
            <a:off x="6419384" y="4048126"/>
            <a:ext cx="4210516" cy="2809875"/>
          </a:xfrm>
          <a:prstGeom prst="rect">
            <a:avLst/>
          </a:prstGeom>
          <a:effectLst>
            <a:outerShdw blurRad="139700" dist="50800" dir="5400000" algn="ctr" rotWithShape="0">
              <a:srgbClr val="000000">
                <a:alpha val="50000"/>
              </a:srgbClr>
            </a:outerShdw>
            <a:softEdge rad="38100"/>
          </a:effectLst>
        </p:spPr>
      </p:pic>
    </p:spTree>
    <p:extLst>
      <p:ext uri="{BB962C8B-B14F-4D97-AF65-F5344CB8AC3E}">
        <p14:creationId xmlns:p14="http://schemas.microsoft.com/office/powerpoint/2010/main" val="42473009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676400" y="645721"/>
            <a:ext cx="4724400" cy="646331"/>
          </a:xfrm>
          <a:prstGeom prst="rect">
            <a:avLst/>
          </a:prstGeom>
          <a:noFill/>
        </p:spPr>
        <p:txBody>
          <a:bodyPr wrap="square" rtlCol="0">
            <a:spAutoFit/>
          </a:bodyPr>
          <a:lstStyle/>
          <a:p>
            <a:pPr>
              <a:buClrTx/>
            </a:pPr>
            <a:r>
              <a:rPr lang="en-US" sz="3600" b="1" kern="1200" dirty="0">
                <a:solidFill>
                  <a:prstClr val="black"/>
                </a:solidFill>
                <a:latin typeface="Calibri"/>
                <a:ea typeface="+mn-ea"/>
                <a:cs typeface="+mn-cs"/>
              </a:rPr>
              <a:t>Questions</a:t>
            </a:r>
          </a:p>
        </p:txBody>
      </p:sp>
      <p:sp>
        <p:nvSpPr>
          <p:cNvPr id="3" name="TextBox 2"/>
          <p:cNvSpPr txBox="1"/>
          <p:nvPr/>
        </p:nvSpPr>
        <p:spPr>
          <a:xfrm>
            <a:off x="1752600" y="1295401"/>
            <a:ext cx="8229600" cy="5601533"/>
          </a:xfrm>
          <a:prstGeom prst="rect">
            <a:avLst/>
          </a:prstGeom>
          <a:noFill/>
        </p:spPr>
        <p:txBody>
          <a:bodyPr wrap="square" rtlCol="0">
            <a:spAutoFit/>
          </a:bodyPr>
          <a:lstStyle/>
          <a:p>
            <a:pPr marL="342900" indent="-342900">
              <a:buClrTx/>
              <a:buFont typeface="+mj-lt"/>
              <a:buAutoNum type="arabicPeriod"/>
            </a:pPr>
            <a:r>
              <a:rPr lang="en-US" sz="3200" kern="1200" dirty="0">
                <a:solidFill>
                  <a:prstClr val="black"/>
                </a:solidFill>
                <a:latin typeface="Calibri"/>
                <a:ea typeface="+mn-ea"/>
                <a:cs typeface="+mn-cs"/>
              </a:rPr>
              <a:t>Who are you requesting at this meeting? Why?</a:t>
            </a:r>
          </a:p>
          <a:p>
            <a:pPr marL="342900" indent="-342900">
              <a:buClrTx/>
              <a:buFont typeface="+mj-lt"/>
              <a:buAutoNum type="arabicPeriod"/>
            </a:pPr>
            <a:r>
              <a:rPr lang="en-US" sz="3200" kern="1200" dirty="0">
                <a:solidFill>
                  <a:prstClr val="black"/>
                </a:solidFill>
                <a:latin typeface="Calibri"/>
                <a:ea typeface="+mn-ea"/>
                <a:cs typeface="+mn-cs"/>
              </a:rPr>
              <a:t>What is your plan of attack? Why?</a:t>
            </a:r>
          </a:p>
          <a:p>
            <a:pPr marL="342900" indent="-342900">
              <a:buClrTx/>
              <a:buFont typeface="+mj-lt"/>
              <a:buAutoNum type="arabicPeriod"/>
            </a:pPr>
            <a:r>
              <a:rPr lang="en-US" sz="3200" kern="1200" dirty="0">
                <a:solidFill>
                  <a:prstClr val="black"/>
                </a:solidFill>
                <a:latin typeface="Calibri"/>
                <a:ea typeface="+mn-ea"/>
                <a:cs typeface="+mn-cs"/>
              </a:rPr>
              <a:t>How are you maintaining your workload? (not missing any info?)</a:t>
            </a: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r>
              <a:rPr lang="en-US" sz="1800" kern="1200" dirty="0">
                <a:solidFill>
                  <a:prstClr val="black"/>
                </a:solidFill>
                <a:latin typeface="Calibri"/>
                <a:ea typeface="+mn-ea"/>
                <a:cs typeface="+mn-cs"/>
              </a:rPr>
              <a:t> </a:t>
            </a:r>
          </a:p>
          <a:p>
            <a:pPr marL="342900" indent="-342900">
              <a:buClrTx/>
              <a:buFont typeface="+mj-lt"/>
              <a:buAutoNum type="arabicPeriod"/>
            </a:pPr>
            <a:endParaRPr lang="en-US" sz="1800" kern="1200" dirty="0">
              <a:solidFill>
                <a:prstClr val="black"/>
              </a:solidFill>
              <a:latin typeface="Calibri"/>
              <a:ea typeface="+mn-ea"/>
              <a:cs typeface="+mn-cs"/>
            </a:endParaRPr>
          </a:p>
          <a:p>
            <a:pPr marL="342900" indent="-342900">
              <a:buClrTx/>
              <a:buFont typeface="+mj-lt"/>
              <a:buAutoNum type="arabicPeriod"/>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p:txBody>
      </p:sp>
      <p:sp>
        <p:nvSpPr>
          <p:cNvPr id="2" name="Rectangle 1"/>
          <p:cNvSpPr/>
          <p:nvPr/>
        </p:nvSpPr>
        <p:spPr>
          <a:xfrm>
            <a:off x="1524000" y="0"/>
            <a:ext cx="91440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7" name="Rectangle 6"/>
          <p:cNvSpPr/>
          <p:nvPr/>
        </p:nvSpPr>
        <p:spPr>
          <a:xfrm>
            <a:off x="1524000" y="141016"/>
            <a:ext cx="91440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10" name="Rectangle 9"/>
          <p:cNvSpPr/>
          <p:nvPr/>
        </p:nvSpPr>
        <p:spPr>
          <a:xfrm>
            <a:off x="1524000" y="255316"/>
            <a:ext cx="9144000" cy="76200"/>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Tree>
    <p:extLst>
      <p:ext uri="{BB962C8B-B14F-4D97-AF65-F5344CB8AC3E}">
        <p14:creationId xmlns:p14="http://schemas.microsoft.com/office/powerpoint/2010/main" val="8296482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52600" y="531719"/>
            <a:ext cx="4724400" cy="584775"/>
          </a:xfrm>
          <a:prstGeom prst="rect">
            <a:avLst/>
          </a:prstGeom>
          <a:noFill/>
        </p:spPr>
        <p:txBody>
          <a:bodyPr wrap="square" rtlCol="0">
            <a:spAutoFit/>
          </a:bodyPr>
          <a:lstStyle/>
          <a:p>
            <a:pPr>
              <a:buClrTx/>
            </a:pPr>
            <a:r>
              <a:rPr lang="en-US" sz="3200" b="1" kern="1200" dirty="0">
                <a:solidFill>
                  <a:prstClr val="black"/>
                </a:solidFill>
                <a:latin typeface="Calibri"/>
                <a:ea typeface="+mn-ea"/>
                <a:cs typeface="+mn-cs"/>
              </a:rPr>
              <a:t>Next Steps</a:t>
            </a:r>
          </a:p>
        </p:txBody>
      </p:sp>
      <p:sp>
        <p:nvSpPr>
          <p:cNvPr id="3" name="TextBox 2"/>
          <p:cNvSpPr txBox="1"/>
          <p:nvPr/>
        </p:nvSpPr>
        <p:spPr>
          <a:xfrm>
            <a:off x="1752600" y="1295401"/>
            <a:ext cx="8229600" cy="4001095"/>
          </a:xfrm>
          <a:prstGeom prst="rect">
            <a:avLst/>
          </a:prstGeom>
          <a:noFill/>
        </p:spPr>
        <p:txBody>
          <a:bodyPr wrap="square" rtlCol="0">
            <a:spAutoFit/>
          </a:bodyPr>
          <a:lstStyle/>
          <a:p>
            <a:pPr marL="571500" indent="-571500">
              <a:buClrTx/>
              <a:buFont typeface="Arial" panose="020B0604020202020204" pitchFamily="34" charset="0"/>
              <a:buChar char="•"/>
            </a:pPr>
            <a:r>
              <a:rPr lang="en-US" sz="3200" kern="1200" dirty="0">
                <a:solidFill>
                  <a:prstClr val="black"/>
                </a:solidFill>
                <a:latin typeface="Calibri"/>
                <a:ea typeface="+mn-ea"/>
                <a:cs typeface="+mn-cs"/>
              </a:rPr>
              <a:t>Gathering damage assessments</a:t>
            </a:r>
          </a:p>
          <a:p>
            <a:pPr marL="571500" indent="-571500">
              <a:buClrTx/>
              <a:buFont typeface="Arial" panose="020B0604020202020204" pitchFamily="34" charset="0"/>
              <a:buChar char="•"/>
            </a:pPr>
            <a:r>
              <a:rPr lang="en-US" sz="3200" kern="1200" dirty="0">
                <a:solidFill>
                  <a:prstClr val="black"/>
                </a:solidFill>
                <a:latin typeface="Calibri"/>
                <a:ea typeface="+mn-ea"/>
                <a:cs typeface="+mn-cs"/>
              </a:rPr>
              <a:t>Mapping</a:t>
            </a:r>
          </a:p>
          <a:p>
            <a:pPr marL="571500" indent="-571500">
              <a:buClrTx/>
              <a:buFont typeface="Arial" panose="020B0604020202020204" pitchFamily="34" charset="0"/>
              <a:buChar char="•"/>
            </a:pPr>
            <a:r>
              <a:rPr lang="en-US" sz="3200" kern="1200" dirty="0">
                <a:solidFill>
                  <a:prstClr val="black"/>
                </a:solidFill>
                <a:latin typeface="Calibri"/>
                <a:ea typeface="+mn-ea"/>
                <a:cs typeface="+mn-cs"/>
              </a:rPr>
              <a:t>Completing the DSO</a:t>
            </a:r>
          </a:p>
          <a:p>
            <a:pPr marL="571500" indent="-571500">
              <a:buClrTx/>
              <a:buFont typeface="Arial" panose="020B0604020202020204" pitchFamily="34" charset="0"/>
              <a:buChar char="•"/>
            </a:pPr>
            <a:r>
              <a:rPr lang="en-US" sz="3200" kern="1200" dirty="0">
                <a:solidFill>
                  <a:prstClr val="black"/>
                </a:solidFill>
                <a:latin typeface="Calibri"/>
                <a:ea typeface="+mn-ea"/>
                <a:cs typeface="+mn-cs"/>
              </a:rPr>
              <a:t>Regional Support </a:t>
            </a:r>
          </a:p>
          <a:p>
            <a:pPr marL="342900" indent="-342900">
              <a:buClrTx/>
              <a:buFont typeface="+mj-lt"/>
              <a:buAutoNum type="arabicPeriod"/>
            </a:pPr>
            <a:endParaRPr lang="en-US" sz="1800" kern="1200" dirty="0">
              <a:solidFill>
                <a:prstClr val="black"/>
              </a:solidFill>
              <a:latin typeface="Calibri"/>
              <a:ea typeface="+mn-ea"/>
              <a:cs typeface="+mn-cs"/>
            </a:endParaRPr>
          </a:p>
          <a:p>
            <a:pPr marL="342900" indent="-342900">
              <a:buClrTx/>
              <a:buFont typeface="+mj-lt"/>
              <a:buAutoNum type="arabicPeriod"/>
            </a:pPr>
            <a:endParaRPr lang="en-US" sz="1800" kern="1200" dirty="0">
              <a:solidFill>
                <a:prstClr val="black"/>
              </a:solidFill>
              <a:latin typeface="Calibri"/>
              <a:ea typeface="+mn-ea"/>
              <a:cs typeface="+mn-cs"/>
            </a:endParaRPr>
          </a:p>
          <a:p>
            <a:pPr marL="342900" indent="-342900">
              <a:buClrTx/>
              <a:buFont typeface="+mj-lt"/>
              <a:buAutoNum type="arabicPeriod"/>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a:p>
            <a:pPr>
              <a:buClrTx/>
            </a:pPr>
            <a:endParaRPr lang="en-US" sz="1800" kern="1200" dirty="0">
              <a:solidFill>
                <a:prstClr val="black"/>
              </a:solidFill>
              <a:latin typeface="Calibri"/>
              <a:ea typeface="+mn-ea"/>
              <a:cs typeface="+mn-cs"/>
            </a:endParaRPr>
          </a:p>
        </p:txBody>
      </p:sp>
      <p:sp>
        <p:nvSpPr>
          <p:cNvPr id="2" name="Rectangle 1"/>
          <p:cNvSpPr/>
          <p:nvPr/>
        </p:nvSpPr>
        <p:spPr>
          <a:xfrm>
            <a:off x="1524000" y="0"/>
            <a:ext cx="91440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7" name="Rectangle 6"/>
          <p:cNvSpPr/>
          <p:nvPr/>
        </p:nvSpPr>
        <p:spPr>
          <a:xfrm>
            <a:off x="1524000" y="141016"/>
            <a:ext cx="91440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sp>
        <p:nvSpPr>
          <p:cNvPr id="10" name="Rectangle 9"/>
          <p:cNvSpPr/>
          <p:nvPr/>
        </p:nvSpPr>
        <p:spPr>
          <a:xfrm>
            <a:off x="1524000" y="255316"/>
            <a:ext cx="9144000" cy="76200"/>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dirty="0">
              <a:solidFill>
                <a:prstClr val="white"/>
              </a:solidFill>
              <a:latin typeface="Calibri"/>
            </a:endParaRPr>
          </a:p>
        </p:txBody>
      </p:sp>
      <p:pic>
        <p:nvPicPr>
          <p:cNvPr id="5" name="Picture 4"/>
          <p:cNvPicPr>
            <a:picLocks noChangeAspect="1"/>
          </p:cNvPicPr>
          <p:nvPr/>
        </p:nvPicPr>
        <p:blipFill>
          <a:blip r:embed="rId3"/>
          <a:stretch>
            <a:fillRect/>
          </a:stretch>
        </p:blipFill>
        <p:spPr>
          <a:xfrm>
            <a:off x="6705601" y="4324012"/>
            <a:ext cx="3709987" cy="2326997"/>
          </a:xfrm>
          <a:prstGeom prst="rect">
            <a:avLst/>
          </a:prstGeom>
          <a:effectLst>
            <a:outerShdw blurRad="139700" dist="50800" dir="5400000" algn="ctr" rotWithShape="0">
              <a:srgbClr val="000000">
                <a:alpha val="50000"/>
              </a:srgbClr>
            </a:outerShdw>
            <a:softEdge rad="38100"/>
          </a:effectLst>
        </p:spPr>
      </p:pic>
    </p:spTree>
    <p:extLst>
      <p:ext uri="{BB962C8B-B14F-4D97-AF65-F5344CB8AC3E}">
        <p14:creationId xmlns:p14="http://schemas.microsoft.com/office/powerpoint/2010/main" val="280413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22FDA2-6182-4DC2-A22D-B3011E0C34F2}"/>
              </a:ext>
            </a:extLst>
          </p:cNvPr>
          <p:cNvSpPr>
            <a:spLocks noGrp="1"/>
          </p:cNvSpPr>
          <p:nvPr>
            <p:ph type="title"/>
          </p:nvPr>
        </p:nvSpPr>
        <p:spPr/>
        <p:txBody>
          <a:bodyPr>
            <a:noAutofit/>
          </a:bodyPr>
          <a:lstStyle/>
          <a:p>
            <a:pPr algn="ctr"/>
            <a:r>
              <a:rPr lang="en-US" sz="9600" dirty="0">
                <a:solidFill>
                  <a:srgbClr val="FFFF00"/>
                </a:solidFill>
              </a:rPr>
              <a:t>Q&amp;A</a:t>
            </a:r>
          </a:p>
        </p:txBody>
      </p:sp>
      <p:sp>
        <p:nvSpPr>
          <p:cNvPr id="5" name="Text Placeholder 4">
            <a:extLst>
              <a:ext uri="{FF2B5EF4-FFF2-40B4-BE49-F238E27FC236}">
                <a16:creationId xmlns:a16="http://schemas.microsoft.com/office/drawing/2014/main" id="{BEBB4828-D77F-4629-88BD-6D77FA7E8969}"/>
              </a:ext>
            </a:extLst>
          </p:cNvPr>
          <p:cNvSpPr>
            <a:spLocks noGrp="1"/>
          </p:cNvSpPr>
          <p:nvPr>
            <p:ph idx="1"/>
          </p:nvPr>
        </p:nvSpPr>
        <p:spPr/>
        <p:txBody>
          <a:bodyPr/>
          <a:lstStyle/>
          <a:p>
            <a:pPr marL="50800" indent="0" algn="ctr">
              <a:buNone/>
            </a:pPr>
            <a:r>
              <a:rPr lang="en-US" sz="9600" b="1" dirty="0">
                <a:ln w="13462">
                  <a:solidFill>
                    <a:schemeClr val="bg1"/>
                  </a:solidFill>
                  <a:prstDash val="solid"/>
                </a:ln>
                <a:solidFill>
                  <a:schemeClr val="tx1">
                    <a:lumMod val="85000"/>
                    <a:lumOff val="15000"/>
                  </a:schemeClr>
                </a:solidFill>
                <a:effectLst>
                  <a:glow rad="228600">
                    <a:schemeClr val="accent1">
                      <a:satMod val="175000"/>
                      <a:alpha val="40000"/>
                    </a:schemeClr>
                  </a:glow>
                  <a:outerShdw dist="38100" dir="2700000" algn="bl" rotWithShape="0">
                    <a:schemeClr val="accent5"/>
                  </a:outerShdw>
                </a:effectLst>
                <a:latin typeface="Imprint MT Shadow" panose="04020605060303030202" pitchFamily="82" charset="0"/>
              </a:rPr>
              <a:t>SEVERE WEATHER </a:t>
            </a:r>
          </a:p>
          <a:p>
            <a:pPr marL="50800" indent="0" algn="ctr">
              <a:buNone/>
            </a:pPr>
            <a:r>
              <a:rPr lang="en-US" sz="9600" b="1" dirty="0">
                <a:ln w="13462">
                  <a:solidFill>
                    <a:schemeClr val="bg1"/>
                  </a:solidFill>
                  <a:prstDash val="solid"/>
                </a:ln>
                <a:solidFill>
                  <a:schemeClr val="tx1">
                    <a:lumMod val="85000"/>
                    <a:lumOff val="15000"/>
                  </a:schemeClr>
                </a:solidFill>
                <a:effectLst>
                  <a:glow rad="228600">
                    <a:schemeClr val="accent1">
                      <a:satMod val="175000"/>
                      <a:alpha val="40000"/>
                    </a:schemeClr>
                  </a:glow>
                  <a:outerShdw dist="38100" dir="2700000" algn="bl" rotWithShape="0">
                    <a:schemeClr val="accent5"/>
                  </a:outerShdw>
                </a:effectLst>
                <a:latin typeface="Imprint MT Shadow" panose="04020605060303030202" pitchFamily="82" charset="0"/>
              </a:rPr>
              <a:t>101</a:t>
            </a:r>
          </a:p>
          <a:p>
            <a:endParaRPr lang="en-US" dirty="0"/>
          </a:p>
        </p:txBody>
      </p:sp>
    </p:spTree>
    <p:extLst>
      <p:ext uri="{BB962C8B-B14F-4D97-AF65-F5344CB8AC3E}">
        <p14:creationId xmlns:p14="http://schemas.microsoft.com/office/powerpoint/2010/main" val="49853513"/>
      </p:ext>
    </p:extLst>
  </p:cSld>
  <p:clrMapOvr>
    <a:masterClrMapping/>
  </p:clrMapOvr>
</p:sld>
</file>

<file path=ppt/theme/_rels/theme5.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Parallax">
  <a:themeElements>
    <a:clrScheme name="Parallax">
      <a:dk1>
        <a:srgbClr val="000000"/>
      </a:dk1>
      <a:lt1>
        <a:srgbClr val="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1">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6C1225B1-3C98-4CB8-AB47-C2D09D5324A9}" vid="{3328D9FA-4791-47A5-B72A-23B9D12631C0}"/>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617</TotalTime>
  <Words>5618</Words>
  <Application>Microsoft Office PowerPoint</Application>
  <PresentationFormat>Widescreen</PresentationFormat>
  <Paragraphs>737</Paragraphs>
  <Slides>98</Slides>
  <Notes>44</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98</vt:i4>
      </vt:variant>
    </vt:vector>
  </HeadingPairs>
  <TitlesOfParts>
    <vt:vector size="116" baseType="lpstr">
      <vt:lpstr>Arial</vt:lpstr>
      <vt:lpstr>Microsoft Sans Serif</vt:lpstr>
      <vt:lpstr>Calibri</vt:lpstr>
      <vt:lpstr>Arial Narrow</vt:lpstr>
      <vt:lpstr>Calibri Light</vt:lpstr>
      <vt:lpstr>Imprint MT Shadow</vt:lpstr>
      <vt:lpstr>Arial Rounded MT Bold</vt:lpstr>
      <vt:lpstr>Verdana</vt:lpstr>
      <vt:lpstr>Wingdings</vt:lpstr>
      <vt:lpstr>Arial Black</vt:lpstr>
      <vt:lpstr>Tw Cen MT</vt:lpstr>
      <vt:lpstr>Corbel</vt:lpstr>
      <vt:lpstr>Parallax</vt:lpstr>
      <vt:lpstr>Office Theme</vt:lpstr>
      <vt:lpstr>Theme1</vt:lpstr>
      <vt:lpstr>1_Office Theme</vt:lpstr>
      <vt:lpstr>1_Parallax</vt:lpstr>
      <vt:lpstr>2_Office Theme</vt:lpstr>
      <vt:lpstr>Expectations and Rules for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NWS Products Review</vt:lpstr>
      <vt:lpstr>We’ll Talk About…</vt:lpstr>
      <vt:lpstr>Area Forecast Discussion</vt:lpstr>
      <vt:lpstr>Hazardous Weather Outlook</vt:lpstr>
      <vt:lpstr>Hazard Planner</vt:lpstr>
      <vt:lpstr>SPC Convective Outlooks</vt:lpstr>
      <vt:lpstr>Local Study on SPC Convective Outlooks</vt:lpstr>
      <vt:lpstr>Severe Thunderstorm/Tornado Watch</vt:lpstr>
      <vt:lpstr>Special Weather Statement</vt:lpstr>
      <vt:lpstr>Severe Thunderstorm/Tornado Warnings</vt:lpstr>
      <vt:lpstr>Severe Weather Statement</vt:lpstr>
      <vt:lpstr>Local Storm Reports</vt:lpstr>
      <vt:lpstr>Public Information Statements</vt:lpstr>
      <vt:lpstr>Everbridge Briefings</vt:lpstr>
      <vt:lpstr>PowerPoint Presentation</vt:lpstr>
      <vt:lpstr>PowerPoint Presentation</vt:lpstr>
      <vt:lpstr>PowerPoint Presentation</vt:lpstr>
      <vt:lpstr>Questions / Discussion</vt:lpstr>
      <vt:lpstr>NWS UPDATE Emails</vt:lpstr>
      <vt:lpstr>PowerPoint Presentation</vt:lpstr>
      <vt:lpstr>Communication</vt:lpstr>
      <vt:lpstr>Often subjective. Are the speaker and listener on the same page?</vt:lpstr>
      <vt:lpstr>PowerPoint Presentation</vt:lpstr>
      <vt:lpstr>PowerPoint Presentation</vt:lpstr>
      <vt:lpstr>The Threat Bars</vt:lpstr>
      <vt:lpstr>The Confidence Bars</vt:lpstr>
      <vt:lpstr>The Known Knowns and the Known Unknowns</vt:lpstr>
      <vt:lpstr>Let’s look at some real examples</vt:lpstr>
      <vt:lpstr>PowerPoint Presentation</vt:lpstr>
      <vt:lpstr>PowerPoint Presentation</vt:lpstr>
      <vt:lpstr>PowerPoint Presentation</vt:lpstr>
      <vt:lpstr>PowerPoint Presentation</vt:lpstr>
      <vt:lpstr>PowerPoint Presentation</vt:lpstr>
      <vt:lpstr>Topics to be Covered</vt:lpstr>
      <vt:lpstr>Background</vt:lpstr>
      <vt:lpstr>Original Content</vt:lpstr>
      <vt:lpstr>2018 Update</vt:lpstr>
      <vt:lpstr>Media Partnership</vt:lpstr>
      <vt:lpstr>3/13/19 Case Study</vt:lpstr>
      <vt:lpstr>PowerPoint Presentation</vt:lpstr>
      <vt:lpstr>PowerPoint Presentation</vt:lpstr>
      <vt:lpstr>PowerPoint Presentation</vt:lpstr>
      <vt:lpstr>Summary</vt:lpstr>
      <vt:lpstr>Questions?</vt:lpstr>
      <vt:lpstr>Break Time! 10 min.</vt:lpstr>
      <vt:lpstr>NWSChat and Etiquette</vt:lpstr>
      <vt:lpstr>Where It All Begins: www.nwschat.weather.gov</vt:lpstr>
      <vt:lpstr>Where It All Begins: www.nwschat.weather.gov</vt:lpstr>
      <vt:lpstr>Who Can Have a Chat Account?</vt:lpstr>
      <vt:lpstr>NWSChat Live vs Pidgeon</vt:lpstr>
      <vt:lpstr>Mobile Versions</vt:lpstr>
      <vt:lpstr>2 Chat Rooms: fwdchat &amp; fwdemachat</vt:lpstr>
      <vt:lpstr>NWSChat in Action: March 13, 2019</vt:lpstr>
      <vt:lpstr>Rules and Suggestions</vt:lpstr>
      <vt:lpstr>Help Us Help You</vt:lpstr>
      <vt:lpstr>NWSChat is a GREAT Tool!</vt:lpstr>
      <vt:lpstr>Questions / Discussion</vt:lpstr>
      <vt:lpstr>Spotter Activation</vt:lpstr>
      <vt:lpstr>NWS Fort Worth’s Policy</vt:lpstr>
      <vt:lpstr>Severe Storm Notification</vt:lpstr>
      <vt:lpstr>Spotter Activation Notifications</vt:lpstr>
      <vt:lpstr>What about Amateur Radio and Net Controllers</vt:lpstr>
      <vt:lpstr>What Reports Does the NWS Want?</vt:lpstr>
      <vt:lpstr>How Can You Send Reports To the NWS?</vt:lpstr>
      <vt:lpstr>Questions / Discussion</vt:lpstr>
      <vt:lpstr>Break Time! 10 min.</vt:lpstr>
      <vt:lpstr>SEVERE WEATHER 101 WORKSHOP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NWS Products Review</dc:title>
  <dc:creator>Bianca Villanueva</dc:creator>
  <cp:lastModifiedBy>Alayna Payne</cp:lastModifiedBy>
  <cp:revision>33</cp:revision>
  <cp:lastPrinted>2019-03-26T20:31:40Z</cp:lastPrinted>
  <dcterms:modified xsi:type="dcterms:W3CDTF">2019-03-26T23:14:19Z</dcterms:modified>
</cp:coreProperties>
</file>