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5A400F7" w14:textId="77777777" w:rsidR="00F727B3" w:rsidRPr="00694CEE" w:rsidRDefault="00F727B3" w:rsidP="00F727B3">
      <w:pPr>
        <w:pStyle w:val="CoverTitle"/>
        <w:pBdr>
          <w:bottom w:val="none" w:sz="0" w:space="0" w:color="auto"/>
        </w:pBdr>
        <w:ind w:left="0"/>
        <w:jc w:val="center"/>
        <w:rPr>
          <w:color w:val="00456B"/>
          <w:sz w:val="42"/>
          <w:szCs w:val="42"/>
        </w:rPr>
      </w:pPr>
      <w:bookmarkStart w:id="0" w:name="_Hlk49416763"/>
      <w:r w:rsidRPr="00694CEE">
        <w:rPr>
          <w:b/>
          <w:bCs/>
          <w:noProof/>
          <w:color w:val="00456B"/>
          <w:sz w:val="42"/>
          <w:szCs w:val="42"/>
          <w:highlight w:val="lightGray"/>
        </w:rPr>
        <w:drawing>
          <wp:anchor distT="0" distB="0" distL="114300" distR="114300" simplePos="0" relativeHeight="251659264" behindDoc="1" locked="0" layoutInCell="1" allowOverlap="1" wp14:anchorId="2CE111C6" wp14:editId="5173B491">
            <wp:simplePos x="0" y="0"/>
            <wp:positionH relativeFrom="page">
              <wp:posOffset>0</wp:posOffset>
            </wp:positionH>
            <wp:positionV relativeFrom="page">
              <wp:posOffset>28575</wp:posOffset>
            </wp:positionV>
            <wp:extent cx="7772400" cy="10058400"/>
            <wp:effectExtent l="0" t="0" r="0" b="0"/>
            <wp:wrapNone/>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NCTCOG_Cover.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772400" cy="10058400"/>
                    </a:xfrm>
                    <a:prstGeom prst="rect">
                      <a:avLst/>
                    </a:prstGeom>
                  </pic:spPr>
                </pic:pic>
              </a:graphicData>
            </a:graphic>
            <wp14:sizeRelH relativeFrom="margin">
              <wp14:pctWidth>0</wp14:pctWidth>
            </wp14:sizeRelH>
            <wp14:sizeRelV relativeFrom="margin">
              <wp14:pctHeight>0</wp14:pctHeight>
            </wp14:sizeRelV>
          </wp:anchor>
        </w:drawing>
      </w:r>
      <w:r w:rsidRPr="00694CEE">
        <w:rPr>
          <w:b/>
          <w:bCs/>
          <w:color w:val="00456B"/>
          <w:sz w:val="42"/>
          <w:szCs w:val="42"/>
          <w:highlight w:val="lightGray"/>
        </w:rPr>
        <w:t>Name of Jurisdiction</w:t>
      </w:r>
    </w:p>
    <w:p w14:paraId="5FC5FC37" w14:textId="77777777" w:rsidR="00F727B3" w:rsidRPr="00694CEE" w:rsidRDefault="00F727B3" w:rsidP="00F727B3">
      <w:pPr>
        <w:pStyle w:val="CoverDate"/>
        <w:ind w:left="0"/>
        <w:jc w:val="center"/>
        <w:rPr>
          <w:rFonts w:ascii="Century Gothic" w:hAnsi="Century Gothic"/>
          <w:color w:val="00456B"/>
        </w:rPr>
      </w:pPr>
    </w:p>
    <w:p w14:paraId="4969A6D1" w14:textId="77777777" w:rsidR="00F727B3" w:rsidRPr="00694CEE" w:rsidRDefault="00F727B3" w:rsidP="00F727B3">
      <w:pPr>
        <w:pStyle w:val="CoverDate"/>
        <w:ind w:left="0"/>
        <w:jc w:val="center"/>
        <w:rPr>
          <w:rFonts w:ascii="Century Gothic" w:hAnsi="Century Gothic"/>
          <w:b/>
          <w:color w:val="00456B"/>
          <w:sz w:val="72"/>
          <w:szCs w:val="72"/>
        </w:rPr>
      </w:pPr>
      <w:r w:rsidRPr="00694CEE">
        <w:rPr>
          <w:rFonts w:ascii="Century Gothic" w:hAnsi="Century Gothic"/>
          <w:b/>
          <w:color w:val="00456B"/>
          <w:sz w:val="72"/>
          <w:szCs w:val="72"/>
        </w:rPr>
        <w:t>INCIDENT SUPPORT EOC</w:t>
      </w:r>
    </w:p>
    <w:p w14:paraId="75317BC9" w14:textId="77777777" w:rsidR="00F727B3" w:rsidRPr="00694CEE" w:rsidRDefault="00F727B3" w:rsidP="00F727B3">
      <w:pPr>
        <w:pStyle w:val="CoverDate"/>
        <w:ind w:left="0"/>
        <w:jc w:val="center"/>
        <w:rPr>
          <w:rFonts w:ascii="Century Gothic" w:hAnsi="Century Gothic"/>
          <w:b/>
          <w:color w:val="00456B"/>
          <w:sz w:val="96"/>
          <w:szCs w:val="96"/>
        </w:rPr>
      </w:pPr>
      <w:r w:rsidRPr="00694CEE">
        <w:rPr>
          <w:rFonts w:ascii="Century Gothic" w:hAnsi="Century Gothic"/>
          <w:b/>
          <w:color w:val="00456B"/>
          <w:sz w:val="96"/>
          <w:szCs w:val="96"/>
        </w:rPr>
        <w:t>COMMAND</w:t>
      </w:r>
    </w:p>
    <w:p w14:paraId="0666C263" w14:textId="77777777" w:rsidR="00F727B3" w:rsidRPr="00694CEE" w:rsidRDefault="00F727B3" w:rsidP="00F727B3">
      <w:pPr>
        <w:pStyle w:val="CoverDate"/>
        <w:ind w:left="0"/>
        <w:jc w:val="center"/>
        <w:rPr>
          <w:rFonts w:ascii="Century Gothic" w:hAnsi="Century Gothic"/>
          <w:b/>
          <w:color w:val="00456B"/>
          <w:sz w:val="72"/>
          <w:szCs w:val="72"/>
        </w:rPr>
      </w:pPr>
      <w:r w:rsidRPr="00694CEE">
        <w:rPr>
          <w:rFonts w:ascii="Century Gothic" w:hAnsi="Century Gothic"/>
          <w:b/>
          <w:color w:val="00456B"/>
          <w:sz w:val="72"/>
          <w:szCs w:val="72"/>
        </w:rPr>
        <w:t>HANDBOOK</w:t>
      </w:r>
    </w:p>
    <w:p w14:paraId="2F3C06E3" w14:textId="27748CF0" w:rsidR="00F727B3" w:rsidRPr="00694CEE" w:rsidRDefault="00430D08" w:rsidP="00F727B3">
      <w:pPr>
        <w:pStyle w:val="CoverDate"/>
        <w:spacing w:before="360"/>
        <w:ind w:left="0"/>
        <w:jc w:val="center"/>
        <w:rPr>
          <w:rFonts w:ascii="Century Gothic" w:hAnsi="Century Gothic"/>
          <w:color w:val="00456B"/>
          <w:sz w:val="36"/>
          <w:szCs w:val="36"/>
        </w:rPr>
      </w:pPr>
      <w:r>
        <w:rPr>
          <w:rFonts w:ascii="Century Gothic" w:hAnsi="Century Gothic"/>
          <w:color w:val="00456B"/>
          <w:sz w:val="36"/>
          <w:szCs w:val="36"/>
          <w:highlight w:val="lightGray"/>
        </w:rPr>
        <w:t>Dec</w:t>
      </w:r>
      <w:r w:rsidR="004A5F71">
        <w:rPr>
          <w:rFonts w:ascii="Century Gothic" w:hAnsi="Century Gothic"/>
          <w:color w:val="00456B"/>
          <w:sz w:val="36"/>
          <w:szCs w:val="36"/>
          <w:highlight w:val="lightGray"/>
        </w:rPr>
        <w:t>em</w:t>
      </w:r>
      <w:r w:rsidR="004A5F71" w:rsidRPr="0086433B">
        <w:rPr>
          <w:rFonts w:ascii="Century Gothic" w:hAnsi="Century Gothic"/>
          <w:color w:val="00456B"/>
          <w:sz w:val="36"/>
          <w:szCs w:val="36"/>
          <w:highlight w:val="lightGray"/>
        </w:rPr>
        <w:t xml:space="preserve">ber </w:t>
      </w:r>
      <w:r w:rsidR="0086433B" w:rsidRPr="0086433B">
        <w:rPr>
          <w:rFonts w:ascii="Century Gothic" w:hAnsi="Century Gothic"/>
          <w:color w:val="00456B"/>
          <w:sz w:val="36"/>
          <w:szCs w:val="36"/>
          <w:highlight w:val="lightGray"/>
        </w:rPr>
        <w:t>2020</w:t>
      </w:r>
    </w:p>
    <w:bookmarkEnd w:id="0"/>
    <w:p w14:paraId="55FF9F5D" w14:textId="0E4A501A" w:rsidR="002E7E27" w:rsidRPr="00694CEE" w:rsidRDefault="002E7E27" w:rsidP="00804BA0">
      <w:pPr>
        <w:sectPr w:rsidR="002E7E27" w:rsidRPr="00694CEE" w:rsidSect="00CD044C">
          <w:headerReference w:type="even" r:id="rId12"/>
          <w:footerReference w:type="even" r:id="rId13"/>
          <w:footerReference w:type="default" r:id="rId14"/>
          <w:headerReference w:type="first" r:id="rId15"/>
          <w:footerReference w:type="first" r:id="rId16"/>
          <w:pgSz w:w="12240" w:h="15840" w:code="1"/>
          <w:pgMar w:top="990" w:right="1440" w:bottom="1440" w:left="1440" w:header="720" w:footer="720" w:gutter="0"/>
          <w:pgNumType w:start="1"/>
          <w:cols w:space="720"/>
          <w:docGrid w:linePitch="360"/>
        </w:sectPr>
      </w:pPr>
    </w:p>
    <w:p w14:paraId="45891D80" w14:textId="77777777" w:rsidR="004C3ADC" w:rsidRPr="00694CEE" w:rsidRDefault="004C3ADC" w:rsidP="006D55E6">
      <w:pPr>
        <w:pStyle w:val="FakeHeading1"/>
      </w:pPr>
      <w:bookmarkStart w:id="1" w:name="_Toc53665185"/>
      <w:bookmarkStart w:id="2" w:name="_Toc48562414"/>
      <w:bookmarkStart w:id="3" w:name="_Hlk33690492"/>
      <w:r w:rsidRPr="00694CEE">
        <w:lastRenderedPageBreak/>
        <w:t>Approval and Implementation</w:t>
      </w:r>
      <w:bookmarkEnd w:id="1"/>
    </w:p>
    <w:p w14:paraId="06AE48CC" w14:textId="1D293E6A" w:rsidR="000157D4" w:rsidRPr="00694CEE" w:rsidRDefault="000157D4" w:rsidP="000157D4">
      <w:pPr>
        <w:pStyle w:val="BodyText"/>
      </w:pPr>
      <w:r w:rsidRPr="00694CEE">
        <w:t xml:space="preserve">The </w:t>
      </w:r>
      <w:r w:rsidRPr="00694CEE">
        <w:rPr>
          <w:highlight w:val="lightGray"/>
        </w:rPr>
        <w:t>(Name of Jurisdiction)</w:t>
      </w:r>
      <w:r w:rsidRPr="00694CEE">
        <w:t xml:space="preserve"> </w:t>
      </w:r>
      <w:r w:rsidR="00212671" w:rsidRPr="00694CEE">
        <w:t xml:space="preserve">Incident </w:t>
      </w:r>
      <w:r w:rsidR="00FA6C1C" w:rsidRPr="00694CEE">
        <w:t>Support</w:t>
      </w:r>
      <w:r w:rsidRPr="00694CEE">
        <w:t xml:space="preserve"> EOC </w:t>
      </w:r>
      <w:r w:rsidR="00874BAE" w:rsidRPr="00694CEE">
        <w:t>Command</w:t>
      </w:r>
      <w:r w:rsidRPr="00694CEE">
        <w:t xml:space="preserve"> Handbook is designed to provide operational guidance for the </w:t>
      </w:r>
      <w:r w:rsidRPr="00694CEE">
        <w:rPr>
          <w:highlight w:val="lightGray"/>
        </w:rPr>
        <w:t>(Name of Jurisdiction)</w:t>
      </w:r>
      <w:r w:rsidRPr="00694CEE">
        <w:t xml:space="preserve"> Emergency Operations Center (EOC) by defining the overarching approach to </w:t>
      </w:r>
      <w:r w:rsidRPr="00694CEE">
        <w:rPr>
          <w:highlight w:val="lightGray"/>
        </w:rPr>
        <w:t>(Name of Jurisdiction)</w:t>
      </w:r>
      <w:r w:rsidRPr="00694CEE">
        <w:t xml:space="preserve">’s EOC operations and position-specific guidance for the </w:t>
      </w:r>
      <w:r w:rsidR="00874BAE" w:rsidRPr="00694CEE">
        <w:t>EOC Director, EOC Command Staff, and Section Chiefs</w:t>
      </w:r>
      <w:r w:rsidRPr="00694CEE">
        <w:t xml:space="preserve">. </w:t>
      </w:r>
      <w:r w:rsidR="00FA6C1C" w:rsidRPr="00694CEE">
        <w:t>General and p</w:t>
      </w:r>
      <w:r w:rsidRPr="00694CEE">
        <w:t xml:space="preserve">osition-specific guidance includes general tasks, activation, operations, </w:t>
      </w:r>
      <w:r w:rsidR="009F6295" w:rsidRPr="00694CEE">
        <w:t xml:space="preserve">shift change, </w:t>
      </w:r>
      <w:r w:rsidRPr="00694CEE">
        <w:t xml:space="preserve">and demobilization checklists. Checklists will be used during operation and will continue to be refined based on subject matter expertise and lessons learned during real-world events. Handling instructions for this document are defined on page </w:t>
      </w:r>
      <w:r w:rsidR="009A5CA1" w:rsidRPr="00694CEE">
        <w:t>vii</w:t>
      </w:r>
      <w:r w:rsidRPr="00694CEE">
        <w:t>.</w:t>
      </w:r>
    </w:p>
    <w:p w14:paraId="672B5D19" w14:textId="0DD393A8" w:rsidR="000157D4" w:rsidRPr="00694CEE" w:rsidRDefault="000157D4" w:rsidP="000157D4">
      <w:pPr>
        <w:pStyle w:val="BodyText"/>
      </w:pPr>
      <w:r w:rsidRPr="00694CEE">
        <w:t>Th</w:t>
      </w:r>
      <w:r w:rsidR="00B62EE0" w:rsidRPr="00694CEE">
        <w:t>e</w:t>
      </w:r>
      <w:r w:rsidRPr="00694CEE">
        <w:t xml:space="preserve"> </w:t>
      </w:r>
      <w:r w:rsidRPr="00694CEE">
        <w:rPr>
          <w:highlight w:val="lightGray"/>
        </w:rPr>
        <w:t>(Name of Jurisdiction)</w:t>
      </w:r>
      <w:r w:rsidRPr="00694CEE">
        <w:t xml:space="preserve"> </w:t>
      </w:r>
      <w:r w:rsidR="00FA6C1C" w:rsidRPr="00694CEE">
        <w:t>Incident Support</w:t>
      </w:r>
      <w:r w:rsidRPr="00694CEE">
        <w:t xml:space="preserve"> EOC Handbook</w:t>
      </w:r>
      <w:r w:rsidR="00B62EE0" w:rsidRPr="00694CEE">
        <w:t xml:space="preserve">s (Command, </w:t>
      </w:r>
      <w:r w:rsidR="00FA6C1C" w:rsidRPr="00694CEE">
        <w:t>Situational Awareness, Planning Support, Resources Support, and Center Support</w:t>
      </w:r>
      <w:r w:rsidR="00B62EE0" w:rsidRPr="00694CEE">
        <w:t>)</w:t>
      </w:r>
      <w:r w:rsidRPr="00694CEE">
        <w:t xml:space="preserve"> supersede all previous EOC handbooks and manuals for </w:t>
      </w:r>
      <w:r w:rsidRPr="00694CEE">
        <w:rPr>
          <w:highlight w:val="lightGray"/>
        </w:rPr>
        <w:t>(Name of Jurisdiction)</w:t>
      </w:r>
      <w:r w:rsidRPr="00694CEE">
        <w:t xml:space="preserve"> and implements the handbook</w:t>
      </w:r>
      <w:r w:rsidR="00B62EE0" w:rsidRPr="00694CEE">
        <w:t>s</w:t>
      </w:r>
      <w:r w:rsidRPr="00694CEE">
        <w:t xml:space="preserve"> as the primary operational guidance for the </w:t>
      </w:r>
      <w:r w:rsidRPr="00694CEE">
        <w:rPr>
          <w:highlight w:val="lightGray"/>
        </w:rPr>
        <w:t>(Name of Jurisdiction)</w:t>
      </w:r>
      <w:r w:rsidRPr="00694CEE">
        <w:t xml:space="preserve"> EOC. In turn, this handbook does not supersede or replace the </w:t>
      </w:r>
      <w:r w:rsidRPr="00694CEE">
        <w:rPr>
          <w:rStyle w:val="Shaded"/>
          <w:shd w:val="clear" w:color="auto" w:fill="D9D9D9" w:themeFill="background1" w:themeFillShade="D9"/>
        </w:rPr>
        <w:t>(Name of Jurisdiction)</w:t>
      </w:r>
      <w:r w:rsidRPr="00694CEE">
        <w:t xml:space="preserve"> Emergency Operations Plan (EOP) and its annexes or other procedures already in place in </w:t>
      </w:r>
      <w:r w:rsidRPr="00694CEE">
        <w:rPr>
          <w:rStyle w:val="Shaded"/>
          <w:shd w:val="clear" w:color="auto" w:fill="D9D9D9" w:themeFill="background1" w:themeFillShade="D9"/>
        </w:rPr>
        <w:t>(Name of Jurisdiction)</w:t>
      </w:r>
      <w:r w:rsidRPr="00694CEE">
        <w:t xml:space="preserve">. Instead, it supplements those procedures with a temporary </w:t>
      </w:r>
      <w:r w:rsidR="00FA6C1C" w:rsidRPr="00694CEE">
        <w:t>Incident Support Model (ISM)</w:t>
      </w:r>
      <w:r w:rsidR="009F6295" w:rsidRPr="00694CEE">
        <w:t xml:space="preserve"> </w:t>
      </w:r>
      <w:r w:rsidRPr="00694CEE">
        <w:t xml:space="preserve">structure, which provides for the immediate management of response operations and the early transition to recovery operations. </w:t>
      </w:r>
    </w:p>
    <w:p w14:paraId="059F819F" w14:textId="65444407" w:rsidR="000157D4" w:rsidRPr="00694CEE" w:rsidRDefault="000157D4" w:rsidP="000157D4">
      <w:pPr>
        <w:pStyle w:val="BodyText"/>
      </w:pPr>
      <w:r w:rsidRPr="00694CEE">
        <w:t xml:space="preserve">This </w:t>
      </w:r>
      <w:r w:rsidR="00FA6C1C" w:rsidRPr="00694CEE">
        <w:t>Incident Support</w:t>
      </w:r>
      <w:r w:rsidR="00B62EE0" w:rsidRPr="00694CEE">
        <w:t xml:space="preserve"> </w:t>
      </w:r>
      <w:r w:rsidRPr="00694CEE">
        <w:t xml:space="preserve">EOC </w:t>
      </w:r>
      <w:r w:rsidR="00B62EE0" w:rsidRPr="00694CEE">
        <w:t>Command H</w:t>
      </w:r>
      <w:r w:rsidRPr="00694CEE">
        <w:t xml:space="preserve">andbook is approved and implemented on </w:t>
      </w:r>
      <w:r w:rsidRPr="00694CEE">
        <w:rPr>
          <w:highlight w:val="lightGray"/>
        </w:rPr>
        <w:t>(insert day)</w:t>
      </w:r>
      <w:r w:rsidRPr="00694CEE">
        <w:t xml:space="preserve"> of </w:t>
      </w:r>
      <w:r w:rsidRPr="00694CEE">
        <w:rPr>
          <w:highlight w:val="lightGray"/>
        </w:rPr>
        <w:t>(month)</w:t>
      </w:r>
      <w:r w:rsidRPr="00694CEE">
        <w:t xml:space="preserve">, </w:t>
      </w:r>
      <w:r w:rsidRPr="00694CEE">
        <w:rPr>
          <w:highlight w:val="lightGray"/>
        </w:rPr>
        <w:t>(year)</w:t>
      </w:r>
      <w:r w:rsidRPr="00694CEE">
        <w:t>.</w:t>
      </w:r>
    </w:p>
    <w:p w14:paraId="533C55B3" w14:textId="77777777" w:rsidR="000157D4" w:rsidRPr="00694CEE" w:rsidRDefault="000157D4" w:rsidP="000157D4">
      <w:pPr>
        <w:pStyle w:val="BodyText"/>
      </w:pPr>
    </w:p>
    <w:p w14:paraId="4CB0A2EC" w14:textId="77777777" w:rsidR="000157D4" w:rsidRPr="00694CEE" w:rsidRDefault="000157D4" w:rsidP="000157D4">
      <w:pPr>
        <w:pStyle w:val="BodyText"/>
      </w:pPr>
      <w:r w:rsidRPr="00694CEE">
        <w:tab/>
      </w:r>
      <w:r w:rsidRPr="00694CEE">
        <w:rPr>
          <w:highlight w:val="lightGray"/>
        </w:rPr>
        <w:t>(Signature)</w:t>
      </w:r>
      <w:r w:rsidRPr="00694CEE">
        <w:br/>
        <w:t>_____________________________________________________</w:t>
      </w:r>
      <w:r w:rsidRPr="00694CEE">
        <w:tab/>
      </w:r>
    </w:p>
    <w:p w14:paraId="2F670AFB" w14:textId="77777777" w:rsidR="000157D4" w:rsidRPr="00694CEE" w:rsidRDefault="000157D4" w:rsidP="000157D4">
      <w:pPr>
        <w:pStyle w:val="BodyText"/>
      </w:pPr>
      <w:r w:rsidRPr="00694CEE">
        <w:rPr>
          <w:highlight w:val="lightGray"/>
        </w:rPr>
        <w:t>(Name)</w:t>
      </w:r>
      <w:r w:rsidRPr="00694CEE">
        <w:t xml:space="preserve"> </w:t>
      </w:r>
    </w:p>
    <w:p w14:paraId="1F1D1175" w14:textId="77777777" w:rsidR="000157D4" w:rsidRPr="00694CEE" w:rsidRDefault="000157D4" w:rsidP="000157D4">
      <w:pPr>
        <w:pStyle w:val="BodyText"/>
      </w:pPr>
    </w:p>
    <w:p w14:paraId="393379EA" w14:textId="77777777" w:rsidR="000157D4" w:rsidRPr="00694CEE" w:rsidRDefault="000157D4" w:rsidP="000157D4">
      <w:pPr>
        <w:pStyle w:val="BodyText"/>
      </w:pPr>
      <w:r w:rsidRPr="00694CEE">
        <w:t>_____________________________________________________</w:t>
      </w:r>
      <w:r w:rsidRPr="00694CEE">
        <w:tab/>
      </w:r>
    </w:p>
    <w:p w14:paraId="06D8D9A2" w14:textId="77777777" w:rsidR="000157D4" w:rsidRPr="00694CEE" w:rsidRDefault="000157D4" w:rsidP="000157D4">
      <w:pPr>
        <w:pStyle w:val="BodyText"/>
        <w:jc w:val="left"/>
      </w:pPr>
      <w:r w:rsidRPr="00694CEE">
        <w:rPr>
          <w:highlight w:val="lightGray"/>
        </w:rPr>
        <w:t>(Senior Official Title), (Name of Jurisdiction)</w:t>
      </w:r>
      <w:r w:rsidRPr="00694CEE">
        <w:br/>
      </w:r>
      <w:r w:rsidRPr="00694CEE">
        <w:br/>
      </w:r>
      <w:r w:rsidRPr="00694CEE">
        <w:rPr>
          <w:highlight w:val="lightGray"/>
        </w:rPr>
        <w:t>Additional signature lines should be added to accommodate additional signatories.</w:t>
      </w:r>
    </w:p>
    <w:p w14:paraId="76880496" w14:textId="21ADE94C" w:rsidR="00E54D69" w:rsidRPr="00694CEE" w:rsidRDefault="00E54D69">
      <w:pPr>
        <w:rPr>
          <w:rFonts w:ascii="Segoe UI Semilight" w:eastAsiaTheme="majorEastAsia" w:hAnsi="Segoe UI Semilight" w:cstheme="majorBidi"/>
          <w:b/>
          <w:bCs/>
          <w:color w:val="58595B"/>
          <w:sz w:val="38"/>
          <w:szCs w:val="28"/>
        </w:rPr>
      </w:pPr>
      <w:r w:rsidRPr="00694CEE">
        <w:rPr>
          <w:rFonts w:eastAsiaTheme="majorEastAsia" w:cstheme="majorBidi"/>
          <w:b/>
          <w:bCs/>
          <w:color w:val="58595B"/>
          <w:sz w:val="38"/>
          <w:szCs w:val="28"/>
        </w:rPr>
        <w:br w:type="page"/>
      </w:r>
    </w:p>
    <w:p w14:paraId="27DBCE38" w14:textId="77777777" w:rsidR="004C3ADC" w:rsidRPr="00694CEE" w:rsidRDefault="004C3ADC" w:rsidP="004C3ADC">
      <w:pPr>
        <w:pStyle w:val="BodyText"/>
      </w:pPr>
    </w:p>
    <w:p w14:paraId="00B43FAE" w14:textId="1A3DDDCC" w:rsidR="004C3ADC" w:rsidRPr="00694CEE" w:rsidRDefault="004C3ADC" w:rsidP="0045426E">
      <w:pPr>
        <w:pStyle w:val="Blank"/>
        <w:rPr>
          <w:rFonts w:eastAsiaTheme="majorEastAsia" w:cstheme="majorBidi"/>
          <w:b/>
          <w:bCs/>
          <w:noProof w:val="0"/>
          <w:color w:val="58595B"/>
          <w:sz w:val="38"/>
          <w:szCs w:val="28"/>
        </w:rPr>
      </w:pPr>
      <w:r w:rsidRPr="00694CEE">
        <w:rPr>
          <w:noProof w:val="0"/>
        </w:rPr>
        <w:t>This page intentionally left blank.</w:t>
      </w:r>
    </w:p>
    <w:p w14:paraId="2E834323" w14:textId="77777777" w:rsidR="004C3ADC" w:rsidRPr="00694CEE" w:rsidRDefault="004C3ADC" w:rsidP="00F65516">
      <w:pPr>
        <w:pStyle w:val="Heading1"/>
        <w:sectPr w:rsidR="004C3ADC" w:rsidRPr="00694CEE" w:rsidSect="009A5CA1">
          <w:headerReference w:type="even" r:id="rId17"/>
          <w:headerReference w:type="default" r:id="rId18"/>
          <w:footerReference w:type="default" r:id="rId19"/>
          <w:headerReference w:type="first" r:id="rId20"/>
          <w:footerReference w:type="first" r:id="rId21"/>
          <w:pgSz w:w="12240" w:h="15840" w:code="1"/>
          <w:pgMar w:top="1440" w:right="1440" w:bottom="1440" w:left="1440" w:header="720" w:footer="720" w:gutter="0"/>
          <w:pgNumType w:fmt="lowerRoman" w:start="1"/>
          <w:cols w:space="720"/>
          <w:docGrid w:linePitch="360"/>
        </w:sectPr>
      </w:pPr>
    </w:p>
    <w:p w14:paraId="05B5B8D1" w14:textId="0D623287" w:rsidR="00914E9C" w:rsidRPr="00694CEE" w:rsidRDefault="008D4357" w:rsidP="006D55E6">
      <w:pPr>
        <w:pStyle w:val="FakeHeading1"/>
      </w:pPr>
      <w:bookmarkStart w:id="4" w:name="_Toc53665186"/>
      <w:r w:rsidRPr="00694CEE">
        <w:lastRenderedPageBreak/>
        <w:t>Record of Change</w:t>
      </w:r>
      <w:bookmarkEnd w:id="2"/>
      <w:r w:rsidR="00E54D69" w:rsidRPr="00694CEE">
        <w:t>s</w:t>
      </w:r>
      <w:bookmarkEnd w:id="4"/>
    </w:p>
    <w:tbl>
      <w:tblPr>
        <w:tblStyle w:val="TableSubhead"/>
        <w:tblW w:w="9360" w:type="dxa"/>
        <w:tblLook w:val="04A0" w:firstRow="1" w:lastRow="0" w:firstColumn="1" w:lastColumn="0" w:noHBand="0" w:noVBand="1"/>
      </w:tblPr>
      <w:tblGrid>
        <w:gridCol w:w="1356"/>
        <w:gridCol w:w="1701"/>
        <w:gridCol w:w="4063"/>
        <w:gridCol w:w="2240"/>
      </w:tblGrid>
      <w:tr w:rsidR="00360122" w:rsidRPr="00694CEE" w14:paraId="75238988" w14:textId="77777777" w:rsidTr="00F01424">
        <w:trPr>
          <w:cnfStyle w:val="100000000000" w:firstRow="1" w:lastRow="0" w:firstColumn="0" w:lastColumn="0" w:oddVBand="0" w:evenVBand="0" w:oddHBand="0" w:evenHBand="0" w:firstRowFirstColumn="0" w:firstRowLastColumn="0" w:lastRowFirstColumn="0" w:lastRowLastColumn="0"/>
          <w:trHeight w:val="583"/>
        </w:trPr>
        <w:tc>
          <w:tcPr>
            <w:cnfStyle w:val="001000000000" w:firstRow="0" w:lastRow="0" w:firstColumn="1" w:lastColumn="0" w:oddVBand="0" w:evenVBand="0" w:oddHBand="0" w:evenHBand="0" w:firstRowFirstColumn="0" w:firstRowLastColumn="0" w:lastRowFirstColumn="0" w:lastRowLastColumn="0"/>
            <w:tcW w:w="1391" w:type="dxa"/>
          </w:tcPr>
          <w:p w14:paraId="277FE20D" w14:textId="77777777" w:rsidR="00360122" w:rsidRPr="00694CEE" w:rsidRDefault="00360122" w:rsidP="00360122">
            <w:pPr>
              <w:pStyle w:val="TableHeader"/>
            </w:pPr>
            <w:r w:rsidRPr="00694CEE">
              <w:t>Change #</w:t>
            </w:r>
          </w:p>
        </w:tc>
        <w:tc>
          <w:tcPr>
            <w:tcW w:w="1764" w:type="dxa"/>
          </w:tcPr>
          <w:p w14:paraId="700FC212" w14:textId="77777777" w:rsidR="00360122" w:rsidRPr="00694CEE" w:rsidRDefault="00360122" w:rsidP="00360122">
            <w:pPr>
              <w:pStyle w:val="TableHeader"/>
              <w:cnfStyle w:val="100000000000" w:firstRow="1" w:lastRow="0" w:firstColumn="0" w:lastColumn="0" w:oddVBand="0" w:evenVBand="0" w:oddHBand="0" w:evenHBand="0" w:firstRowFirstColumn="0" w:firstRowLastColumn="0" w:lastRowFirstColumn="0" w:lastRowLastColumn="0"/>
            </w:pPr>
            <w:r w:rsidRPr="00694CEE">
              <w:t>Change Date</w:t>
            </w:r>
          </w:p>
        </w:tc>
        <w:tc>
          <w:tcPr>
            <w:tcW w:w="4310" w:type="dxa"/>
          </w:tcPr>
          <w:p w14:paraId="279512F8" w14:textId="77777777" w:rsidR="00360122" w:rsidRPr="00694CEE" w:rsidRDefault="00360122" w:rsidP="00360122">
            <w:pPr>
              <w:pStyle w:val="TableHeader"/>
              <w:cnfStyle w:val="100000000000" w:firstRow="1" w:lastRow="0" w:firstColumn="0" w:lastColumn="0" w:oddVBand="0" w:evenVBand="0" w:oddHBand="0" w:evenHBand="0" w:firstRowFirstColumn="0" w:firstRowLastColumn="0" w:lastRowFirstColumn="0" w:lastRowLastColumn="0"/>
            </w:pPr>
            <w:r w:rsidRPr="00694CEE">
              <w:t>Change Type</w:t>
            </w:r>
          </w:p>
        </w:tc>
        <w:tc>
          <w:tcPr>
            <w:tcW w:w="2340" w:type="dxa"/>
          </w:tcPr>
          <w:p w14:paraId="1D057343" w14:textId="77777777" w:rsidR="00360122" w:rsidRPr="00694CEE" w:rsidRDefault="00360122" w:rsidP="00360122">
            <w:pPr>
              <w:pStyle w:val="TableHeader"/>
              <w:cnfStyle w:val="100000000000" w:firstRow="1" w:lastRow="0" w:firstColumn="0" w:lastColumn="0" w:oddVBand="0" w:evenVBand="0" w:oddHBand="0" w:evenHBand="0" w:firstRowFirstColumn="0" w:firstRowLastColumn="0" w:lastRowFirstColumn="0" w:lastRowLastColumn="0"/>
            </w:pPr>
            <w:r w:rsidRPr="00694CEE">
              <w:t>Entered By</w:t>
            </w:r>
          </w:p>
        </w:tc>
      </w:tr>
      <w:tr w:rsidR="00360122" w:rsidRPr="00694CEE" w14:paraId="7E9297B0"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F602F73" w14:textId="77777777" w:rsidR="00360122" w:rsidRPr="00694CEE" w:rsidRDefault="00360122" w:rsidP="00360122">
            <w:pPr>
              <w:pStyle w:val="TableText"/>
            </w:pPr>
          </w:p>
        </w:tc>
        <w:tc>
          <w:tcPr>
            <w:tcW w:w="1764" w:type="dxa"/>
          </w:tcPr>
          <w:p w14:paraId="58093128"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73AFB866" w14:textId="77777777" w:rsidR="00360122" w:rsidRPr="00694CEE" w:rsidRDefault="00360122" w:rsidP="003958C7">
            <w:pPr>
              <w:pStyle w:val="TableNumber"/>
              <w:numPr>
                <w:ilvl w:val="0"/>
                <w:numId w:val="0"/>
              </w:numPr>
              <w:cnfStyle w:val="000000000000" w:firstRow="0" w:lastRow="0" w:firstColumn="0" w:lastColumn="0" w:oddVBand="0" w:evenVBand="0" w:oddHBand="0" w:evenHBand="0" w:firstRowFirstColumn="0" w:firstRowLastColumn="0" w:lastRowFirstColumn="0" w:lastRowLastColumn="0"/>
            </w:pPr>
          </w:p>
        </w:tc>
        <w:tc>
          <w:tcPr>
            <w:tcW w:w="2340" w:type="dxa"/>
          </w:tcPr>
          <w:p w14:paraId="37421E56"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694CEE" w14:paraId="72074212"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58D241F5" w14:textId="77777777" w:rsidR="00360122" w:rsidRPr="00694CEE" w:rsidRDefault="00360122" w:rsidP="00360122">
            <w:pPr>
              <w:pStyle w:val="TableText"/>
            </w:pPr>
          </w:p>
        </w:tc>
        <w:tc>
          <w:tcPr>
            <w:tcW w:w="1764" w:type="dxa"/>
          </w:tcPr>
          <w:p w14:paraId="15393A22"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4F77F3EE"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7D5D989"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694CEE" w14:paraId="3C966064" w14:textId="77777777" w:rsidTr="00F01424">
        <w:trPr>
          <w:trHeight w:val="597"/>
        </w:trPr>
        <w:tc>
          <w:tcPr>
            <w:cnfStyle w:val="001000000000" w:firstRow="0" w:lastRow="0" w:firstColumn="1" w:lastColumn="0" w:oddVBand="0" w:evenVBand="0" w:oddHBand="0" w:evenHBand="0" w:firstRowFirstColumn="0" w:firstRowLastColumn="0" w:lastRowFirstColumn="0" w:lastRowLastColumn="0"/>
            <w:tcW w:w="1391" w:type="dxa"/>
          </w:tcPr>
          <w:p w14:paraId="1B7E9C8F" w14:textId="77777777" w:rsidR="00360122" w:rsidRPr="00694CEE" w:rsidRDefault="00360122" w:rsidP="00360122">
            <w:pPr>
              <w:pStyle w:val="TableText"/>
            </w:pPr>
          </w:p>
        </w:tc>
        <w:tc>
          <w:tcPr>
            <w:tcW w:w="1764" w:type="dxa"/>
          </w:tcPr>
          <w:p w14:paraId="6348E2B4"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7E2DFB8A"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517C967"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694CEE" w14:paraId="27C8895B"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FFCAC59" w14:textId="77777777" w:rsidR="00360122" w:rsidRPr="00694CEE" w:rsidRDefault="00360122" w:rsidP="00360122">
            <w:pPr>
              <w:pStyle w:val="TableText"/>
            </w:pPr>
          </w:p>
        </w:tc>
        <w:tc>
          <w:tcPr>
            <w:tcW w:w="1764" w:type="dxa"/>
          </w:tcPr>
          <w:p w14:paraId="4B6CD23C"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8CA2409"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6DD537BF"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694CEE" w14:paraId="67FCB1AF"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534A4259" w14:textId="77777777" w:rsidR="00360122" w:rsidRPr="00694CEE" w:rsidRDefault="00360122" w:rsidP="00360122">
            <w:pPr>
              <w:pStyle w:val="TableText"/>
            </w:pPr>
          </w:p>
        </w:tc>
        <w:tc>
          <w:tcPr>
            <w:tcW w:w="1764" w:type="dxa"/>
          </w:tcPr>
          <w:p w14:paraId="62E02573"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4C0993CE"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26781650"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360122" w:rsidRPr="00694CEE" w14:paraId="3F09DCD5"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439705F" w14:textId="77777777" w:rsidR="00360122" w:rsidRPr="00694CEE" w:rsidRDefault="00360122" w:rsidP="00360122">
            <w:pPr>
              <w:pStyle w:val="TableText"/>
            </w:pPr>
          </w:p>
        </w:tc>
        <w:tc>
          <w:tcPr>
            <w:tcW w:w="1764" w:type="dxa"/>
          </w:tcPr>
          <w:p w14:paraId="0A98D8A3"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4BB9CD0"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C7BA8DC" w14:textId="77777777" w:rsidR="00360122" w:rsidRPr="00694CEE" w:rsidRDefault="00360122"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2D4285BC"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6E0DC708" w14:textId="77777777" w:rsidR="004C3ADC" w:rsidRPr="00694CEE" w:rsidRDefault="004C3ADC" w:rsidP="00360122">
            <w:pPr>
              <w:pStyle w:val="TableText"/>
            </w:pPr>
          </w:p>
        </w:tc>
        <w:tc>
          <w:tcPr>
            <w:tcW w:w="1764" w:type="dxa"/>
          </w:tcPr>
          <w:p w14:paraId="219975DE"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74B9826"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4A189CC1"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29DAB963"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0F24ECF6" w14:textId="77777777" w:rsidR="004C3ADC" w:rsidRPr="00694CEE" w:rsidRDefault="004C3ADC" w:rsidP="00360122">
            <w:pPr>
              <w:pStyle w:val="TableText"/>
            </w:pPr>
          </w:p>
        </w:tc>
        <w:tc>
          <w:tcPr>
            <w:tcW w:w="1764" w:type="dxa"/>
          </w:tcPr>
          <w:p w14:paraId="16A34BF2"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1A54DB2"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0DA263C8"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3F1E681F"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2E547291" w14:textId="77777777" w:rsidR="004C3ADC" w:rsidRPr="00694CEE" w:rsidRDefault="004C3ADC" w:rsidP="00360122">
            <w:pPr>
              <w:pStyle w:val="TableText"/>
            </w:pPr>
          </w:p>
        </w:tc>
        <w:tc>
          <w:tcPr>
            <w:tcW w:w="1764" w:type="dxa"/>
          </w:tcPr>
          <w:p w14:paraId="78BBEE54"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5CB2FB8F"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9697E48"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62A58673"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5AB0D16B" w14:textId="77777777" w:rsidR="004C3ADC" w:rsidRPr="00694CEE" w:rsidRDefault="004C3ADC" w:rsidP="00360122">
            <w:pPr>
              <w:pStyle w:val="TableText"/>
            </w:pPr>
          </w:p>
        </w:tc>
        <w:tc>
          <w:tcPr>
            <w:tcW w:w="1764" w:type="dxa"/>
          </w:tcPr>
          <w:p w14:paraId="4C5ECE49"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6C1CAD3E"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232F24DA"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067D0EF8"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A8CE5FC" w14:textId="77777777" w:rsidR="004C3ADC" w:rsidRPr="00694CEE" w:rsidRDefault="004C3ADC" w:rsidP="00360122">
            <w:pPr>
              <w:pStyle w:val="TableText"/>
            </w:pPr>
          </w:p>
        </w:tc>
        <w:tc>
          <w:tcPr>
            <w:tcW w:w="1764" w:type="dxa"/>
          </w:tcPr>
          <w:p w14:paraId="0A5FDFFF"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B20FF66"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BF2A3A6"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2BA63AB8"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B406505" w14:textId="77777777" w:rsidR="004C3ADC" w:rsidRPr="00694CEE" w:rsidRDefault="004C3ADC" w:rsidP="00360122">
            <w:pPr>
              <w:pStyle w:val="TableText"/>
            </w:pPr>
          </w:p>
        </w:tc>
        <w:tc>
          <w:tcPr>
            <w:tcW w:w="1764" w:type="dxa"/>
          </w:tcPr>
          <w:p w14:paraId="70706255"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27937EA"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1F62C82D"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10CAF46A"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08DF8D47" w14:textId="77777777" w:rsidR="004C3ADC" w:rsidRPr="00694CEE" w:rsidRDefault="004C3ADC" w:rsidP="00360122">
            <w:pPr>
              <w:pStyle w:val="TableText"/>
            </w:pPr>
          </w:p>
        </w:tc>
        <w:tc>
          <w:tcPr>
            <w:tcW w:w="1764" w:type="dxa"/>
          </w:tcPr>
          <w:p w14:paraId="033B81A9"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1CE9F1F6"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5F41B5F"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5AE20745"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F16E984" w14:textId="77777777" w:rsidR="004C3ADC" w:rsidRPr="00694CEE" w:rsidRDefault="004C3ADC" w:rsidP="00360122">
            <w:pPr>
              <w:pStyle w:val="TableText"/>
            </w:pPr>
          </w:p>
        </w:tc>
        <w:tc>
          <w:tcPr>
            <w:tcW w:w="1764" w:type="dxa"/>
          </w:tcPr>
          <w:p w14:paraId="2D096D28"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5DAD6947"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60ACA926"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127504D2"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4B09D781" w14:textId="77777777" w:rsidR="004C3ADC" w:rsidRPr="00694CEE" w:rsidRDefault="004C3ADC" w:rsidP="00360122">
            <w:pPr>
              <w:pStyle w:val="TableText"/>
            </w:pPr>
          </w:p>
        </w:tc>
        <w:tc>
          <w:tcPr>
            <w:tcW w:w="1764" w:type="dxa"/>
          </w:tcPr>
          <w:p w14:paraId="539D4701"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53B9D4B8"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1B226B24"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5AC9E528"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38A9ADE8" w14:textId="77777777" w:rsidR="004C3ADC" w:rsidRPr="00694CEE" w:rsidRDefault="004C3ADC" w:rsidP="00360122">
            <w:pPr>
              <w:pStyle w:val="TableText"/>
            </w:pPr>
          </w:p>
        </w:tc>
        <w:tc>
          <w:tcPr>
            <w:tcW w:w="1764" w:type="dxa"/>
          </w:tcPr>
          <w:p w14:paraId="60817073"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60C3DD71"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551326F2"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4AFEC3C6"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2C52F8D4" w14:textId="77777777" w:rsidR="004C3ADC" w:rsidRPr="00694CEE" w:rsidRDefault="004C3ADC" w:rsidP="00360122">
            <w:pPr>
              <w:pStyle w:val="TableText"/>
            </w:pPr>
          </w:p>
        </w:tc>
        <w:tc>
          <w:tcPr>
            <w:tcW w:w="1764" w:type="dxa"/>
          </w:tcPr>
          <w:p w14:paraId="06209E6F"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C6AAB64"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133DF578"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r w:rsidR="004C3ADC" w:rsidRPr="00694CEE" w14:paraId="7C1A0E7F" w14:textId="77777777" w:rsidTr="00F01424">
        <w:trPr>
          <w:trHeight w:val="583"/>
        </w:trPr>
        <w:tc>
          <w:tcPr>
            <w:cnfStyle w:val="001000000000" w:firstRow="0" w:lastRow="0" w:firstColumn="1" w:lastColumn="0" w:oddVBand="0" w:evenVBand="0" w:oddHBand="0" w:evenHBand="0" w:firstRowFirstColumn="0" w:firstRowLastColumn="0" w:lastRowFirstColumn="0" w:lastRowLastColumn="0"/>
            <w:tcW w:w="1391" w:type="dxa"/>
          </w:tcPr>
          <w:p w14:paraId="73BCEA0F" w14:textId="77777777" w:rsidR="004C3ADC" w:rsidRPr="00694CEE" w:rsidRDefault="004C3ADC" w:rsidP="00360122">
            <w:pPr>
              <w:pStyle w:val="TableText"/>
            </w:pPr>
          </w:p>
        </w:tc>
        <w:tc>
          <w:tcPr>
            <w:tcW w:w="1764" w:type="dxa"/>
          </w:tcPr>
          <w:p w14:paraId="316C42A0"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4310" w:type="dxa"/>
          </w:tcPr>
          <w:p w14:paraId="2144D3A9"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c>
          <w:tcPr>
            <w:tcW w:w="2340" w:type="dxa"/>
          </w:tcPr>
          <w:p w14:paraId="6878C492" w14:textId="77777777" w:rsidR="004C3ADC" w:rsidRPr="00694CEE" w:rsidRDefault="004C3ADC" w:rsidP="00360122">
            <w:pPr>
              <w:pStyle w:val="TableText"/>
              <w:cnfStyle w:val="000000000000" w:firstRow="0" w:lastRow="0" w:firstColumn="0" w:lastColumn="0" w:oddVBand="0" w:evenVBand="0" w:oddHBand="0" w:evenHBand="0" w:firstRowFirstColumn="0" w:firstRowLastColumn="0" w:lastRowFirstColumn="0" w:lastRowLastColumn="0"/>
            </w:pPr>
          </w:p>
        </w:tc>
      </w:tr>
    </w:tbl>
    <w:p w14:paraId="7869BA35" w14:textId="77777777" w:rsidR="001D37E1" w:rsidRPr="00694CEE" w:rsidRDefault="001D37E1" w:rsidP="001D37E1">
      <w:pPr>
        <w:pStyle w:val="BodyText"/>
      </w:pPr>
    </w:p>
    <w:p w14:paraId="51F61D9D" w14:textId="69DAE3CE" w:rsidR="00E54D69" w:rsidRPr="00694CEE" w:rsidRDefault="00E54D69" w:rsidP="00E54D69">
      <w:pPr>
        <w:pStyle w:val="BodyText"/>
      </w:pPr>
      <w:bookmarkStart w:id="5" w:name="_Toc48562415"/>
      <w:bookmarkEnd w:id="3"/>
    </w:p>
    <w:p w14:paraId="004BA2AA" w14:textId="77777777" w:rsidR="006D55E6" w:rsidRPr="00694CEE" w:rsidRDefault="006D55E6" w:rsidP="00E54D69">
      <w:pPr>
        <w:pStyle w:val="Blank"/>
        <w:rPr>
          <w:noProof w:val="0"/>
        </w:rPr>
      </w:pPr>
    </w:p>
    <w:p w14:paraId="36830A5E" w14:textId="23D011E7" w:rsidR="00E54D69" w:rsidRPr="00694CEE" w:rsidRDefault="00E54D69" w:rsidP="00E54D69">
      <w:pPr>
        <w:pStyle w:val="Blank"/>
        <w:rPr>
          <w:noProof w:val="0"/>
        </w:rPr>
      </w:pPr>
      <w:r w:rsidRPr="00694CEE">
        <w:rPr>
          <w:noProof w:val="0"/>
        </w:rPr>
        <w:t>This page intentionally left blank.</w:t>
      </w:r>
    </w:p>
    <w:p w14:paraId="02601C3E" w14:textId="77777777" w:rsidR="004C3ADC" w:rsidRPr="00694CEE" w:rsidRDefault="004C3ADC">
      <w:pPr>
        <w:rPr>
          <w:rFonts w:ascii="Segoe UI Semilight" w:eastAsiaTheme="majorEastAsia" w:hAnsi="Segoe UI Semilight" w:cstheme="majorBidi"/>
          <w:b/>
          <w:bCs/>
          <w:color w:val="58595B"/>
          <w:sz w:val="38"/>
          <w:szCs w:val="28"/>
        </w:rPr>
      </w:pPr>
    </w:p>
    <w:p w14:paraId="7F887CCD" w14:textId="77777777" w:rsidR="00E54D69" w:rsidRPr="00694CEE" w:rsidRDefault="00E54D69" w:rsidP="00F65516">
      <w:pPr>
        <w:pStyle w:val="Heading1"/>
        <w:sectPr w:rsidR="00E54D69" w:rsidRPr="00694CEE" w:rsidSect="00010082">
          <w:pgSz w:w="12240" w:h="15840" w:code="1"/>
          <w:pgMar w:top="1440" w:right="1440" w:bottom="1440" w:left="1440" w:header="720" w:footer="720" w:gutter="0"/>
          <w:pgNumType w:fmt="lowerRoman"/>
          <w:cols w:space="720"/>
          <w:docGrid w:linePitch="360"/>
        </w:sectPr>
      </w:pPr>
    </w:p>
    <w:p w14:paraId="0C9D5BB4" w14:textId="77777777" w:rsidR="00E54D69" w:rsidRPr="00694CEE" w:rsidRDefault="00E54D69" w:rsidP="006D55E6">
      <w:pPr>
        <w:pStyle w:val="FakeHeading1"/>
      </w:pPr>
      <w:bookmarkStart w:id="6" w:name="_Toc53665187"/>
      <w:bookmarkStart w:id="7" w:name="_Toc48562416"/>
      <w:bookmarkEnd w:id="5"/>
      <w:r w:rsidRPr="00694CEE">
        <w:lastRenderedPageBreak/>
        <w:t>Record of Distribution</w:t>
      </w:r>
      <w:bookmarkEnd w:id="6"/>
    </w:p>
    <w:tbl>
      <w:tblPr>
        <w:tblStyle w:val="TableSubhead"/>
        <w:tblW w:w="5000" w:type="pct"/>
        <w:tblLook w:val="01E0" w:firstRow="1" w:lastRow="1" w:firstColumn="1" w:lastColumn="1" w:noHBand="0" w:noVBand="0"/>
      </w:tblPr>
      <w:tblGrid>
        <w:gridCol w:w="1007"/>
        <w:gridCol w:w="3061"/>
        <w:gridCol w:w="2699"/>
        <w:gridCol w:w="2593"/>
      </w:tblGrid>
      <w:tr w:rsidR="00E54D69" w:rsidRPr="00694CEE" w14:paraId="7AD10969" w14:textId="77777777" w:rsidTr="00E54D6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 w:type="pct"/>
          </w:tcPr>
          <w:p w14:paraId="0BD3C277" w14:textId="77777777" w:rsidR="00E54D69" w:rsidRPr="00694CEE" w:rsidRDefault="00E54D69" w:rsidP="006C2B8C">
            <w:pPr>
              <w:pStyle w:val="TableHeader"/>
            </w:pPr>
            <w:r w:rsidRPr="00694CEE">
              <w:t>Date</w:t>
            </w:r>
          </w:p>
        </w:tc>
        <w:tc>
          <w:tcPr>
            <w:tcW w:w="1635" w:type="pct"/>
          </w:tcPr>
          <w:p w14:paraId="55D7F9F0" w14:textId="77777777" w:rsidR="00E54D69" w:rsidRPr="00694CEE" w:rsidRDefault="00E54D69" w:rsidP="006C2B8C">
            <w:pPr>
              <w:pStyle w:val="TableHeader"/>
              <w:cnfStyle w:val="100000000000" w:firstRow="1" w:lastRow="0" w:firstColumn="0" w:lastColumn="0" w:oddVBand="0" w:evenVBand="0" w:oddHBand="0" w:evenHBand="0" w:firstRowFirstColumn="0" w:firstRowLastColumn="0" w:lastRowFirstColumn="0" w:lastRowLastColumn="0"/>
            </w:pPr>
            <w:r w:rsidRPr="00694CEE">
              <w:t>Office/Department</w:t>
            </w:r>
          </w:p>
        </w:tc>
        <w:tc>
          <w:tcPr>
            <w:tcW w:w="1442" w:type="pct"/>
          </w:tcPr>
          <w:p w14:paraId="599C5A8E" w14:textId="77777777" w:rsidR="00E54D69" w:rsidRPr="00694CEE" w:rsidRDefault="00E54D69" w:rsidP="006C2B8C">
            <w:pPr>
              <w:pStyle w:val="TableHeader"/>
              <w:cnfStyle w:val="100000000000" w:firstRow="1" w:lastRow="0" w:firstColumn="0" w:lastColumn="0" w:oddVBand="0" w:evenVBand="0" w:oddHBand="0" w:evenHBand="0" w:firstRowFirstColumn="0" w:firstRowLastColumn="0" w:lastRowFirstColumn="0" w:lastRowLastColumn="0"/>
            </w:pPr>
            <w:r w:rsidRPr="00694CEE">
              <w:t>Representative</w:t>
            </w:r>
          </w:p>
        </w:tc>
        <w:tc>
          <w:tcPr>
            <w:tcW w:w="1385" w:type="pct"/>
          </w:tcPr>
          <w:p w14:paraId="5E4AE8C7" w14:textId="77777777" w:rsidR="00E54D69" w:rsidRPr="00694CEE" w:rsidRDefault="00E54D69" w:rsidP="006C2B8C">
            <w:pPr>
              <w:pStyle w:val="TableHeader"/>
              <w:cnfStyle w:val="100000000000" w:firstRow="1" w:lastRow="0" w:firstColumn="0" w:lastColumn="0" w:oddVBand="0" w:evenVBand="0" w:oddHBand="0" w:evenHBand="0" w:firstRowFirstColumn="0" w:firstRowLastColumn="0" w:lastRowFirstColumn="0" w:lastRowLastColumn="0"/>
            </w:pPr>
            <w:r w:rsidRPr="00694CEE">
              <w:t>Signature</w:t>
            </w:r>
          </w:p>
        </w:tc>
      </w:tr>
      <w:tr w:rsidR="00E54D69" w:rsidRPr="00694CEE" w14:paraId="6D3DCA63"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4062E94C" w14:textId="77777777" w:rsidR="00E54D69" w:rsidRPr="00694CEE" w:rsidRDefault="00E54D69" w:rsidP="006C2B8C">
            <w:pPr>
              <w:pStyle w:val="TableText"/>
            </w:pPr>
          </w:p>
        </w:tc>
        <w:tc>
          <w:tcPr>
            <w:tcW w:w="1635" w:type="pct"/>
          </w:tcPr>
          <w:p w14:paraId="2D9CCEAB"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73B14997"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73610D07"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448E107E"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768A3A1D" w14:textId="77777777" w:rsidR="00E54D69" w:rsidRPr="00694CEE" w:rsidRDefault="00E54D69" w:rsidP="006C2B8C">
            <w:pPr>
              <w:pStyle w:val="TableText"/>
            </w:pPr>
          </w:p>
        </w:tc>
        <w:tc>
          <w:tcPr>
            <w:tcW w:w="1635" w:type="pct"/>
          </w:tcPr>
          <w:p w14:paraId="2FE45802"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661106BD"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363C5B79"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45CDA0C1"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191B7BF5" w14:textId="77777777" w:rsidR="00E54D69" w:rsidRPr="00694CEE" w:rsidRDefault="00E54D69" w:rsidP="006C2B8C">
            <w:pPr>
              <w:pStyle w:val="TableText"/>
            </w:pPr>
          </w:p>
        </w:tc>
        <w:tc>
          <w:tcPr>
            <w:tcW w:w="1635" w:type="pct"/>
          </w:tcPr>
          <w:p w14:paraId="4E6F12BC"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162EA0FF"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15E3234B"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2F83C8FA"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7C9CE1E7" w14:textId="77777777" w:rsidR="00E54D69" w:rsidRPr="00694CEE" w:rsidRDefault="00E54D69" w:rsidP="006C2B8C">
            <w:pPr>
              <w:pStyle w:val="TableText"/>
            </w:pPr>
          </w:p>
        </w:tc>
        <w:tc>
          <w:tcPr>
            <w:tcW w:w="1635" w:type="pct"/>
          </w:tcPr>
          <w:p w14:paraId="29935A4C"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14FBE75C"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1EE76E6B"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39A8C509"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6DC1EAF2" w14:textId="77777777" w:rsidR="00E54D69" w:rsidRPr="00694CEE" w:rsidRDefault="00E54D69" w:rsidP="006C2B8C">
            <w:pPr>
              <w:pStyle w:val="TableText"/>
            </w:pPr>
          </w:p>
        </w:tc>
        <w:tc>
          <w:tcPr>
            <w:tcW w:w="1635" w:type="pct"/>
          </w:tcPr>
          <w:p w14:paraId="435F34BC"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3676DCA6"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08FBA9AB"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696C991E"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1A9BC1CA" w14:textId="77777777" w:rsidR="00E54D69" w:rsidRPr="00694CEE" w:rsidRDefault="00E54D69" w:rsidP="006C2B8C">
            <w:pPr>
              <w:pStyle w:val="TableText"/>
            </w:pPr>
          </w:p>
        </w:tc>
        <w:tc>
          <w:tcPr>
            <w:tcW w:w="1635" w:type="pct"/>
          </w:tcPr>
          <w:p w14:paraId="64661BDA"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3C476040"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194439DD"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0F33F39D"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063AF8D5" w14:textId="77777777" w:rsidR="00E54D69" w:rsidRPr="00694CEE" w:rsidRDefault="00E54D69" w:rsidP="006C2B8C">
            <w:pPr>
              <w:pStyle w:val="TableText"/>
            </w:pPr>
          </w:p>
        </w:tc>
        <w:tc>
          <w:tcPr>
            <w:tcW w:w="1635" w:type="pct"/>
          </w:tcPr>
          <w:p w14:paraId="1F68AA32"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0D55F717"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35F4E64D"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0AFDD853"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57158721" w14:textId="77777777" w:rsidR="00E54D69" w:rsidRPr="00694CEE" w:rsidRDefault="00E54D69" w:rsidP="006C2B8C">
            <w:pPr>
              <w:pStyle w:val="TableText"/>
            </w:pPr>
          </w:p>
        </w:tc>
        <w:tc>
          <w:tcPr>
            <w:tcW w:w="1635" w:type="pct"/>
          </w:tcPr>
          <w:p w14:paraId="6FEDE68F"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14B2F988"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311B9A5E"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57CA414C"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4760A944" w14:textId="77777777" w:rsidR="00E54D69" w:rsidRPr="00694CEE" w:rsidRDefault="00E54D69" w:rsidP="006C2B8C">
            <w:pPr>
              <w:pStyle w:val="TableText"/>
            </w:pPr>
          </w:p>
        </w:tc>
        <w:tc>
          <w:tcPr>
            <w:tcW w:w="1635" w:type="pct"/>
          </w:tcPr>
          <w:p w14:paraId="624A699F"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5BC2E362"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5E9A12A6"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r w:rsidR="00E54D69" w:rsidRPr="00694CEE" w14:paraId="24A048E4" w14:textId="77777777" w:rsidTr="00E54D69">
        <w:trPr>
          <w:trHeight w:val="1080"/>
        </w:trPr>
        <w:tc>
          <w:tcPr>
            <w:cnfStyle w:val="001000000000" w:firstRow="0" w:lastRow="0" w:firstColumn="1" w:lastColumn="0" w:oddVBand="0" w:evenVBand="0" w:oddHBand="0" w:evenHBand="0" w:firstRowFirstColumn="0" w:firstRowLastColumn="0" w:lastRowFirstColumn="0" w:lastRowLastColumn="0"/>
            <w:tcW w:w="538" w:type="pct"/>
          </w:tcPr>
          <w:p w14:paraId="0537D608" w14:textId="77777777" w:rsidR="00E54D69" w:rsidRPr="00694CEE" w:rsidRDefault="00E54D69" w:rsidP="006C2B8C">
            <w:pPr>
              <w:pStyle w:val="TableText"/>
            </w:pPr>
          </w:p>
        </w:tc>
        <w:tc>
          <w:tcPr>
            <w:tcW w:w="1635" w:type="pct"/>
          </w:tcPr>
          <w:p w14:paraId="4A1AA714"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442" w:type="pct"/>
          </w:tcPr>
          <w:p w14:paraId="7B88909D"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c>
          <w:tcPr>
            <w:tcW w:w="1385" w:type="pct"/>
          </w:tcPr>
          <w:p w14:paraId="4120DBE2" w14:textId="77777777" w:rsidR="00E54D69" w:rsidRPr="00694CEE" w:rsidRDefault="00E54D69" w:rsidP="006C2B8C">
            <w:pPr>
              <w:pStyle w:val="TableText"/>
              <w:cnfStyle w:val="000000000000" w:firstRow="0" w:lastRow="0" w:firstColumn="0" w:lastColumn="0" w:oddVBand="0" w:evenVBand="0" w:oddHBand="0" w:evenHBand="0" w:firstRowFirstColumn="0" w:firstRowLastColumn="0" w:lastRowFirstColumn="0" w:lastRowLastColumn="0"/>
            </w:pPr>
          </w:p>
        </w:tc>
      </w:tr>
    </w:tbl>
    <w:p w14:paraId="341919DC" w14:textId="77777777" w:rsidR="00E54D69" w:rsidRPr="00694CEE" w:rsidRDefault="00E54D69" w:rsidP="00E54D69">
      <w:pPr>
        <w:ind w:left="720"/>
      </w:pPr>
    </w:p>
    <w:p w14:paraId="5F1E0B94" w14:textId="77777777" w:rsidR="00E54D69" w:rsidRPr="00694CEE" w:rsidRDefault="00E54D69" w:rsidP="00E54D69">
      <w:pPr>
        <w:spacing w:before="5400"/>
        <w:ind w:left="720"/>
        <w:jc w:val="center"/>
      </w:pPr>
    </w:p>
    <w:p w14:paraId="1EAF100C" w14:textId="77777777" w:rsidR="00E54D69" w:rsidRPr="00694CEE" w:rsidRDefault="00E54D69" w:rsidP="00E54D69">
      <w:pPr>
        <w:pStyle w:val="Blank"/>
        <w:rPr>
          <w:noProof w:val="0"/>
        </w:rPr>
      </w:pPr>
      <w:r w:rsidRPr="00694CEE">
        <w:rPr>
          <w:noProof w:val="0"/>
        </w:rPr>
        <w:t>This page intentionally left blank.</w:t>
      </w:r>
    </w:p>
    <w:p w14:paraId="0211EE2E" w14:textId="77777777" w:rsidR="00E54D69" w:rsidRPr="00694CEE" w:rsidRDefault="00E54D69" w:rsidP="00E54D69">
      <w:pPr>
        <w:sectPr w:rsidR="00E54D69" w:rsidRPr="00694CEE" w:rsidSect="00010082">
          <w:pgSz w:w="12240" w:h="15840" w:code="1"/>
          <w:pgMar w:top="1440" w:right="1440" w:bottom="1440" w:left="1440" w:header="720" w:footer="720" w:gutter="0"/>
          <w:pgNumType w:fmt="lowerRoman"/>
          <w:cols w:space="720"/>
          <w:docGrid w:linePitch="360"/>
        </w:sectPr>
      </w:pPr>
    </w:p>
    <w:p w14:paraId="7FA4C9C3" w14:textId="77777777" w:rsidR="008D4357" w:rsidRPr="00694CEE" w:rsidRDefault="008D4357" w:rsidP="000D4BCD">
      <w:pPr>
        <w:pStyle w:val="FakeHeading1"/>
      </w:pPr>
      <w:bookmarkStart w:id="8" w:name="_Toc53665188"/>
      <w:r w:rsidRPr="00694CEE">
        <w:lastRenderedPageBreak/>
        <w:t>Handling Instructions</w:t>
      </w:r>
      <w:bookmarkEnd w:id="7"/>
      <w:bookmarkEnd w:id="8"/>
    </w:p>
    <w:p w14:paraId="2BA9EC7D" w14:textId="7DBD8900" w:rsidR="00E64389" w:rsidRPr="00694CEE" w:rsidRDefault="00E64389" w:rsidP="00E64389">
      <w:pPr>
        <w:pStyle w:val="BodyText"/>
      </w:pPr>
      <w:r w:rsidRPr="00694CEE">
        <w:t xml:space="preserve">The </w:t>
      </w:r>
      <w:r w:rsidRPr="00694CEE">
        <w:rPr>
          <w:shd w:val="clear" w:color="auto" w:fill="D9D9D9" w:themeFill="background1" w:themeFillShade="D9"/>
        </w:rPr>
        <w:t>(Name of Jurisdiction)</w:t>
      </w:r>
      <w:r w:rsidRPr="00694CEE">
        <w:t xml:space="preserve"> </w:t>
      </w:r>
      <w:r w:rsidR="00FA6C1C" w:rsidRPr="00694CEE">
        <w:t xml:space="preserve">Incident Support </w:t>
      </w:r>
      <w:r w:rsidRPr="00694CEE">
        <w:t xml:space="preserve">EOC </w:t>
      </w:r>
      <w:r w:rsidR="00874BAE" w:rsidRPr="00694CEE">
        <w:t>Command</w:t>
      </w:r>
      <w:r w:rsidRPr="00694CEE">
        <w:t xml:space="preserve"> Handbook is designated For Official Use Only (FOUO) and is the property of </w:t>
      </w:r>
      <w:r w:rsidRPr="00694CEE">
        <w:rPr>
          <w:shd w:val="clear" w:color="auto" w:fill="D9D9D9" w:themeFill="background1" w:themeFillShade="D9"/>
        </w:rPr>
        <w:t>(Name of Jurisdiction)</w:t>
      </w:r>
      <w:r w:rsidRPr="00694CEE">
        <w:t xml:space="preserve"> </w:t>
      </w:r>
      <w:r w:rsidRPr="00694CEE">
        <w:rPr>
          <w:shd w:val="clear" w:color="auto" w:fill="D9D9D9" w:themeFill="background1" w:themeFillShade="D9"/>
        </w:rPr>
        <w:t>(Name of Organization)</w:t>
      </w:r>
      <w:r w:rsidRPr="00694CEE">
        <w:t xml:space="preserve">. Only </w:t>
      </w:r>
      <w:r w:rsidRPr="00694CEE">
        <w:rPr>
          <w:shd w:val="clear" w:color="auto" w:fill="D9D9D9" w:themeFill="background1" w:themeFillShade="D9"/>
        </w:rPr>
        <w:t>(Name of Organization)</w:t>
      </w:r>
      <w:r w:rsidRPr="00694CEE">
        <w:t xml:space="preserve"> representatives may distribute the handbook to individuals with a need</w:t>
      </w:r>
      <w:r w:rsidR="00C63625" w:rsidRPr="00694CEE">
        <w:t xml:space="preserve"> </w:t>
      </w:r>
      <w:r w:rsidRPr="00694CEE">
        <w:t>to</w:t>
      </w:r>
      <w:r w:rsidR="00C63625" w:rsidRPr="00694CEE">
        <w:t xml:space="preserve"> </w:t>
      </w:r>
      <w:r w:rsidRPr="00694CEE">
        <w:t xml:space="preserve">know. Distribution by other individuals without prior authorization is prohibited. The handbook is unclassified but contains sensitive information that may be exempt from public release under the Freedom of Information Act (5 U.S.C. 552) and </w:t>
      </w:r>
      <w:r w:rsidR="004A5F71">
        <w:t xml:space="preserve">the </w:t>
      </w:r>
      <w:r w:rsidRPr="00694CEE">
        <w:t xml:space="preserve">Texas Public Information Act (Texas Government Code Chapter 552). </w:t>
      </w:r>
    </w:p>
    <w:p w14:paraId="7522F81E" w14:textId="41C2A2F4" w:rsidR="00E64389" w:rsidRPr="00694CEE" w:rsidRDefault="00E64389" w:rsidP="00E64389">
      <w:pPr>
        <w:pStyle w:val="BodyText"/>
      </w:pPr>
      <w:r w:rsidRPr="00694CEE">
        <w:t xml:space="preserve">The handbook and its associated sections are to be controlled, handled, distributed, and disposed of in line with </w:t>
      </w:r>
      <w:r w:rsidR="004A5F71">
        <w:t xml:space="preserve">the </w:t>
      </w:r>
      <w:r w:rsidRPr="00694CEE">
        <w:t>U.S. Department of Homeland Security policy regarding FOUO designated materials. Copies of this handbook, digital and hard copy, should be stored in secure locations due to the operational content for emergency response, including materials focused on safety and security. The handbook should not be distributed to the public, media, or personnel without a valid need</w:t>
      </w:r>
      <w:r w:rsidR="00C63625" w:rsidRPr="00694CEE">
        <w:t xml:space="preserve"> </w:t>
      </w:r>
      <w:r w:rsidRPr="00694CEE">
        <w:t>to</w:t>
      </w:r>
      <w:r w:rsidR="00C63625" w:rsidRPr="00694CEE">
        <w:t xml:space="preserve"> </w:t>
      </w:r>
      <w:r w:rsidRPr="00694CEE">
        <w:t>know.</w:t>
      </w:r>
    </w:p>
    <w:p w14:paraId="43FB22D5" w14:textId="59C17E67" w:rsidR="00E64389" w:rsidRPr="00694CEE" w:rsidRDefault="00E64389" w:rsidP="00E64389">
      <w:pPr>
        <w:pStyle w:val="BodyText"/>
        <w:sectPr w:rsidR="00E64389" w:rsidRPr="00694CEE" w:rsidSect="00010082">
          <w:pgSz w:w="12240" w:h="15840" w:code="1"/>
          <w:pgMar w:top="1440" w:right="1440" w:bottom="1440" w:left="1440" w:header="720" w:footer="720" w:gutter="0"/>
          <w:pgNumType w:fmt="lowerRoman"/>
          <w:cols w:space="720"/>
          <w:docGrid w:linePitch="360"/>
        </w:sectPr>
      </w:pPr>
      <w:r w:rsidRPr="00694CEE">
        <w:t xml:space="preserve">All questions regarding the handling of this document should be directed to </w:t>
      </w:r>
      <w:r w:rsidRPr="00694CEE">
        <w:rPr>
          <w:shd w:val="clear" w:color="auto" w:fill="D9D9D9" w:themeFill="background1" w:themeFillShade="D9"/>
        </w:rPr>
        <w:t>(Name of Jurisdiction)</w:t>
      </w:r>
      <w:r w:rsidRPr="00694CEE">
        <w:t xml:space="preserve"> </w:t>
      </w:r>
      <w:r w:rsidRPr="00694CEE">
        <w:rPr>
          <w:shd w:val="clear" w:color="auto" w:fill="D9D9D9" w:themeFill="background1" w:themeFillShade="D9"/>
        </w:rPr>
        <w:t>(Name of Organization)</w:t>
      </w:r>
      <w:r w:rsidRPr="00694CEE">
        <w:t xml:space="preserve"> </w:t>
      </w:r>
      <w:r w:rsidRPr="00694CEE">
        <w:rPr>
          <w:shd w:val="clear" w:color="auto" w:fill="D9D9D9" w:themeFill="background1" w:themeFillShade="D9"/>
        </w:rPr>
        <w:t>(Name of Emergency Management Position)</w:t>
      </w:r>
      <w:r w:rsidRPr="00694CEE">
        <w:t>.</w:t>
      </w:r>
    </w:p>
    <w:p w14:paraId="72AA39CC" w14:textId="77777777" w:rsidR="000D4BCD" w:rsidRPr="00694CEE" w:rsidRDefault="000D4BCD" w:rsidP="000D4BCD">
      <w:pPr>
        <w:pStyle w:val="Blank"/>
        <w:rPr>
          <w:noProof w:val="0"/>
        </w:rPr>
        <w:sectPr w:rsidR="000D4BCD" w:rsidRPr="00694CEE" w:rsidSect="00010082">
          <w:pgSz w:w="12240" w:h="15840" w:code="1"/>
          <w:pgMar w:top="1440" w:right="1440" w:bottom="1440" w:left="1440" w:header="720" w:footer="720" w:gutter="0"/>
          <w:pgNumType w:fmt="lowerRoman"/>
          <w:cols w:space="720"/>
          <w:docGrid w:linePitch="360"/>
        </w:sectPr>
      </w:pPr>
      <w:r w:rsidRPr="00694CEE">
        <w:rPr>
          <w:noProof w:val="0"/>
        </w:rPr>
        <w:lastRenderedPageBreak/>
        <w:t>This page intentionally left blank.</w:t>
      </w:r>
    </w:p>
    <w:p w14:paraId="2258E929" w14:textId="77777777" w:rsidR="00A875BC" w:rsidRPr="00694CEE" w:rsidRDefault="00A875BC" w:rsidP="00A875BC">
      <w:pPr>
        <w:pStyle w:val="TOCTitle"/>
      </w:pPr>
      <w:bookmarkStart w:id="9" w:name="_Toc48562418"/>
      <w:bookmarkStart w:id="10" w:name="_Toc48562417"/>
      <w:r w:rsidRPr="00694CEE">
        <w:lastRenderedPageBreak/>
        <w:t>Table of Contents</w:t>
      </w:r>
      <w:bookmarkEnd w:id="9"/>
    </w:p>
    <w:p w14:paraId="476279E2" w14:textId="07265595" w:rsidR="000A6F88" w:rsidRPr="00694CEE" w:rsidRDefault="000A6F88" w:rsidP="000A6F88">
      <w:pPr>
        <w:pStyle w:val="TOC1"/>
        <w:rPr>
          <w:noProof w:val="0"/>
        </w:rPr>
      </w:pPr>
      <w:r w:rsidRPr="00694CEE">
        <w:rPr>
          <w:noProof w:val="0"/>
        </w:rPr>
        <w:t>Introductory Materials</w:t>
      </w:r>
    </w:p>
    <w:p w14:paraId="0285F798" w14:textId="17E67BD7" w:rsidR="003A7247" w:rsidRPr="00694CEE" w:rsidRDefault="00185EFE">
      <w:pPr>
        <w:pStyle w:val="TOC2"/>
        <w:rPr>
          <w:rFonts w:asciiTheme="minorHAnsi" w:eastAsiaTheme="minorEastAsia" w:hAnsiTheme="minorHAnsi" w:cstheme="minorBidi"/>
          <w:b w:val="0"/>
          <w:sz w:val="22"/>
          <w:szCs w:val="22"/>
        </w:rPr>
      </w:pPr>
      <w:r w:rsidRPr="00694CEE">
        <w:rPr>
          <w:noProof w:val="0"/>
          <w:sz w:val="22"/>
          <w:szCs w:val="22"/>
        </w:rPr>
        <w:fldChar w:fldCharType="begin"/>
      </w:r>
      <w:r w:rsidRPr="00694CEE">
        <w:rPr>
          <w:noProof w:val="0"/>
          <w:sz w:val="22"/>
          <w:szCs w:val="22"/>
        </w:rPr>
        <w:instrText xml:space="preserve"> TOC \h \z \t "Heading 1,2,Heading 2,3,Heading 9,2,Fake Heading 1,2,Fake Heading 2,3,Section Heading,1" </w:instrText>
      </w:r>
      <w:r w:rsidRPr="00694CEE">
        <w:rPr>
          <w:noProof w:val="0"/>
          <w:sz w:val="22"/>
          <w:szCs w:val="22"/>
        </w:rPr>
        <w:fldChar w:fldCharType="separate"/>
      </w:r>
      <w:hyperlink w:anchor="_Toc53665185" w:history="1">
        <w:r w:rsidR="003A7247" w:rsidRPr="00694CEE">
          <w:rPr>
            <w:rStyle w:val="Hyperlink"/>
          </w:rPr>
          <w:t>Approval and Implementation</w:t>
        </w:r>
        <w:r w:rsidR="003A7247" w:rsidRPr="00694CEE">
          <w:rPr>
            <w:webHidden/>
          </w:rPr>
          <w:tab/>
        </w:r>
        <w:r w:rsidR="003A7247" w:rsidRPr="00694CEE">
          <w:rPr>
            <w:webHidden/>
          </w:rPr>
          <w:fldChar w:fldCharType="begin"/>
        </w:r>
        <w:r w:rsidR="003A7247" w:rsidRPr="00694CEE">
          <w:rPr>
            <w:webHidden/>
          </w:rPr>
          <w:instrText xml:space="preserve"> PAGEREF _Toc53665185 \h </w:instrText>
        </w:r>
        <w:r w:rsidR="003A7247" w:rsidRPr="00694CEE">
          <w:rPr>
            <w:webHidden/>
          </w:rPr>
        </w:r>
        <w:r w:rsidR="003A7247" w:rsidRPr="00694CEE">
          <w:rPr>
            <w:webHidden/>
          </w:rPr>
          <w:fldChar w:fldCharType="separate"/>
        </w:r>
        <w:r w:rsidR="00A55FCC">
          <w:rPr>
            <w:webHidden/>
          </w:rPr>
          <w:t>i</w:t>
        </w:r>
        <w:r w:rsidR="003A7247" w:rsidRPr="00694CEE">
          <w:rPr>
            <w:webHidden/>
          </w:rPr>
          <w:fldChar w:fldCharType="end"/>
        </w:r>
      </w:hyperlink>
    </w:p>
    <w:p w14:paraId="68782BE0" w14:textId="04A29ECE" w:rsidR="003A7247" w:rsidRPr="00694CEE" w:rsidRDefault="003A7247">
      <w:pPr>
        <w:pStyle w:val="TOC2"/>
        <w:rPr>
          <w:rFonts w:asciiTheme="minorHAnsi" w:eastAsiaTheme="minorEastAsia" w:hAnsiTheme="minorHAnsi" w:cstheme="minorBidi"/>
          <w:b w:val="0"/>
          <w:sz w:val="22"/>
          <w:szCs w:val="22"/>
        </w:rPr>
      </w:pPr>
      <w:hyperlink w:anchor="_Toc53665186" w:history="1">
        <w:r w:rsidRPr="00694CEE">
          <w:rPr>
            <w:rStyle w:val="Hyperlink"/>
          </w:rPr>
          <w:t>Record of Changes</w:t>
        </w:r>
        <w:r w:rsidRPr="00694CEE">
          <w:rPr>
            <w:webHidden/>
          </w:rPr>
          <w:tab/>
        </w:r>
        <w:r w:rsidRPr="00694CEE">
          <w:rPr>
            <w:webHidden/>
          </w:rPr>
          <w:fldChar w:fldCharType="begin"/>
        </w:r>
        <w:r w:rsidRPr="00694CEE">
          <w:rPr>
            <w:webHidden/>
          </w:rPr>
          <w:instrText xml:space="preserve"> PAGEREF _Toc53665186 \h </w:instrText>
        </w:r>
        <w:r w:rsidRPr="00694CEE">
          <w:rPr>
            <w:webHidden/>
          </w:rPr>
        </w:r>
        <w:r w:rsidRPr="00694CEE">
          <w:rPr>
            <w:webHidden/>
          </w:rPr>
          <w:fldChar w:fldCharType="separate"/>
        </w:r>
        <w:r w:rsidR="00A55FCC">
          <w:rPr>
            <w:webHidden/>
          </w:rPr>
          <w:t>iii</w:t>
        </w:r>
        <w:r w:rsidRPr="00694CEE">
          <w:rPr>
            <w:webHidden/>
          </w:rPr>
          <w:fldChar w:fldCharType="end"/>
        </w:r>
      </w:hyperlink>
    </w:p>
    <w:p w14:paraId="65383047" w14:textId="25763B67" w:rsidR="003A7247" w:rsidRPr="00694CEE" w:rsidRDefault="003A7247">
      <w:pPr>
        <w:pStyle w:val="TOC2"/>
        <w:rPr>
          <w:rFonts w:asciiTheme="minorHAnsi" w:eastAsiaTheme="minorEastAsia" w:hAnsiTheme="minorHAnsi" w:cstheme="minorBidi"/>
          <w:b w:val="0"/>
          <w:sz w:val="22"/>
          <w:szCs w:val="22"/>
        </w:rPr>
      </w:pPr>
      <w:hyperlink w:anchor="_Toc53665187" w:history="1">
        <w:r w:rsidRPr="00694CEE">
          <w:rPr>
            <w:rStyle w:val="Hyperlink"/>
          </w:rPr>
          <w:t>Record of Distribution</w:t>
        </w:r>
        <w:r w:rsidRPr="00694CEE">
          <w:rPr>
            <w:webHidden/>
          </w:rPr>
          <w:tab/>
        </w:r>
        <w:r w:rsidRPr="00694CEE">
          <w:rPr>
            <w:webHidden/>
          </w:rPr>
          <w:fldChar w:fldCharType="begin"/>
        </w:r>
        <w:r w:rsidRPr="00694CEE">
          <w:rPr>
            <w:webHidden/>
          </w:rPr>
          <w:instrText xml:space="preserve"> PAGEREF _Toc53665187 \h </w:instrText>
        </w:r>
        <w:r w:rsidRPr="00694CEE">
          <w:rPr>
            <w:webHidden/>
          </w:rPr>
        </w:r>
        <w:r w:rsidRPr="00694CEE">
          <w:rPr>
            <w:webHidden/>
          </w:rPr>
          <w:fldChar w:fldCharType="separate"/>
        </w:r>
        <w:r w:rsidR="00A55FCC">
          <w:rPr>
            <w:webHidden/>
          </w:rPr>
          <w:t>v</w:t>
        </w:r>
        <w:r w:rsidRPr="00694CEE">
          <w:rPr>
            <w:webHidden/>
          </w:rPr>
          <w:fldChar w:fldCharType="end"/>
        </w:r>
      </w:hyperlink>
    </w:p>
    <w:p w14:paraId="37A106F5" w14:textId="18F8431A" w:rsidR="003A7247" w:rsidRPr="00694CEE" w:rsidRDefault="003A7247">
      <w:pPr>
        <w:pStyle w:val="TOC2"/>
        <w:rPr>
          <w:rFonts w:asciiTheme="minorHAnsi" w:eastAsiaTheme="minorEastAsia" w:hAnsiTheme="minorHAnsi" w:cstheme="minorBidi"/>
          <w:b w:val="0"/>
          <w:sz w:val="22"/>
          <w:szCs w:val="22"/>
        </w:rPr>
      </w:pPr>
      <w:hyperlink w:anchor="_Toc53665188" w:history="1">
        <w:r w:rsidRPr="00694CEE">
          <w:rPr>
            <w:rStyle w:val="Hyperlink"/>
          </w:rPr>
          <w:t>Handling Instructions</w:t>
        </w:r>
        <w:r w:rsidRPr="00694CEE">
          <w:rPr>
            <w:webHidden/>
          </w:rPr>
          <w:tab/>
        </w:r>
        <w:r w:rsidRPr="00694CEE">
          <w:rPr>
            <w:webHidden/>
          </w:rPr>
          <w:fldChar w:fldCharType="begin"/>
        </w:r>
        <w:r w:rsidRPr="00694CEE">
          <w:rPr>
            <w:webHidden/>
          </w:rPr>
          <w:instrText xml:space="preserve"> PAGEREF _Toc53665188 \h </w:instrText>
        </w:r>
        <w:r w:rsidRPr="00694CEE">
          <w:rPr>
            <w:webHidden/>
          </w:rPr>
        </w:r>
        <w:r w:rsidRPr="00694CEE">
          <w:rPr>
            <w:webHidden/>
          </w:rPr>
          <w:fldChar w:fldCharType="separate"/>
        </w:r>
        <w:r w:rsidR="00A55FCC">
          <w:rPr>
            <w:webHidden/>
          </w:rPr>
          <w:t>vii</w:t>
        </w:r>
        <w:r w:rsidRPr="00694CEE">
          <w:rPr>
            <w:webHidden/>
          </w:rPr>
          <w:fldChar w:fldCharType="end"/>
        </w:r>
      </w:hyperlink>
    </w:p>
    <w:p w14:paraId="3794C5D0" w14:textId="4889863D" w:rsidR="003A7247" w:rsidRPr="00694CEE" w:rsidRDefault="003A7247">
      <w:pPr>
        <w:pStyle w:val="TOC1"/>
        <w:rPr>
          <w:rFonts w:asciiTheme="minorHAnsi" w:eastAsiaTheme="minorEastAsia" w:hAnsiTheme="minorHAnsi" w:cstheme="minorBidi"/>
          <w:b w:val="0"/>
        </w:rPr>
      </w:pPr>
      <w:hyperlink w:anchor="_Toc53665189" w:history="1">
        <w:r w:rsidRPr="00694CEE">
          <w:rPr>
            <w:rStyle w:val="Hyperlink"/>
          </w:rPr>
          <w:t>EOC Operations</w:t>
        </w:r>
        <w:r w:rsidRPr="00694CEE">
          <w:rPr>
            <w:webHidden/>
          </w:rPr>
          <w:tab/>
        </w:r>
        <w:r w:rsidRPr="00694CEE">
          <w:rPr>
            <w:webHidden/>
          </w:rPr>
          <w:fldChar w:fldCharType="begin"/>
        </w:r>
        <w:r w:rsidRPr="00694CEE">
          <w:rPr>
            <w:webHidden/>
          </w:rPr>
          <w:instrText xml:space="preserve"> PAGEREF _Toc53665189 \h </w:instrText>
        </w:r>
        <w:r w:rsidRPr="00694CEE">
          <w:rPr>
            <w:webHidden/>
          </w:rPr>
        </w:r>
        <w:r w:rsidRPr="00694CEE">
          <w:rPr>
            <w:webHidden/>
          </w:rPr>
          <w:fldChar w:fldCharType="separate"/>
        </w:r>
        <w:r w:rsidR="00A55FCC">
          <w:rPr>
            <w:webHidden/>
          </w:rPr>
          <w:t>1</w:t>
        </w:r>
        <w:r w:rsidRPr="00694CEE">
          <w:rPr>
            <w:webHidden/>
          </w:rPr>
          <w:fldChar w:fldCharType="end"/>
        </w:r>
      </w:hyperlink>
    </w:p>
    <w:p w14:paraId="61758A1D" w14:textId="360F8522"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190" w:history="1">
        <w:r w:rsidRPr="00694CEE">
          <w:rPr>
            <w:rStyle w:val="Hyperlink"/>
          </w:rPr>
          <w:t>I.</w:t>
        </w:r>
        <w:r w:rsidRPr="00694CEE">
          <w:rPr>
            <w:rFonts w:asciiTheme="minorHAnsi" w:eastAsiaTheme="minorEastAsia" w:hAnsiTheme="minorHAnsi" w:cstheme="minorBidi"/>
            <w:b w:val="0"/>
            <w:sz w:val="22"/>
            <w:szCs w:val="22"/>
          </w:rPr>
          <w:tab/>
        </w:r>
        <w:r w:rsidRPr="00694CEE">
          <w:rPr>
            <w:rStyle w:val="Hyperlink"/>
          </w:rPr>
          <w:t>Introduction and Purpose</w:t>
        </w:r>
        <w:r w:rsidRPr="00694CEE">
          <w:rPr>
            <w:webHidden/>
          </w:rPr>
          <w:tab/>
        </w:r>
        <w:r w:rsidRPr="00694CEE">
          <w:rPr>
            <w:webHidden/>
          </w:rPr>
          <w:fldChar w:fldCharType="begin"/>
        </w:r>
        <w:r w:rsidRPr="00694CEE">
          <w:rPr>
            <w:webHidden/>
          </w:rPr>
          <w:instrText xml:space="preserve"> PAGEREF _Toc53665190 \h </w:instrText>
        </w:r>
        <w:r w:rsidRPr="00694CEE">
          <w:rPr>
            <w:webHidden/>
          </w:rPr>
        </w:r>
        <w:r w:rsidRPr="00694CEE">
          <w:rPr>
            <w:webHidden/>
          </w:rPr>
          <w:fldChar w:fldCharType="separate"/>
        </w:r>
        <w:r w:rsidR="00A55FCC">
          <w:rPr>
            <w:webHidden/>
          </w:rPr>
          <w:t>2</w:t>
        </w:r>
        <w:r w:rsidRPr="00694CEE">
          <w:rPr>
            <w:webHidden/>
          </w:rPr>
          <w:fldChar w:fldCharType="end"/>
        </w:r>
      </w:hyperlink>
    </w:p>
    <w:p w14:paraId="7540544C" w14:textId="70D88BA0" w:rsidR="003A7247" w:rsidRPr="00694CEE" w:rsidRDefault="003A7247">
      <w:pPr>
        <w:pStyle w:val="TOC3"/>
        <w:rPr>
          <w:rFonts w:asciiTheme="minorHAnsi" w:eastAsiaTheme="minorEastAsia" w:hAnsiTheme="minorHAnsi"/>
          <w:sz w:val="22"/>
          <w:szCs w:val="22"/>
        </w:rPr>
      </w:pPr>
      <w:hyperlink w:anchor="_Toc53665191" w:history="1">
        <w:r w:rsidRPr="00694CEE">
          <w:rPr>
            <w:rStyle w:val="Hyperlink"/>
          </w:rPr>
          <w:t>Introduction</w:t>
        </w:r>
        <w:r w:rsidRPr="00694CEE">
          <w:rPr>
            <w:webHidden/>
          </w:rPr>
          <w:tab/>
        </w:r>
        <w:r w:rsidRPr="00694CEE">
          <w:rPr>
            <w:webHidden/>
          </w:rPr>
          <w:fldChar w:fldCharType="begin"/>
        </w:r>
        <w:r w:rsidRPr="00694CEE">
          <w:rPr>
            <w:webHidden/>
          </w:rPr>
          <w:instrText xml:space="preserve"> PAGEREF _Toc53665191 \h </w:instrText>
        </w:r>
        <w:r w:rsidRPr="00694CEE">
          <w:rPr>
            <w:webHidden/>
          </w:rPr>
        </w:r>
        <w:r w:rsidRPr="00694CEE">
          <w:rPr>
            <w:webHidden/>
          </w:rPr>
          <w:fldChar w:fldCharType="separate"/>
        </w:r>
        <w:r w:rsidR="00A55FCC">
          <w:rPr>
            <w:webHidden/>
          </w:rPr>
          <w:t>2</w:t>
        </w:r>
        <w:r w:rsidRPr="00694CEE">
          <w:rPr>
            <w:webHidden/>
          </w:rPr>
          <w:fldChar w:fldCharType="end"/>
        </w:r>
      </w:hyperlink>
    </w:p>
    <w:p w14:paraId="3FEED8AD" w14:textId="4351C7EE" w:rsidR="003A7247" w:rsidRPr="00694CEE" w:rsidRDefault="003A7247">
      <w:pPr>
        <w:pStyle w:val="TOC3"/>
        <w:rPr>
          <w:rFonts w:asciiTheme="minorHAnsi" w:eastAsiaTheme="minorEastAsia" w:hAnsiTheme="minorHAnsi"/>
          <w:sz w:val="22"/>
          <w:szCs w:val="22"/>
        </w:rPr>
      </w:pPr>
      <w:hyperlink w:anchor="_Toc53665192" w:history="1">
        <w:r w:rsidRPr="00694CEE">
          <w:rPr>
            <w:rStyle w:val="Hyperlink"/>
          </w:rPr>
          <w:t>Purpose</w:t>
        </w:r>
        <w:r w:rsidRPr="00694CEE">
          <w:rPr>
            <w:webHidden/>
          </w:rPr>
          <w:tab/>
        </w:r>
        <w:r w:rsidRPr="00694CEE">
          <w:rPr>
            <w:webHidden/>
          </w:rPr>
          <w:fldChar w:fldCharType="begin"/>
        </w:r>
        <w:r w:rsidRPr="00694CEE">
          <w:rPr>
            <w:webHidden/>
          </w:rPr>
          <w:instrText xml:space="preserve"> PAGEREF _Toc53665192 \h </w:instrText>
        </w:r>
        <w:r w:rsidRPr="00694CEE">
          <w:rPr>
            <w:webHidden/>
          </w:rPr>
        </w:r>
        <w:r w:rsidRPr="00694CEE">
          <w:rPr>
            <w:webHidden/>
          </w:rPr>
          <w:fldChar w:fldCharType="separate"/>
        </w:r>
        <w:r w:rsidR="00A55FCC">
          <w:rPr>
            <w:webHidden/>
          </w:rPr>
          <w:t>2</w:t>
        </w:r>
        <w:r w:rsidRPr="00694CEE">
          <w:rPr>
            <w:webHidden/>
          </w:rPr>
          <w:fldChar w:fldCharType="end"/>
        </w:r>
      </w:hyperlink>
    </w:p>
    <w:p w14:paraId="48FB426F" w14:textId="17DA921C"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193" w:history="1">
        <w:r w:rsidRPr="00694CEE">
          <w:rPr>
            <w:rStyle w:val="Hyperlink"/>
          </w:rPr>
          <w:t>II.</w:t>
        </w:r>
        <w:r w:rsidRPr="00694CEE">
          <w:rPr>
            <w:rFonts w:asciiTheme="minorHAnsi" w:eastAsiaTheme="minorEastAsia" w:hAnsiTheme="minorHAnsi" w:cstheme="minorBidi"/>
            <w:b w:val="0"/>
            <w:sz w:val="22"/>
            <w:szCs w:val="22"/>
          </w:rPr>
          <w:tab/>
        </w:r>
        <w:r w:rsidRPr="00694CEE">
          <w:rPr>
            <w:rStyle w:val="Hyperlink"/>
          </w:rPr>
          <w:t>Emergency Response, ICS Fundamentals, and Community Lifelines Integration</w:t>
        </w:r>
        <w:r w:rsidRPr="00694CEE">
          <w:rPr>
            <w:webHidden/>
          </w:rPr>
          <w:tab/>
        </w:r>
        <w:r w:rsidRPr="00694CEE">
          <w:rPr>
            <w:webHidden/>
          </w:rPr>
          <w:fldChar w:fldCharType="begin"/>
        </w:r>
        <w:r w:rsidRPr="00694CEE">
          <w:rPr>
            <w:webHidden/>
          </w:rPr>
          <w:instrText xml:space="preserve"> PAGEREF _Toc53665193 \h </w:instrText>
        </w:r>
        <w:r w:rsidRPr="00694CEE">
          <w:rPr>
            <w:webHidden/>
          </w:rPr>
        </w:r>
        <w:r w:rsidRPr="00694CEE">
          <w:rPr>
            <w:webHidden/>
          </w:rPr>
          <w:fldChar w:fldCharType="separate"/>
        </w:r>
        <w:r w:rsidR="00A55FCC">
          <w:rPr>
            <w:webHidden/>
          </w:rPr>
          <w:t>3</w:t>
        </w:r>
        <w:r w:rsidRPr="00694CEE">
          <w:rPr>
            <w:webHidden/>
          </w:rPr>
          <w:fldChar w:fldCharType="end"/>
        </w:r>
      </w:hyperlink>
    </w:p>
    <w:p w14:paraId="6A307124" w14:textId="4F8BC311" w:rsidR="003A7247" w:rsidRPr="00694CEE" w:rsidRDefault="003A7247">
      <w:pPr>
        <w:pStyle w:val="TOC3"/>
        <w:rPr>
          <w:rFonts w:asciiTheme="minorHAnsi" w:eastAsiaTheme="minorEastAsia" w:hAnsiTheme="minorHAnsi"/>
          <w:sz w:val="22"/>
          <w:szCs w:val="22"/>
        </w:rPr>
      </w:pPr>
      <w:hyperlink w:anchor="_Toc53665194" w:history="1">
        <w:r w:rsidRPr="00694CEE">
          <w:rPr>
            <w:rStyle w:val="Hyperlink"/>
          </w:rPr>
          <w:t>Emergency Response Systems, Laws, and Authorities</w:t>
        </w:r>
        <w:r w:rsidRPr="00694CEE">
          <w:rPr>
            <w:webHidden/>
          </w:rPr>
          <w:tab/>
        </w:r>
        <w:r w:rsidRPr="00694CEE">
          <w:rPr>
            <w:webHidden/>
          </w:rPr>
          <w:fldChar w:fldCharType="begin"/>
        </w:r>
        <w:r w:rsidRPr="00694CEE">
          <w:rPr>
            <w:webHidden/>
          </w:rPr>
          <w:instrText xml:space="preserve"> PAGEREF _Toc53665194 \h </w:instrText>
        </w:r>
        <w:r w:rsidRPr="00694CEE">
          <w:rPr>
            <w:webHidden/>
          </w:rPr>
        </w:r>
        <w:r w:rsidRPr="00694CEE">
          <w:rPr>
            <w:webHidden/>
          </w:rPr>
          <w:fldChar w:fldCharType="separate"/>
        </w:r>
        <w:r w:rsidR="00A55FCC">
          <w:rPr>
            <w:webHidden/>
          </w:rPr>
          <w:t>3</w:t>
        </w:r>
        <w:r w:rsidRPr="00694CEE">
          <w:rPr>
            <w:webHidden/>
          </w:rPr>
          <w:fldChar w:fldCharType="end"/>
        </w:r>
      </w:hyperlink>
    </w:p>
    <w:p w14:paraId="5F716398" w14:textId="6E178E43" w:rsidR="003A7247" w:rsidRPr="00694CEE" w:rsidRDefault="003A7247">
      <w:pPr>
        <w:pStyle w:val="TOC3"/>
        <w:rPr>
          <w:rFonts w:asciiTheme="minorHAnsi" w:eastAsiaTheme="minorEastAsia" w:hAnsiTheme="minorHAnsi"/>
          <w:sz w:val="22"/>
          <w:szCs w:val="22"/>
        </w:rPr>
      </w:pPr>
      <w:hyperlink w:anchor="_Toc53665195" w:history="1">
        <w:r w:rsidRPr="00694CEE">
          <w:rPr>
            <w:rStyle w:val="Hyperlink"/>
          </w:rPr>
          <w:t>ICS Overview</w:t>
        </w:r>
        <w:r w:rsidRPr="00694CEE">
          <w:rPr>
            <w:webHidden/>
          </w:rPr>
          <w:tab/>
        </w:r>
        <w:r w:rsidRPr="00694CEE">
          <w:rPr>
            <w:webHidden/>
          </w:rPr>
          <w:fldChar w:fldCharType="begin"/>
        </w:r>
        <w:r w:rsidRPr="00694CEE">
          <w:rPr>
            <w:webHidden/>
          </w:rPr>
          <w:instrText xml:space="preserve"> PAGEREF _Toc53665195 \h </w:instrText>
        </w:r>
        <w:r w:rsidRPr="00694CEE">
          <w:rPr>
            <w:webHidden/>
          </w:rPr>
        </w:r>
        <w:r w:rsidRPr="00694CEE">
          <w:rPr>
            <w:webHidden/>
          </w:rPr>
          <w:fldChar w:fldCharType="separate"/>
        </w:r>
        <w:r w:rsidR="00A55FCC">
          <w:rPr>
            <w:webHidden/>
          </w:rPr>
          <w:t>4</w:t>
        </w:r>
        <w:r w:rsidRPr="00694CEE">
          <w:rPr>
            <w:webHidden/>
          </w:rPr>
          <w:fldChar w:fldCharType="end"/>
        </w:r>
      </w:hyperlink>
    </w:p>
    <w:p w14:paraId="1C069F2E" w14:textId="2329D633" w:rsidR="003A7247" w:rsidRPr="00694CEE" w:rsidRDefault="003A7247">
      <w:pPr>
        <w:pStyle w:val="TOC3"/>
        <w:rPr>
          <w:rFonts w:asciiTheme="minorHAnsi" w:eastAsiaTheme="minorEastAsia" w:hAnsiTheme="minorHAnsi"/>
          <w:sz w:val="22"/>
          <w:szCs w:val="22"/>
        </w:rPr>
      </w:pPr>
      <w:hyperlink w:anchor="_Toc53665196" w:history="1">
        <w:r w:rsidRPr="00694CEE">
          <w:rPr>
            <w:rStyle w:val="Hyperlink"/>
          </w:rPr>
          <w:t>Unified Command</w:t>
        </w:r>
        <w:r w:rsidRPr="00694CEE">
          <w:rPr>
            <w:webHidden/>
          </w:rPr>
          <w:tab/>
        </w:r>
        <w:r w:rsidRPr="00694CEE">
          <w:rPr>
            <w:webHidden/>
          </w:rPr>
          <w:fldChar w:fldCharType="begin"/>
        </w:r>
        <w:r w:rsidRPr="00694CEE">
          <w:rPr>
            <w:webHidden/>
          </w:rPr>
          <w:instrText xml:space="preserve"> PAGEREF _Toc53665196 \h </w:instrText>
        </w:r>
        <w:r w:rsidRPr="00694CEE">
          <w:rPr>
            <w:webHidden/>
          </w:rPr>
        </w:r>
        <w:r w:rsidRPr="00694CEE">
          <w:rPr>
            <w:webHidden/>
          </w:rPr>
          <w:fldChar w:fldCharType="separate"/>
        </w:r>
        <w:r w:rsidR="00A55FCC">
          <w:rPr>
            <w:webHidden/>
          </w:rPr>
          <w:t>4</w:t>
        </w:r>
        <w:r w:rsidRPr="00694CEE">
          <w:rPr>
            <w:webHidden/>
          </w:rPr>
          <w:fldChar w:fldCharType="end"/>
        </w:r>
      </w:hyperlink>
    </w:p>
    <w:p w14:paraId="45155CD6" w14:textId="46CC6DA5" w:rsidR="003A7247" w:rsidRPr="00694CEE" w:rsidRDefault="003A7247">
      <w:pPr>
        <w:pStyle w:val="TOC3"/>
        <w:rPr>
          <w:rFonts w:asciiTheme="minorHAnsi" w:eastAsiaTheme="minorEastAsia" w:hAnsiTheme="minorHAnsi"/>
          <w:sz w:val="22"/>
          <w:szCs w:val="22"/>
        </w:rPr>
      </w:pPr>
      <w:hyperlink w:anchor="_Toc53665197" w:history="1">
        <w:r w:rsidRPr="00694CEE">
          <w:rPr>
            <w:rStyle w:val="Hyperlink"/>
          </w:rPr>
          <w:t>Unified Coordination</w:t>
        </w:r>
        <w:r w:rsidRPr="00694CEE">
          <w:rPr>
            <w:webHidden/>
          </w:rPr>
          <w:tab/>
        </w:r>
        <w:r w:rsidRPr="00694CEE">
          <w:rPr>
            <w:webHidden/>
          </w:rPr>
          <w:fldChar w:fldCharType="begin"/>
        </w:r>
        <w:r w:rsidRPr="00694CEE">
          <w:rPr>
            <w:webHidden/>
          </w:rPr>
          <w:instrText xml:space="preserve"> PAGEREF _Toc53665197 \h </w:instrText>
        </w:r>
        <w:r w:rsidRPr="00694CEE">
          <w:rPr>
            <w:webHidden/>
          </w:rPr>
        </w:r>
        <w:r w:rsidRPr="00694CEE">
          <w:rPr>
            <w:webHidden/>
          </w:rPr>
          <w:fldChar w:fldCharType="separate"/>
        </w:r>
        <w:r w:rsidR="00A55FCC">
          <w:rPr>
            <w:webHidden/>
          </w:rPr>
          <w:t>4</w:t>
        </w:r>
        <w:r w:rsidRPr="00694CEE">
          <w:rPr>
            <w:webHidden/>
          </w:rPr>
          <w:fldChar w:fldCharType="end"/>
        </w:r>
      </w:hyperlink>
    </w:p>
    <w:p w14:paraId="5F974F43" w14:textId="283A71B4" w:rsidR="003A7247" w:rsidRPr="00694CEE" w:rsidRDefault="003A7247">
      <w:pPr>
        <w:pStyle w:val="TOC3"/>
        <w:rPr>
          <w:rFonts w:asciiTheme="minorHAnsi" w:eastAsiaTheme="minorEastAsia" w:hAnsiTheme="minorHAnsi"/>
          <w:sz w:val="22"/>
          <w:szCs w:val="22"/>
        </w:rPr>
      </w:pPr>
      <w:hyperlink w:anchor="_Toc53665198" w:history="1">
        <w:r w:rsidRPr="00694CEE">
          <w:rPr>
            <w:rStyle w:val="Hyperlink"/>
          </w:rPr>
          <w:t>Disaster District Committees</w:t>
        </w:r>
        <w:r w:rsidRPr="00694CEE">
          <w:rPr>
            <w:webHidden/>
          </w:rPr>
          <w:tab/>
        </w:r>
        <w:r w:rsidRPr="00694CEE">
          <w:rPr>
            <w:webHidden/>
          </w:rPr>
          <w:fldChar w:fldCharType="begin"/>
        </w:r>
        <w:r w:rsidRPr="00694CEE">
          <w:rPr>
            <w:webHidden/>
          </w:rPr>
          <w:instrText xml:space="preserve"> PAGEREF _Toc53665198 \h </w:instrText>
        </w:r>
        <w:r w:rsidRPr="00694CEE">
          <w:rPr>
            <w:webHidden/>
          </w:rPr>
        </w:r>
        <w:r w:rsidRPr="00694CEE">
          <w:rPr>
            <w:webHidden/>
          </w:rPr>
          <w:fldChar w:fldCharType="separate"/>
        </w:r>
        <w:r w:rsidR="00A55FCC">
          <w:rPr>
            <w:webHidden/>
          </w:rPr>
          <w:t>5</w:t>
        </w:r>
        <w:r w:rsidRPr="00694CEE">
          <w:rPr>
            <w:webHidden/>
          </w:rPr>
          <w:fldChar w:fldCharType="end"/>
        </w:r>
      </w:hyperlink>
    </w:p>
    <w:p w14:paraId="4AC8AF28" w14:textId="77F7701E" w:rsidR="003A7247" w:rsidRPr="00694CEE" w:rsidRDefault="003A7247">
      <w:pPr>
        <w:pStyle w:val="TOC3"/>
        <w:rPr>
          <w:rFonts w:asciiTheme="minorHAnsi" w:eastAsiaTheme="minorEastAsia" w:hAnsiTheme="minorHAnsi"/>
          <w:sz w:val="22"/>
          <w:szCs w:val="22"/>
        </w:rPr>
      </w:pPr>
      <w:hyperlink w:anchor="_Toc53665199" w:history="1">
        <w:r w:rsidRPr="00694CEE">
          <w:rPr>
            <w:rStyle w:val="Hyperlink"/>
          </w:rPr>
          <w:t>ICS Organizational Elements – Roles and Responsibilities</w:t>
        </w:r>
        <w:r w:rsidRPr="00694CEE">
          <w:rPr>
            <w:webHidden/>
          </w:rPr>
          <w:tab/>
        </w:r>
        <w:r w:rsidRPr="00694CEE">
          <w:rPr>
            <w:webHidden/>
          </w:rPr>
          <w:fldChar w:fldCharType="begin"/>
        </w:r>
        <w:r w:rsidRPr="00694CEE">
          <w:rPr>
            <w:webHidden/>
          </w:rPr>
          <w:instrText xml:space="preserve"> PAGEREF _Toc53665199 \h </w:instrText>
        </w:r>
        <w:r w:rsidRPr="00694CEE">
          <w:rPr>
            <w:webHidden/>
          </w:rPr>
        </w:r>
        <w:r w:rsidRPr="00694CEE">
          <w:rPr>
            <w:webHidden/>
          </w:rPr>
          <w:fldChar w:fldCharType="separate"/>
        </w:r>
        <w:r w:rsidR="00A55FCC">
          <w:rPr>
            <w:webHidden/>
          </w:rPr>
          <w:t>6</w:t>
        </w:r>
        <w:r w:rsidRPr="00694CEE">
          <w:rPr>
            <w:webHidden/>
          </w:rPr>
          <w:fldChar w:fldCharType="end"/>
        </w:r>
      </w:hyperlink>
    </w:p>
    <w:p w14:paraId="0FF46800" w14:textId="24331AEC" w:rsidR="003A7247" w:rsidRPr="00694CEE" w:rsidRDefault="003A7247">
      <w:pPr>
        <w:pStyle w:val="TOC3"/>
        <w:rPr>
          <w:rFonts w:asciiTheme="minorHAnsi" w:eastAsiaTheme="minorEastAsia" w:hAnsiTheme="minorHAnsi"/>
          <w:sz w:val="22"/>
          <w:szCs w:val="22"/>
        </w:rPr>
      </w:pPr>
      <w:hyperlink w:anchor="_Toc53665200" w:history="1">
        <w:r w:rsidRPr="00694CEE">
          <w:rPr>
            <w:rStyle w:val="Hyperlink"/>
          </w:rPr>
          <w:t>Planning P</w:t>
        </w:r>
        <w:r w:rsidRPr="00694CEE">
          <w:rPr>
            <w:webHidden/>
          </w:rPr>
          <w:tab/>
        </w:r>
        <w:r w:rsidRPr="00694CEE">
          <w:rPr>
            <w:webHidden/>
          </w:rPr>
          <w:fldChar w:fldCharType="begin"/>
        </w:r>
        <w:r w:rsidRPr="00694CEE">
          <w:rPr>
            <w:webHidden/>
          </w:rPr>
          <w:instrText xml:space="preserve"> PAGEREF _Toc53665200 \h </w:instrText>
        </w:r>
        <w:r w:rsidRPr="00694CEE">
          <w:rPr>
            <w:webHidden/>
          </w:rPr>
        </w:r>
        <w:r w:rsidRPr="00694CEE">
          <w:rPr>
            <w:webHidden/>
          </w:rPr>
          <w:fldChar w:fldCharType="separate"/>
        </w:r>
        <w:r w:rsidR="00A55FCC">
          <w:rPr>
            <w:webHidden/>
          </w:rPr>
          <w:t>9</w:t>
        </w:r>
        <w:r w:rsidRPr="00694CEE">
          <w:rPr>
            <w:webHidden/>
          </w:rPr>
          <w:fldChar w:fldCharType="end"/>
        </w:r>
      </w:hyperlink>
    </w:p>
    <w:p w14:paraId="2E469301" w14:textId="0798623A" w:rsidR="003A7247" w:rsidRPr="00694CEE" w:rsidRDefault="003A7247">
      <w:pPr>
        <w:pStyle w:val="TOC3"/>
        <w:rPr>
          <w:rFonts w:asciiTheme="minorHAnsi" w:eastAsiaTheme="minorEastAsia" w:hAnsiTheme="minorHAnsi"/>
          <w:sz w:val="22"/>
          <w:szCs w:val="22"/>
        </w:rPr>
      </w:pPr>
      <w:hyperlink w:anchor="_Toc53665201" w:history="1">
        <w:r w:rsidRPr="00694CEE">
          <w:rPr>
            <w:rStyle w:val="Hyperlink"/>
          </w:rPr>
          <w:t>ICS/EOC Interface</w:t>
        </w:r>
        <w:r w:rsidRPr="00694CEE">
          <w:rPr>
            <w:webHidden/>
          </w:rPr>
          <w:tab/>
        </w:r>
        <w:r w:rsidRPr="00694CEE">
          <w:rPr>
            <w:webHidden/>
          </w:rPr>
          <w:fldChar w:fldCharType="begin"/>
        </w:r>
        <w:r w:rsidRPr="00694CEE">
          <w:rPr>
            <w:webHidden/>
          </w:rPr>
          <w:instrText xml:space="preserve"> PAGEREF _Toc53665201 \h </w:instrText>
        </w:r>
        <w:r w:rsidRPr="00694CEE">
          <w:rPr>
            <w:webHidden/>
          </w:rPr>
        </w:r>
        <w:r w:rsidRPr="00694CEE">
          <w:rPr>
            <w:webHidden/>
          </w:rPr>
          <w:fldChar w:fldCharType="separate"/>
        </w:r>
        <w:r w:rsidR="00A55FCC">
          <w:rPr>
            <w:webHidden/>
          </w:rPr>
          <w:t>10</w:t>
        </w:r>
        <w:r w:rsidRPr="00694CEE">
          <w:rPr>
            <w:webHidden/>
          </w:rPr>
          <w:fldChar w:fldCharType="end"/>
        </w:r>
      </w:hyperlink>
    </w:p>
    <w:p w14:paraId="64826062" w14:textId="39540984" w:rsidR="003A7247" w:rsidRPr="00694CEE" w:rsidRDefault="003A7247">
      <w:pPr>
        <w:pStyle w:val="TOC3"/>
        <w:rPr>
          <w:rFonts w:asciiTheme="minorHAnsi" w:eastAsiaTheme="minorEastAsia" w:hAnsiTheme="minorHAnsi"/>
          <w:sz w:val="22"/>
          <w:szCs w:val="22"/>
        </w:rPr>
      </w:pPr>
      <w:hyperlink w:anchor="_Toc53665202" w:history="1">
        <w:r w:rsidRPr="00694CEE">
          <w:rPr>
            <w:rStyle w:val="Hyperlink"/>
          </w:rPr>
          <w:t>FEMA Community Lifeline Integration into Situational Awareness</w:t>
        </w:r>
        <w:r w:rsidRPr="00694CEE">
          <w:rPr>
            <w:webHidden/>
          </w:rPr>
          <w:tab/>
        </w:r>
        <w:r w:rsidRPr="00694CEE">
          <w:rPr>
            <w:webHidden/>
          </w:rPr>
          <w:fldChar w:fldCharType="begin"/>
        </w:r>
        <w:r w:rsidRPr="00694CEE">
          <w:rPr>
            <w:webHidden/>
          </w:rPr>
          <w:instrText xml:space="preserve"> PAGEREF _Toc53665202 \h </w:instrText>
        </w:r>
        <w:r w:rsidRPr="00694CEE">
          <w:rPr>
            <w:webHidden/>
          </w:rPr>
        </w:r>
        <w:r w:rsidRPr="00694CEE">
          <w:rPr>
            <w:webHidden/>
          </w:rPr>
          <w:fldChar w:fldCharType="separate"/>
        </w:r>
        <w:r w:rsidR="00A55FCC">
          <w:rPr>
            <w:webHidden/>
          </w:rPr>
          <w:t>11</w:t>
        </w:r>
        <w:r w:rsidRPr="00694CEE">
          <w:rPr>
            <w:webHidden/>
          </w:rPr>
          <w:fldChar w:fldCharType="end"/>
        </w:r>
      </w:hyperlink>
    </w:p>
    <w:p w14:paraId="78B87354" w14:textId="5F898B3B" w:rsidR="003A7247" w:rsidRPr="00694CEE" w:rsidRDefault="003A7247">
      <w:pPr>
        <w:pStyle w:val="TOC3"/>
        <w:rPr>
          <w:rFonts w:asciiTheme="minorHAnsi" w:eastAsiaTheme="minorEastAsia" w:hAnsiTheme="minorHAnsi"/>
          <w:sz w:val="22"/>
          <w:szCs w:val="22"/>
        </w:rPr>
      </w:pPr>
      <w:hyperlink w:anchor="_Toc53665203" w:history="1">
        <w:r w:rsidRPr="00694CEE">
          <w:rPr>
            <w:rStyle w:val="Hyperlink"/>
          </w:rPr>
          <w:t>Incident Support Model EOC Structure</w:t>
        </w:r>
        <w:r w:rsidRPr="00694CEE">
          <w:rPr>
            <w:webHidden/>
          </w:rPr>
          <w:tab/>
        </w:r>
        <w:r w:rsidRPr="00694CEE">
          <w:rPr>
            <w:webHidden/>
          </w:rPr>
          <w:fldChar w:fldCharType="begin"/>
        </w:r>
        <w:r w:rsidRPr="00694CEE">
          <w:rPr>
            <w:webHidden/>
          </w:rPr>
          <w:instrText xml:space="preserve"> PAGEREF _Toc53665203 \h </w:instrText>
        </w:r>
        <w:r w:rsidRPr="00694CEE">
          <w:rPr>
            <w:webHidden/>
          </w:rPr>
        </w:r>
        <w:r w:rsidRPr="00694CEE">
          <w:rPr>
            <w:webHidden/>
          </w:rPr>
          <w:fldChar w:fldCharType="separate"/>
        </w:r>
        <w:r w:rsidR="00A55FCC">
          <w:rPr>
            <w:webHidden/>
          </w:rPr>
          <w:t>12</w:t>
        </w:r>
        <w:r w:rsidRPr="00694CEE">
          <w:rPr>
            <w:webHidden/>
          </w:rPr>
          <w:fldChar w:fldCharType="end"/>
        </w:r>
      </w:hyperlink>
    </w:p>
    <w:p w14:paraId="572D54A7" w14:textId="7675B6B7"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04" w:history="1">
        <w:r w:rsidRPr="00694CEE">
          <w:rPr>
            <w:rStyle w:val="Hyperlink"/>
          </w:rPr>
          <w:t>III.</w:t>
        </w:r>
        <w:r w:rsidRPr="00694CEE">
          <w:rPr>
            <w:rFonts w:asciiTheme="minorHAnsi" w:eastAsiaTheme="minorEastAsia" w:hAnsiTheme="minorHAnsi" w:cstheme="minorBidi"/>
            <w:b w:val="0"/>
            <w:sz w:val="22"/>
            <w:szCs w:val="22"/>
          </w:rPr>
          <w:tab/>
        </w:r>
        <w:r w:rsidRPr="00694CEE">
          <w:rPr>
            <w:rStyle w:val="Hyperlink"/>
          </w:rPr>
          <w:t>EOC Concept of Operations</w:t>
        </w:r>
        <w:r w:rsidRPr="00694CEE">
          <w:rPr>
            <w:webHidden/>
          </w:rPr>
          <w:tab/>
        </w:r>
        <w:r w:rsidRPr="00694CEE">
          <w:rPr>
            <w:webHidden/>
          </w:rPr>
          <w:fldChar w:fldCharType="begin"/>
        </w:r>
        <w:r w:rsidRPr="00694CEE">
          <w:rPr>
            <w:webHidden/>
          </w:rPr>
          <w:instrText xml:space="preserve"> PAGEREF _Toc53665204 \h </w:instrText>
        </w:r>
        <w:r w:rsidRPr="00694CEE">
          <w:rPr>
            <w:webHidden/>
          </w:rPr>
        </w:r>
        <w:r w:rsidRPr="00694CEE">
          <w:rPr>
            <w:webHidden/>
          </w:rPr>
          <w:fldChar w:fldCharType="separate"/>
        </w:r>
        <w:r w:rsidR="00A55FCC">
          <w:rPr>
            <w:webHidden/>
          </w:rPr>
          <w:t>14</w:t>
        </w:r>
        <w:r w:rsidRPr="00694CEE">
          <w:rPr>
            <w:webHidden/>
          </w:rPr>
          <w:fldChar w:fldCharType="end"/>
        </w:r>
      </w:hyperlink>
    </w:p>
    <w:p w14:paraId="01155D51" w14:textId="7FED285D" w:rsidR="003A7247" w:rsidRPr="00694CEE" w:rsidRDefault="003A7247">
      <w:pPr>
        <w:pStyle w:val="TOC3"/>
        <w:rPr>
          <w:rFonts w:asciiTheme="minorHAnsi" w:eastAsiaTheme="minorEastAsia" w:hAnsiTheme="minorHAnsi"/>
          <w:sz w:val="22"/>
          <w:szCs w:val="22"/>
        </w:rPr>
      </w:pPr>
      <w:hyperlink w:anchor="_Toc53665205" w:history="1">
        <w:r w:rsidRPr="00694CEE">
          <w:rPr>
            <w:rStyle w:val="Hyperlink"/>
          </w:rPr>
          <w:t>Overview: Emergency Response Organization, Assignments, and Responsibilities</w:t>
        </w:r>
        <w:r w:rsidRPr="00694CEE">
          <w:rPr>
            <w:webHidden/>
          </w:rPr>
          <w:tab/>
        </w:r>
        <w:r w:rsidRPr="00694CEE">
          <w:rPr>
            <w:webHidden/>
          </w:rPr>
          <w:fldChar w:fldCharType="begin"/>
        </w:r>
        <w:r w:rsidRPr="00694CEE">
          <w:rPr>
            <w:webHidden/>
          </w:rPr>
          <w:instrText xml:space="preserve"> PAGEREF _Toc53665205 \h </w:instrText>
        </w:r>
        <w:r w:rsidRPr="00694CEE">
          <w:rPr>
            <w:webHidden/>
          </w:rPr>
        </w:r>
        <w:r w:rsidRPr="00694CEE">
          <w:rPr>
            <w:webHidden/>
          </w:rPr>
          <w:fldChar w:fldCharType="separate"/>
        </w:r>
        <w:r w:rsidR="00A55FCC">
          <w:rPr>
            <w:webHidden/>
          </w:rPr>
          <w:t>14</w:t>
        </w:r>
        <w:r w:rsidRPr="00694CEE">
          <w:rPr>
            <w:webHidden/>
          </w:rPr>
          <w:fldChar w:fldCharType="end"/>
        </w:r>
      </w:hyperlink>
    </w:p>
    <w:p w14:paraId="2BA9AD51" w14:textId="5251C874" w:rsidR="003A7247" w:rsidRPr="00694CEE" w:rsidRDefault="003A7247">
      <w:pPr>
        <w:pStyle w:val="TOC3"/>
        <w:rPr>
          <w:rFonts w:asciiTheme="minorHAnsi" w:eastAsiaTheme="minorEastAsia" w:hAnsiTheme="minorHAnsi"/>
          <w:sz w:val="22"/>
          <w:szCs w:val="22"/>
        </w:rPr>
      </w:pPr>
      <w:hyperlink w:anchor="_Toc53665206" w:history="1">
        <w:r w:rsidRPr="00694CEE">
          <w:rPr>
            <w:rStyle w:val="Hyperlink"/>
          </w:rPr>
          <w:t>Activation Levels</w:t>
        </w:r>
        <w:r w:rsidRPr="00694CEE">
          <w:rPr>
            <w:webHidden/>
          </w:rPr>
          <w:tab/>
        </w:r>
        <w:r w:rsidRPr="00694CEE">
          <w:rPr>
            <w:webHidden/>
          </w:rPr>
          <w:fldChar w:fldCharType="begin"/>
        </w:r>
        <w:r w:rsidRPr="00694CEE">
          <w:rPr>
            <w:webHidden/>
          </w:rPr>
          <w:instrText xml:space="preserve"> PAGEREF _Toc53665206 \h </w:instrText>
        </w:r>
        <w:r w:rsidRPr="00694CEE">
          <w:rPr>
            <w:webHidden/>
          </w:rPr>
        </w:r>
        <w:r w:rsidRPr="00694CEE">
          <w:rPr>
            <w:webHidden/>
          </w:rPr>
          <w:fldChar w:fldCharType="separate"/>
        </w:r>
        <w:r w:rsidR="00A55FCC">
          <w:rPr>
            <w:webHidden/>
          </w:rPr>
          <w:t>15</w:t>
        </w:r>
        <w:r w:rsidRPr="00694CEE">
          <w:rPr>
            <w:webHidden/>
          </w:rPr>
          <w:fldChar w:fldCharType="end"/>
        </w:r>
      </w:hyperlink>
    </w:p>
    <w:p w14:paraId="276ABB72" w14:textId="5DBBD03D" w:rsidR="003A7247" w:rsidRPr="00694CEE" w:rsidRDefault="003A7247">
      <w:pPr>
        <w:pStyle w:val="TOC3"/>
        <w:rPr>
          <w:rFonts w:asciiTheme="minorHAnsi" w:eastAsiaTheme="minorEastAsia" w:hAnsiTheme="minorHAnsi"/>
          <w:sz w:val="22"/>
          <w:szCs w:val="22"/>
        </w:rPr>
      </w:pPr>
      <w:hyperlink w:anchor="_Toc53665207" w:history="1">
        <w:r w:rsidRPr="00694CEE">
          <w:rPr>
            <w:rStyle w:val="Hyperlink"/>
          </w:rPr>
          <w:t>Activation Triggers</w:t>
        </w:r>
        <w:r w:rsidRPr="00694CEE">
          <w:rPr>
            <w:webHidden/>
          </w:rPr>
          <w:tab/>
        </w:r>
        <w:r w:rsidRPr="00694CEE">
          <w:rPr>
            <w:webHidden/>
          </w:rPr>
          <w:fldChar w:fldCharType="begin"/>
        </w:r>
        <w:r w:rsidRPr="00694CEE">
          <w:rPr>
            <w:webHidden/>
          </w:rPr>
          <w:instrText xml:space="preserve"> PAGEREF _Toc53665207 \h </w:instrText>
        </w:r>
        <w:r w:rsidRPr="00694CEE">
          <w:rPr>
            <w:webHidden/>
          </w:rPr>
        </w:r>
        <w:r w:rsidRPr="00694CEE">
          <w:rPr>
            <w:webHidden/>
          </w:rPr>
          <w:fldChar w:fldCharType="separate"/>
        </w:r>
        <w:r w:rsidR="00A55FCC">
          <w:rPr>
            <w:webHidden/>
          </w:rPr>
          <w:t>16</w:t>
        </w:r>
        <w:r w:rsidRPr="00694CEE">
          <w:rPr>
            <w:webHidden/>
          </w:rPr>
          <w:fldChar w:fldCharType="end"/>
        </w:r>
      </w:hyperlink>
    </w:p>
    <w:p w14:paraId="44A5BA2D" w14:textId="1454233F" w:rsidR="003A7247" w:rsidRPr="00694CEE" w:rsidRDefault="003A7247">
      <w:pPr>
        <w:pStyle w:val="TOC3"/>
        <w:rPr>
          <w:rFonts w:asciiTheme="minorHAnsi" w:eastAsiaTheme="minorEastAsia" w:hAnsiTheme="minorHAnsi"/>
          <w:sz w:val="22"/>
          <w:szCs w:val="22"/>
        </w:rPr>
      </w:pPr>
      <w:hyperlink w:anchor="_Toc53665208" w:history="1">
        <w:r w:rsidRPr="00694CEE">
          <w:rPr>
            <w:rStyle w:val="Hyperlink"/>
          </w:rPr>
          <w:t>ISM EOC Organization Chart</w:t>
        </w:r>
        <w:r w:rsidRPr="00694CEE">
          <w:rPr>
            <w:webHidden/>
          </w:rPr>
          <w:tab/>
        </w:r>
        <w:r w:rsidRPr="00694CEE">
          <w:rPr>
            <w:webHidden/>
          </w:rPr>
          <w:fldChar w:fldCharType="begin"/>
        </w:r>
        <w:r w:rsidRPr="00694CEE">
          <w:rPr>
            <w:webHidden/>
          </w:rPr>
          <w:instrText xml:space="preserve"> PAGEREF _Toc53665208 \h </w:instrText>
        </w:r>
        <w:r w:rsidRPr="00694CEE">
          <w:rPr>
            <w:webHidden/>
          </w:rPr>
        </w:r>
        <w:r w:rsidRPr="00694CEE">
          <w:rPr>
            <w:webHidden/>
          </w:rPr>
          <w:fldChar w:fldCharType="separate"/>
        </w:r>
        <w:r w:rsidR="00A55FCC">
          <w:rPr>
            <w:webHidden/>
          </w:rPr>
          <w:t>17</w:t>
        </w:r>
        <w:r w:rsidRPr="00694CEE">
          <w:rPr>
            <w:webHidden/>
          </w:rPr>
          <w:fldChar w:fldCharType="end"/>
        </w:r>
      </w:hyperlink>
    </w:p>
    <w:p w14:paraId="24E4238F" w14:textId="2FD83ECD" w:rsidR="003A7247" w:rsidRPr="00694CEE" w:rsidRDefault="003A7247">
      <w:pPr>
        <w:pStyle w:val="TOC3"/>
        <w:rPr>
          <w:rFonts w:asciiTheme="minorHAnsi" w:eastAsiaTheme="minorEastAsia" w:hAnsiTheme="minorHAnsi"/>
          <w:sz w:val="22"/>
          <w:szCs w:val="22"/>
        </w:rPr>
      </w:pPr>
      <w:hyperlink w:anchor="_Toc53665209" w:history="1">
        <w:r w:rsidRPr="00694CEE">
          <w:rPr>
            <w:rStyle w:val="Hyperlink"/>
          </w:rPr>
          <w:t>ISM EOC Layout</w:t>
        </w:r>
        <w:r w:rsidRPr="00694CEE">
          <w:rPr>
            <w:webHidden/>
          </w:rPr>
          <w:tab/>
        </w:r>
        <w:r w:rsidRPr="00694CEE">
          <w:rPr>
            <w:webHidden/>
          </w:rPr>
          <w:fldChar w:fldCharType="begin"/>
        </w:r>
        <w:r w:rsidRPr="00694CEE">
          <w:rPr>
            <w:webHidden/>
          </w:rPr>
          <w:instrText xml:space="preserve"> PAGEREF _Toc53665209 \h </w:instrText>
        </w:r>
        <w:r w:rsidRPr="00694CEE">
          <w:rPr>
            <w:webHidden/>
          </w:rPr>
        </w:r>
        <w:r w:rsidRPr="00694CEE">
          <w:rPr>
            <w:webHidden/>
          </w:rPr>
          <w:fldChar w:fldCharType="separate"/>
        </w:r>
        <w:r w:rsidR="00A55FCC">
          <w:rPr>
            <w:webHidden/>
          </w:rPr>
          <w:t>18</w:t>
        </w:r>
        <w:r w:rsidRPr="00694CEE">
          <w:rPr>
            <w:webHidden/>
          </w:rPr>
          <w:fldChar w:fldCharType="end"/>
        </w:r>
      </w:hyperlink>
    </w:p>
    <w:p w14:paraId="5F34E097" w14:textId="4A9A5FEF" w:rsidR="003A7247" w:rsidRPr="00694CEE" w:rsidRDefault="003A7247">
      <w:pPr>
        <w:pStyle w:val="TOC3"/>
        <w:rPr>
          <w:rFonts w:asciiTheme="minorHAnsi" w:eastAsiaTheme="minorEastAsia" w:hAnsiTheme="minorHAnsi"/>
          <w:sz w:val="22"/>
          <w:szCs w:val="22"/>
        </w:rPr>
      </w:pPr>
      <w:hyperlink w:anchor="_Toc53665210" w:history="1">
        <w:r w:rsidRPr="00694CEE">
          <w:rPr>
            <w:rStyle w:val="Hyperlink"/>
          </w:rPr>
          <w:t>EOC Organization: Emergency Response Positions, Units, and Responsibilities</w:t>
        </w:r>
        <w:r w:rsidRPr="00694CEE">
          <w:rPr>
            <w:webHidden/>
          </w:rPr>
          <w:tab/>
        </w:r>
        <w:r w:rsidRPr="00694CEE">
          <w:rPr>
            <w:webHidden/>
          </w:rPr>
          <w:fldChar w:fldCharType="begin"/>
        </w:r>
        <w:r w:rsidRPr="00694CEE">
          <w:rPr>
            <w:webHidden/>
          </w:rPr>
          <w:instrText xml:space="preserve"> PAGEREF _Toc53665210 \h </w:instrText>
        </w:r>
        <w:r w:rsidRPr="00694CEE">
          <w:rPr>
            <w:webHidden/>
          </w:rPr>
        </w:r>
        <w:r w:rsidRPr="00694CEE">
          <w:rPr>
            <w:webHidden/>
          </w:rPr>
          <w:fldChar w:fldCharType="separate"/>
        </w:r>
        <w:r w:rsidR="00A55FCC">
          <w:rPr>
            <w:webHidden/>
          </w:rPr>
          <w:t>19</w:t>
        </w:r>
        <w:r w:rsidRPr="00694CEE">
          <w:rPr>
            <w:webHidden/>
          </w:rPr>
          <w:fldChar w:fldCharType="end"/>
        </w:r>
      </w:hyperlink>
    </w:p>
    <w:p w14:paraId="0A98F12D" w14:textId="2E45F18C"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11" w:history="1">
        <w:r w:rsidRPr="00694CEE">
          <w:rPr>
            <w:rStyle w:val="Hyperlink"/>
          </w:rPr>
          <w:t>IV.</w:t>
        </w:r>
        <w:r w:rsidRPr="00694CEE">
          <w:rPr>
            <w:rFonts w:asciiTheme="minorHAnsi" w:eastAsiaTheme="minorEastAsia" w:hAnsiTheme="minorHAnsi" w:cstheme="minorBidi"/>
            <w:b w:val="0"/>
            <w:sz w:val="22"/>
            <w:szCs w:val="22"/>
          </w:rPr>
          <w:tab/>
        </w:r>
        <w:r w:rsidRPr="00694CEE">
          <w:rPr>
            <w:rStyle w:val="Hyperlink"/>
          </w:rPr>
          <w:t>EOC General Responsibilities Checklist</w:t>
        </w:r>
        <w:r w:rsidRPr="00694CEE">
          <w:rPr>
            <w:webHidden/>
          </w:rPr>
          <w:tab/>
        </w:r>
        <w:r w:rsidRPr="00694CEE">
          <w:rPr>
            <w:webHidden/>
          </w:rPr>
          <w:fldChar w:fldCharType="begin"/>
        </w:r>
        <w:r w:rsidRPr="00694CEE">
          <w:rPr>
            <w:webHidden/>
          </w:rPr>
          <w:instrText xml:space="preserve"> PAGEREF _Toc53665211 \h </w:instrText>
        </w:r>
        <w:r w:rsidRPr="00694CEE">
          <w:rPr>
            <w:webHidden/>
          </w:rPr>
        </w:r>
        <w:r w:rsidRPr="00694CEE">
          <w:rPr>
            <w:webHidden/>
          </w:rPr>
          <w:fldChar w:fldCharType="separate"/>
        </w:r>
        <w:r w:rsidR="00A55FCC">
          <w:rPr>
            <w:webHidden/>
          </w:rPr>
          <w:t>28</w:t>
        </w:r>
        <w:r w:rsidRPr="00694CEE">
          <w:rPr>
            <w:webHidden/>
          </w:rPr>
          <w:fldChar w:fldCharType="end"/>
        </w:r>
      </w:hyperlink>
    </w:p>
    <w:p w14:paraId="2869098A" w14:textId="18770562"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12" w:history="1">
        <w:r w:rsidRPr="00694CEE">
          <w:rPr>
            <w:rStyle w:val="Hyperlink"/>
          </w:rPr>
          <w:t>V.</w:t>
        </w:r>
        <w:r w:rsidRPr="00694CEE">
          <w:rPr>
            <w:rFonts w:asciiTheme="minorHAnsi" w:eastAsiaTheme="minorEastAsia" w:hAnsiTheme="minorHAnsi" w:cstheme="minorBidi"/>
            <w:b w:val="0"/>
            <w:sz w:val="22"/>
            <w:szCs w:val="22"/>
          </w:rPr>
          <w:tab/>
        </w:r>
        <w:r w:rsidRPr="00694CEE">
          <w:rPr>
            <w:rStyle w:val="Hyperlink"/>
          </w:rPr>
          <w:t>EOC Activation Checklist</w:t>
        </w:r>
        <w:r w:rsidRPr="00694CEE">
          <w:rPr>
            <w:webHidden/>
          </w:rPr>
          <w:tab/>
        </w:r>
        <w:r w:rsidRPr="00694CEE">
          <w:rPr>
            <w:webHidden/>
          </w:rPr>
          <w:fldChar w:fldCharType="begin"/>
        </w:r>
        <w:r w:rsidRPr="00694CEE">
          <w:rPr>
            <w:webHidden/>
          </w:rPr>
          <w:instrText xml:space="preserve"> PAGEREF _Toc53665212 \h </w:instrText>
        </w:r>
        <w:r w:rsidRPr="00694CEE">
          <w:rPr>
            <w:webHidden/>
          </w:rPr>
        </w:r>
        <w:r w:rsidRPr="00694CEE">
          <w:rPr>
            <w:webHidden/>
          </w:rPr>
          <w:fldChar w:fldCharType="separate"/>
        </w:r>
        <w:r w:rsidR="00A55FCC">
          <w:rPr>
            <w:webHidden/>
          </w:rPr>
          <w:t>31</w:t>
        </w:r>
        <w:r w:rsidRPr="00694CEE">
          <w:rPr>
            <w:webHidden/>
          </w:rPr>
          <w:fldChar w:fldCharType="end"/>
        </w:r>
      </w:hyperlink>
    </w:p>
    <w:p w14:paraId="609FC3D4" w14:textId="1BDDB362"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13" w:history="1">
        <w:r w:rsidRPr="00694CEE">
          <w:rPr>
            <w:rStyle w:val="Hyperlink"/>
          </w:rPr>
          <w:t>VI.</w:t>
        </w:r>
        <w:r w:rsidRPr="00694CEE">
          <w:rPr>
            <w:rFonts w:asciiTheme="minorHAnsi" w:eastAsiaTheme="minorEastAsia" w:hAnsiTheme="minorHAnsi" w:cstheme="minorBidi"/>
            <w:b w:val="0"/>
            <w:sz w:val="22"/>
            <w:szCs w:val="22"/>
          </w:rPr>
          <w:tab/>
        </w:r>
        <w:r w:rsidRPr="00694CEE">
          <w:rPr>
            <w:rStyle w:val="Hyperlink"/>
          </w:rPr>
          <w:t>EOC Demobilization Checklist</w:t>
        </w:r>
        <w:r w:rsidRPr="00694CEE">
          <w:rPr>
            <w:webHidden/>
          </w:rPr>
          <w:tab/>
        </w:r>
        <w:r w:rsidRPr="00694CEE">
          <w:rPr>
            <w:webHidden/>
          </w:rPr>
          <w:fldChar w:fldCharType="begin"/>
        </w:r>
        <w:r w:rsidRPr="00694CEE">
          <w:rPr>
            <w:webHidden/>
          </w:rPr>
          <w:instrText xml:space="preserve"> PAGEREF _Toc53665213 \h </w:instrText>
        </w:r>
        <w:r w:rsidRPr="00694CEE">
          <w:rPr>
            <w:webHidden/>
          </w:rPr>
        </w:r>
        <w:r w:rsidRPr="00694CEE">
          <w:rPr>
            <w:webHidden/>
          </w:rPr>
          <w:fldChar w:fldCharType="separate"/>
        </w:r>
        <w:r w:rsidR="00A55FCC">
          <w:rPr>
            <w:webHidden/>
          </w:rPr>
          <w:t>33</w:t>
        </w:r>
        <w:r w:rsidRPr="00694CEE">
          <w:rPr>
            <w:webHidden/>
          </w:rPr>
          <w:fldChar w:fldCharType="end"/>
        </w:r>
      </w:hyperlink>
    </w:p>
    <w:p w14:paraId="6C288DE7" w14:textId="7E472F83" w:rsidR="003A7247" w:rsidRPr="00694CEE" w:rsidRDefault="003A7247">
      <w:pPr>
        <w:pStyle w:val="TOC1"/>
        <w:rPr>
          <w:rFonts w:asciiTheme="minorHAnsi" w:eastAsiaTheme="minorEastAsia" w:hAnsiTheme="minorHAnsi" w:cstheme="minorBidi"/>
          <w:b w:val="0"/>
        </w:rPr>
      </w:pPr>
      <w:hyperlink w:anchor="_Toc53665214" w:history="1">
        <w:r w:rsidRPr="00694CEE">
          <w:rPr>
            <w:rStyle w:val="Hyperlink"/>
          </w:rPr>
          <w:t>EOC Director, EOC Command Staff, and Section Chiefs, Roles and Responsibilities, and Checklists</w:t>
        </w:r>
        <w:r w:rsidRPr="00694CEE">
          <w:rPr>
            <w:webHidden/>
          </w:rPr>
          <w:tab/>
        </w:r>
        <w:r w:rsidRPr="00694CEE">
          <w:rPr>
            <w:webHidden/>
          </w:rPr>
          <w:tab/>
        </w:r>
        <w:r w:rsidRPr="00694CEE">
          <w:rPr>
            <w:webHidden/>
          </w:rPr>
          <w:tab/>
        </w:r>
        <w:r w:rsidRPr="00694CEE">
          <w:rPr>
            <w:webHidden/>
          </w:rPr>
          <w:fldChar w:fldCharType="begin"/>
        </w:r>
        <w:r w:rsidRPr="00694CEE">
          <w:rPr>
            <w:webHidden/>
          </w:rPr>
          <w:instrText xml:space="preserve"> PAGEREF _Toc53665214 \h </w:instrText>
        </w:r>
        <w:r w:rsidRPr="00694CEE">
          <w:rPr>
            <w:webHidden/>
          </w:rPr>
        </w:r>
        <w:r w:rsidRPr="00694CEE">
          <w:rPr>
            <w:webHidden/>
          </w:rPr>
          <w:fldChar w:fldCharType="separate"/>
        </w:r>
        <w:r w:rsidR="00A55FCC">
          <w:rPr>
            <w:webHidden/>
          </w:rPr>
          <w:t>35</w:t>
        </w:r>
        <w:r w:rsidRPr="00694CEE">
          <w:rPr>
            <w:webHidden/>
          </w:rPr>
          <w:fldChar w:fldCharType="end"/>
        </w:r>
      </w:hyperlink>
    </w:p>
    <w:p w14:paraId="6AD8DAB7" w14:textId="42572AE7"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15" w:history="1">
        <w:r w:rsidRPr="00694CEE">
          <w:rPr>
            <w:rStyle w:val="Hyperlink"/>
          </w:rPr>
          <w:t>I.</w:t>
        </w:r>
        <w:r w:rsidRPr="00694CEE">
          <w:rPr>
            <w:rFonts w:asciiTheme="minorHAnsi" w:eastAsiaTheme="minorEastAsia" w:hAnsiTheme="minorHAnsi" w:cstheme="minorBidi"/>
            <w:b w:val="0"/>
            <w:sz w:val="22"/>
            <w:szCs w:val="22"/>
          </w:rPr>
          <w:tab/>
        </w:r>
        <w:r w:rsidRPr="00694CEE">
          <w:rPr>
            <w:rStyle w:val="Hyperlink"/>
          </w:rPr>
          <w:t>EOC Director</w:t>
        </w:r>
        <w:r w:rsidRPr="00694CEE">
          <w:rPr>
            <w:webHidden/>
          </w:rPr>
          <w:tab/>
        </w:r>
        <w:r w:rsidRPr="00694CEE">
          <w:rPr>
            <w:webHidden/>
          </w:rPr>
          <w:fldChar w:fldCharType="begin"/>
        </w:r>
        <w:r w:rsidRPr="00694CEE">
          <w:rPr>
            <w:webHidden/>
          </w:rPr>
          <w:instrText xml:space="preserve"> PAGEREF _Toc53665215 \h </w:instrText>
        </w:r>
        <w:r w:rsidRPr="00694CEE">
          <w:rPr>
            <w:webHidden/>
          </w:rPr>
        </w:r>
        <w:r w:rsidRPr="00694CEE">
          <w:rPr>
            <w:webHidden/>
          </w:rPr>
          <w:fldChar w:fldCharType="separate"/>
        </w:r>
        <w:r w:rsidR="00A55FCC">
          <w:rPr>
            <w:webHidden/>
          </w:rPr>
          <w:t>36</w:t>
        </w:r>
        <w:r w:rsidRPr="00694CEE">
          <w:rPr>
            <w:webHidden/>
          </w:rPr>
          <w:fldChar w:fldCharType="end"/>
        </w:r>
      </w:hyperlink>
    </w:p>
    <w:p w14:paraId="1C4B8BCE" w14:textId="4C827D57" w:rsidR="003A7247" w:rsidRPr="00694CEE" w:rsidRDefault="003A7247">
      <w:pPr>
        <w:pStyle w:val="TOC3"/>
        <w:rPr>
          <w:rFonts w:asciiTheme="minorHAnsi" w:eastAsiaTheme="minorEastAsia" w:hAnsiTheme="minorHAnsi"/>
          <w:sz w:val="22"/>
          <w:szCs w:val="22"/>
        </w:rPr>
      </w:pPr>
      <w:hyperlink w:anchor="_Toc53665216"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_Toc53665216 \h </w:instrText>
        </w:r>
        <w:r w:rsidRPr="00694CEE">
          <w:rPr>
            <w:webHidden/>
          </w:rPr>
        </w:r>
        <w:r w:rsidRPr="00694CEE">
          <w:rPr>
            <w:webHidden/>
          </w:rPr>
          <w:fldChar w:fldCharType="separate"/>
        </w:r>
        <w:r w:rsidR="00A55FCC">
          <w:rPr>
            <w:webHidden/>
          </w:rPr>
          <w:t>36</w:t>
        </w:r>
        <w:r w:rsidRPr="00694CEE">
          <w:rPr>
            <w:webHidden/>
          </w:rPr>
          <w:fldChar w:fldCharType="end"/>
        </w:r>
      </w:hyperlink>
    </w:p>
    <w:p w14:paraId="193F11EA" w14:textId="1EDF4921" w:rsidR="003A7247" w:rsidRPr="00694CEE" w:rsidRDefault="003A7247">
      <w:pPr>
        <w:pStyle w:val="TOC3"/>
        <w:rPr>
          <w:rFonts w:asciiTheme="minorHAnsi" w:eastAsiaTheme="minorEastAsia" w:hAnsiTheme="minorHAnsi"/>
          <w:sz w:val="22"/>
          <w:szCs w:val="22"/>
        </w:rPr>
      </w:pPr>
      <w:hyperlink w:anchor="_Toc53665217"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_Toc53665217 \h </w:instrText>
        </w:r>
        <w:r w:rsidRPr="00694CEE">
          <w:rPr>
            <w:webHidden/>
          </w:rPr>
        </w:r>
        <w:r w:rsidRPr="00694CEE">
          <w:rPr>
            <w:webHidden/>
          </w:rPr>
          <w:fldChar w:fldCharType="separate"/>
        </w:r>
        <w:r w:rsidR="00A55FCC">
          <w:rPr>
            <w:webHidden/>
          </w:rPr>
          <w:t>36</w:t>
        </w:r>
        <w:r w:rsidRPr="00694CEE">
          <w:rPr>
            <w:webHidden/>
          </w:rPr>
          <w:fldChar w:fldCharType="end"/>
        </w:r>
      </w:hyperlink>
    </w:p>
    <w:p w14:paraId="239EFAB4" w14:textId="446BD215"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18" w:history="1">
        <w:r w:rsidRPr="00694CEE">
          <w:rPr>
            <w:rStyle w:val="Hyperlink"/>
          </w:rPr>
          <w:t>II.</w:t>
        </w:r>
        <w:r w:rsidRPr="00694CEE">
          <w:rPr>
            <w:rFonts w:asciiTheme="minorHAnsi" w:eastAsiaTheme="minorEastAsia" w:hAnsiTheme="minorHAnsi" w:cstheme="minorBidi"/>
            <w:b w:val="0"/>
            <w:sz w:val="22"/>
            <w:szCs w:val="22"/>
          </w:rPr>
          <w:tab/>
        </w:r>
        <w:r w:rsidRPr="00694CEE">
          <w:rPr>
            <w:rStyle w:val="Hyperlink"/>
          </w:rPr>
          <w:t>Public Information Officer</w:t>
        </w:r>
        <w:r w:rsidRPr="00694CEE">
          <w:rPr>
            <w:webHidden/>
          </w:rPr>
          <w:tab/>
        </w:r>
        <w:r w:rsidRPr="00694CEE">
          <w:rPr>
            <w:webHidden/>
          </w:rPr>
          <w:fldChar w:fldCharType="begin"/>
        </w:r>
        <w:r w:rsidRPr="00694CEE">
          <w:rPr>
            <w:webHidden/>
          </w:rPr>
          <w:instrText xml:space="preserve"> PAGEREF _Toc53665218 \h </w:instrText>
        </w:r>
        <w:r w:rsidRPr="00694CEE">
          <w:rPr>
            <w:webHidden/>
          </w:rPr>
        </w:r>
        <w:r w:rsidRPr="00694CEE">
          <w:rPr>
            <w:webHidden/>
          </w:rPr>
          <w:fldChar w:fldCharType="separate"/>
        </w:r>
        <w:r w:rsidR="00A55FCC">
          <w:rPr>
            <w:webHidden/>
          </w:rPr>
          <w:t>39</w:t>
        </w:r>
        <w:r w:rsidRPr="00694CEE">
          <w:rPr>
            <w:webHidden/>
          </w:rPr>
          <w:fldChar w:fldCharType="end"/>
        </w:r>
      </w:hyperlink>
    </w:p>
    <w:p w14:paraId="250483D0" w14:textId="293803E6" w:rsidR="003A7247" w:rsidRPr="00694CEE" w:rsidRDefault="003A7247">
      <w:pPr>
        <w:pStyle w:val="TOC3"/>
        <w:rPr>
          <w:rFonts w:asciiTheme="minorHAnsi" w:eastAsiaTheme="minorEastAsia" w:hAnsiTheme="minorHAnsi"/>
          <w:sz w:val="22"/>
          <w:szCs w:val="22"/>
        </w:rPr>
      </w:pPr>
      <w:hyperlink w:anchor="_Toc53665219"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_Toc53665219 \h </w:instrText>
        </w:r>
        <w:r w:rsidRPr="00694CEE">
          <w:rPr>
            <w:webHidden/>
          </w:rPr>
        </w:r>
        <w:r w:rsidRPr="00694CEE">
          <w:rPr>
            <w:webHidden/>
          </w:rPr>
          <w:fldChar w:fldCharType="separate"/>
        </w:r>
        <w:r w:rsidR="00A55FCC">
          <w:rPr>
            <w:webHidden/>
          </w:rPr>
          <w:t>39</w:t>
        </w:r>
        <w:r w:rsidRPr="00694CEE">
          <w:rPr>
            <w:webHidden/>
          </w:rPr>
          <w:fldChar w:fldCharType="end"/>
        </w:r>
      </w:hyperlink>
    </w:p>
    <w:p w14:paraId="394193C9" w14:textId="013E26A2" w:rsidR="003A7247" w:rsidRPr="00694CEE" w:rsidRDefault="003A7247">
      <w:pPr>
        <w:pStyle w:val="TOC3"/>
        <w:rPr>
          <w:rFonts w:asciiTheme="minorHAnsi" w:eastAsiaTheme="minorEastAsia" w:hAnsiTheme="minorHAnsi"/>
          <w:sz w:val="22"/>
          <w:szCs w:val="22"/>
        </w:rPr>
      </w:pPr>
      <w:hyperlink w:anchor="_Toc53665220"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_Toc53665220 \h </w:instrText>
        </w:r>
        <w:r w:rsidRPr="00694CEE">
          <w:rPr>
            <w:webHidden/>
          </w:rPr>
        </w:r>
        <w:r w:rsidRPr="00694CEE">
          <w:rPr>
            <w:webHidden/>
          </w:rPr>
          <w:fldChar w:fldCharType="separate"/>
        </w:r>
        <w:r w:rsidR="00A55FCC">
          <w:rPr>
            <w:webHidden/>
          </w:rPr>
          <w:t>39</w:t>
        </w:r>
        <w:r w:rsidRPr="00694CEE">
          <w:rPr>
            <w:webHidden/>
          </w:rPr>
          <w:fldChar w:fldCharType="end"/>
        </w:r>
      </w:hyperlink>
    </w:p>
    <w:p w14:paraId="23CF5BF7" w14:textId="1E0AF44A"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21" w:history="1">
        <w:r w:rsidRPr="00694CEE">
          <w:rPr>
            <w:rStyle w:val="Hyperlink"/>
          </w:rPr>
          <w:t>III.</w:t>
        </w:r>
        <w:r w:rsidRPr="00694CEE">
          <w:rPr>
            <w:rFonts w:asciiTheme="minorHAnsi" w:eastAsiaTheme="minorEastAsia" w:hAnsiTheme="minorHAnsi" w:cstheme="minorBidi"/>
            <w:b w:val="0"/>
            <w:sz w:val="22"/>
            <w:szCs w:val="22"/>
          </w:rPr>
          <w:tab/>
        </w:r>
        <w:r w:rsidRPr="00694CEE">
          <w:rPr>
            <w:rStyle w:val="Hyperlink"/>
          </w:rPr>
          <w:t>Liaison Officer</w:t>
        </w:r>
        <w:r w:rsidRPr="00694CEE">
          <w:rPr>
            <w:webHidden/>
          </w:rPr>
          <w:tab/>
        </w:r>
        <w:r w:rsidRPr="00694CEE">
          <w:rPr>
            <w:webHidden/>
          </w:rPr>
          <w:fldChar w:fldCharType="begin"/>
        </w:r>
        <w:r w:rsidRPr="00694CEE">
          <w:rPr>
            <w:webHidden/>
          </w:rPr>
          <w:instrText xml:space="preserve"> PAGEREF _Toc53665221 \h </w:instrText>
        </w:r>
        <w:r w:rsidRPr="00694CEE">
          <w:rPr>
            <w:webHidden/>
          </w:rPr>
        </w:r>
        <w:r w:rsidRPr="00694CEE">
          <w:rPr>
            <w:webHidden/>
          </w:rPr>
          <w:fldChar w:fldCharType="separate"/>
        </w:r>
        <w:r w:rsidR="00A55FCC">
          <w:rPr>
            <w:webHidden/>
          </w:rPr>
          <w:t>41</w:t>
        </w:r>
        <w:r w:rsidRPr="00694CEE">
          <w:rPr>
            <w:webHidden/>
          </w:rPr>
          <w:fldChar w:fldCharType="end"/>
        </w:r>
      </w:hyperlink>
    </w:p>
    <w:p w14:paraId="6507D351" w14:textId="40F195C5" w:rsidR="003A7247" w:rsidRPr="00694CEE" w:rsidRDefault="003A7247">
      <w:pPr>
        <w:pStyle w:val="TOC3"/>
        <w:rPr>
          <w:rFonts w:asciiTheme="minorHAnsi" w:eastAsiaTheme="minorEastAsia" w:hAnsiTheme="minorHAnsi"/>
          <w:sz w:val="22"/>
          <w:szCs w:val="22"/>
        </w:rPr>
      </w:pPr>
      <w:hyperlink w:anchor="_Toc53665222"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_Toc53665222 \h </w:instrText>
        </w:r>
        <w:r w:rsidRPr="00694CEE">
          <w:rPr>
            <w:webHidden/>
          </w:rPr>
        </w:r>
        <w:r w:rsidRPr="00694CEE">
          <w:rPr>
            <w:webHidden/>
          </w:rPr>
          <w:fldChar w:fldCharType="separate"/>
        </w:r>
        <w:r w:rsidR="00A55FCC">
          <w:rPr>
            <w:webHidden/>
          </w:rPr>
          <w:t>41</w:t>
        </w:r>
        <w:r w:rsidRPr="00694CEE">
          <w:rPr>
            <w:webHidden/>
          </w:rPr>
          <w:fldChar w:fldCharType="end"/>
        </w:r>
      </w:hyperlink>
    </w:p>
    <w:p w14:paraId="7842BA4A" w14:textId="6B9392C3" w:rsidR="003A7247" w:rsidRPr="00694CEE" w:rsidRDefault="003A7247">
      <w:pPr>
        <w:pStyle w:val="TOC3"/>
        <w:rPr>
          <w:rFonts w:asciiTheme="minorHAnsi" w:eastAsiaTheme="minorEastAsia" w:hAnsiTheme="minorHAnsi"/>
          <w:sz w:val="22"/>
          <w:szCs w:val="22"/>
        </w:rPr>
      </w:pPr>
      <w:hyperlink w:anchor="_Toc53665223"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_Toc53665223 \h </w:instrText>
        </w:r>
        <w:r w:rsidRPr="00694CEE">
          <w:rPr>
            <w:webHidden/>
          </w:rPr>
        </w:r>
        <w:r w:rsidRPr="00694CEE">
          <w:rPr>
            <w:webHidden/>
          </w:rPr>
          <w:fldChar w:fldCharType="separate"/>
        </w:r>
        <w:r w:rsidR="00A55FCC">
          <w:rPr>
            <w:webHidden/>
          </w:rPr>
          <w:t>41</w:t>
        </w:r>
        <w:r w:rsidRPr="00694CEE">
          <w:rPr>
            <w:webHidden/>
          </w:rPr>
          <w:fldChar w:fldCharType="end"/>
        </w:r>
      </w:hyperlink>
    </w:p>
    <w:p w14:paraId="32F1B05B" w14:textId="4D3C2F7D"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24" w:history="1">
        <w:r w:rsidRPr="00694CEE">
          <w:rPr>
            <w:rStyle w:val="Hyperlink"/>
          </w:rPr>
          <w:t>IV.</w:t>
        </w:r>
        <w:r w:rsidRPr="00694CEE">
          <w:rPr>
            <w:rFonts w:asciiTheme="minorHAnsi" w:eastAsiaTheme="minorEastAsia" w:hAnsiTheme="minorHAnsi" w:cstheme="minorBidi"/>
            <w:b w:val="0"/>
            <w:sz w:val="22"/>
            <w:szCs w:val="22"/>
          </w:rPr>
          <w:tab/>
        </w:r>
        <w:r w:rsidRPr="00694CEE">
          <w:rPr>
            <w:rStyle w:val="Hyperlink"/>
          </w:rPr>
          <w:t>Legal Counsel</w:t>
        </w:r>
        <w:r w:rsidRPr="00694CEE">
          <w:rPr>
            <w:webHidden/>
          </w:rPr>
          <w:tab/>
        </w:r>
        <w:r w:rsidRPr="00694CEE">
          <w:rPr>
            <w:webHidden/>
          </w:rPr>
          <w:fldChar w:fldCharType="begin"/>
        </w:r>
        <w:r w:rsidRPr="00694CEE">
          <w:rPr>
            <w:webHidden/>
          </w:rPr>
          <w:instrText xml:space="preserve"> PAGEREF _Toc53665224 \h </w:instrText>
        </w:r>
        <w:r w:rsidRPr="00694CEE">
          <w:rPr>
            <w:webHidden/>
          </w:rPr>
        </w:r>
        <w:r w:rsidRPr="00694CEE">
          <w:rPr>
            <w:webHidden/>
          </w:rPr>
          <w:fldChar w:fldCharType="separate"/>
        </w:r>
        <w:r w:rsidR="00A55FCC">
          <w:rPr>
            <w:webHidden/>
          </w:rPr>
          <w:t>43</w:t>
        </w:r>
        <w:r w:rsidRPr="00694CEE">
          <w:rPr>
            <w:webHidden/>
          </w:rPr>
          <w:fldChar w:fldCharType="end"/>
        </w:r>
      </w:hyperlink>
    </w:p>
    <w:p w14:paraId="7D07561E" w14:textId="6EB7F2B9" w:rsidR="003A7247" w:rsidRPr="00694CEE" w:rsidRDefault="003A7247">
      <w:pPr>
        <w:pStyle w:val="TOC3"/>
        <w:rPr>
          <w:rFonts w:asciiTheme="minorHAnsi" w:eastAsiaTheme="minorEastAsia" w:hAnsiTheme="minorHAnsi"/>
          <w:sz w:val="22"/>
          <w:szCs w:val="22"/>
        </w:rPr>
      </w:pPr>
      <w:hyperlink w:anchor="_Toc53665225"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_Toc53665225 \h </w:instrText>
        </w:r>
        <w:r w:rsidRPr="00694CEE">
          <w:rPr>
            <w:webHidden/>
          </w:rPr>
        </w:r>
        <w:r w:rsidRPr="00694CEE">
          <w:rPr>
            <w:webHidden/>
          </w:rPr>
          <w:fldChar w:fldCharType="separate"/>
        </w:r>
        <w:r w:rsidR="00A55FCC">
          <w:rPr>
            <w:webHidden/>
          </w:rPr>
          <w:t>43</w:t>
        </w:r>
        <w:r w:rsidRPr="00694CEE">
          <w:rPr>
            <w:webHidden/>
          </w:rPr>
          <w:fldChar w:fldCharType="end"/>
        </w:r>
      </w:hyperlink>
    </w:p>
    <w:p w14:paraId="1D7FAC8B" w14:textId="24B5ABF7" w:rsidR="003A7247" w:rsidRPr="00694CEE" w:rsidRDefault="003A7247">
      <w:pPr>
        <w:pStyle w:val="TOC3"/>
        <w:rPr>
          <w:rFonts w:asciiTheme="minorHAnsi" w:eastAsiaTheme="minorEastAsia" w:hAnsiTheme="minorHAnsi"/>
          <w:sz w:val="22"/>
          <w:szCs w:val="22"/>
        </w:rPr>
      </w:pPr>
      <w:hyperlink w:anchor="_Toc53665226"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_Toc53665226 \h </w:instrText>
        </w:r>
        <w:r w:rsidRPr="00694CEE">
          <w:rPr>
            <w:webHidden/>
          </w:rPr>
        </w:r>
        <w:r w:rsidRPr="00694CEE">
          <w:rPr>
            <w:webHidden/>
          </w:rPr>
          <w:fldChar w:fldCharType="separate"/>
        </w:r>
        <w:r w:rsidR="00A55FCC">
          <w:rPr>
            <w:webHidden/>
          </w:rPr>
          <w:t>43</w:t>
        </w:r>
        <w:r w:rsidRPr="00694CEE">
          <w:rPr>
            <w:webHidden/>
          </w:rPr>
          <w:fldChar w:fldCharType="end"/>
        </w:r>
      </w:hyperlink>
    </w:p>
    <w:p w14:paraId="460B1CD9" w14:textId="5110E916"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27" w:history="1">
        <w:r w:rsidRPr="00694CEE">
          <w:rPr>
            <w:rStyle w:val="Hyperlink"/>
          </w:rPr>
          <w:t>V.</w:t>
        </w:r>
        <w:r w:rsidRPr="00694CEE">
          <w:rPr>
            <w:rFonts w:asciiTheme="minorHAnsi" w:eastAsiaTheme="minorEastAsia" w:hAnsiTheme="minorHAnsi" w:cstheme="minorBidi"/>
            <w:b w:val="0"/>
            <w:sz w:val="22"/>
            <w:szCs w:val="22"/>
          </w:rPr>
          <w:tab/>
        </w:r>
        <w:r w:rsidRPr="00694CEE">
          <w:rPr>
            <w:rStyle w:val="Hyperlink"/>
          </w:rPr>
          <w:t>Situational Awareness Section Chief</w:t>
        </w:r>
        <w:r w:rsidRPr="00694CEE">
          <w:rPr>
            <w:webHidden/>
          </w:rPr>
          <w:tab/>
        </w:r>
        <w:r w:rsidRPr="00694CEE">
          <w:rPr>
            <w:webHidden/>
          </w:rPr>
          <w:fldChar w:fldCharType="begin"/>
        </w:r>
        <w:r w:rsidRPr="00694CEE">
          <w:rPr>
            <w:webHidden/>
          </w:rPr>
          <w:instrText xml:space="preserve"> PAGEREF _Toc53665227 \h </w:instrText>
        </w:r>
        <w:r w:rsidRPr="00694CEE">
          <w:rPr>
            <w:webHidden/>
          </w:rPr>
        </w:r>
        <w:r w:rsidRPr="00694CEE">
          <w:rPr>
            <w:webHidden/>
          </w:rPr>
          <w:fldChar w:fldCharType="separate"/>
        </w:r>
        <w:r w:rsidR="00A55FCC">
          <w:rPr>
            <w:webHidden/>
          </w:rPr>
          <w:t>45</w:t>
        </w:r>
        <w:r w:rsidRPr="00694CEE">
          <w:rPr>
            <w:webHidden/>
          </w:rPr>
          <w:fldChar w:fldCharType="end"/>
        </w:r>
      </w:hyperlink>
    </w:p>
    <w:p w14:paraId="335E8E32" w14:textId="7B8C6409" w:rsidR="003A7247" w:rsidRPr="00694CEE" w:rsidRDefault="003A7247">
      <w:pPr>
        <w:pStyle w:val="TOC3"/>
        <w:rPr>
          <w:rFonts w:asciiTheme="minorHAnsi" w:eastAsiaTheme="minorEastAsia" w:hAnsiTheme="minorHAnsi"/>
          <w:sz w:val="22"/>
          <w:szCs w:val="22"/>
        </w:rPr>
      </w:pPr>
      <w:hyperlink w:anchor="_Toc53665228"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_Toc53665228 \h </w:instrText>
        </w:r>
        <w:r w:rsidRPr="00694CEE">
          <w:rPr>
            <w:webHidden/>
          </w:rPr>
        </w:r>
        <w:r w:rsidRPr="00694CEE">
          <w:rPr>
            <w:webHidden/>
          </w:rPr>
          <w:fldChar w:fldCharType="separate"/>
        </w:r>
        <w:r w:rsidR="00A55FCC">
          <w:rPr>
            <w:webHidden/>
          </w:rPr>
          <w:t>45</w:t>
        </w:r>
        <w:r w:rsidRPr="00694CEE">
          <w:rPr>
            <w:webHidden/>
          </w:rPr>
          <w:fldChar w:fldCharType="end"/>
        </w:r>
      </w:hyperlink>
    </w:p>
    <w:p w14:paraId="4D81D414" w14:textId="40FEB94D" w:rsidR="003A7247" w:rsidRPr="00694CEE" w:rsidRDefault="003A7247">
      <w:pPr>
        <w:pStyle w:val="TOC3"/>
        <w:rPr>
          <w:rFonts w:asciiTheme="minorHAnsi" w:eastAsiaTheme="minorEastAsia" w:hAnsiTheme="minorHAnsi"/>
          <w:sz w:val="22"/>
          <w:szCs w:val="22"/>
        </w:rPr>
      </w:pPr>
      <w:hyperlink w:anchor="_Toc53665229"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_Toc53665229 \h </w:instrText>
        </w:r>
        <w:r w:rsidRPr="00694CEE">
          <w:rPr>
            <w:webHidden/>
          </w:rPr>
        </w:r>
        <w:r w:rsidRPr="00694CEE">
          <w:rPr>
            <w:webHidden/>
          </w:rPr>
          <w:fldChar w:fldCharType="separate"/>
        </w:r>
        <w:r w:rsidR="00A55FCC">
          <w:rPr>
            <w:webHidden/>
          </w:rPr>
          <w:t>46</w:t>
        </w:r>
        <w:r w:rsidRPr="00694CEE">
          <w:rPr>
            <w:webHidden/>
          </w:rPr>
          <w:fldChar w:fldCharType="end"/>
        </w:r>
      </w:hyperlink>
    </w:p>
    <w:p w14:paraId="08B1DAC9" w14:textId="548464F8"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30" w:history="1">
        <w:r w:rsidRPr="00694CEE">
          <w:rPr>
            <w:rStyle w:val="Hyperlink"/>
          </w:rPr>
          <w:t>VI.</w:t>
        </w:r>
        <w:r w:rsidRPr="00694CEE">
          <w:rPr>
            <w:rFonts w:asciiTheme="minorHAnsi" w:eastAsiaTheme="minorEastAsia" w:hAnsiTheme="minorHAnsi" w:cstheme="minorBidi"/>
            <w:b w:val="0"/>
            <w:sz w:val="22"/>
            <w:szCs w:val="22"/>
          </w:rPr>
          <w:tab/>
        </w:r>
        <w:r w:rsidRPr="00694CEE">
          <w:rPr>
            <w:rStyle w:val="Hyperlink"/>
          </w:rPr>
          <w:t>Planning Support Section Chief</w:t>
        </w:r>
        <w:r w:rsidRPr="00694CEE">
          <w:rPr>
            <w:webHidden/>
          </w:rPr>
          <w:tab/>
        </w:r>
        <w:r w:rsidRPr="00694CEE">
          <w:rPr>
            <w:webHidden/>
          </w:rPr>
          <w:fldChar w:fldCharType="begin"/>
        </w:r>
        <w:r w:rsidRPr="00694CEE">
          <w:rPr>
            <w:webHidden/>
          </w:rPr>
          <w:instrText xml:space="preserve"> PAGEREF _Toc53665230 \h </w:instrText>
        </w:r>
        <w:r w:rsidRPr="00694CEE">
          <w:rPr>
            <w:webHidden/>
          </w:rPr>
        </w:r>
        <w:r w:rsidRPr="00694CEE">
          <w:rPr>
            <w:webHidden/>
          </w:rPr>
          <w:fldChar w:fldCharType="separate"/>
        </w:r>
        <w:r w:rsidR="00A55FCC">
          <w:rPr>
            <w:webHidden/>
          </w:rPr>
          <w:t>50</w:t>
        </w:r>
        <w:r w:rsidRPr="00694CEE">
          <w:rPr>
            <w:webHidden/>
          </w:rPr>
          <w:fldChar w:fldCharType="end"/>
        </w:r>
      </w:hyperlink>
    </w:p>
    <w:p w14:paraId="2A230A7E" w14:textId="1A2A6D78" w:rsidR="003A7247" w:rsidRPr="00694CEE" w:rsidRDefault="003A7247">
      <w:pPr>
        <w:pStyle w:val="TOC3"/>
        <w:rPr>
          <w:rFonts w:asciiTheme="minorHAnsi" w:eastAsiaTheme="minorEastAsia" w:hAnsiTheme="minorHAnsi"/>
          <w:sz w:val="22"/>
          <w:szCs w:val="22"/>
        </w:rPr>
      </w:pPr>
      <w:hyperlink w:anchor="_Toc53665231"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_Toc53665231 \h </w:instrText>
        </w:r>
        <w:r w:rsidRPr="00694CEE">
          <w:rPr>
            <w:webHidden/>
          </w:rPr>
        </w:r>
        <w:r w:rsidRPr="00694CEE">
          <w:rPr>
            <w:webHidden/>
          </w:rPr>
          <w:fldChar w:fldCharType="separate"/>
        </w:r>
        <w:r w:rsidR="00A55FCC">
          <w:rPr>
            <w:webHidden/>
          </w:rPr>
          <w:t>50</w:t>
        </w:r>
        <w:r w:rsidRPr="00694CEE">
          <w:rPr>
            <w:webHidden/>
          </w:rPr>
          <w:fldChar w:fldCharType="end"/>
        </w:r>
      </w:hyperlink>
    </w:p>
    <w:p w14:paraId="1D564377" w14:textId="6860EE18" w:rsidR="003A7247" w:rsidRPr="00694CEE" w:rsidRDefault="003A7247">
      <w:pPr>
        <w:pStyle w:val="TOC3"/>
        <w:rPr>
          <w:rFonts w:asciiTheme="minorHAnsi" w:eastAsiaTheme="minorEastAsia" w:hAnsiTheme="minorHAnsi"/>
          <w:sz w:val="22"/>
          <w:szCs w:val="22"/>
        </w:rPr>
      </w:pPr>
      <w:hyperlink w:anchor="_Toc53665232"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_Toc53665232 \h </w:instrText>
        </w:r>
        <w:r w:rsidRPr="00694CEE">
          <w:rPr>
            <w:webHidden/>
          </w:rPr>
        </w:r>
        <w:r w:rsidRPr="00694CEE">
          <w:rPr>
            <w:webHidden/>
          </w:rPr>
          <w:fldChar w:fldCharType="separate"/>
        </w:r>
        <w:r w:rsidR="00A55FCC">
          <w:rPr>
            <w:webHidden/>
          </w:rPr>
          <w:t>51</w:t>
        </w:r>
        <w:r w:rsidRPr="00694CEE">
          <w:rPr>
            <w:webHidden/>
          </w:rPr>
          <w:fldChar w:fldCharType="end"/>
        </w:r>
      </w:hyperlink>
    </w:p>
    <w:p w14:paraId="1166EED8" w14:textId="59829082"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33" w:history="1">
        <w:r w:rsidRPr="00694CEE">
          <w:rPr>
            <w:rStyle w:val="Hyperlink"/>
          </w:rPr>
          <w:t>VII.</w:t>
        </w:r>
        <w:r w:rsidRPr="00694CEE">
          <w:rPr>
            <w:rFonts w:asciiTheme="minorHAnsi" w:eastAsiaTheme="minorEastAsia" w:hAnsiTheme="minorHAnsi" w:cstheme="minorBidi"/>
            <w:b w:val="0"/>
            <w:sz w:val="22"/>
            <w:szCs w:val="22"/>
          </w:rPr>
          <w:tab/>
        </w:r>
        <w:r w:rsidRPr="00694CEE">
          <w:rPr>
            <w:rStyle w:val="Hyperlink"/>
          </w:rPr>
          <w:t>Resources Support Section Chief</w:t>
        </w:r>
        <w:r w:rsidRPr="00694CEE">
          <w:rPr>
            <w:webHidden/>
          </w:rPr>
          <w:tab/>
        </w:r>
        <w:r w:rsidRPr="00694CEE">
          <w:rPr>
            <w:webHidden/>
          </w:rPr>
          <w:fldChar w:fldCharType="begin"/>
        </w:r>
        <w:r w:rsidRPr="00694CEE">
          <w:rPr>
            <w:webHidden/>
          </w:rPr>
          <w:instrText xml:space="preserve"> PAGEREF _Toc53665233 \h </w:instrText>
        </w:r>
        <w:r w:rsidRPr="00694CEE">
          <w:rPr>
            <w:webHidden/>
          </w:rPr>
        </w:r>
        <w:r w:rsidRPr="00694CEE">
          <w:rPr>
            <w:webHidden/>
          </w:rPr>
          <w:fldChar w:fldCharType="separate"/>
        </w:r>
        <w:r w:rsidR="00A55FCC">
          <w:rPr>
            <w:webHidden/>
          </w:rPr>
          <w:t>54</w:t>
        </w:r>
        <w:r w:rsidRPr="00694CEE">
          <w:rPr>
            <w:webHidden/>
          </w:rPr>
          <w:fldChar w:fldCharType="end"/>
        </w:r>
      </w:hyperlink>
    </w:p>
    <w:p w14:paraId="34E59A4E" w14:textId="653FE2C8" w:rsidR="003A7247" w:rsidRPr="00694CEE" w:rsidRDefault="003A7247">
      <w:pPr>
        <w:pStyle w:val="TOC3"/>
        <w:rPr>
          <w:rFonts w:asciiTheme="minorHAnsi" w:eastAsiaTheme="minorEastAsia" w:hAnsiTheme="minorHAnsi"/>
          <w:sz w:val="22"/>
          <w:szCs w:val="22"/>
        </w:rPr>
      </w:pPr>
      <w:hyperlink w:anchor="_Toc53665234"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_Toc53665234 \h </w:instrText>
        </w:r>
        <w:r w:rsidRPr="00694CEE">
          <w:rPr>
            <w:webHidden/>
          </w:rPr>
        </w:r>
        <w:r w:rsidRPr="00694CEE">
          <w:rPr>
            <w:webHidden/>
          </w:rPr>
          <w:fldChar w:fldCharType="separate"/>
        </w:r>
        <w:r w:rsidR="00A55FCC">
          <w:rPr>
            <w:webHidden/>
          </w:rPr>
          <w:t>54</w:t>
        </w:r>
        <w:r w:rsidRPr="00694CEE">
          <w:rPr>
            <w:webHidden/>
          </w:rPr>
          <w:fldChar w:fldCharType="end"/>
        </w:r>
      </w:hyperlink>
    </w:p>
    <w:p w14:paraId="675D60E6" w14:textId="6E2EDCA0" w:rsidR="003A7247" w:rsidRPr="00694CEE" w:rsidRDefault="003A7247">
      <w:pPr>
        <w:pStyle w:val="TOC3"/>
        <w:rPr>
          <w:rFonts w:asciiTheme="minorHAnsi" w:eastAsiaTheme="minorEastAsia" w:hAnsiTheme="minorHAnsi"/>
          <w:sz w:val="22"/>
          <w:szCs w:val="22"/>
        </w:rPr>
      </w:pPr>
      <w:hyperlink w:anchor="_Toc53665235"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_Toc53665235 \h </w:instrText>
        </w:r>
        <w:r w:rsidRPr="00694CEE">
          <w:rPr>
            <w:webHidden/>
          </w:rPr>
        </w:r>
        <w:r w:rsidRPr="00694CEE">
          <w:rPr>
            <w:webHidden/>
          </w:rPr>
          <w:fldChar w:fldCharType="separate"/>
        </w:r>
        <w:r w:rsidR="00A55FCC">
          <w:rPr>
            <w:webHidden/>
          </w:rPr>
          <w:t>55</w:t>
        </w:r>
        <w:r w:rsidRPr="00694CEE">
          <w:rPr>
            <w:webHidden/>
          </w:rPr>
          <w:fldChar w:fldCharType="end"/>
        </w:r>
      </w:hyperlink>
    </w:p>
    <w:p w14:paraId="045B4B19" w14:textId="60ADCCAC" w:rsidR="003A7247" w:rsidRPr="00694CEE" w:rsidRDefault="003A7247">
      <w:pPr>
        <w:pStyle w:val="TOC2"/>
        <w:tabs>
          <w:tab w:val="left" w:pos="1100"/>
        </w:tabs>
        <w:rPr>
          <w:rFonts w:asciiTheme="minorHAnsi" w:eastAsiaTheme="minorEastAsia" w:hAnsiTheme="minorHAnsi" w:cstheme="minorBidi"/>
          <w:b w:val="0"/>
          <w:sz w:val="22"/>
          <w:szCs w:val="22"/>
        </w:rPr>
      </w:pPr>
      <w:hyperlink w:anchor="_Toc53665236" w:history="1">
        <w:r w:rsidRPr="00694CEE">
          <w:rPr>
            <w:rStyle w:val="Hyperlink"/>
          </w:rPr>
          <w:t>VIII.</w:t>
        </w:r>
        <w:r w:rsidRPr="00694CEE">
          <w:rPr>
            <w:rFonts w:asciiTheme="minorHAnsi" w:eastAsiaTheme="minorEastAsia" w:hAnsiTheme="minorHAnsi" w:cstheme="minorBidi"/>
            <w:b w:val="0"/>
            <w:sz w:val="22"/>
            <w:szCs w:val="22"/>
          </w:rPr>
          <w:tab/>
        </w:r>
        <w:r w:rsidRPr="00694CEE">
          <w:rPr>
            <w:rStyle w:val="Hyperlink"/>
          </w:rPr>
          <w:t>Center Support Section Chief</w:t>
        </w:r>
        <w:r w:rsidRPr="00694CEE">
          <w:rPr>
            <w:webHidden/>
          </w:rPr>
          <w:tab/>
        </w:r>
        <w:r w:rsidRPr="00694CEE">
          <w:rPr>
            <w:webHidden/>
          </w:rPr>
          <w:fldChar w:fldCharType="begin"/>
        </w:r>
        <w:r w:rsidRPr="00694CEE">
          <w:rPr>
            <w:webHidden/>
          </w:rPr>
          <w:instrText xml:space="preserve"> PAGEREF _Toc53665236 \h </w:instrText>
        </w:r>
        <w:r w:rsidRPr="00694CEE">
          <w:rPr>
            <w:webHidden/>
          </w:rPr>
        </w:r>
        <w:r w:rsidRPr="00694CEE">
          <w:rPr>
            <w:webHidden/>
          </w:rPr>
          <w:fldChar w:fldCharType="separate"/>
        </w:r>
        <w:r w:rsidR="00A55FCC">
          <w:rPr>
            <w:webHidden/>
          </w:rPr>
          <w:t>59</w:t>
        </w:r>
        <w:r w:rsidRPr="00694CEE">
          <w:rPr>
            <w:webHidden/>
          </w:rPr>
          <w:fldChar w:fldCharType="end"/>
        </w:r>
      </w:hyperlink>
    </w:p>
    <w:p w14:paraId="3D5CB501" w14:textId="5292D894" w:rsidR="003A7247" w:rsidRPr="00694CEE" w:rsidRDefault="003A7247">
      <w:pPr>
        <w:pStyle w:val="TOC3"/>
        <w:rPr>
          <w:rFonts w:asciiTheme="minorHAnsi" w:eastAsiaTheme="minorEastAsia" w:hAnsiTheme="minorHAnsi"/>
          <w:sz w:val="22"/>
          <w:szCs w:val="22"/>
        </w:rPr>
      </w:pPr>
      <w:hyperlink w:anchor="_Toc53665237" w:history="1">
        <w:r w:rsidRPr="00694CEE">
          <w:rPr>
            <w:rStyle w:val="Hyperlink"/>
          </w:rPr>
          <w:t>Roles and Responsibilities</w:t>
        </w:r>
        <w:r w:rsidRPr="00694CEE">
          <w:rPr>
            <w:webHidden/>
          </w:rPr>
          <w:tab/>
        </w:r>
        <w:r w:rsidRPr="00694CEE">
          <w:rPr>
            <w:webHidden/>
          </w:rPr>
          <w:fldChar w:fldCharType="begin"/>
        </w:r>
        <w:r w:rsidRPr="00694CEE">
          <w:rPr>
            <w:webHidden/>
          </w:rPr>
          <w:instrText xml:space="preserve"> PAGEREF _Toc53665237 \h </w:instrText>
        </w:r>
        <w:r w:rsidRPr="00694CEE">
          <w:rPr>
            <w:webHidden/>
          </w:rPr>
        </w:r>
        <w:r w:rsidRPr="00694CEE">
          <w:rPr>
            <w:webHidden/>
          </w:rPr>
          <w:fldChar w:fldCharType="separate"/>
        </w:r>
        <w:r w:rsidR="00A55FCC">
          <w:rPr>
            <w:webHidden/>
          </w:rPr>
          <w:t>59</w:t>
        </w:r>
        <w:r w:rsidRPr="00694CEE">
          <w:rPr>
            <w:webHidden/>
          </w:rPr>
          <w:fldChar w:fldCharType="end"/>
        </w:r>
      </w:hyperlink>
    </w:p>
    <w:p w14:paraId="2898C6AC" w14:textId="49880D2E" w:rsidR="003A7247" w:rsidRPr="00694CEE" w:rsidRDefault="003A7247">
      <w:pPr>
        <w:pStyle w:val="TOC3"/>
        <w:rPr>
          <w:rFonts w:asciiTheme="minorHAnsi" w:eastAsiaTheme="minorEastAsia" w:hAnsiTheme="minorHAnsi"/>
          <w:sz w:val="22"/>
          <w:szCs w:val="22"/>
        </w:rPr>
      </w:pPr>
      <w:hyperlink w:anchor="_Toc53665238" w:history="1">
        <w:r w:rsidRPr="00694CEE">
          <w:rPr>
            <w:rStyle w:val="Hyperlink"/>
          </w:rPr>
          <w:t>Position Checklists (Activation, Operations, Demobilization)</w:t>
        </w:r>
        <w:r w:rsidRPr="00694CEE">
          <w:rPr>
            <w:webHidden/>
          </w:rPr>
          <w:tab/>
        </w:r>
        <w:r w:rsidRPr="00694CEE">
          <w:rPr>
            <w:webHidden/>
          </w:rPr>
          <w:fldChar w:fldCharType="begin"/>
        </w:r>
        <w:r w:rsidRPr="00694CEE">
          <w:rPr>
            <w:webHidden/>
          </w:rPr>
          <w:instrText xml:space="preserve"> PAGEREF _Toc53665238 \h </w:instrText>
        </w:r>
        <w:r w:rsidRPr="00694CEE">
          <w:rPr>
            <w:webHidden/>
          </w:rPr>
        </w:r>
        <w:r w:rsidRPr="00694CEE">
          <w:rPr>
            <w:webHidden/>
          </w:rPr>
          <w:fldChar w:fldCharType="separate"/>
        </w:r>
        <w:r w:rsidR="00A55FCC">
          <w:rPr>
            <w:webHidden/>
          </w:rPr>
          <w:t>60</w:t>
        </w:r>
        <w:r w:rsidRPr="00694CEE">
          <w:rPr>
            <w:webHidden/>
          </w:rPr>
          <w:fldChar w:fldCharType="end"/>
        </w:r>
      </w:hyperlink>
    </w:p>
    <w:p w14:paraId="080A9020" w14:textId="65D19193" w:rsidR="003A7247" w:rsidRPr="00694CEE" w:rsidRDefault="003A7247">
      <w:pPr>
        <w:pStyle w:val="TOC1"/>
        <w:rPr>
          <w:rFonts w:asciiTheme="minorHAnsi" w:eastAsiaTheme="minorEastAsia" w:hAnsiTheme="minorHAnsi" w:cstheme="minorBidi"/>
          <w:b w:val="0"/>
        </w:rPr>
      </w:pPr>
      <w:hyperlink w:anchor="_Toc53665239" w:history="1">
        <w:r w:rsidRPr="00694CEE">
          <w:rPr>
            <w:rStyle w:val="Hyperlink"/>
          </w:rPr>
          <w:t>Handbook Maintenance, Revision, and References</w:t>
        </w:r>
        <w:r w:rsidRPr="00694CEE">
          <w:rPr>
            <w:webHidden/>
          </w:rPr>
          <w:tab/>
        </w:r>
        <w:r w:rsidRPr="00694CEE">
          <w:rPr>
            <w:webHidden/>
          </w:rPr>
          <w:fldChar w:fldCharType="begin"/>
        </w:r>
        <w:r w:rsidRPr="00694CEE">
          <w:rPr>
            <w:webHidden/>
          </w:rPr>
          <w:instrText xml:space="preserve"> PAGEREF _Toc53665239 \h </w:instrText>
        </w:r>
        <w:r w:rsidRPr="00694CEE">
          <w:rPr>
            <w:webHidden/>
          </w:rPr>
        </w:r>
        <w:r w:rsidRPr="00694CEE">
          <w:rPr>
            <w:webHidden/>
          </w:rPr>
          <w:fldChar w:fldCharType="separate"/>
        </w:r>
        <w:r w:rsidR="00A55FCC">
          <w:rPr>
            <w:webHidden/>
          </w:rPr>
          <w:t>63</w:t>
        </w:r>
        <w:r w:rsidRPr="00694CEE">
          <w:rPr>
            <w:webHidden/>
          </w:rPr>
          <w:fldChar w:fldCharType="end"/>
        </w:r>
      </w:hyperlink>
    </w:p>
    <w:p w14:paraId="1847D4B9" w14:textId="0620BA85"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40" w:history="1">
        <w:r w:rsidRPr="00694CEE">
          <w:rPr>
            <w:rStyle w:val="Hyperlink"/>
          </w:rPr>
          <w:t>I.</w:t>
        </w:r>
        <w:r w:rsidRPr="00694CEE">
          <w:rPr>
            <w:rFonts w:asciiTheme="minorHAnsi" w:eastAsiaTheme="minorEastAsia" w:hAnsiTheme="minorHAnsi" w:cstheme="minorBidi"/>
            <w:b w:val="0"/>
            <w:sz w:val="22"/>
            <w:szCs w:val="22"/>
          </w:rPr>
          <w:tab/>
        </w:r>
        <w:r w:rsidRPr="00694CEE">
          <w:rPr>
            <w:rStyle w:val="Hyperlink"/>
          </w:rPr>
          <w:t>Maintenance and Revision</w:t>
        </w:r>
        <w:r w:rsidRPr="00694CEE">
          <w:rPr>
            <w:webHidden/>
          </w:rPr>
          <w:tab/>
        </w:r>
        <w:r w:rsidRPr="00694CEE">
          <w:rPr>
            <w:webHidden/>
          </w:rPr>
          <w:fldChar w:fldCharType="begin"/>
        </w:r>
        <w:r w:rsidRPr="00694CEE">
          <w:rPr>
            <w:webHidden/>
          </w:rPr>
          <w:instrText xml:space="preserve"> PAGEREF _Toc53665240 \h </w:instrText>
        </w:r>
        <w:r w:rsidRPr="00694CEE">
          <w:rPr>
            <w:webHidden/>
          </w:rPr>
        </w:r>
        <w:r w:rsidRPr="00694CEE">
          <w:rPr>
            <w:webHidden/>
          </w:rPr>
          <w:fldChar w:fldCharType="separate"/>
        </w:r>
        <w:r w:rsidR="00A55FCC">
          <w:rPr>
            <w:webHidden/>
          </w:rPr>
          <w:t>64</w:t>
        </w:r>
        <w:r w:rsidRPr="00694CEE">
          <w:rPr>
            <w:webHidden/>
          </w:rPr>
          <w:fldChar w:fldCharType="end"/>
        </w:r>
      </w:hyperlink>
    </w:p>
    <w:p w14:paraId="16B8806C" w14:textId="1C81D9C3" w:rsidR="003A7247" w:rsidRPr="00694CEE" w:rsidRDefault="003A7247">
      <w:pPr>
        <w:pStyle w:val="TOC2"/>
        <w:tabs>
          <w:tab w:val="left" w:pos="880"/>
        </w:tabs>
        <w:rPr>
          <w:rFonts w:asciiTheme="minorHAnsi" w:eastAsiaTheme="minorEastAsia" w:hAnsiTheme="minorHAnsi" w:cstheme="minorBidi"/>
          <w:b w:val="0"/>
          <w:sz w:val="22"/>
          <w:szCs w:val="22"/>
        </w:rPr>
      </w:pPr>
      <w:hyperlink w:anchor="_Toc53665241" w:history="1">
        <w:r w:rsidRPr="00694CEE">
          <w:rPr>
            <w:rStyle w:val="Hyperlink"/>
          </w:rPr>
          <w:t>II.</w:t>
        </w:r>
        <w:r w:rsidRPr="00694CEE">
          <w:rPr>
            <w:rFonts w:asciiTheme="minorHAnsi" w:eastAsiaTheme="minorEastAsia" w:hAnsiTheme="minorHAnsi" w:cstheme="minorBidi"/>
            <w:b w:val="0"/>
            <w:sz w:val="22"/>
            <w:szCs w:val="22"/>
          </w:rPr>
          <w:tab/>
        </w:r>
        <w:r w:rsidRPr="00694CEE">
          <w:rPr>
            <w:rStyle w:val="Hyperlink"/>
          </w:rPr>
          <w:t>References</w:t>
        </w:r>
        <w:r w:rsidRPr="00694CEE">
          <w:rPr>
            <w:webHidden/>
          </w:rPr>
          <w:tab/>
        </w:r>
        <w:r w:rsidRPr="00694CEE">
          <w:rPr>
            <w:webHidden/>
          </w:rPr>
          <w:fldChar w:fldCharType="begin"/>
        </w:r>
        <w:r w:rsidRPr="00694CEE">
          <w:rPr>
            <w:webHidden/>
          </w:rPr>
          <w:instrText xml:space="preserve"> PAGEREF _Toc53665241 \h </w:instrText>
        </w:r>
        <w:r w:rsidRPr="00694CEE">
          <w:rPr>
            <w:webHidden/>
          </w:rPr>
        </w:r>
        <w:r w:rsidRPr="00694CEE">
          <w:rPr>
            <w:webHidden/>
          </w:rPr>
          <w:fldChar w:fldCharType="separate"/>
        </w:r>
        <w:r w:rsidR="00A55FCC">
          <w:rPr>
            <w:webHidden/>
          </w:rPr>
          <w:t>65</w:t>
        </w:r>
        <w:r w:rsidRPr="00694CEE">
          <w:rPr>
            <w:webHidden/>
          </w:rPr>
          <w:fldChar w:fldCharType="end"/>
        </w:r>
      </w:hyperlink>
    </w:p>
    <w:p w14:paraId="3F236017" w14:textId="39E69EEF" w:rsidR="003A7247" w:rsidRPr="00694CEE" w:rsidRDefault="003A7247">
      <w:pPr>
        <w:pStyle w:val="TOC1"/>
        <w:rPr>
          <w:rFonts w:asciiTheme="minorHAnsi" w:eastAsiaTheme="minorEastAsia" w:hAnsiTheme="minorHAnsi" w:cstheme="minorBidi"/>
          <w:b w:val="0"/>
        </w:rPr>
      </w:pPr>
      <w:hyperlink w:anchor="_Toc53665242" w:history="1">
        <w:r w:rsidRPr="00694CEE">
          <w:rPr>
            <w:rStyle w:val="Hyperlink"/>
          </w:rPr>
          <w:t>Appendices</w:t>
        </w:r>
        <w:r w:rsidRPr="00694CEE">
          <w:rPr>
            <w:webHidden/>
          </w:rPr>
          <w:tab/>
        </w:r>
        <w:r w:rsidRPr="00694CEE">
          <w:rPr>
            <w:webHidden/>
          </w:rPr>
          <w:fldChar w:fldCharType="begin"/>
        </w:r>
        <w:r w:rsidRPr="00694CEE">
          <w:rPr>
            <w:webHidden/>
          </w:rPr>
          <w:instrText xml:space="preserve"> PAGEREF _Toc53665242 \h </w:instrText>
        </w:r>
        <w:r w:rsidRPr="00694CEE">
          <w:rPr>
            <w:webHidden/>
          </w:rPr>
        </w:r>
        <w:r w:rsidRPr="00694CEE">
          <w:rPr>
            <w:webHidden/>
          </w:rPr>
          <w:fldChar w:fldCharType="separate"/>
        </w:r>
        <w:r w:rsidR="00A55FCC">
          <w:rPr>
            <w:webHidden/>
          </w:rPr>
          <w:t>67</w:t>
        </w:r>
        <w:r w:rsidRPr="00694CEE">
          <w:rPr>
            <w:webHidden/>
          </w:rPr>
          <w:fldChar w:fldCharType="end"/>
        </w:r>
      </w:hyperlink>
    </w:p>
    <w:p w14:paraId="4B2A1651" w14:textId="3974E590" w:rsidR="003A7247" w:rsidRPr="00694CEE" w:rsidRDefault="003A7247">
      <w:pPr>
        <w:pStyle w:val="TOC2"/>
        <w:rPr>
          <w:rFonts w:asciiTheme="minorHAnsi" w:eastAsiaTheme="minorEastAsia" w:hAnsiTheme="minorHAnsi" w:cstheme="minorBidi"/>
          <w:b w:val="0"/>
          <w:sz w:val="22"/>
          <w:szCs w:val="22"/>
        </w:rPr>
      </w:pPr>
      <w:hyperlink w:anchor="_Toc53665243" w:history="1">
        <w:r w:rsidRPr="00694CEE">
          <w:rPr>
            <w:rStyle w:val="Hyperlink"/>
            <w14:scene3d>
              <w14:camera w14:prst="orthographicFront"/>
              <w14:lightRig w14:rig="threePt" w14:dir="t">
                <w14:rot w14:lat="0" w14:lon="0" w14:rev="0"/>
              </w14:lightRig>
            </w14:scene3d>
          </w:rPr>
          <w:t>Appendix A:</w:t>
        </w:r>
        <w:r w:rsidRPr="00694CEE">
          <w:rPr>
            <w:rStyle w:val="Hyperlink"/>
          </w:rPr>
          <w:t xml:space="preserve"> Glossary of ICS Terms</w:t>
        </w:r>
        <w:r w:rsidRPr="00694CEE">
          <w:rPr>
            <w:webHidden/>
          </w:rPr>
          <w:tab/>
        </w:r>
        <w:r w:rsidRPr="00694CEE">
          <w:rPr>
            <w:webHidden/>
          </w:rPr>
          <w:fldChar w:fldCharType="begin"/>
        </w:r>
        <w:r w:rsidRPr="00694CEE">
          <w:rPr>
            <w:webHidden/>
          </w:rPr>
          <w:instrText xml:space="preserve"> PAGEREF _Toc53665243 \h </w:instrText>
        </w:r>
        <w:r w:rsidRPr="00694CEE">
          <w:rPr>
            <w:webHidden/>
          </w:rPr>
        </w:r>
        <w:r w:rsidRPr="00694CEE">
          <w:rPr>
            <w:webHidden/>
          </w:rPr>
          <w:fldChar w:fldCharType="separate"/>
        </w:r>
        <w:r w:rsidR="00A55FCC">
          <w:rPr>
            <w:webHidden/>
          </w:rPr>
          <w:t>A-1</w:t>
        </w:r>
        <w:r w:rsidRPr="00694CEE">
          <w:rPr>
            <w:webHidden/>
          </w:rPr>
          <w:fldChar w:fldCharType="end"/>
        </w:r>
      </w:hyperlink>
    </w:p>
    <w:p w14:paraId="28A6F19A" w14:textId="30B1868A" w:rsidR="003A7247" w:rsidRPr="00694CEE" w:rsidRDefault="003A7247">
      <w:pPr>
        <w:pStyle w:val="TOC2"/>
        <w:rPr>
          <w:rFonts w:asciiTheme="minorHAnsi" w:eastAsiaTheme="minorEastAsia" w:hAnsiTheme="minorHAnsi" w:cstheme="minorBidi"/>
          <w:b w:val="0"/>
          <w:sz w:val="22"/>
          <w:szCs w:val="22"/>
        </w:rPr>
      </w:pPr>
      <w:hyperlink w:anchor="_Toc53665244" w:history="1">
        <w:r w:rsidRPr="00694CEE">
          <w:rPr>
            <w:rStyle w:val="Hyperlink"/>
            <w14:scene3d>
              <w14:camera w14:prst="orthographicFront"/>
              <w14:lightRig w14:rig="threePt" w14:dir="t">
                <w14:rot w14:lat="0" w14:lon="0" w14:rev="0"/>
              </w14:lightRig>
            </w14:scene3d>
          </w:rPr>
          <w:t>Appendix B:</w:t>
        </w:r>
        <w:r w:rsidRPr="00694CEE">
          <w:rPr>
            <w:rStyle w:val="Hyperlink"/>
          </w:rPr>
          <w:t xml:space="preserve"> Abbreviations</w:t>
        </w:r>
        <w:r w:rsidRPr="00694CEE">
          <w:rPr>
            <w:webHidden/>
          </w:rPr>
          <w:tab/>
        </w:r>
        <w:r w:rsidRPr="00694CEE">
          <w:rPr>
            <w:webHidden/>
          </w:rPr>
          <w:fldChar w:fldCharType="begin"/>
        </w:r>
        <w:r w:rsidRPr="00694CEE">
          <w:rPr>
            <w:webHidden/>
          </w:rPr>
          <w:instrText xml:space="preserve"> PAGEREF _Toc53665244 \h </w:instrText>
        </w:r>
        <w:r w:rsidRPr="00694CEE">
          <w:rPr>
            <w:webHidden/>
          </w:rPr>
        </w:r>
        <w:r w:rsidRPr="00694CEE">
          <w:rPr>
            <w:webHidden/>
          </w:rPr>
          <w:fldChar w:fldCharType="separate"/>
        </w:r>
        <w:r w:rsidR="00A55FCC">
          <w:rPr>
            <w:webHidden/>
          </w:rPr>
          <w:t>B-1</w:t>
        </w:r>
        <w:r w:rsidRPr="00694CEE">
          <w:rPr>
            <w:webHidden/>
          </w:rPr>
          <w:fldChar w:fldCharType="end"/>
        </w:r>
      </w:hyperlink>
    </w:p>
    <w:p w14:paraId="30B4CD3A" w14:textId="278F620F" w:rsidR="00A875BC" w:rsidRPr="00694CEE" w:rsidRDefault="00185EFE" w:rsidP="00F01424">
      <w:pPr>
        <w:pStyle w:val="FakeHeading1"/>
        <w:sectPr w:rsidR="00A875BC" w:rsidRPr="00694CEE" w:rsidSect="00010082">
          <w:pgSz w:w="12240" w:h="15840" w:code="1"/>
          <w:pgMar w:top="1440" w:right="1440" w:bottom="1440" w:left="1440" w:header="720" w:footer="720" w:gutter="0"/>
          <w:pgNumType w:fmt="lowerRoman"/>
          <w:cols w:space="720"/>
          <w:docGrid w:linePitch="360"/>
        </w:sectPr>
      </w:pPr>
      <w:r w:rsidRPr="00694CEE">
        <w:rPr>
          <w:rFonts w:ascii="Segoe UI Semilight" w:eastAsiaTheme="minorHAnsi" w:hAnsi="Segoe UI Semilight" w:cs="Arial"/>
          <w:color w:val="auto"/>
          <w:kern w:val="0"/>
          <w:sz w:val="22"/>
          <w:szCs w:val="22"/>
        </w:rPr>
        <w:fldChar w:fldCharType="end"/>
      </w:r>
    </w:p>
    <w:p w14:paraId="3747479F" w14:textId="01AF6B8D" w:rsidR="00201348" w:rsidRPr="00694CEE" w:rsidRDefault="00853ED1" w:rsidP="00201348">
      <w:pPr>
        <w:pStyle w:val="SectionHeading"/>
      </w:pPr>
      <w:bookmarkStart w:id="11" w:name="_Toc53665189"/>
      <w:bookmarkStart w:id="12" w:name="_Toc48562419"/>
      <w:bookmarkEnd w:id="10"/>
      <w:r w:rsidRPr="00694CEE">
        <w:lastRenderedPageBreak/>
        <w:t>EOC Operations</w:t>
      </w:r>
      <w:bookmarkEnd w:id="11"/>
    </w:p>
    <w:p w14:paraId="067C0BE4" w14:textId="309DCF16" w:rsidR="008861D3" w:rsidRPr="00694CEE" w:rsidRDefault="008861D3" w:rsidP="008861D3">
      <w:pPr>
        <w:pStyle w:val="BodyText"/>
      </w:pPr>
      <w:r w:rsidRPr="00694CEE">
        <w:t xml:space="preserve">The goal of the </w:t>
      </w:r>
      <w:r w:rsidR="00212671" w:rsidRPr="00694CEE">
        <w:t xml:space="preserve">Incident </w:t>
      </w:r>
      <w:r w:rsidR="00FA6C1C" w:rsidRPr="00694CEE">
        <w:t>Support</w:t>
      </w:r>
      <w:r w:rsidRPr="00694CEE">
        <w:t xml:space="preserve"> EOC </w:t>
      </w:r>
      <w:r w:rsidR="00874BAE" w:rsidRPr="00694CEE">
        <w:t>Command</w:t>
      </w:r>
      <w:r w:rsidRPr="00694CEE">
        <w:t xml:space="preserve"> Handbook is to define key information and guidance regarding the operation of the </w:t>
      </w:r>
      <w:r w:rsidRPr="00694CEE">
        <w:rPr>
          <w:highlight w:val="lightGray"/>
        </w:rPr>
        <w:t>(Name of Jurisdiction)</w:t>
      </w:r>
      <w:r w:rsidRPr="00694CEE">
        <w:t xml:space="preserve"> </w:t>
      </w:r>
      <w:r w:rsidR="008D18D3" w:rsidRPr="00694CEE">
        <w:t>Emergency Operations Center (</w:t>
      </w:r>
      <w:r w:rsidRPr="00694CEE">
        <w:t>EOC</w:t>
      </w:r>
      <w:r w:rsidR="008D18D3" w:rsidRPr="00694CEE">
        <w:t>)</w:t>
      </w:r>
      <w:r w:rsidRPr="00694CEE">
        <w:t xml:space="preserve">. The handbook accomplishes this goal by providing an overall organizational approach and general procedures for the management of information, activities, and operations in the EOC during an emergency or disaster. The handbook is focused on defining EOC operations to function based on a worst-case scenario and defines how critical functions and roles of the </w:t>
      </w:r>
      <w:r w:rsidRPr="00694CEE">
        <w:rPr>
          <w:shd w:val="clear" w:color="auto" w:fill="D9D9D9" w:themeFill="background1" w:themeFillShade="D9"/>
        </w:rPr>
        <w:t>(Name of Jurisdiction)</w:t>
      </w:r>
      <w:r w:rsidRPr="00694CEE">
        <w:t xml:space="preserve"> are managed during a response. </w:t>
      </w:r>
    </w:p>
    <w:p w14:paraId="5FE0E3E5" w14:textId="719F1166" w:rsidR="008861D3" w:rsidRPr="00694CEE" w:rsidRDefault="008861D3" w:rsidP="008861D3">
      <w:pPr>
        <w:pStyle w:val="BodyText"/>
      </w:pPr>
      <w:r w:rsidRPr="00694CEE">
        <w:t xml:space="preserve">The </w:t>
      </w:r>
      <w:r w:rsidRPr="00694CEE">
        <w:rPr>
          <w:highlight w:val="lightGray"/>
        </w:rPr>
        <w:t>(Name of Jurisdiction)</w:t>
      </w:r>
      <w:r w:rsidRPr="00694CEE">
        <w:t xml:space="preserve"> EOC is operated using an </w:t>
      </w:r>
      <w:r w:rsidR="0062117B" w:rsidRPr="00694CEE">
        <w:t>Incident Support Model (ISM)</w:t>
      </w:r>
      <w:r w:rsidR="002935AA" w:rsidRPr="00694CEE">
        <w:t xml:space="preserve"> </w:t>
      </w:r>
      <w:r w:rsidRPr="00694CEE">
        <w:t xml:space="preserve">approach. Built on the organizational structure as defined in the National Incident Management System (NIMS), the </w:t>
      </w:r>
      <w:r w:rsidRPr="00694CEE">
        <w:rPr>
          <w:highlight w:val="lightGray"/>
        </w:rPr>
        <w:t>(Name of Jurisdiction)</w:t>
      </w:r>
      <w:r w:rsidRPr="00694CEE">
        <w:t xml:space="preserve"> EOC operates in line with emergency operations of other local, regional, state, and federal emergency management organizations. The </w:t>
      </w:r>
      <w:r w:rsidR="0062117B" w:rsidRPr="00694CEE">
        <w:t>ISM</w:t>
      </w:r>
      <w:r w:rsidRPr="00694CEE">
        <w:t xml:space="preserve"> approach provides a flexible system, allowing for parts or the entire EOC to be activated to meet operational objectives. </w:t>
      </w:r>
    </w:p>
    <w:p w14:paraId="5193BFA0" w14:textId="06F2B463" w:rsidR="008861D3" w:rsidRPr="00694CEE" w:rsidRDefault="00C3164C" w:rsidP="008861D3">
      <w:pPr>
        <w:pStyle w:val="BodyText"/>
      </w:pPr>
      <w:r w:rsidRPr="00694CEE">
        <w:t xml:space="preserve">The EOC Operations section begins with an introduction and a definition of the purpose of this handbook. It explores emergency response, </w:t>
      </w:r>
      <w:r w:rsidR="002935AA" w:rsidRPr="00694CEE">
        <w:t>Incident Management System (</w:t>
      </w:r>
      <w:r w:rsidRPr="00694CEE">
        <w:t>ICS</w:t>
      </w:r>
      <w:r w:rsidR="002935AA" w:rsidRPr="00694CEE">
        <w:t>)</w:t>
      </w:r>
      <w:r w:rsidRPr="00694CEE">
        <w:t xml:space="preserve"> fundamentals, and community lifelines integration and documents the EOC Concept of Operations. This is followed by the EOC General Responsibilities Checklist, </w:t>
      </w:r>
      <w:r w:rsidR="004A5F71">
        <w:t>t</w:t>
      </w:r>
      <w:r w:rsidRPr="00694CEE">
        <w:t>he EOC Activation Checklist, and the EOC Demobilization Checklist.</w:t>
      </w:r>
    </w:p>
    <w:p w14:paraId="5B6C94BF" w14:textId="165FBE15" w:rsidR="00201348" w:rsidRPr="00694CEE" w:rsidRDefault="00201348" w:rsidP="00201348">
      <w:pPr>
        <w:rPr>
          <w:rFonts w:ascii="Segoe UI Semilight" w:hAnsi="Segoe UI Semilight"/>
        </w:rPr>
      </w:pPr>
    </w:p>
    <w:p w14:paraId="51F82243" w14:textId="77777777" w:rsidR="00201348" w:rsidRPr="00694CEE" w:rsidRDefault="00201348" w:rsidP="000D4BCD">
      <w:pPr>
        <w:pStyle w:val="Heading1"/>
        <w:sectPr w:rsidR="00201348" w:rsidRPr="00694CEE" w:rsidSect="00010082">
          <w:pgSz w:w="12240" w:h="15840" w:code="1"/>
          <w:pgMar w:top="1440" w:right="1440" w:bottom="1440" w:left="1440" w:header="720" w:footer="720" w:gutter="0"/>
          <w:pgNumType w:start="1"/>
          <w:cols w:space="720"/>
          <w:docGrid w:linePitch="360"/>
        </w:sectPr>
      </w:pPr>
    </w:p>
    <w:p w14:paraId="379FB62E" w14:textId="6A42FF84" w:rsidR="00B032BF" w:rsidRPr="00694CEE" w:rsidRDefault="008D4357" w:rsidP="000D4BCD">
      <w:pPr>
        <w:pStyle w:val="Heading1"/>
      </w:pPr>
      <w:bookmarkStart w:id="13" w:name="_Toc53665190"/>
      <w:r w:rsidRPr="00694CEE">
        <w:lastRenderedPageBreak/>
        <w:t>Introduction</w:t>
      </w:r>
      <w:bookmarkEnd w:id="12"/>
      <w:r w:rsidR="00DC0E0A" w:rsidRPr="00694CEE">
        <w:t xml:space="preserve"> and Purpose</w:t>
      </w:r>
      <w:bookmarkEnd w:id="13"/>
    </w:p>
    <w:p w14:paraId="22848FA8" w14:textId="23128BBD" w:rsidR="00DC0E0A" w:rsidRPr="00694CEE" w:rsidRDefault="00DC0E0A" w:rsidP="00DC0E0A">
      <w:pPr>
        <w:pStyle w:val="Heading2"/>
      </w:pPr>
      <w:bookmarkStart w:id="14" w:name="_Toc53665191"/>
      <w:r w:rsidRPr="00694CEE">
        <w:t>Introduction</w:t>
      </w:r>
      <w:bookmarkEnd w:id="14"/>
    </w:p>
    <w:p w14:paraId="5CA9331F" w14:textId="27FEE666" w:rsidR="0087185E" w:rsidRPr="00694CEE" w:rsidRDefault="0087185E" w:rsidP="0087185E">
      <w:pPr>
        <w:pStyle w:val="BodyText"/>
      </w:pPr>
      <w:r w:rsidRPr="00694CEE">
        <w:t xml:space="preserve">Disasters and emergencies can happen suddenly, which can affect normal staffing levels, causing </w:t>
      </w:r>
      <w:bookmarkStart w:id="15" w:name="_Hlk49514785"/>
      <w:r w:rsidRPr="00694CEE">
        <w:rPr>
          <w:rStyle w:val="Shaded"/>
          <w:shd w:val="clear" w:color="auto" w:fill="D9D9D9" w:themeFill="background1" w:themeFillShade="D9"/>
        </w:rPr>
        <w:t>(Name of Jurisdiction)</w:t>
      </w:r>
      <w:bookmarkEnd w:id="15"/>
      <w:r w:rsidRPr="00694CEE">
        <w:t xml:space="preserve"> public safety departments to become overwhelmed. </w:t>
      </w:r>
      <w:r w:rsidR="009F6295" w:rsidRPr="00694CEE">
        <w:t>T</w:t>
      </w:r>
      <w:r w:rsidRPr="00694CEE">
        <w:t xml:space="preserve">he </w:t>
      </w:r>
      <w:r w:rsidRPr="00694CEE">
        <w:rPr>
          <w:rStyle w:val="Shaded"/>
          <w:shd w:val="clear" w:color="auto" w:fill="D9D9D9" w:themeFill="background1" w:themeFillShade="D9"/>
        </w:rPr>
        <w:t>(Name of Jurisdiction)</w:t>
      </w:r>
      <w:r w:rsidRPr="00694CEE">
        <w:t xml:space="preserve"> Office of Emergency Management (OEM) has established this EOC </w:t>
      </w:r>
      <w:r w:rsidR="004A5F71">
        <w:t>h</w:t>
      </w:r>
      <w:r w:rsidRPr="00694CEE">
        <w:t xml:space="preserve">andbook, which provides a guideline for the management of the immediate actions and operations required to respond to an emergency or disaster situation. The priorities of </w:t>
      </w:r>
      <w:r w:rsidRPr="00694CEE">
        <w:rPr>
          <w:rStyle w:val="Shaded"/>
          <w:shd w:val="clear" w:color="auto" w:fill="D9D9D9" w:themeFill="background1" w:themeFillShade="D9"/>
        </w:rPr>
        <w:t>(Name of Jurisdiction)</w:t>
      </w:r>
      <w:r w:rsidR="005416D6" w:rsidRPr="00694CEE">
        <w:t xml:space="preserve"> </w:t>
      </w:r>
      <w:r w:rsidRPr="00694CEE">
        <w:t xml:space="preserve">during a disaster are life safety, incident stabilization, protection of property and the environment, and the re-establishment of social norms. The overall objective is to respond to emergency conditions and manage the process of restoring the </w:t>
      </w:r>
      <w:r w:rsidRPr="00694CEE">
        <w:rPr>
          <w:rStyle w:val="Shaded"/>
          <w:shd w:val="clear" w:color="auto" w:fill="D9D9D9" w:themeFill="background1" w:themeFillShade="D9"/>
        </w:rPr>
        <w:t>(Name of Jurisdiction)</w:t>
      </w:r>
      <w:r w:rsidRPr="00694CEE">
        <w:t xml:space="preserve"> back to pre-disaster conditions.</w:t>
      </w:r>
    </w:p>
    <w:p w14:paraId="3CDEBA92" w14:textId="77777777" w:rsidR="009A5730" w:rsidRPr="00694CEE" w:rsidRDefault="009A5730" w:rsidP="009A5730">
      <w:pPr>
        <w:pStyle w:val="Heading2"/>
      </w:pPr>
      <w:bookmarkStart w:id="16" w:name="_Toc48562420"/>
      <w:bookmarkStart w:id="17" w:name="_Toc53665192"/>
      <w:r w:rsidRPr="00694CEE">
        <w:t>Purpose</w:t>
      </w:r>
      <w:bookmarkEnd w:id="16"/>
      <w:bookmarkEnd w:id="17"/>
    </w:p>
    <w:p w14:paraId="47E00149" w14:textId="0E7969CD" w:rsidR="0087185E" w:rsidRPr="00694CEE" w:rsidRDefault="0087185E" w:rsidP="0087185E">
      <w:pPr>
        <w:pStyle w:val="BodyText"/>
      </w:pPr>
      <w:r w:rsidRPr="00694CEE">
        <w:t xml:space="preserve">This handbook provides </w:t>
      </w:r>
      <w:r w:rsidR="009F6295" w:rsidRPr="00694CEE">
        <w:t xml:space="preserve">a </w:t>
      </w:r>
      <w:r w:rsidRPr="00694CEE">
        <w:t xml:space="preserve">management structure, key responsibilities, emergency assignments, and general procedures to follow during an emergency. OEM has established this handbook to address the priorities listed above. This handbook does not supersede or replace the </w:t>
      </w:r>
      <w:r w:rsidRPr="00694CEE">
        <w:rPr>
          <w:rStyle w:val="Shaded"/>
          <w:shd w:val="clear" w:color="auto" w:fill="D9D9D9" w:themeFill="background1" w:themeFillShade="D9"/>
        </w:rPr>
        <w:t>(Name of Jurisdiction)</w:t>
      </w:r>
      <w:r w:rsidRPr="00694CEE">
        <w:t xml:space="preserve"> Emergency </w:t>
      </w:r>
      <w:r w:rsidR="00C3164C" w:rsidRPr="00694CEE">
        <w:t>Operations</w:t>
      </w:r>
      <w:r w:rsidRPr="00694CEE">
        <w:t xml:space="preserve"> Plan and its annexes or other procedures that are already in place in </w:t>
      </w:r>
      <w:r w:rsidRPr="00694CEE">
        <w:rPr>
          <w:rStyle w:val="Shaded"/>
          <w:shd w:val="clear" w:color="auto" w:fill="D9D9D9" w:themeFill="background1" w:themeFillShade="D9"/>
        </w:rPr>
        <w:t>(Name of Jurisdiction)</w:t>
      </w:r>
      <w:r w:rsidRPr="00694CEE">
        <w:t xml:space="preserve">. It supplements those </w:t>
      </w:r>
      <w:r w:rsidR="005416D6" w:rsidRPr="00694CEE">
        <w:t xml:space="preserve">plans and </w:t>
      </w:r>
      <w:r w:rsidRPr="00694CEE">
        <w:t xml:space="preserve">procedures with a temporary </w:t>
      </w:r>
      <w:r w:rsidR="005416D6" w:rsidRPr="00694CEE">
        <w:t xml:space="preserve">ISM </w:t>
      </w:r>
      <w:r w:rsidRPr="00694CEE">
        <w:t xml:space="preserve">management structure, which provides for the immediate management of response operations and the early transition to recovery operations. The emergency </w:t>
      </w:r>
      <w:r w:rsidR="00C3164C" w:rsidRPr="00694CEE">
        <w:t>operations</w:t>
      </w:r>
      <w:r w:rsidRPr="00694CEE">
        <w:t xml:space="preserve"> plan and annexes will always take precedent whenever procedural conflicts occur.</w:t>
      </w:r>
    </w:p>
    <w:p w14:paraId="1E55E795" w14:textId="77777777" w:rsidR="00BF0F4E" w:rsidRPr="00694CEE" w:rsidRDefault="00BF0F4E">
      <w:pPr>
        <w:rPr>
          <w:rFonts w:ascii="Segoe UI Semilight" w:eastAsiaTheme="majorEastAsia" w:hAnsi="Segoe UI Semilight" w:cstheme="majorBidi"/>
          <w:b/>
          <w:bCs/>
          <w:color w:val="58595B"/>
          <w:sz w:val="38"/>
          <w:szCs w:val="28"/>
        </w:rPr>
      </w:pPr>
      <w:r w:rsidRPr="00694CEE">
        <w:br w:type="page"/>
      </w:r>
    </w:p>
    <w:p w14:paraId="7666B348" w14:textId="13AE3C8F" w:rsidR="00DC0E0A" w:rsidRPr="00694CEE" w:rsidRDefault="00DC0E0A" w:rsidP="00A875BC">
      <w:pPr>
        <w:pStyle w:val="Heading1"/>
      </w:pPr>
      <w:bookmarkStart w:id="18" w:name="_Toc53665193"/>
      <w:r w:rsidRPr="00694CEE">
        <w:lastRenderedPageBreak/>
        <w:t xml:space="preserve">Emergency Response, ICS Fundamentals, and </w:t>
      </w:r>
      <w:r w:rsidR="00C63625" w:rsidRPr="00694CEE">
        <w:t xml:space="preserve">Community </w:t>
      </w:r>
      <w:r w:rsidRPr="00694CEE">
        <w:t>Lifeline</w:t>
      </w:r>
      <w:r w:rsidR="00C63625" w:rsidRPr="00694CEE">
        <w:t>s</w:t>
      </w:r>
      <w:r w:rsidRPr="00694CEE">
        <w:t xml:space="preserve"> Integration</w:t>
      </w:r>
      <w:bookmarkEnd w:id="18"/>
    </w:p>
    <w:p w14:paraId="326AECA3" w14:textId="00BAEA0C" w:rsidR="00723A7F" w:rsidRPr="00694CEE" w:rsidRDefault="00723A7F" w:rsidP="00723A7F">
      <w:pPr>
        <w:pStyle w:val="BodyText"/>
      </w:pPr>
      <w:r w:rsidRPr="00694CEE">
        <w:t xml:space="preserve">This section outlines emergency response, ICS fundamentals, and </w:t>
      </w:r>
      <w:r w:rsidR="007C3B1C" w:rsidRPr="00694CEE">
        <w:t xml:space="preserve">community </w:t>
      </w:r>
      <w:r w:rsidRPr="00694CEE">
        <w:t>lifeline</w:t>
      </w:r>
      <w:r w:rsidR="007C3B1C" w:rsidRPr="00694CEE">
        <w:t>s</w:t>
      </w:r>
      <w:r w:rsidRPr="00694CEE">
        <w:t xml:space="preserve"> integration based on the specific use by </w:t>
      </w:r>
      <w:r w:rsidRPr="00694CEE">
        <w:rPr>
          <w:highlight w:val="lightGray"/>
        </w:rPr>
        <w:t>(Name of Jurisdiction)</w:t>
      </w:r>
      <w:r w:rsidRPr="00694CEE">
        <w:t>.</w:t>
      </w:r>
    </w:p>
    <w:p w14:paraId="358A29A1" w14:textId="465127A6" w:rsidR="00A875BC" w:rsidRPr="00694CEE" w:rsidRDefault="00A875BC" w:rsidP="00DC0E0A">
      <w:pPr>
        <w:pStyle w:val="Heading2"/>
      </w:pPr>
      <w:bookmarkStart w:id="19" w:name="_Toc53665194"/>
      <w:r w:rsidRPr="00694CEE">
        <w:t>Emergency Response Systems, Laws, and Authorities</w:t>
      </w:r>
      <w:bookmarkEnd w:id="19"/>
    </w:p>
    <w:p w14:paraId="106BD810" w14:textId="77777777" w:rsidR="00A875BC" w:rsidRPr="00694CEE" w:rsidRDefault="00A875BC" w:rsidP="00A875BC">
      <w:pPr>
        <w:pStyle w:val="BodyText"/>
      </w:pPr>
      <w:r w:rsidRPr="00694CEE">
        <w:t xml:space="preserve">This section addresses the </w:t>
      </w:r>
      <w:r w:rsidRPr="00694CEE">
        <w:rPr>
          <w:highlight w:val="lightGray"/>
        </w:rPr>
        <w:t>(Name of Jurisdiction)</w:t>
      </w:r>
      <w:r w:rsidRPr="00694CEE">
        <w:t xml:space="preserve"> emergency responsibilities and is consistent with the following plan, system, laws, and authorities.</w:t>
      </w:r>
    </w:p>
    <w:p w14:paraId="144C97BC" w14:textId="0FFF4CA9" w:rsidR="00A875BC" w:rsidRPr="00694CEE" w:rsidRDefault="00A875BC" w:rsidP="00692461">
      <w:pPr>
        <w:pStyle w:val="Heading3"/>
      </w:pPr>
      <w:r w:rsidRPr="00694CEE">
        <w:rPr>
          <w:highlight w:val="lightGray"/>
        </w:rPr>
        <w:t>(Name of Jurisdiction)</w:t>
      </w:r>
      <w:r w:rsidRPr="00694CEE">
        <w:t xml:space="preserve"> </w:t>
      </w:r>
      <w:bookmarkStart w:id="20" w:name="_Hlk49428722"/>
      <w:r w:rsidRPr="00694CEE">
        <w:t>Emergency</w:t>
      </w:r>
      <w:r w:rsidR="00E64389" w:rsidRPr="00694CEE">
        <w:t xml:space="preserve"> Operations</w:t>
      </w:r>
      <w:r w:rsidRPr="00694CEE">
        <w:t xml:space="preserve"> Plan</w:t>
      </w:r>
      <w:bookmarkEnd w:id="20"/>
    </w:p>
    <w:p w14:paraId="5965CA6E" w14:textId="413B9E05" w:rsidR="00A875BC" w:rsidRPr="00694CEE" w:rsidRDefault="00A875BC" w:rsidP="00A875BC">
      <w:pPr>
        <w:pStyle w:val="BodyText"/>
      </w:pPr>
      <w:r w:rsidRPr="00694CEE">
        <w:t xml:space="preserve">Emergency management response authority, policies, responsibilities, and assignments are established in the </w:t>
      </w:r>
      <w:r w:rsidRPr="00694CEE">
        <w:rPr>
          <w:rStyle w:val="Shaded"/>
          <w:highlight w:val="lightGray"/>
        </w:rPr>
        <w:t>(Name of Jurisdiction)</w:t>
      </w:r>
      <w:r w:rsidRPr="00694CEE">
        <w:t xml:space="preserve"> Emergency </w:t>
      </w:r>
      <w:r w:rsidR="00723A7F" w:rsidRPr="00694CEE">
        <w:t xml:space="preserve">Operations </w:t>
      </w:r>
      <w:r w:rsidRPr="00694CEE">
        <w:t>Plan</w:t>
      </w:r>
      <w:r w:rsidR="008D18D3" w:rsidRPr="00694CEE">
        <w:t xml:space="preserve"> (EOP)</w:t>
      </w:r>
      <w:r w:rsidRPr="00694CEE">
        <w:t xml:space="preserve">. This plan allows the chief elected official or designee emergency authority to take actions and make emergency expenditures of funds in response to emergency conditions. </w:t>
      </w:r>
    </w:p>
    <w:p w14:paraId="3113D493" w14:textId="0CBBDF51" w:rsidR="00A875BC" w:rsidRPr="00694CEE" w:rsidRDefault="00A875BC" w:rsidP="00A875BC">
      <w:pPr>
        <w:pStyle w:val="BodyText"/>
      </w:pPr>
      <w:r w:rsidRPr="00694CEE">
        <w:t>This plan is consistent with all plans and procedures and does not supersede or replace current procedures for safety, hazardous materials response, or other procedures that are already in place.</w:t>
      </w:r>
    </w:p>
    <w:p w14:paraId="60CED37B" w14:textId="77777777" w:rsidR="00A875BC" w:rsidRPr="00694CEE" w:rsidRDefault="00A875BC" w:rsidP="00692461">
      <w:pPr>
        <w:pStyle w:val="Heading3"/>
      </w:pPr>
      <w:r w:rsidRPr="00694CEE">
        <w:t>System, Laws, and Authorities</w:t>
      </w:r>
    </w:p>
    <w:p w14:paraId="79940BD8" w14:textId="40302500" w:rsidR="00A875BC" w:rsidRPr="00694CEE" w:rsidRDefault="00A875BC" w:rsidP="00A875BC">
      <w:pPr>
        <w:pStyle w:val="BodyText"/>
      </w:pPr>
      <w:r w:rsidRPr="00694CEE">
        <w:t xml:space="preserve">The </w:t>
      </w:r>
      <w:r w:rsidRPr="00694CEE">
        <w:rPr>
          <w:highlight w:val="lightGray"/>
        </w:rPr>
        <w:t>(Name of Jurisdiction)</w:t>
      </w:r>
      <w:r w:rsidRPr="00694CEE">
        <w:t xml:space="preserve"> emergency management response system and this </w:t>
      </w:r>
      <w:r w:rsidR="00E67BED" w:rsidRPr="00694CEE">
        <w:t xml:space="preserve">handbook </w:t>
      </w:r>
      <w:r w:rsidRPr="00694CEE">
        <w:t>are in accordance with the following laws, codes</w:t>
      </w:r>
      <w:r w:rsidR="007C3B1C" w:rsidRPr="00694CEE">
        <w:t>,</w:t>
      </w:r>
      <w:r w:rsidRPr="00694CEE">
        <w:t xml:space="preserve"> and executive orders:</w:t>
      </w:r>
    </w:p>
    <w:p w14:paraId="3F974877" w14:textId="743DF0A2" w:rsidR="00A875BC" w:rsidRPr="00694CEE" w:rsidRDefault="00A875BC" w:rsidP="00A875BC">
      <w:pPr>
        <w:pStyle w:val="BodyText"/>
      </w:pPr>
      <w:r w:rsidRPr="00694CEE">
        <w:rPr>
          <w:highlight w:val="lightGray"/>
        </w:rPr>
        <w:t>(</w:t>
      </w:r>
      <w:r w:rsidR="00AA0DB4" w:rsidRPr="00694CEE">
        <w:rPr>
          <w:highlight w:val="lightGray"/>
        </w:rPr>
        <w:t xml:space="preserve">Name of </w:t>
      </w:r>
      <w:r w:rsidRPr="00694CEE">
        <w:rPr>
          <w:highlight w:val="lightGray"/>
        </w:rPr>
        <w:t>Jurisdiction)</w:t>
      </w:r>
    </w:p>
    <w:p w14:paraId="29C3E5C2" w14:textId="77777777" w:rsidR="00A875BC" w:rsidRPr="00694CEE" w:rsidRDefault="00A875BC" w:rsidP="000E4010">
      <w:pPr>
        <w:pStyle w:val="Bullet"/>
      </w:pPr>
      <w:r w:rsidRPr="00694CEE">
        <w:tab/>
        <w:t>Ordinance #</w:t>
      </w:r>
      <w:r w:rsidRPr="00694CEE">
        <w:rPr>
          <w:highlight w:val="lightGray"/>
        </w:rPr>
        <w:t>(Number)</w:t>
      </w:r>
      <w:r w:rsidRPr="00694CEE">
        <w:t>, Emergency Management</w:t>
      </w:r>
    </w:p>
    <w:p w14:paraId="5B5205DD" w14:textId="77777777" w:rsidR="00A875BC" w:rsidRPr="00694CEE" w:rsidRDefault="00A875BC" w:rsidP="000E4010">
      <w:pPr>
        <w:pStyle w:val="Bullet"/>
      </w:pPr>
      <w:r w:rsidRPr="00694CEE">
        <w:tab/>
        <w:t>Ordinance #</w:t>
      </w:r>
      <w:r w:rsidRPr="00694CEE">
        <w:rPr>
          <w:highlight w:val="lightGray"/>
        </w:rPr>
        <w:t>(Number)</w:t>
      </w:r>
      <w:r w:rsidRPr="00694CEE">
        <w:t>, Adoption of the National Incident Management System (NIMS)</w:t>
      </w:r>
    </w:p>
    <w:p w14:paraId="74B7C693" w14:textId="77777777" w:rsidR="00A875BC" w:rsidRPr="00694CEE" w:rsidRDefault="00A875BC" w:rsidP="00A875BC">
      <w:pPr>
        <w:pStyle w:val="BodyText"/>
      </w:pPr>
      <w:r w:rsidRPr="00694CEE">
        <w:t>State of Texas</w:t>
      </w:r>
    </w:p>
    <w:p w14:paraId="4949E6B2" w14:textId="77777777" w:rsidR="00A875BC" w:rsidRPr="00694CEE" w:rsidRDefault="00A875BC" w:rsidP="000E4010">
      <w:pPr>
        <w:pStyle w:val="Bullet"/>
      </w:pPr>
      <w:r w:rsidRPr="00694CEE">
        <w:tab/>
        <w:t>Government Code 418, Emergency Management</w:t>
      </w:r>
    </w:p>
    <w:p w14:paraId="332406B8" w14:textId="77777777" w:rsidR="00A875BC" w:rsidRPr="00694CEE" w:rsidRDefault="00A875BC" w:rsidP="000E4010">
      <w:pPr>
        <w:pStyle w:val="Bullet"/>
      </w:pPr>
      <w:r w:rsidRPr="00694CEE">
        <w:tab/>
        <w:t>Government Code 421, Homeland Security</w:t>
      </w:r>
    </w:p>
    <w:p w14:paraId="08228256" w14:textId="77777777" w:rsidR="00A875BC" w:rsidRPr="00694CEE" w:rsidRDefault="00A875BC" w:rsidP="000E4010">
      <w:pPr>
        <w:pStyle w:val="Bullet"/>
      </w:pPr>
      <w:r w:rsidRPr="00694CEE">
        <w:tab/>
        <w:t xml:space="preserve">Government Code 433, State of Emergency </w:t>
      </w:r>
    </w:p>
    <w:p w14:paraId="2EEEC747" w14:textId="77777777" w:rsidR="00A875BC" w:rsidRPr="00694CEE" w:rsidRDefault="00A875BC" w:rsidP="000E4010">
      <w:pPr>
        <w:pStyle w:val="Bullet"/>
      </w:pPr>
      <w:r w:rsidRPr="00694CEE">
        <w:tab/>
        <w:t>Texas Administrative Code Title 37, Public Safety and Corrections</w:t>
      </w:r>
    </w:p>
    <w:p w14:paraId="195FC4D0" w14:textId="77777777" w:rsidR="00A875BC" w:rsidRPr="00694CEE" w:rsidRDefault="00A875BC" w:rsidP="000E4010">
      <w:pPr>
        <w:pStyle w:val="Bullet"/>
      </w:pPr>
      <w:r w:rsidRPr="00694CEE">
        <w:tab/>
        <w:t>Executive Order RP-32, Emergency Management and Homeland Security</w:t>
      </w:r>
    </w:p>
    <w:p w14:paraId="0A0E271F" w14:textId="77777777" w:rsidR="00A875BC" w:rsidRPr="00694CEE" w:rsidRDefault="00A875BC" w:rsidP="000E4010">
      <w:pPr>
        <w:pStyle w:val="Bullet"/>
      </w:pPr>
      <w:r w:rsidRPr="00694CEE">
        <w:tab/>
        <w:t>Executive Order RP-40, National Incident Management System (NIMS)</w:t>
      </w:r>
    </w:p>
    <w:p w14:paraId="5BFF95A5" w14:textId="77777777" w:rsidR="00A875BC" w:rsidRPr="00694CEE" w:rsidRDefault="00A875BC" w:rsidP="00A875BC">
      <w:pPr>
        <w:pStyle w:val="BodyText"/>
      </w:pPr>
      <w:r w:rsidRPr="00694CEE">
        <w:t>Federal Government</w:t>
      </w:r>
    </w:p>
    <w:p w14:paraId="771CBC6C" w14:textId="77777777" w:rsidR="00A875BC" w:rsidRPr="00694CEE" w:rsidRDefault="00A875BC" w:rsidP="000E4010">
      <w:pPr>
        <w:pStyle w:val="Bullet"/>
      </w:pPr>
      <w:r w:rsidRPr="00694CEE">
        <w:t xml:space="preserve">The Federal Emergency Management Agency (FEMA) is the federal-level authority for emergency management. A presidential declaration activates the Federal Emergency Response Plan and allows the state to access federal resources for emergency response. </w:t>
      </w:r>
    </w:p>
    <w:p w14:paraId="24756124" w14:textId="77777777" w:rsidR="00A875BC" w:rsidRPr="00694CEE" w:rsidRDefault="00A875BC" w:rsidP="000E4010">
      <w:pPr>
        <w:pStyle w:val="Bullet"/>
      </w:pPr>
      <w:r w:rsidRPr="00694CEE">
        <w:lastRenderedPageBreak/>
        <w:t xml:space="preserve">The Robert Stafford Act (Public Law 93-288, amended) provides the federal authority and program for federal congressional appropriation of public funds for disaster assistance. The Stafford Act also includes a provision for hazard mitigation projects. </w:t>
      </w:r>
    </w:p>
    <w:p w14:paraId="461C56C1" w14:textId="391077B8" w:rsidR="00A875BC" w:rsidRPr="00694CEE" w:rsidRDefault="00A875BC" w:rsidP="000E4010">
      <w:pPr>
        <w:pStyle w:val="Bullet"/>
      </w:pPr>
      <w:r w:rsidRPr="00694CEE">
        <w:tab/>
        <w:t>Homeland Security Presidential Directive 5</w:t>
      </w:r>
      <w:r w:rsidR="00DE3150" w:rsidRPr="00694CEE">
        <w:t xml:space="preserve"> (HSPD-5)</w:t>
      </w:r>
      <w:r w:rsidRPr="00694CEE">
        <w:t xml:space="preserve"> - Management of Domestic Incidents (National Incident Management System)</w:t>
      </w:r>
      <w:r w:rsidR="009F6295" w:rsidRPr="00694CEE">
        <w:t>, which was issue</w:t>
      </w:r>
      <w:r w:rsidR="00B8612D" w:rsidRPr="00694CEE">
        <w:t>d</w:t>
      </w:r>
      <w:r w:rsidR="009F6295" w:rsidRPr="00694CEE">
        <w:t xml:space="preserve"> on February 28, 2003, enhance</w:t>
      </w:r>
      <w:r w:rsidR="00B8612D" w:rsidRPr="00694CEE">
        <w:t>s</w:t>
      </w:r>
      <w:r w:rsidR="009F6295" w:rsidRPr="00694CEE">
        <w:t xml:space="preserve"> the ability of the United States to manage domestic incidents by establishing a single, comprehensive</w:t>
      </w:r>
      <w:r w:rsidR="00B8612D" w:rsidRPr="00694CEE">
        <w:t xml:space="preserve"> national incident management system.</w:t>
      </w:r>
    </w:p>
    <w:p w14:paraId="44134BAB" w14:textId="6D1E5D89" w:rsidR="00353C72" w:rsidRPr="00694CEE" w:rsidRDefault="00B8612D" w:rsidP="000E4010">
      <w:pPr>
        <w:pStyle w:val="Bullet"/>
        <w:numPr>
          <w:ilvl w:val="0"/>
          <w:numId w:val="0"/>
        </w:numPr>
      </w:pPr>
      <w:r w:rsidRPr="00694CEE">
        <w:t xml:space="preserve">This EOC </w:t>
      </w:r>
      <w:r w:rsidR="00353C72" w:rsidRPr="00694CEE">
        <w:t xml:space="preserve">handbook is designed for response operations. The </w:t>
      </w:r>
      <w:r w:rsidR="008D18D3" w:rsidRPr="00694CEE">
        <w:t>North Central Texas Council of Governments (</w:t>
      </w:r>
      <w:hyperlink r:id="rId22" w:history="1">
        <w:r w:rsidR="008D18D3" w:rsidRPr="00694CEE">
          <w:rPr>
            <w:rStyle w:val="Hyperlink"/>
            <w:color w:val="auto"/>
            <w:u w:val="none"/>
          </w:rPr>
          <w:t>NCTCOG) Recovery Framework</w:t>
        </w:r>
      </w:hyperlink>
      <w:r w:rsidR="00353C72" w:rsidRPr="00694CEE">
        <w:t xml:space="preserve">  and associated toolkit </w:t>
      </w:r>
      <w:r w:rsidR="00F01424" w:rsidRPr="00694CEE">
        <w:t>(</w:t>
      </w:r>
      <w:hyperlink r:id="rId23" w:history="1">
        <w:r w:rsidR="00F01424" w:rsidRPr="00694CEE">
          <w:rPr>
            <w:rStyle w:val="Hyperlink"/>
          </w:rPr>
          <w:t>https://www.nctcog.org/ep/resources/local-disaster-recovery-framework-and-toolkit</w:t>
        </w:r>
      </w:hyperlink>
      <w:r w:rsidR="00F01424" w:rsidRPr="00694CEE">
        <w:t>) are</w:t>
      </w:r>
      <w:r w:rsidR="00353C72" w:rsidRPr="00694CEE">
        <w:t xml:space="preserve"> designed to assist with local recovery planning.</w:t>
      </w:r>
    </w:p>
    <w:p w14:paraId="1E77A6F7" w14:textId="5869ABCD" w:rsidR="009A5730" w:rsidRPr="00694CEE" w:rsidRDefault="008D4357" w:rsidP="009A5730">
      <w:pPr>
        <w:pStyle w:val="Heading2"/>
      </w:pPr>
      <w:bookmarkStart w:id="21" w:name="_Toc48562421"/>
      <w:bookmarkStart w:id="22" w:name="_Toc53665195"/>
      <w:r w:rsidRPr="00694CEE">
        <w:t>ICS Overview</w:t>
      </w:r>
      <w:bookmarkEnd w:id="21"/>
      <w:bookmarkEnd w:id="22"/>
    </w:p>
    <w:p w14:paraId="4228120C" w14:textId="23A8A80C" w:rsidR="00353C72" w:rsidRPr="00694CEE" w:rsidRDefault="00353C72" w:rsidP="00353C72">
      <w:pPr>
        <w:pStyle w:val="BodyText"/>
      </w:pPr>
      <w:r w:rsidRPr="00694CEE">
        <w:t xml:space="preserve">As defined in the National Incident Management System (2017), ICS is a standardized approach for addressing command, control, and coordination of on-scene incident management. ICS is also used in many EOCs for incident management. ICS establishes a hierarchy and </w:t>
      </w:r>
      <w:r w:rsidR="00F20078" w:rsidRPr="00694CEE">
        <w:t xml:space="preserve">a </w:t>
      </w:r>
      <w:r w:rsidRPr="00694CEE">
        <w:t xml:space="preserve">flexible, expandable organizational structure to meet the demands of an incident. </w:t>
      </w:r>
    </w:p>
    <w:p w14:paraId="16492C3B" w14:textId="338BCB20" w:rsidR="00353C72" w:rsidRPr="00694CEE" w:rsidRDefault="00353C72" w:rsidP="00353C72">
      <w:pPr>
        <w:pStyle w:val="BodyText"/>
      </w:pPr>
      <w:r w:rsidRPr="00694CEE">
        <w:t>The system allows for the integration of personnel from multiple organizations with varying levels of experience across disciplines to establish a coordinated incident management approach applicable to all hazards. ICS is used by government organizations (local, state, and federal), nongovernmental organizations</w:t>
      </w:r>
      <w:r w:rsidR="00F20078" w:rsidRPr="00694CEE">
        <w:t xml:space="preserve"> (NGOs)</w:t>
      </w:r>
      <w:r w:rsidRPr="00694CEE">
        <w:t xml:space="preserve">, and private sector entities. </w:t>
      </w:r>
    </w:p>
    <w:p w14:paraId="68F0B25C" w14:textId="10328D0F" w:rsidR="00353C72" w:rsidRPr="00694CEE" w:rsidRDefault="00353C72" w:rsidP="00353C72">
      <w:pPr>
        <w:pStyle w:val="BodyText"/>
      </w:pPr>
      <w:r w:rsidRPr="00694CEE">
        <w:t>Beyond simply addressing personnel for incident management, the ICS organizational structure provides an integrated approach for communications, equipment, facilities, personnel, and procedures.</w:t>
      </w:r>
    </w:p>
    <w:p w14:paraId="6F4D0FD8" w14:textId="62185D0C" w:rsidR="009A5730" w:rsidRPr="00694CEE" w:rsidRDefault="008D4357" w:rsidP="009A5730">
      <w:pPr>
        <w:pStyle w:val="Heading2"/>
      </w:pPr>
      <w:bookmarkStart w:id="23" w:name="_Toc48562422"/>
      <w:bookmarkStart w:id="24" w:name="_Toc53665196"/>
      <w:r w:rsidRPr="00694CEE">
        <w:t>Unified Command</w:t>
      </w:r>
      <w:bookmarkEnd w:id="23"/>
      <w:bookmarkEnd w:id="24"/>
    </w:p>
    <w:p w14:paraId="3FE0C422" w14:textId="483C589B" w:rsidR="00353C72" w:rsidRPr="00694CEE" w:rsidRDefault="00353C72" w:rsidP="00353C72">
      <w:pPr>
        <w:pStyle w:val="BodyText"/>
      </w:pPr>
      <w:r w:rsidRPr="00694CEE">
        <w:t xml:space="preserve">The overall management of an incident can be the responsibility of a single </w:t>
      </w:r>
      <w:r w:rsidR="00E854C6" w:rsidRPr="00694CEE">
        <w:t>I</w:t>
      </w:r>
      <w:r w:rsidRPr="00694CEE">
        <w:t xml:space="preserve">ncident </w:t>
      </w:r>
      <w:r w:rsidR="00E854C6" w:rsidRPr="00694CEE">
        <w:t>C</w:t>
      </w:r>
      <w:r w:rsidRPr="00694CEE">
        <w:t xml:space="preserve">ommander </w:t>
      </w:r>
      <w:r w:rsidR="00C11E48" w:rsidRPr="00694CEE">
        <w:t xml:space="preserve">(IC) </w:t>
      </w:r>
      <w:r w:rsidRPr="00694CEE">
        <w:t xml:space="preserve">or </w:t>
      </w:r>
      <w:r w:rsidR="00F20078" w:rsidRPr="00694CEE">
        <w:t xml:space="preserve">a </w:t>
      </w:r>
      <w:r w:rsidRPr="00694CEE">
        <w:t>Unified Command</w:t>
      </w:r>
      <w:r w:rsidR="007911CD" w:rsidRPr="00694CEE">
        <w:t xml:space="preserve"> (UC)</w:t>
      </w:r>
      <w:r w:rsidRPr="00694CEE">
        <w:t xml:space="preserve">. To improve unity of effort, Unified Command can be established to integrate multiple jurisdictions or agencies that are all engaged in managing an incident. The approach allows all jurisdictions and/or organizations with authority or functional responsibilities to jointly manage an incident, working collaboratively to establish strategies, incident objectives, and a single Incident Action Plan (IAP). </w:t>
      </w:r>
      <w:r w:rsidR="00B62EE0" w:rsidRPr="00694CEE">
        <w:t xml:space="preserve">Once </w:t>
      </w:r>
      <w:r w:rsidRPr="00694CEE">
        <w:t>Unified Command is established, each organization and/or jurisdiction retains its own authorities and responsibilities. Communication is an essential element for the operation of an effective Unified Command.</w:t>
      </w:r>
    </w:p>
    <w:p w14:paraId="5BB6912D" w14:textId="77EE914E" w:rsidR="00353C72" w:rsidRPr="00694CEE" w:rsidRDefault="00353C72" w:rsidP="00353C72">
      <w:pPr>
        <w:pStyle w:val="BodyText"/>
      </w:pPr>
      <w:r w:rsidRPr="00694CEE">
        <w:t xml:space="preserve">The composition of a Unified Command is based on the demands, the location, and </w:t>
      </w:r>
      <w:r w:rsidR="00F20078" w:rsidRPr="00694CEE">
        <w:t xml:space="preserve">the </w:t>
      </w:r>
      <w:r w:rsidRPr="00694CEE">
        <w:t>type of incident. Unified Command, like a single Incident Commander, is responsible for establishing an Incident Command Post</w:t>
      </w:r>
      <w:r w:rsidR="00C70ED1" w:rsidRPr="00694CEE">
        <w:t xml:space="preserve"> (ICP)</w:t>
      </w:r>
      <w:r w:rsidRPr="00694CEE">
        <w:t xml:space="preserve">, designating </w:t>
      </w:r>
      <w:r w:rsidR="00E854C6" w:rsidRPr="00694CEE">
        <w:t>S</w:t>
      </w:r>
      <w:r w:rsidRPr="00694CEE">
        <w:t xml:space="preserve">ection </w:t>
      </w:r>
      <w:r w:rsidR="00E854C6" w:rsidRPr="00694CEE">
        <w:t>C</w:t>
      </w:r>
      <w:r w:rsidRPr="00694CEE">
        <w:t>hiefs, establishing a single resource ordering system, approving the IAP, establishing strategic guidance and prioritized incident objectives, capturing lessons learned</w:t>
      </w:r>
      <w:r w:rsidR="00F20078" w:rsidRPr="00694CEE">
        <w:t xml:space="preserve"> and </w:t>
      </w:r>
      <w:r w:rsidRPr="00694CEE">
        <w:t>best practices, and establishing a joint decision-making process.</w:t>
      </w:r>
    </w:p>
    <w:p w14:paraId="155BFFC5" w14:textId="77777777" w:rsidR="00353C72" w:rsidRPr="00694CEE" w:rsidRDefault="00353C72" w:rsidP="00353C72">
      <w:pPr>
        <w:pStyle w:val="Heading2"/>
      </w:pPr>
      <w:bookmarkStart w:id="25" w:name="_Toc53665197"/>
      <w:r w:rsidRPr="00694CEE">
        <w:t>Unified Coordination</w:t>
      </w:r>
      <w:bookmarkEnd w:id="25"/>
    </w:p>
    <w:p w14:paraId="056FE14B" w14:textId="77777777" w:rsidR="00353C72" w:rsidRPr="00694CEE" w:rsidRDefault="00353C72" w:rsidP="00353C72">
      <w:pPr>
        <w:pStyle w:val="BodyText"/>
      </w:pPr>
      <w:r w:rsidRPr="00694CEE">
        <w:t>Unified coordination describes incident management activities conducted by primary, state, tribal, territorial, insular area, and federal entities at the incident level. Unified coordination is established using an ICS structure. Though organized using an ICS structure, unified coordination does not manage on-scene response operation; instead, unified coordination focuses on support operations that may or may not extend beyond the boundaries of the incident.</w:t>
      </w:r>
    </w:p>
    <w:p w14:paraId="30229A9E" w14:textId="4ABFAFDE" w:rsidR="00353C72" w:rsidRPr="00694CEE" w:rsidRDefault="00353C72" w:rsidP="00353C72">
      <w:pPr>
        <w:pStyle w:val="BodyText"/>
      </w:pPr>
      <w:r w:rsidRPr="00694CEE">
        <w:lastRenderedPageBreak/>
        <w:t xml:space="preserve">The Unified Coordination Group (UCG) is composed of senior leader representatives from state, tribal, territorial, insular area, and federal government interests and in some cases, may include local governments, private sector organizations, and NGOs. Each representative in a UCG is required to have a significant jurisdictional responsibility or authority, and like Unified Command, the composition of the UCG varies by incident based on the location, scope, and nature of the disaster. The UCG sits at the top of a unified coordination organization chart. Unified coordination </w:t>
      </w:r>
      <w:r w:rsidR="00C70ED1" w:rsidRPr="00694CEE">
        <w:t xml:space="preserve">serves </w:t>
      </w:r>
      <w:r w:rsidRPr="00694CEE">
        <w:t>as the primary field-based entity for federal response.</w:t>
      </w:r>
    </w:p>
    <w:p w14:paraId="46ADFB0D" w14:textId="77777777" w:rsidR="00A55FCC" w:rsidRPr="00263D47" w:rsidRDefault="00A55FCC" w:rsidP="00A55FCC">
      <w:pPr>
        <w:pStyle w:val="Heading3"/>
      </w:pPr>
      <w:r w:rsidRPr="00263D47">
        <w:t>Local Elected Officials</w:t>
      </w:r>
    </w:p>
    <w:p w14:paraId="1B850E5F" w14:textId="77777777" w:rsidR="00A55FCC" w:rsidRPr="00263D47" w:rsidRDefault="00A55FCC" w:rsidP="00A55FCC">
      <w:pPr>
        <w:pStyle w:val="BodyText"/>
      </w:pPr>
      <w:r>
        <w:t>Mayors and county judges</w:t>
      </w:r>
      <w:r w:rsidRPr="00263D47">
        <w:t xml:space="preserve"> serve as emergency management directors with specific responsibilities and authorities as defined in the Texas Government Code (Section 418):</w:t>
      </w:r>
    </w:p>
    <w:p w14:paraId="5A8522E9" w14:textId="77777777" w:rsidR="00A55FCC" w:rsidRPr="00263D47" w:rsidRDefault="00A55FCC" w:rsidP="00A55FCC">
      <w:pPr>
        <w:pStyle w:val="Bullet"/>
      </w:pPr>
      <w:r w:rsidRPr="00263D47">
        <w:t>The presiding officer of the governing body of a political subdivision (municipality or county) may declare a local state of disaster. After seven days, the declaration must be ended or renewed by the governing body.</w:t>
      </w:r>
    </w:p>
    <w:p w14:paraId="40991AAA" w14:textId="77777777" w:rsidR="00A55FCC" w:rsidRPr="00263D47" w:rsidRDefault="00A55FCC" w:rsidP="00A55FCC">
      <w:pPr>
        <w:pStyle w:val="Bullet"/>
      </w:pPr>
      <w:r w:rsidRPr="00263D47">
        <w:t>The county judge or mayor of a municipality has the authority to order an evacuation of part or all of the population of a stricken or threatened area to preserve life or to address other disaster mitigation, response, or recovery.</w:t>
      </w:r>
    </w:p>
    <w:p w14:paraId="4CA0B350" w14:textId="77777777" w:rsidR="00A55FCC" w:rsidRPr="00263D47" w:rsidRDefault="00A55FCC" w:rsidP="00A55FCC">
      <w:pPr>
        <w:pStyle w:val="Bullet"/>
      </w:pPr>
      <w:r w:rsidRPr="00263D47">
        <w:t>The county judge or mayor can control ingress and regress of a disaster area inside his/her jurisdiction.</w:t>
      </w:r>
    </w:p>
    <w:p w14:paraId="4C0BEFCF" w14:textId="77777777" w:rsidR="00A55FCC" w:rsidRDefault="00A55FCC" w:rsidP="00A55FCC">
      <w:pPr>
        <w:pStyle w:val="Bullet"/>
      </w:pPr>
      <w:r w:rsidRPr="00263D47">
        <w:t>The county judge’s authority supersedes the authority of the mayor when a conflict of decisions takes place in connection to evacuation orders and/or control of entry/exit from a disaster area.</w:t>
      </w:r>
      <w:r>
        <w:t xml:space="preserve"> </w:t>
      </w:r>
    </w:p>
    <w:p w14:paraId="00FBB9AF" w14:textId="77777777" w:rsidR="00A55FCC" w:rsidRPr="00263D47" w:rsidRDefault="00A55FCC" w:rsidP="00A55FCC">
      <w:pPr>
        <w:pStyle w:val="BodyText"/>
      </w:pPr>
      <w:r w:rsidRPr="004B5436">
        <w:rPr>
          <w:highlight w:val="lightGray"/>
        </w:rPr>
        <w:t>This information is subject to change based on legal decisions associated with ongoing litigation, a change in the Texas Government Code, or other legal findings.</w:t>
      </w:r>
    </w:p>
    <w:p w14:paraId="540F2E1D" w14:textId="77777777" w:rsidR="00A55FCC" w:rsidRPr="00263D47" w:rsidRDefault="00A55FCC" w:rsidP="00A55FCC">
      <w:pPr>
        <w:pStyle w:val="Heading3"/>
      </w:pPr>
      <w:r w:rsidRPr="00263D47">
        <w:t>Mutual Aid</w:t>
      </w:r>
    </w:p>
    <w:p w14:paraId="6568E992" w14:textId="77777777" w:rsidR="00A55FCC" w:rsidRPr="000C5345" w:rsidRDefault="00A55FCC" w:rsidP="00A55FCC">
      <w:pPr>
        <w:pStyle w:val="BodyText"/>
      </w:pPr>
      <w:r w:rsidRPr="00263D47">
        <w:t>Under Texas Government Code (Section 418), local governments may provide mutual aid to other local governments using existing mutual agreements or through the Texas Statewide Mutual Aid System (SMA). The SMA allows local government entities to request mutual aid response capabilities without an established, written mutual aid agreement for 12 hours at no cost. Mutual aid requests are considered authorized under the SMA, unless an outside agreement is in place between the coordinating local governments.</w:t>
      </w:r>
      <w:r>
        <w:t xml:space="preserve"> </w:t>
      </w:r>
      <w:r w:rsidRPr="00134BCD">
        <w:rPr>
          <w:highlight w:val="lightGray"/>
        </w:rPr>
        <w:t>This information is subject to change.</w:t>
      </w:r>
    </w:p>
    <w:p w14:paraId="00F552C8" w14:textId="77777777" w:rsidR="00353C72" w:rsidRPr="00694CEE" w:rsidRDefault="00353C72" w:rsidP="00353C72">
      <w:pPr>
        <w:pStyle w:val="Heading2"/>
      </w:pPr>
      <w:bookmarkStart w:id="26" w:name="_Toc53665198"/>
      <w:r w:rsidRPr="00694CEE">
        <w:t>Disaster District Committees</w:t>
      </w:r>
      <w:bookmarkEnd w:id="26"/>
    </w:p>
    <w:p w14:paraId="5E757E39" w14:textId="77777777" w:rsidR="00353C72" w:rsidRPr="00694CEE" w:rsidRDefault="00353C72" w:rsidP="00353C72">
      <w:pPr>
        <w:pStyle w:val="BodyText"/>
      </w:pPr>
      <w:r w:rsidRPr="00694CEE">
        <w:t xml:space="preserve">Disaster districts in the State of Texas serve as the initial source of state-level emergency preparedness and response assistance to local governments. The State of Texas established a minimum of one disaster district committee (DDC) in each of the Texas Council of Government regions. Each DDC is composed of local representatives from the state agencies to engage in homeland security preparedness and response activities. </w:t>
      </w:r>
      <w:r w:rsidRPr="00694CEE">
        <w:t> </w:t>
      </w:r>
      <w:r w:rsidRPr="00694CEE">
        <w:t>Several regions have multiple DDCs, including the NCTCOG region, which has two (</w:t>
      </w:r>
      <w:hyperlink r:id="rId24" w:tgtFrame="_blank" w:tooltip="https://ticc.tamu.edu/documents/incidentresponse/ahimt/soc/ddc_area_map.pdf" w:history="1">
        <w:r w:rsidRPr="00694CEE">
          <w:t>4A and 4B</w:t>
        </w:r>
      </w:hyperlink>
      <w:r w:rsidRPr="00694CEE">
        <w:t>). The public safety director of the Texas Department of Public Safety appoints a commanding officer from the Texas Highway Patrol to chair each DDC.</w:t>
      </w:r>
    </w:p>
    <w:p w14:paraId="530C4BF6" w14:textId="77777777" w:rsidR="00353C72" w:rsidRPr="00694CEE" w:rsidRDefault="00353C72" w:rsidP="00353C72">
      <w:pPr>
        <w:pStyle w:val="Heading2"/>
      </w:pPr>
      <w:bookmarkStart w:id="27" w:name="_Toc53665199"/>
      <w:r w:rsidRPr="00694CEE">
        <w:lastRenderedPageBreak/>
        <w:t>ICS Organizational Elements – Roles and Responsibilities</w:t>
      </w:r>
      <w:bookmarkEnd w:id="27"/>
    </w:p>
    <w:p w14:paraId="5302F8AB" w14:textId="36CAB48F" w:rsidR="00353C72" w:rsidRPr="00694CEE" w:rsidRDefault="00353C72" w:rsidP="00353C72">
      <w:pPr>
        <w:pStyle w:val="BodyText"/>
      </w:pPr>
      <w:r w:rsidRPr="00694CEE">
        <w:t xml:space="preserve">The following section defines key organizational elements, </w:t>
      </w:r>
      <w:r w:rsidR="00C70ED1" w:rsidRPr="00694CEE">
        <w:t xml:space="preserve">including </w:t>
      </w:r>
      <w:r w:rsidRPr="00694CEE">
        <w:t>organizational structures and facility types, commonly used in an ICS organizational structure. Some terms apply to EOC and field operations, which is noted.</w:t>
      </w:r>
    </w:p>
    <w:p w14:paraId="7A9F77A5" w14:textId="77777777" w:rsidR="00B62EE0" w:rsidRPr="00694CEE" w:rsidRDefault="00B62EE0" w:rsidP="00692461">
      <w:pPr>
        <w:pStyle w:val="Heading3"/>
      </w:pPr>
      <w:r w:rsidRPr="00694CEE">
        <w:t>Section</w:t>
      </w:r>
    </w:p>
    <w:p w14:paraId="52BDF345" w14:textId="2B94FAA6" w:rsidR="00B62EE0" w:rsidRDefault="00B62EE0" w:rsidP="00B62EE0">
      <w:pPr>
        <w:pStyle w:val="BodyText"/>
      </w:pPr>
      <w:r w:rsidRPr="00694CEE">
        <w:t xml:space="preserve">The ICS organizational element having responsibility for a major functional area of incident management (e.g., Operations, Planning, Logistics, and </w:t>
      </w:r>
      <w:r w:rsidR="00DA793A" w:rsidRPr="00694CEE">
        <w:t>Finance/Admin</w:t>
      </w:r>
      <w:r w:rsidRPr="00694CEE">
        <w:t xml:space="preserve">). The organizational level is used in field incident command and EOC organizational structures. Sections can contain additional organizational structures (e.g., branches, units), but the use of lower-level organizational features is based on the needs of the incident. </w:t>
      </w:r>
    </w:p>
    <w:p w14:paraId="2266D694" w14:textId="77777777" w:rsidR="00136AF2" w:rsidRDefault="00F25303" w:rsidP="00134BCD">
      <w:pPr>
        <w:pStyle w:val="BodyText"/>
        <w:keepNext/>
      </w:pPr>
      <w:r>
        <w:rPr>
          <w:noProof/>
        </w:rPr>
        <w:drawing>
          <wp:inline distT="0" distB="0" distL="0" distR="0" wp14:anchorId="27654F28" wp14:editId="29BADDD4">
            <wp:extent cx="5943600" cy="1127125"/>
            <wp:effectExtent l="0" t="0" r="0" b="0"/>
            <wp:docPr id="1" name="Picture 1" descr="Section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EOC_Orgchart_ICS_Elements-Section.pn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943600" cy="1127125"/>
                    </a:xfrm>
                    <a:prstGeom prst="rect">
                      <a:avLst/>
                    </a:prstGeom>
                  </pic:spPr>
                </pic:pic>
              </a:graphicData>
            </a:graphic>
          </wp:inline>
        </w:drawing>
      </w:r>
    </w:p>
    <w:p w14:paraId="0D608A46" w14:textId="2F7AA70A" w:rsidR="00F25303" w:rsidRPr="00694CEE" w:rsidRDefault="00136AF2" w:rsidP="00134BCD">
      <w:pPr>
        <w:pStyle w:val="Caption"/>
      </w:pPr>
      <w:r>
        <w:t xml:space="preserve">Figure </w:t>
      </w:r>
      <w:fldSimple w:instr=" SEQ Figure \* ARABIC ">
        <w:r w:rsidR="00134BCD">
          <w:rPr>
            <w:noProof/>
          </w:rPr>
          <w:t>1</w:t>
        </w:r>
      </w:fldSimple>
      <w:r>
        <w:t xml:space="preserve">: </w:t>
      </w:r>
      <w:r w:rsidR="009D1083">
        <w:t>Incident Commander and Four Traditional Sections of an ICS Organizational Structure</w:t>
      </w:r>
    </w:p>
    <w:p w14:paraId="340A921C" w14:textId="44F2114D" w:rsidR="00353C72" w:rsidRPr="00694CEE" w:rsidRDefault="00353C72" w:rsidP="00692461">
      <w:pPr>
        <w:pStyle w:val="Heading3"/>
      </w:pPr>
      <w:r w:rsidRPr="00694CEE">
        <w:t>Branch</w:t>
      </w:r>
    </w:p>
    <w:p w14:paraId="14941BC9" w14:textId="73FA6511" w:rsidR="00353C72" w:rsidRDefault="00353C72" w:rsidP="00353C72">
      <w:pPr>
        <w:pStyle w:val="BodyText"/>
      </w:pPr>
      <w:r w:rsidRPr="00694CEE">
        <w:t>A branch serves as a specific organizational level in an ICS organizational structure. A branch has functional or geographic responsibilities for major elements of an incident operations. The organizational level is used in field incident command and EOC organizational structures. Branches are used in the Operations and Logistics Sections. In the Operations Section, branches are located below a Section Chief and above any divisions or groups (see definitions below). In the Logistics Section, branches are used between the section and units.</w:t>
      </w:r>
    </w:p>
    <w:p w14:paraId="435B9C9C" w14:textId="77777777" w:rsidR="00136AF2" w:rsidRDefault="00F25303" w:rsidP="00134BCD">
      <w:pPr>
        <w:pStyle w:val="BodyText"/>
        <w:keepNext/>
      </w:pPr>
      <w:r>
        <w:rPr>
          <w:noProof/>
        </w:rPr>
        <w:drawing>
          <wp:inline distT="0" distB="0" distL="0" distR="0" wp14:anchorId="239D0B91" wp14:editId="5593FF6D">
            <wp:extent cx="5943600" cy="1129665"/>
            <wp:effectExtent l="0" t="0" r="0" b="0"/>
            <wp:docPr id="3" name="Picture 3" descr="Branch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EOC_Orgchart_ICS_Elements-Branch.png"/>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943600" cy="1129665"/>
                    </a:xfrm>
                    <a:prstGeom prst="rect">
                      <a:avLst/>
                    </a:prstGeom>
                  </pic:spPr>
                </pic:pic>
              </a:graphicData>
            </a:graphic>
          </wp:inline>
        </w:drawing>
      </w:r>
    </w:p>
    <w:p w14:paraId="68043F40" w14:textId="62DEA95F" w:rsidR="00F25303" w:rsidRPr="00694CEE" w:rsidRDefault="00136AF2" w:rsidP="00134BCD">
      <w:pPr>
        <w:pStyle w:val="Caption"/>
      </w:pPr>
      <w:r>
        <w:t xml:space="preserve">Figure </w:t>
      </w:r>
      <w:fldSimple w:instr=" SEQ Figure \* ARABIC ">
        <w:r w:rsidR="00134BCD">
          <w:rPr>
            <w:noProof/>
          </w:rPr>
          <w:t>2</w:t>
        </w:r>
      </w:fldSimple>
      <w:r>
        <w:t xml:space="preserve">: </w:t>
      </w:r>
      <w:r w:rsidR="009D1083">
        <w:t xml:space="preserve">Example of Functional </w:t>
      </w:r>
      <w:r>
        <w:t>Branch</w:t>
      </w:r>
      <w:r w:rsidR="009D1083">
        <w:t>es</w:t>
      </w:r>
      <w:r>
        <w:t xml:space="preserve"> of an ICS Organizational Structure</w:t>
      </w:r>
    </w:p>
    <w:p w14:paraId="10FA98CF" w14:textId="77777777" w:rsidR="00353C72" w:rsidRPr="00694CEE" w:rsidRDefault="00353C72" w:rsidP="00692461">
      <w:pPr>
        <w:pStyle w:val="Heading3"/>
      </w:pPr>
      <w:r w:rsidRPr="00694CEE">
        <w:t>Division</w:t>
      </w:r>
    </w:p>
    <w:p w14:paraId="78C4E5CF" w14:textId="50BD85E0" w:rsidR="00353C72" w:rsidRDefault="00FF539A" w:rsidP="00353C72">
      <w:pPr>
        <w:pStyle w:val="BodyText"/>
      </w:pPr>
      <w:r>
        <w:t>A division is t</w:t>
      </w:r>
      <w:r w:rsidR="00B8612D" w:rsidRPr="00694CEE">
        <w:t>he organizational level having responsibility for operations within a defined geographic area. Divisions are established when the number of resources exceeds the manageable span of control of the Section Chief.</w:t>
      </w:r>
      <w:r w:rsidR="00353C72" w:rsidRPr="00694CEE">
        <w:t xml:space="preserve"> Divisions are typically associated with field operations.</w:t>
      </w:r>
    </w:p>
    <w:p w14:paraId="1511DCC2" w14:textId="77777777" w:rsidR="00136AF2" w:rsidRDefault="00F25303" w:rsidP="00134BCD">
      <w:pPr>
        <w:pStyle w:val="BodyText"/>
        <w:keepNext/>
      </w:pPr>
      <w:r>
        <w:rPr>
          <w:noProof/>
        </w:rPr>
        <w:lastRenderedPageBreak/>
        <w:drawing>
          <wp:inline distT="0" distB="0" distL="0" distR="0" wp14:anchorId="2935F57D" wp14:editId="6D0E3855">
            <wp:extent cx="5943600" cy="1127125"/>
            <wp:effectExtent l="0" t="0" r="0" b="0"/>
            <wp:docPr id="5" name="Picture 5" descr="Division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EOC_Orgchart_ICS_Elements-Division.png"/>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943600" cy="1127125"/>
                    </a:xfrm>
                    <a:prstGeom prst="rect">
                      <a:avLst/>
                    </a:prstGeom>
                  </pic:spPr>
                </pic:pic>
              </a:graphicData>
            </a:graphic>
          </wp:inline>
        </w:drawing>
      </w:r>
    </w:p>
    <w:p w14:paraId="1EA6B1B9" w14:textId="2D339C28" w:rsidR="00F25303" w:rsidRPr="00694CEE" w:rsidRDefault="00136AF2" w:rsidP="00134BCD">
      <w:pPr>
        <w:pStyle w:val="Caption"/>
      </w:pPr>
      <w:r>
        <w:t xml:space="preserve">Figure </w:t>
      </w:r>
      <w:fldSimple w:instr=" SEQ Figure \* ARABIC ">
        <w:r w:rsidR="00134BCD">
          <w:rPr>
            <w:noProof/>
          </w:rPr>
          <w:t>3</w:t>
        </w:r>
      </w:fldSimple>
      <w:r>
        <w:t xml:space="preserve">: </w:t>
      </w:r>
      <w:r w:rsidR="009D1083">
        <w:t xml:space="preserve">Example of </w:t>
      </w:r>
      <w:r>
        <w:t>Division</w:t>
      </w:r>
      <w:r w:rsidR="009D1083">
        <w:t>s</w:t>
      </w:r>
      <w:r>
        <w:t xml:space="preserve"> </w:t>
      </w:r>
      <w:r w:rsidR="009D1083">
        <w:t>in</w:t>
      </w:r>
      <w:r>
        <w:t xml:space="preserve"> an ICS Organizational Structure</w:t>
      </w:r>
    </w:p>
    <w:p w14:paraId="34B12146" w14:textId="77777777" w:rsidR="00353C72" w:rsidRPr="00694CEE" w:rsidRDefault="00353C72" w:rsidP="00692461">
      <w:pPr>
        <w:pStyle w:val="Heading3"/>
      </w:pPr>
      <w:r w:rsidRPr="00694CEE">
        <w:t>Group</w:t>
      </w:r>
    </w:p>
    <w:p w14:paraId="0A5643A3" w14:textId="3F48527A" w:rsidR="00353C72" w:rsidRDefault="00FF539A" w:rsidP="00353C72">
      <w:pPr>
        <w:pStyle w:val="BodyText"/>
      </w:pPr>
      <w:bookmarkStart w:id="28" w:name="_Hlk56325007"/>
      <w:r w:rsidRPr="00FF539A">
        <w:t>Within an incident management structure groups are subdivisions of operations based on functional areas. Differing from divisions, the subdivision is based on a functional area not a geographic area. Each group contains the resources to perform a specific function. Groups are typically associated with field operations.</w:t>
      </w:r>
      <w:bookmarkEnd w:id="28"/>
    </w:p>
    <w:p w14:paraId="4B21EEE9" w14:textId="77777777" w:rsidR="00136AF2" w:rsidRDefault="00F25303" w:rsidP="00134BCD">
      <w:pPr>
        <w:pStyle w:val="BodyText"/>
        <w:keepNext/>
      </w:pPr>
      <w:r>
        <w:rPr>
          <w:noProof/>
        </w:rPr>
        <w:drawing>
          <wp:inline distT="0" distB="0" distL="0" distR="0" wp14:anchorId="2C41D761" wp14:editId="2B04AA83">
            <wp:extent cx="5943600" cy="1129665"/>
            <wp:effectExtent l="0" t="0" r="0" b="0"/>
            <wp:docPr id="7" name="Picture 7" descr="Group structure exam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EOC_Orgchart_ICS_Elements-Group.png"/>
                    <pic:cNvPicPr/>
                  </pic:nvPicPr>
                  <pic:blipFill>
                    <a:blip r:embed="rId28" cstate="print">
                      <a:extLst>
                        <a:ext uri="{28A0092B-C50C-407E-A947-70E740481C1C}">
                          <a14:useLocalDpi xmlns:a14="http://schemas.microsoft.com/office/drawing/2010/main" val="0"/>
                        </a:ext>
                      </a:extLst>
                    </a:blip>
                    <a:stretch>
                      <a:fillRect/>
                    </a:stretch>
                  </pic:blipFill>
                  <pic:spPr>
                    <a:xfrm>
                      <a:off x="0" y="0"/>
                      <a:ext cx="5943600" cy="1129665"/>
                    </a:xfrm>
                    <a:prstGeom prst="rect">
                      <a:avLst/>
                    </a:prstGeom>
                  </pic:spPr>
                </pic:pic>
              </a:graphicData>
            </a:graphic>
          </wp:inline>
        </w:drawing>
      </w:r>
    </w:p>
    <w:p w14:paraId="2AD7E2C2" w14:textId="49328D7E" w:rsidR="00F25303" w:rsidRPr="00694CEE" w:rsidRDefault="00136AF2" w:rsidP="00134BCD">
      <w:pPr>
        <w:pStyle w:val="Caption"/>
      </w:pPr>
      <w:r>
        <w:t xml:space="preserve">Figure </w:t>
      </w:r>
      <w:fldSimple w:instr=" SEQ Figure \* ARABIC ">
        <w:r w:rsidR="00134BCD">
          <w:rPr>
            <w:noProof/>
          </w:rPr>
          <w:t>4</w:t>
        </w:r>
      </w:fldSimple>
      <w:r>
        <w:t xml:space="preserve">: </w:t>
      </w:r>
      <w:r w:rsidR="009D1083">
        <w:t xml:space="preserve">Example of Functional </w:t>
      </w:r>
      <w:r>
        <w:t>Group</w:t>
      </w:r>
      <w:r w:rsidR="009D1083">
        <w:t>s</w:t>
      </w:r>
      <w:r>
        <w:t xml:space="preserve"> </w:t>
      </w:r>
      <w:r w:rsidR="009D1083">
        <w:t>in</w:t>
      </w:r>
      <w:r>
        <w:t xml:space="preserve"> an ICS Organizational Structure</w:t>
      </w:r>
    </w:p>
    <w:p w14:paraId="2A6D8973" w14:textId="77777777" w:rsidR="00353C72" w:rsidRPr="00694CEE" w:rsidRDefault="00353C72" w:rsidP="00692461">
      <w:pPr>
        <w:pStyle w:val="Heading3"/>
      </w:pPr>
      <w:r w:rsidRPr="00694CEE">
        <w:t>Unit</w:t>
      </w:r>
    </w:p>
    <w:p w14:paraId="473ED453" w14:textId="2B3819B0" w:rsidR="00353C72" w:rsidRDefault="00353C72" w:rsidP="00353C72">
      <w:pPr>
        <w:pStyle w:val="BodyText"/>
      </w:pPr>
      <w:r w:rsidRPr="00694CEE">
        <w:t>Within an ICS organizational structure, units are located within the Planning, Logistics, and Finance/ Administration Sections. Units have functional responsibility for a specific activity (e.g., Cost Unit, Transportation Unit, Communications Unit, etc.).</w:t>
      </w:r>
    </w:p>
    <w:p w14:paraId="7B3215C2" w14:textId="77777777" w:rsidR="00136AF2" w:rsidRDefault="00F25303" w:rsidP="00134BCD">
      <w:pPr>
        <w:pStyle w:val="BodyText"/>
        <w:keepNext/>
      </w:pPr>
      <w:r>
        <w:rPr>
          <w:noProof/>
        </w:rPr>
        <w:drawing>
          <wp:inline distT="0" distB="0" distL="0" distR="0" wp14:anchorId="6AB30E68" wp14:editId="0432C6E3">
            <wp:extent cx="5943600" cy="1129665"/>
            <wp:effectExtent l="0" t="0" r="0" b="0"/>
            <wp:docPr id="8" name="Picture 8" descr="Unit structure example, including technical speciali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EOC_Orgchart_ICS_Elements-Unit_TS.png"/>
                    <pic:cNvPicPr/>
                  </pic:nvPicPr>
                  <pic:blipFill>
                    <a:blip r:embed="rId29" cstate="print">
                      <a:extLst>
                        <a:ext uri="{28A0092B-C50C-407E-A947-70E740481C1C}">
                          <a14:useLocalDpi xmlns:a14="http://schemas.microsoft.com/office/drawing/2010/main" val="0"/>
                        </a:ext>
                      </a:extLst>
                    </a:blip>
                    <a:stretch>
                      <a:fillRect/>
                    </a:stretch>
                  </pic:blipFill>
                  <pic:spPr>
                    <a:xfrm>
                      <a:off x="0" y="0"/>
                      <a:ext cx="5943600" cy="1129665"/>
                    </a:xfrm>
                    <a:prstGeom prst="rect">
                      <a:avLst/>
                    </a:prstGeom>
                  </pic:spPr>
                </pic:pic>
              </a:graphicData>
            </a:graphic>
          </wp:inline>
        </w:drawing>
      </w:r>
    </w:p>
    <w:p w14:paraId="223E318E" w14:textId="32397FBD" w:rsidR="00F25303" w:rsidRPr="00694CEE" w:rsidRDefault="00136AF2" w:rsidP="00134BCD">
      <w:pPr>
        <w:pStyle w:val="Caption"/>
      </w:pPr>
      <w:r>
        <w:t xml:space="preserve">Figure </w:t>
      </w:r>
      <w:fldSimple w:instr=" SEQ Figure \* ARABIC ">
        <w:r w:rsidR="00134BCD">
          <w:rPr>
            <w:noProof/>
          </w:rPr>
          <w:t>5</w:t>
        </w:r>
      </w:fldSimple>
      <w:r>
        <w:t xml:space="preserve">: </w:t>
      </w:r>
      <w:r w:rsidR="009D1083">
        <w:t xml:space="preserve">Example of </w:t>
      </w:r>
      <w:r>
        <w:t>Unit</w:t>
      </w:r>
      <w:r w:rsidR="009D1083">
        <w:t>s</w:t>
      </w:r>
      <w:r>
        <w:t xml:space="preserve"> </w:t>
      </w:r>
      <w:r w:rsidR="009D1083">
        <w:t>and Technical Specialists in</w:t>
      </w:r>
      <w:r>
        <w:t xml:space="preserve"> an ICS Organizational Structure</w:t>
      </w:r>
    </w:p>
    <w:p w14:paraId="2A0DCFEA" w14:textId="77777777" w:rsidR="00B62EE0" w:rsidRPr="00694CEE" w:rsidRDefault="00B62EE0" w:rsidP="00692461">
      <w:pPr>
        <w:pStyle w:val="Heading3"/>
      </w:pPr>
      <w:r w:rsidRPr="00694CEE">
        <w:t>Technical Specialists</w:t>
      </w:r>
    </w:p>
    <w:p w14:paraId="5171C842" w14:textId="119712EC" w:rsidR="00FE1A55" w:rsidRPr="00694CEE" w:rsidRDefault="00FE1A55" w:rsidP="00C501A9">
      <w:pPr>
        <w:pStyle w:val="BodyText"/>
      </w:pPr>
      <w:r w:rsidRPr="00694CEE">
        <w:t>ICS functions in a wide variety of incidents that need technical specialists. Technical specialists</w:t>
      </w:r>
      <w:r w:rsidR="00C501A9" w:rsidRPr="00694CEE">
        <w:t xml:space="preserve"> </w:t>
      </w:r>
      <w:r w:rsidRPr="00694CEE">
        <w:t>have special expertise and skills, and they are activated only when needed. No specific</w:t>
      </w:r>
      <w:r w:rsidR="00C501A9" w:rsidRPr="00694CEE">
        <w:t xml:space="preserve"> </w:t>
      </w:r>
      <w:r w:rsidRPr="00694CEE">
        <w:t>qualifications are prescribed, as technical specialists normally perform the same duties during an</w:t>
      </w:r>
      <w:r w:rsidR="00C501A9" w:rsidRPr="00694CEE">
        <w:t xml:space="preserve"> </w:t>
      </w:r>
      <w:r w:rsidRPr="00694CEE">
        <w:t>incident that they perform in their everyday jobs, and they are typically certified in their fields or</w:t>
      </w:r>
      <w:r w:rsidR="00C501A9" w:rsidRPr="00694CEE">
        <w:t xml:space="preserve"> </w:t>
      </w:r>
      <w:r w:rsidRPr="00694CEE">
        <w:t xml:space="preserve">professions. </w:t>
      </w:r>
    </w:p>
    <w:p w14:paraId="3BA5BAD3" w14:textId="390276AB" w:rsidR="00FE1A55" w:rsidRPr="00694CEE" w:rsidRDefault="00FE1A55" w:rsidP="00C501A9">
      <w:pPr>
        <w:pStyle w:val="BodyText"/>
      </w:pPr>
      <w:r w:rsidRPr="00694CEE">
        <w:t>Technical specialists may serve anywhere within the organization depending on factors such as</w:t>
      </w:r>
      <w:r w:rsidR="00C501A9" w:rsidRPr="00694CEE">
        <w:t xml:space="preserve"> </w:t>
      </w:r>
      <w:r w:rsidRPr="00694CEE">
        <w:t>complexity, span of control, lines of communication, and subject matter expertise. They are most</w:t>
      </w:r>
      <w:r w:rsidR="00C501A9" w:rsidRPr="00694CEE">
        <w:t xml:space="preserve"> </w:t>
      </w:r>
      <w:r w:rsidRPr="00694CEE">
        <w:t>often assigned to the specific area (section, branch, division, group, or unit) where their services</w:t>
      </w:r>
      <w:r w:rsidR="00C501A9" w:rsidRPr="00694CEE">
        <w:t xml:space="preserve"> </w:t>
      </w:r>
      <w:r w:rsidRPr="00694CEE">
        <w:t>are needed. Technical specialists assigned to the Command Staff are called command advisors.</w:t>
      </w:r>
      <w:r w:rsidR="00C501A9" w:rsidRPr="00694CEE">
        <w:t xml:space="preserve"> </w:t>
      </w:r>
      <w:r w:rsidRPr="00694CEE">
        <w:t xml:space="preserve">In some situations, they are assigned to a </w:t>
      </w:r>
      <w:r w:rsidRPr="00694CEE">
        <w:lastRenderedPageBreak/>
        <w:t>separate unit within the Planning Section, much like a</w:t>
      </w:r>
      <w:r w:rsidR="00C501A9" w:rsidRPr="00694CEE">
        <w:t xml:space="preserve"> </w:t>
      </w:r>
      <w:r w:rsidRPr="00694CEE">
        <w:t>talent pool, and assigned out to various jobs on a temporary basis.</w:t>
      </w:r>
    </w:p>
    <w:p w14:paraId="6EEE0D96" w14:textId="7D611A40" w:rsidR="00B62EE0" w:rsidRPr="00694CEE" w:rsidRDefault="00FE1A55" w:rsidP="00C501A9">
      <w:pPr>
        <w:pStyle w:val="BodyText"/>
      </w:pPr>
      <w:r w:rsidRPr="00694CEE">
        <w:t>Generally, if the expertise is needed for only a short time and involves only one individual, that</w:t>
      </w:r>
      <w:r w:rsidR="00C501A9" w:rsidRPr="00694CEE">
        <w:t xml:space="preserve"> </w:t>
      </w:r>
      <w:r w:rsidRPr="00694CEE">
        <w:t>individual is assigned to the Situation Unit. If the expertise is needed on a long-term basis and</w:t>
      </w:r>
      <w:r w:rsidR="00C501A9" w:rsidRPr="00694CEE">
        <w:t xml:space="preserve"> </w:t>
      </w:r>
      <w:r w:rsidRPr="00694CEE">
        <w:t>necessitates several persons, a separate Technical Unit is established in the Planning Section.</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5"/>
        <w:gridCol w:w="4675"/>
      </w:tblGrid>
      <w:tr w:rsidR="00C10F96" w:rsidRPr="00694CEE" w14:paraId="2013E65A" w14:textId="77777777" w:rsidTr="00C10F96">
        <w:trPr>
          <w:cnfStyle w:val="100000000000" w:firstRow="1" w:lastRow="0" w:firstColumn="0" w:lastColumn="0" w:oddVBand="0" w:evenVBand="0" w:oddHBand="0" w:evenHBand="0" w:firstRowFirstColumn="0" w:firstRowLastColumn="0" w:lastRowFirstColumn="0" w:lastRowLastColumn="0"/>
          <w:trHeight w:val="288"/>
        </w:trPr>
        <w:tc>
          <w:tcPr>
            <w:tcW w:w="4675" w:type="dxa"/>
            <w:shd w:val="clear" w:color="auto" w:fill="auto"/>
          </w:tcPr>
          <w:p w14:paraId="5143FA4F" w14:textId="77777777" w:rsidR="00C10F96" w:rsidRPr="00694CEE" w:rsidRDefault="00C10F96" w:rsidP="001157B0">
            <w:pPr>
              <w:spacing w:before="40" w:after="40" w:line="210" w:lineRule="exact"/>
              <w:rPr>
                <w:rFonts w:ascii="Segoe UI Semilight" w:eastAsia="Calibri" w:hAnsi="Segoe UI Semilight" w:cs="Arial"/>
                <w:color w:val="auto"/>
                <w:szCs w:val="19"/>
              </w:rPr>
            </w:pPr>
            <w:r w:rsidRPr="00694CEE">
              <w:rPr>
                <w:rFonts w:ascii="Segoe UI Semilight" w:eastAsia="Calibri" w:hAnsi="Segoe UI Semilight" w:cs="Arial"/>
                <w:color w:val="auto"/>
                <w:szCs w:val="19"/>
              </w:rPr>
              <w:t>Access and functional needs advisor</w:t>
            </w:r>
            <w:r w:rsidRPr="00694CEE">
              <w:rPr>
                <w:rFonts w:ascii="Segoe UI Semilight" w:eastAsia="Calibri" w:hAnsi="Segoe UI Semilight" w:cs="Arial"/>
                <w:color w:val="auto"/>
                <w:szCs w:val="19"/>
              </w:rPr>
              <w:tab/>
            </w:r>
          </w:p>
        </w:tc>
        <w:tc>
          <w:tcPr>
            <w:tcW w:w="4675" w:type="dxa"/>
            <w:shd w:val="clear" w:color="auto" w:fill="auto"/>
          </w:tcPr>
          <w:p w14:paraId="37E67B45" w14:textId="77777777" w:rsidR="00C10F96" w:rsidRPr="00694CEE" w:rsidRDefault="00C10F96" w:rsidP="001157B0">
            <w:pPr>
              <w:spacing w:before="40" w:after="40" w:line="210" w:lineRule="exact"/>
              <w:rPr>
                <w:rFonts w:ascii="Segoe UI Semilight" w:eastAsia="Calibri" w:hAnsi="Segoe UI Semilight" w:cs="Arial"/>
                <w:color w:val="auto"/>
                <w:szCs w:val="19"/>
              </w:rPr>
            </w:pPr>
            <w:r w:rsidRPr="00694CEE">
              <w:rPr>
                <w:rFonts w:ascii="Segoe UI Semilight" w:eastAsia="Calibri" w:hAnsi="Segoe UI Semilight" w:cs="Arial"/>
                <w:color w:val="auto"/>
                <w:szCs w:val="19"/>
              </w:rPr>
              <w:t>Agricultural specialist</w:t>
            </w:r>
          </w:p>
        </w:tc>
      </w:tr>
      <w:tr w:rsidR="00C10F96" w:rsidRPr="00694CEE" w14:paraId="0558CC93"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3678CDD5"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Behavioral health specialist</w:t>
            </w:r>
          </w:p>
        </w:tc>
        <w:tc>
          <w:tcPr>
            <w:tcW w:w="4675" w:type="dxa"/>
            <w:shd w:val="clear" w:color="auto" w:fill="auto"/>
          </w:tcPr>
          <w:p w14:paraId="537D34A0"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Community representative</w:t>
            </w:r>
          </w:p>
        </w:tc>
      </w:tr>
      <w:tr w:rsidR="00C10F96" w:rsidRPr="00694CEE" w14:paraId="0030F330"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3AACCCD7"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Decontamination specialist</w:t>
            </w:r>
          </w:p>
        </w:tc>
        <w:tc>
          <w:tcPr>
            <w:tcW w:w="4675" w:type="dxa"/>
            <w:shd w:val="clear" w:color="auto" w:fill="auto"/>
          </w:tcPr>
          <w:p w14:paraId="123B18BE"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Environmental impact specialist</w:t>
            </w:r>
          </w:p>
        </w:tc>
      </w:tr>
      <w:tr w:rsidR="00C10F96" w:rsidRPr="00694CEE" w14:paraId="6593284D"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70EE3AD2"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Epidemiologist</w:t>
            </w:r>
          </w:p>
        </w:tc>
        <w:tc>
          <w:tcPr>
            <w:tcW w:w="4675" w:type="dxa"/>
            <w:shd w:val="clear" w:color="auto" w:fill="auto"/>
          </w:tcPr>
          <w:p w14:paraId="7E5387F1"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Flood control specialist</w:t>
            </w:r>
          </w:p>
        </w:tc>
      </w:tr>
      <w:tr w:rsidR="00C10F96" w:rsidRPr="00694CEE" w14:paraId="4773580B"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597E06A3"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Geographic Information Systems (GIS) specialist</w:t>
            </w:r>
          </w:p>
        </w:tc>
        <w:tc>
          <w:tcPr>
            <w:tcW w:w="4675" w:type="dxa"/>
            <w:shd w:val="clear" w:color="auto" w:fill="auto"/>
          </w:tcPr>
          <w:p w14:paraId="52D16DEF"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Health physicist</w:t>
            </w:r>
          </w:p>
        </w:tc>
      </w:tr>
      <w:tr w:rsidR="00C10F96" w:rsidRPr="00694CEE" w14:paraId="067D9514"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2F057F41" w14:textId="77777777" w:rsidR="00C10F96" w:rsidRPr="00694CEE" w:rsidRDefault="00C10F96" w:rsidP="00C10F96">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Industrial hygienist</w:t>
            </w:r>
          </w:p>
        </w:tc>
        <w:tc>
          <w:tcPr>
            <w:tcW w:w="4675" w:type="dxa"/>
            <w:shd w:val="clear" w:color="auto" w:fill="auto"/>
          </w:tcPr>
          <w:p w14:paraId="00EFB19D" w14:textId="77777777" w:rsidR="00C10F96" w:rsidRPr="00694CEE" w:rsidRDefault="00C10F96" w:rsidP="00C10F96">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Intelligence specialist</w:t>
            </w:r>
          </w:p>
        </w:tc>
      </w:tr>
      <w:tr w:rsidR="00C10F96" w:rsidRPr="00694CEE" w14:paraId="3425FC01"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1ACCC6DC"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Legal advisor</w:t>
            </w:r>
          </w:p>
        </w:tc>
        <w:tc>
          <w:tcPr>
            <w:tcW w:w="4675" w:type="dxa"/>
            <w:shd w:val="clear" w:color="auto" w:fill="auto"/>
          </w:tcPr>
          <w:p w14:paraId="3CF59370"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Meteorologist</w:t>
            </w:r>
          </w:p>
        </w:tc>
      </w:tr>
      <w:tr w:rsidR="00C10F96" w:rsidRPr="00694CEE" w14:paraId="64768B95" w14:textId="77777777" w:rsidTr="00C10F96">
        <w:trPr>
          <w:cnfStyle w:val="000000100000" w:firstRow="0" w:lastRow="0" w:firstColumn="0" w:lastColumn="0" w:oddVBand="0" w:evenVBand="0" w:oddHBand="1" w:evenHBand="0" w:firstRowFirstColumn="0" w:firstRowLastColumn="0" w:lastRowFirstColumn="0" w:lastRowLastColumn="0"/>
          <w:trHeight w:val="288"/>
        </w:trPr>
        <w:tc>
          <w:tcPr>
            <w:tcW w:w="4675" w:type="dxa"/>
            <w:shd w:val="clear" w:color="auto" w:fill="auto"/>
          </w:tcPr>
          <w:p w14:paraId="30417919"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Pharmacist</w:t>
            </w:r>
          </w:p>
        </w:tc>
        <w:tc>
          <w:tcPr>
            <w:tcW w:w="4675" w:type="dxa"/>
            <w:shd w:val="clear" w:color="auto" w:fill="auto"/>
          </w:tcPr>
          <w:p w14:paraId="5ACF798A" w14:textId="6557AE49" w:rsidR="00C10F96" w:rsidRPr="00694CEE" w:rsidRDefault="00DB072F"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Science and technology advisor</w:t>
            </w:r>
          </w:p>
        </w:tc>
      </w:tr>
      <w:tr w:rsidR="00C10F96" w:rsidRPr="00694CEE" w14:paraId="0E7C4C02" w14:textId="77777777" w:rsidTr="00C10F96">
        <w:trPr>
          <w:cnfStyle w:val="000000010000" w:firstRow="0" w:lastRow="0" w:firstColumn="0" w:lastColumn="0" w:oddVBand="0" w:evenVBand="0" w:oddHBand="0" w:evenHBand="1" w:firstRowFirstColumn="0" w:firstRowLastColumn="0" w:lastRowFirstColumn="0" w:lastRowLastColumn="0"/>
          <w:trHeight w:val="288"/>
        </w:trPr>
        <w:tc>
          <w:tcPr>
            <w:tcW w:w="4675" w:type="dxa"/>
            <w:shd w:val="clear" w:color="auto" w:fill="auto"/>
          </w:tcPr>
          <w:p w14:paraId="32D5B4E9" w14:textId="63A4E9E1" w:rsidR="00C10F96" w:rsidRPr="00694CEE" w:rsidRDefault="00DB072F"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Toxicologist</w:t>
            </w:r>
          </w:p>
        </w:tc>
        <w:tc>
          <w:tcPr>
            <w:tcW w:w="4675" w:type="dxa"/>
            <w:shd w:val="clear" w:color="auto" w:fill="auto"/>
          </w:tcPr>
          <w:p w14:paraId="4B8A2A0F" w14:textId="77777777" w:rsidR="00C10F96" w:rsidRPr="00694CEE" w:rsidRDefault="00C10F96" w:rsidP="001157B0">
            <w:pPr>
              <w:spacing w:before="40" w:after="40" w:line="210" w:lineRule="exact"/>
              <w:rPr>
                <w:rFonts w:ascii="Segoe UI Semilight" w:eastAsia="Calibri" w:hAnsi="Segoe UI Semilight" w:cs="Arial"/>
                <w:szCs w:val="19"/>
              </w:rPr>
            </w:pPr>
            <w:r w:rsidRPr="00694CEE">
              <w:rPr>
                <w:rFonts w:ascii="Segoe UI Semilight" w:eastAsia="Calibri" w:hAnsi="Segoe UI Semilight" w:cs="Arial"/>
                <w:szCs w:val="19"/>
              </w:rPr>
              <w:t>Veterinarian</w:t>
            </w:r>
          </w:p>
        </w:tc>
      </w:tr>
    </w:tbl>
    <w:p w14:paraId="50643BEF" w14:textId="1428224D" w:rsidR="00353C72" w:rsidRPr="00694CEE" w:rsidRDefault="00353C72" w:rsidP="00692461">
      <w:pPr>
        <w:pStyle w:val="Heading3"/>
      </w:pPr>
      <w:r w:rsidRPr="00694CEE">
        <w:t>Task Force</w:t>
      </w:r>
    </w:p>
    <w:p w14:paraId="305C1A1D" w14:textId="52D64542" w:rsidR="00353C72" w:rsidRPr="00694CEE" w:rsidRDefault="00353C72" w:rsidP="00353C72">
      <w:pPr>
        <w:pStyle w:val="BodyText"/>
      </w:pPr>
      <w:r w:rsidRPr="00694CEE">
        <w:t xml:space="preserve">A task force is a combination of resources that are different, which may </w:t>
      </w:r>
      <w:r w:rsidR="00B8612D" w:rsidRPr="00694CEE">
        <w:t xml:space="preserve">be </w:t>
      </w:r>
      <w:r w:rsidRPr="00694CEE">
        <w:t>different kinds and/or types</w:t>
      </w:r>
      <w:r w:rsidRPr="00694CEE">
        <w:rPr>
          <w:rStyle w:val="FootnoteReference"/>
        </w:rPr>
        <w:footnoteReference w:id="2"/>
      </w:r>
      <w:r w:rsidRPr="00694CEE">
        <w:t xml:space="preserve">, that are brought together to meet a specific mission or operational need. Task Forces can be used in connection </w:t>
      </w:r>
      <w:r w:rsidR="007911CD" w:rsidRPr="00694CEE">
        <w:t xml:space="preserve">with </w:t>
      </w:r>
      <w:r w:rsidRPr="00694CEE">
        <w:t>field operations and/or an EOC. A Community Feeding Task Force, for example, may be composed of representatives from a variety of county agencies and NGOs, each with different organizational focuses but with the shared mission of supporting the distribution of food in the community during a disaster.</w:t>
      </w:r>
    </w:p>
    <w:p w14:paraId="58629FA7" w14:textId="77777777" w:rsidR="00353C72" w:rsidRPr="00694CEE" w:rsidRDefault="00353C72" w:rsidP="00692461">
      <w:pPr>
        <w:pStyle w:val="Heading3"/>
      </w:pPr>
      <w:r w:rsidRPr="00694CEE">
        <w:t>Strike Team/Resource Team</w:t>
      </w:r>
    </w:p>
    <w:p w14:paraId="5A93B0B1" w14:textId="5490E830" w:rsidR="00353C72" w:rsidRPr="00694CEE" w:rsidRDefault="00353C72" w:rsidP="00353C72">
      <w:pPr>
        <w:pStyle w:val="BodyText"/>
      </w:pPr>
      <w:r w:rsidRPr="00694CEE">
        <w:t xml:space="preserve">Differing from a task force, a strike team (also known as a resource team) is composed of resources of the same kind and type with a focus on a specific mission or operational need. Strike teams, such as an Explosive Ordnance Disposal (EOD) Team, focusing </w:t>
      </w:r>
      <w:r w:rsidR="00FF539A">
        <w:t xml:space="preserve">on </w:t>
      </w:r>
      <w:r w:rsidRPr="00694CEE">
        <w:t>a specific mission, have an established minimum staffing requirement, common communications, and a leader.</w:t>
      </w:r>
    </w:p>
    <w:p w14:paraId="6EEE6D22" w14:textId="77777777" w:rsidR="00353C72" w:rsidRPr="00694CEE" w:rsidRDefault="00353C72" w:rsidP="00692461">
      <w:pPr>
        <w:pStyle w:val="Heading3"/>
      </w:pPr>
      <w:r w:rsidRPr="00694CEE">
        <w:t>Single Resources</w:t>
      </w:r>
    </w:p>
    <w:p w14:paraId="4BDDB4B3" w14:textId="77777777" w:rsidR="00353C72" w:rsidRPr="00694CEE" w:rsidRDefault="00353C72" w:rsidP="00353C72">
      <w:pPr>
        <w:pStyle w:val="BodyText"/>
      </w:pPr>
      <w:r w:rsidRPr="00694CEE">
        <w:t>Differing from task forces and strike teams, single resources are individuals, a specific piece of equipment, including supporting supplies and personnel, or a team (or crew) with an identified supervisor. Single resources are commonly used throughout an incident.</w:t>
      </w:r>
    </w:p>
    <w:p w14:paraId="136A20E7" w14:textId="77777777" w:rsidR="00353C72" w:rsidRPr="00694CEE" w:rsidRDefault="00353C72" w:rsidP="00692461">
      <w:pPr>
        <w:pStyle w:val="Heading3"/>
      </w:pPr>
      <w:r w:rsidRPr="00694CEE">
        <w:t>Staging Area</w:t>
      </w:r>
    </w:p>
    <w:p w14:paraId="697D0AA4" w14:textId="77777777" w:rsidR="00353C72" w:rsidRPr="00694CEE" w:rsidRDefault="00353C72" w:rsidP="00353C72">
      <w:pPr>
        <w:pStyle w:val="BodyText"/>
      </w:pPr>
      <w:r w:rsidRPr="00694CEE">
        <w:t>The staging area is a physical location that is temporarily used to station resources (personnel, supplies, and equipment) prior to operational assignment.</w:t>
      </w:r>
    </w:p>
    <w:p w14:paraId="7A65C18F" w14:textId="49668066" w:rsidR="009A5730" w:rsidRPr="00694CEE" w:rsidRDefault="009A5730" w:rsidP="00353C72">
      <w:pPr>
        <w:pStyle w:val="BodyText"/>
      </w:pPr>
    </w:p>
    <w:p w14:paraId="295252F7" w14:textId="77777777" w:rsidR="00E934D0" w:rsidRPr="00694CEE" w:rsidRDefault="00E934D0" w:rsidP="00017DD0">
      <w:pPr>
        <w:pStyle w:val="Heading2"/>
        <w:sectPr w:rsidR="00E934D0" w:rsidRPr="00694CEE" w:rsidSect="00822B0F">
          <w:pgSz w:w="12240" w:h="15840" w:code="1"/>
          <w:pgMar w:top="1440" w:right="1440" w:bottom="1440" w:left="1440" w:header="720" w:footer="720" w:gutter="0"/>
          <w:cols w:space="720"/>
          <w:docGrid w:linePitch="360"/>
        </w:sectPr>
      </w:pPr>
      <w:bookmarkStart w:id="29" w:name="_Toc48562424"/>
    </w:p>
    <w:p w14:paraId="2CBF80F6" w14:textId="6F8B3F90" w:rsidR="00017DD0" w:rsidRPr="00694CEE" w:rsidRDefault="00017DD0" w:rsidP="00017DD0">
      <w:pPr>
        <w:pStyle w:val="Heading2"/>
      </w:pPr>
      <w:bookmarkStart w:id="30" w:name="_Toc53665200"/>
      <w:r w:rsidRPr="00694CEE">
        <w:lastRenderedPageBreak/>
        <w:t>Planning P</w:t>
      </w:r>
      <w:bookmarkEnd w:id="29"/>
      <w:bookmarkEnd w:id="30"/>
    </w:p>
    <w:p w14:paraId="600DEDCD" w14:textId="05074DCA" w:rsidR="00BA24F2" w:rsidRPr="00694CEE" w:rsidRDefault="00353C72" w:rsidP="00BA24F2">
      <w:pPr>
        <w:pStyle w:val="BodyText"/>
      </w:pPr>
      <w:r w:rsidRPr="00694CEE">
        <w:t>The Planning P is an operational planning cycle approach for establishing strategic and operational objectives, developing</w:t>
      </w:r>
      <w:r w:rsidR="00636D5F" w:rsidRPr="00694CEE">
        <w:t xml:space="preserve"> on-scene</w:t>
      </w:r>
      <w:r w:rsidRPr="00694CEE">
        <w:t xml:space="preserve"> IAP</w:t>
      </w:r>
      <w:r w:rsidR="00674D1F" w:rsidRPr="00694CEE">
        <w:t>s</w:t>
      </w:r>
      <w:r w:rsidRPr="00694CEE">
        <w:t xml:space="preserve"> and/or </w:t>
      </w:r>
      <w:r w:rsidR="00636D5F" w:rsidRPr="00694CEE">
        <w:t xml:space="preserve">EOC emergency </w:t>
      </w:r>
      <w:r w:rsidRPr="00694CEE">
        <w:t>action plans (EAP</w:t>
      </w:r>
      <w:r w:rsidR="00674D1F" w:rsidRPr="00694CEE">
        <w:t>s</w:t>
      </w:r>
      <w:r w:rsidRPr="00694CEE">
        <w:t>)</w:t>
      </w:r>
      <w:r w:rsidR="00B76031" w:rsidRPr="00694CEE">
        <w:t xml:space="preserve"> and IAPs</w:t>
      </w:r>
      <w:r w:rsidRPr="00694CEE">
        <w:t xml:space="preserve">, operating/updating the existing plan, and maintaining situational awareness and information sharing processes. The “leg” portion of the Planning P process is only enacted during the initial response phase. Subsequent operational periods follow the circular portion of the process. </w:t>
      </w:r>
      <w:r w:rsidR="00D73E3E" w:rsidRPr="00694CEE">
        <w:t>The EOC Director</w:t>
      </w:r>
      <w:r w:rsidR="0036228F" w:rsidRPr="00694CEE">
        <w:t>,</w:t>
      </w:r>
      <w:r w:rsidR="00D73E3E" w:rsidRPr="00694CEE">
        <w:t xml:space="preserve"> General Staff, Command Staff, and other EOC staff members </w:t>
      </w:r>
      <w:r w:rsidRPr="00694CEE">
        <w:t xml:space="preserve">participate in the process through effective engagement in development of the </w:t>
      </w:r>
      <w:r w:rsidR="00636D5F" w:rsidRPr="00694CEE">
        <w:t xml:space="preserve">EOC </w:t>
      </w:r>
      <w:r w:rsidRPr="00694CEE">
        <w:t>IAP or EAP and communication of essential elements of information for development of situation reports</w:t>
      </w:r>
      <w:r w:rsidR="00AA0DB4" w:rsidRPr="00694CEE">
        <w:t xml:space="preserve"> (SI</w:t>
      </w:r>
      <w:r w:rsidR="00674D1F" w:rsidRPr="00694CEE">
        <w:t>T</w:t>
      </w:r>
      <w:r w:rsidR="00AA0DB4" w:rsidRPr="00694CEE">
        <w:t>REP</w:t>
      </w:r>
      <w:r w:rsidR="0036228F" w:rsidRPr="00694CEE">
        <w:t>s</w:t>
      </w:r>
      <w:r w:rsidR="00AA0DB4" w:rsidRPr="00694CEE">
        <w:t>)</w:t>
      </w:r>
      <w:r w:rsidRPr="00694CEE">
        <w:t xml:space="preserve"> and spot reports. </w:t>
      </w:r>
      <w:r w:rsidR="00BA24F2" w:rsidRPr="00694CEE">
        <w:t>The Planning Section Chief is ultimately responsible for ensuring implementation of the operational planning cycle.</w:t>
      </w:r>
    </w:p>
    <w:p w14:paraId="1168C22B" w14:textId="77777777" w:rsidR="00BA24F2" w:rsidRPr="00694CEE" w:rsidRDefault="00BA24F2" w:rsidP="00BA24F2">
      <w:pPr>
        <w:pStyle w:val="BodyText"/>
      </w:pPr>
    </w:p>
    <w:p w14:paraId="7AEDA649" w14:textId="77777777" w:rsidR="00BA24F2" w:rsidRPr="00694CEE" w:rsidRDefault="00BA24F2" w:rsidP="00BA24F2">
      <w:pPr>
        <w:pStyle w:val="BodyText"/>
        <w:keepNext/>
        <w:jc w:val="center"/>
      </w:pPr>
      <w:r w:rsidRPr="00694CEE">
        <w:rPr>
          <w:noProof/>
        </w:rPr>
        <w:drawing>
          <wp:inline distT="0" distB="0" distL="0" distR="0" wp14:anchorId="53EAA228" wp14:editId="3D7F4D2D">
            <wp:extent cx="4841064" cy="5585462"/>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lanning_P.png"/>
                    <pic:cNvPicPr/>
                  </pic:nvPicPr>
                  <pic:blipFill>
                    <a:blip r:embed="rId30" cstate="print">
                      <a:extLst>
                        <a:ext uri="{28A0092B-C50C-407E-A947-70E740481C1C}">
                          <a14:useLocalDpi xmlns:a14="http://schemas.microsoft.com/office/drawing/2010/main" val="0"/>
                        </a:ext>
                      </a:extLst>
                    </a:blip>
                    <a:stretch>
                      <a:fillRect/>
                    </a:stretch>
                  </pic:blipFill>
                  <pic:spPr>
                    <a:xfrm>
                      <a:off x="0" y="0"/>
                      <a:ext cx="4841064" cy="5585462"/>
                    </a:xfrm>
                    <a:prstGeom prst="rect">
                      <a:avLst/>
                    </a:prstGeom>
                  </pic:spPr>
                </pic:pic>
              </a:graphicData>
            </a:graphic>
          </wp:inline>
        </w:drawing>
      </w:r>
    </w:p>
    <w:p w14:paraId="44000479" w14:textId="326E121B" w:rsidR="00353C72" w:rsidRPr="00694CEE" w:rsidRDefault="006C794D" w:rsidP="00950042">
      <w:pPr>
        <w:pStyle w:val="Caption"/>
      </w:pPr>
      <w:r w:rsidRPr="00694CEE">
        <w:t xml:space="preserve">Figure </w:t>
      </w:r>
      <w:fldSimple w:instr=" SEQ Figure \* ARABIC ">
        <w:r w:rsidR="00134BCD">
          <w:rPr>
            <w:noProof/>
          </w:rPr>
          <w:t>6</w:t>
        </w:r>
      </w:fldSimple>
      <w:r w:rsidRPr="00694CEE">
        <w:t>: The Planning P</w:t>
      </w:r>
    </w:p>
    <w:p w14:paraId="46D05984" w14:textId="79476BD0" w:rsidR="00353C72" w:rsidRPr="00694CEE" w:rsidRDefault="00353C72" w:rsidP="00353C72">
      <w:pPr>
        <w:pStyle w:val="BodyText"/>
        <w:sectPr w:rsidR="00353C72" w:rsidRPr="00694CEE" w:rsidSect="00822B0F">
          <w:pgSz w:w="12240" w:h="15840" w:code="1"/>
          <w:pgMar w:top="1440" w:right="1440" w:bottom="1440" w:left="1440" w:header="720" w:footer="720" w:gutter="0"/>
          <w:cols w:space="720"/>
          <w:docGrid w:linePitch="360"/>
        </w:sectPr>
      </w:pPr>
    </w:p>
    <w:p w14:paraId="302BC688" w14:textId="77777777" w:rsidR="006A4AA1" w:rsidRPr="00694CEE" w:rsidRDefault="006A4AA1" w:rsidP="006A4AA1">
      <w:pPr>
        <w:pStyle w:val="Heading2"/>
      </w:pPr>
      <w:bookmarkStart w:id="31" w:name="_Toc53665201"/>
      <w:r w:rsidRPr="00694CEE">
        <w:lastRenderedPageBreak/>
        <w:t>ICS/EOC Interface</w:t>
      </w:r>
      <w:bookmarkEnd w:id="31"/>
    </w:p>
    <w:p w14:paraId="1A6C0A01" w14:textId="0AF45F38" w:rsidR="006A4AA1" w:rsidRPr="00694CEE" w:rsidRDefault="006A4AA1" w:rsidP="006A4AA1">
      <w:pPr>
        <w:pStyle w:val="BodyText"/>
      </w:pPr>
      <w:r w:rsidRPr="00694CEE">
        <w:t>When field and EOC operations are both established, these operations must be interfaced to establish and maintain a unified response. An effective interface establishes clear lines of communication, clearly defines roles</w:t>
      </w:r>
      <w:r w:rsidR="002D355A" w:rsidRPr="00694CEE">
        <w:t xml:space="preserve"> and </w:t>
      </w:r>
      <w:r w:rsidRPr="00694CEE">
        <w:t xml:space="preserve">responsibilities, and establishes appropriate connection points between incident command and the EOC organizations based on activated sections, units, and positions. </w:t>
      </w:r>
    </w:p>
    <w:p w14:paraId="3DC87D7D" w14:textId="61977AC8" w:rsidR="006A4AA1" w:rsidRPr="00694CEE" w:rsidRDefault="006A4AA1" w:rsidP="006A4AA1">
      <w:pPr>
        <w:pStyle w:val="BodyText"/>
      </w:pPr>
      <w:r w:rsidRPr="00694CEE">
        <w:t xml:space="preserve">The EOC can be leveraged to oversee specific operational elements and to provide coordination support to field operations. When supporting </w:t>
      </w:r>
      <w:r w:rsidR="00B8612D" w:rsidRPr="00694CEE">
        <w:t xml:space="preserve">on-scene </w:t>
      </w:r>
      <w:r w:rsidRPr="00694CEE">
        <w:t xml:space="preserve">incident command, the EOC provides operational and strategic coordination; information collection, analysis, and dissemination; and logistical support (e.g., resource acquisition and tracking). Establishing direct lines of communication is essential for a coordinated approach and aligning operational objectives. EOC staff, as directed by the </w:t>
      </w:r>
      <w:r w:rsidR="00B8612D" w:rsidRPr="00694CEE">
        <w:t xml:space="preserve">EOC Director and </w:t>
      </w:r>
      <w:r w:rsidRPr="00694CEE">
        <w:t>Section Chiefs, establish</w:t>
      </w:r>
      <w:r w:rsidR="002D355A" w:rsidRPr="00694CEE">
        <w:t>es</w:t>
      </w:r>
      <w:r w:rsidRPr="00694CEE">
        <w:t xml:space="preserve"> coordination with appropriate field counterparts. Identifying the appropriate counterparts is aided by the </w:t>
      </w:r>
      <w:r w:rsidRPr="00694CEE">
        <w:rPr>
          <w:highlight w:val="lightGray"/>
        </w:rPr>
        <w:t>(Name of Jurisdiction)</w:t>
      </w:r>
      <w:r w:rsidRPr="00694CEE">
        <w:t xml:space="preserve"> EOC’s use of an </w:t>
      </w:r>
      <w:r w:rsidR="00392237" w:rsidRPr="00694CEE">
        <w:t>ISM</w:t>
      </w:r>
      <w:r w:rsidRPr="00694CEE">
        <w:t xml:space="preserve"> organizational structure, which </w:t>
      </w:r>
      <w:r w:rsidR="00392237" w:rsidRPr="00694CEE">
        <w:t xml:space="preserve">supports </w:t>
      </w:r>
      <w:r w:rsidRPr="00694CEE">
        <w:t>the ICS established for field operations. Additionally, through adherence to NIMS, both organizations use a unified doctrine composed of common terminology and operational protocols.</w:t>
      </w:r>
    </w:p>
    <w:p w14:paraId="4F82F5EE" w14:textId="77777777" w:rsidR="006A4AA1" w:rsidRPr="00694CEE" w:rsidRDefault="006A4AA1" w:rsidP="006A4AA1">
      <w:pPr>
        <w:pStyle w:val="BodyText"/>
      </w:pPr>
      <w:r w:rsidRPr="00694CEE">
        <w:t>The operational period of field and EOC operations can be synchronized, though not always perfectly aligned, based on each organization’s operational planning cycles.</w:t>
      </w:r>
    </w:p>
    <w:p w14:paraId="7D537AB2" w14:textId="198E5967" w:rsidR="000139F5" w:rsidRPr="00694CEE" w:rsidRDefault="000139F5" w:rsidP="00692461">
      <w:pPr>
        <w:pStyle w:val="Heading3"/>
      </w:pPr>
      <w:r w:rsidRPr="00694CEE">
        <w:t>EOC/Field Synchronization</w:t>
      </w:r>
    </w:p>
    <w:p w14:paraId="161F0014" w14:textId="5628596B" w:rsidR="009F145F" w:rsidRPr="00694CEE" w:rsidRDefault="000139F5" w:rsidP="009F145F">
      <w:pPr>
        <w:pStyle w:val="BodyText"/>
      </w:pPr>
      <w:r w:rsidRPr="00694CEE">
        <w:t xml:space="preserve">The synchronization of planning processes between the EOC and incident command in the field is an essential process for ensuring the objectives outlined by both entities are aligned. When an incident necessitates moving into </w:t>
      </w:r>
      <w:r w:rsidR="002D355A" w:rsidRPr="00694CEE">
        <w:t xml:space="preserve">a </w:t>
      </w:r>
      <w:r w:rsidRPr="00694CEE">
        <w:t xml:space="preserve">multi-operational cycle based on magnitude, scope, or longevity of an incident, incident command will develop an </w:t>
      </w:r>
      <w:r w:rsidR="001F4668" w:rsidRPr="00694CEE">
        <w:t xml:space="preserve">on-scene </w:t>
      </w:r>
      <w:r w:rsidRPr="00694CEE">
        <w:t xml:space="preserve">IAP. </w:t>
      </w:r>
      <w:r w:rsidR="009F145F" w:rsidRPr="00694CEE">
        <w:t xml:space="preserve">When the EOC is activated, the EOC will develop an EOC </w:t>
      </w:r>
      <w:r w:rsidR="009F145F" w:rsidRPr="00B47B54">
        <w:rPr>
          <w:highlight w:val="lightGray"/>
        </w:rPr>
        <w:t>(IAP or EAP)</w:t>
      </w:r>
      <w:r w:rsidR="009F145F" w:rsidRPr="00694CEE">
        <w:t xml:space="preserve">. The IAP developed in the field focuses directly on field response operations, and the EOC </w:t>
      </w:r>
      <w:r w:rsidR="009F145F" w:rsidRPr="00694CEE">
        <w:rPr>
          <w:highlight w:val="lightGray"/>
        </w:rPr>
        <w:t>(IAP or EAP)</w:t>
      </w:r>
      <w:r w:rsidR="009F145F" w:rsidRPr="00694CEE">
        <w:t xml:space="preserve"> focuses on providing coordination and support to field operations and other objectives not directly associated with the scene such as mass care. In turn, there are circumstances when an incident does not involve a field operation overseen by an incident or area command (e.g., COVID-19). In these cases, the EOC’s </w:t>
      </w:r>
      <w:r w:rsidR="009F145F" w:rsidRPr="00694CEE">
        <w:rPr>
          <w:highlight w:val="lightGray"/>
        </w:rPr>
        <w:t>(IAP or EAP)</w:t>
      </w:r>
      <w:r w:rsidR="009F145F" w:rsidRPr="00694CEE">
        <w:t xml:space="preserve"> will serve as the overarching plan for establishing strategic and operational objectives.</w:t>
      </w:r>
    </w:p>
    <w:p w14:paraId="6A0CD8C6" w14:textId="3E52AC5F" w:rsidR="000139F5" w:rsidRPr="00694CEE" w:rsidRDefault="009F145F" w:rsidP="009F145F">
      <w:pPr>
        <w:pStyle w:val="BodyText"/>
      </w:pPr>
      <w:r w:rsidRPr="00694CEE">
        <w:t xml:space="preserve">When there is establishment of field and EOC operations, synchronization is achieved by ensuring appropriate incident command and EOC personnel are involved in shared meetings that fit within the operational tempo of both organizations, allowing for development of plans that are aligned and operating simultaneously to meet overarching incident objectives. If the EOC’s </w:t>
      </w:r>
      <w:r w:rsidRPr="00694CEE">
        <w:rPr>
          <w:highlight w:val="lightGray"/>
        </w:rPr>
        <w:t>(IAP or EAP)</w:t>
      </w:r>
      <w:r w:rsidRPr="00694CEE">
        <w:t xml:space="preserve"> is out of sync with the field operations’ IAP, a mismatch can occur between the two organizations’ objectives and the prioritization of objectives. The synchronization of operational planning cycles is most commonly established between On-scene Incident Commander and the EOC Director and coordinated with the planning sections.</w:t>
      </w:r>
    </w:p>
    <w:p w14:paraId="49C33A81" w14:textId="5BF59DAB" w:rsidR="001358E1" w:rsidRPr="00694CEE" w:rsidRDefault="000139F5" w:rsidP="000139F5">
      <w:pPr>
        <w:pStyle w:val="BodyText"/>
      </w:pPr>
      <w:r w:rsidRPr="00694CEE">
        <w:t xml:space="preserve">Synchronization in terms of aligning objectives may not mean attempting to perfectly align the operational tempo and operational planning cycles of field and EOC operations. For example, the development of field operations’ objectives may need to precede the development of an EOC’s operational objectives to ensure the EOC’s focus aligns with the needs of field operations based on newly established objectives. If both planning cycles are operating on the same operational tempo with perfectly aligned meetings, it can result in plans that are not aligned because they are attempting to follow exactly the same development timeline. Also, if leadership from either organization </w:t>
      </w:r>
      <w:r w:rsidR="001F4668" w:rsidRPr="00694CEE">
        <w:t xml:space="preserve">is </w:t>
      </w:r>
      <w:r w:rsidRPr="00694CEE">
        <w:t>attending (even virtually) meetings of the other entity, they cannot attend corresponding meetings in their own planning cycle. Additionally, when there are multiple incident command structures in the field, alignment with the EOC requires additional consideration.</w:t>
      </w:r>
    </w:p>
    <w:p w14:paraId="7D6C6689" w14:textId="77777777" w:rsidR="000139F5" w:rsidRPr="00694CEE" w:rsidRDefault="000139F5" w:rsidP="000139F5">
      <w:pPr>
        <w:pStyle w:val="Heading2"/>
      </w:pPr>
      <w:bookmarkStart w:id="32" w:name="_Toc48562425"/>
      <w:bookmarkStart w:id="33" w:name="_Toc49771985"/>
      <w:bookmarkStart w:id="34" w:name="_Toc53665202"/>
      <w:bookmarkStart w:id="35" w:name="_Toc48562426"/>
      <w:r w:rsidRPr="00694CEE">
        <w:lastRenderedPageBreak/>
        <w:t>FEMA Community Lifeline Integration into Situational Awareness</w:t>
      </w:r>
      <w:bookmarkEnd w:id="32"/>
      <w:bookmarkEnd w:id="33"/>
      <w:bookmarkEnd w:id="34"/>
    </w:p>
    <w:p w14:paraId="5459BA45" w14:textId="77777777" w:rsidR="00EC647D" w:rsidRDefault="000139F5" w:rsidP="000139F5">
      <w:pPr>
        <w:pStyle w:val="BodyText"/>
      </w:pPr>
      <w:r w:rsidRPr="00694CEE">
        <w:t xml:space="preserve">Focused on response, the Federal Emergency Management Agency (FEMA) established community lifelines as a way to organize operational focus on </w:t>
      </w:r>
      <w:r w:rsidR="0081141E" w:rsidRPr="00694CEE">
        <w:t xml:space="preserve">seven </w:t>
      </w:r>
      <w:r w:rsidRPr="00694CEE">
        <w:t xml:space="preserve">essential categories required for incident stabilization and protection of life. The </w:t>
      </w:r>
      <w:r w:rsidR="00C3164C" w:rsidRPr="00694CEE">
        <w:t>seven</w:t>
      </w:r>
      <w:r w:rsidRPr="00694CEE">
        <w:t xml:space="preserve"> categories are safety and security; food, water, shelter; health and medical; energy</w:t>
      </w:r>
      <w:r w:rsidR="00C3164C" w:rsidRPr="00694CEE">
        <w:t xml:space="preserve"> (power and fuel)</w:t>
      </w:r>
      <w:r w:rsidRPr="00694CEE">
        <w:t xml:space="preserve">; communications; transportation; and hazardous materials. </w:t>
      </w:r>
    </w:p>
    <w:p w14:paraId="17B05EC0" w14:textId="77777777" w:rsidR="00EC647D" w:rsidRDefault="00EC647D" w:rsidP="00B47B54">
      <w:pPr>
        <w:pStyle w:val="BodyText"/>
        <w:keepNext/>
      </w:pPr>
      <w:r>
        <w:rPr>
          <w:noProof/>
        </w:rPr>
        <w:drawing>
          <wp:inline distT="0" distB="0" distL="0" distR="0" wp14:anchorId="4C7CEE5C" wp14:editId="2073593A">
            <wp:extent cx="5943600" cy="899160"/>
            <wp:effectExtent l="0" t="0" r="0" b="0"/>
            <wp:docPr id="4" name="Picture 4" descr="Seven FEMA Community Lifeline Ic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FEMA_Lifelines_update_10-19 vector.png"/>
                    <pic:cNvPicPr/>
                  </pic:nvPicPr>
                  <pic:blipFill>
                    <a:blip r:embed="rId31" cstate="print">
                      <a:extLst>
                        <a:ext uri="{28A0092B-C50C-407E-A947-70E740481C1C}">
                          <a14:useLocalDpi xmlns:a14="http://schemas.microsoft.com/office/drawing/2010/main" val="0"/>
                        </a:ext>
                      </a:extLst>
                    </a:blip>
                    <a:stretch>
                      <a:fillRect/>
                    </a:stretch>
                  </pic:blipFill>
                  <pic:spPr>
                    <a:xfrm>
                      <a:off x="0" y="0"/>
                      <a:ext cx="5943600" cy="899160"/>
                    </a:xfrm>
                    <a:prstGeom prst="rect">
                      <a:avLst/>
                    </a:prstGeom>
                  </pic:spPr>
                </pic:pic>
              </a:graphicData>
            </a:graphic>
          </wp:inline>
        </w:drawing>
      </w:r>
    </w:p>
    <w:p w14:paraId="2327C874" w14:textId="5C7C7FE9" w:rsidR="00EC647D" w:rsidRDefault="00EC647D" w:rsidP="00134BCD">
      <w:pPr>
        <w:pStyle w:val="Caption"/>
      </w:pPr>
      <w:r>
        <w:t xml:space="preserve">Figure </w:t>
      </w:r>
      <w:fldSimple w:instr=" SEQ Figure \* ARABIC ">
        <w:r w:rsidR="00134BCD">
          <w:rPr>
            <w:noProof/>
          </w:rPr>
          <w:t>7</w:t>
        </w:r>
      </w:fldSimple>
      <w:r>
        <w:t xml:space="preserve">: </w:t>
      </w:r>
      <w:r w:rsidRPr="00831CF6">
        <w:t>FEMA Community Lifelines</w:t>
      </w:r>
    </w:p>
    <w:p w14:paraId="42A6A110" w14:textId="4841DAB0" w:rsidR="000139F5" w:rsidRPr="00694CEE" w:rsidRDefault="000139F5" w:rsidP="000139F5">
      <w:pPr>
        <w:pStyle w:val="BodyText"/>
      </w:pPr>
      <w:r w:rsidRPr="00694CEE">
        <w:t xml:space="preserve">FEMA defines </w:t>
      </w:r>
      <w:r w:rsidRPr="00694CEE">
        <w:rPr>
          <w:i/>
        </w:rPr>
        <w:t>lifelines</w:t>
      </w:r>
      <w:r w:rsidRPr="00694CEE">
        <w:t xml:space="preserve"> as fundamental services that when stabilized, allow all other aspects of a society to function. Each lifeline is composed of supporting components and subcomponents. For example, the energy lifeline has two components: power grid and fuel. In turn, power grid has three subcomponents: generation systems, transmission systems, and distribution systems.</w:t>
      </w:r>
    </w:p>
    <w:p w14:paraId="0D7DB011" w14:textId="77777777" w:rsidR="000139F5" w:rsidRPr="00694CEE" w:rsidRDefault="000139F5" w:rsidP="000139F5">
      <w:pPr>
        <w:pStyle w:val="BodyText"/>
      </w:pPr>
      <w:r w:rsidRPr="00694CEE">
        <w:t>During an emergency response, evaluation of community lifelines, focusing on incident impacts, allows for an assessment of the overarching impacts on a community. By focusing on community lifelines, incident impact information is used to build clear situational awareness focused on stabilization and restoration of key services and elements of the community, keeping response and support staff and decision-makers informed.</w:t>
      </w:r>
    </w:p>
    <w:p w14:paraId="1110BB18" w14:textId="77777777" w:rsidR="00CB7ADF" w:rsidRDefault="000139F5" w:rsidP="000139F5">
      <w:pPr>
        <w:pStyle w:val="BodyText"/>
      </w:pPr>
      <w:r w:rsidRPr="00694CEE">
        <w:t xml:space="preserve">The Planning P drives the cyclical process of assessing the current situation based on community lifelines and determining stabilization targets for each community lifeline. With a focus on building and maintaining situational awareness, the EOC produces </w:t>
      </w:r>
      <w:bookmarkStart w:id="36" w:name="_Hlk49341790"/>
      <w:r w:rsidR="00517CC2" w:rsidRPr="00694CEE">
        <w:t>SITREPs</w:t>
      </w:r>
      <w:r w:rsidRPr="00694CEE">
        <w:t xml:space="preserve"> as part of the Planning P cycle. In turn, the Planning P can drive the development of </w:t>
      </w:r>
      <w:r w:rsidR="00517CC2" w:rsidRPr="00694CEE">
        <w:t>SITREPs</w:t>
      </w:r>
      <w:r w:rsidRPr="00694CEE">
        <w:t xml:space="preserve"> through the</w:t>
      </w:r>
      <w:r w:rsidR="001F4668" w:rsidRPr="00694CEE">
        <w:t xml:space="preserve"> EOC</w:t>
      </w:r>
      <w:r w:rsidRPr="00694CEE">
        <w:t xml:space="preserve"> </w:t>
      </w:r>
      <w:r w:rsidRPr="00694CEE">
        <w:rPr>
          <w:highlight w:val="lightGray"/>
        </w:rPr>
        <w:t>(IAP or EAP)</w:t>
      </w:r>
      <w:r w:rsidRPr="00694CEE">
        <w:t xml:space="preserve"> development process. When using community lifelines, </w:t>
      </w:r>
      <w:r w:rsidR="001F4668" w:rsidRPr="00694CEE">
        <w:t xml:space="preserve">EOC </w:t>
      </w:r>
      <w:r w:rsidRPr="00694CEE">
        <w:rPr>
          <w:highlight w:val="lightGray"/>
        </w:rPr>
        <w:t>(IAPs or EAPs)</w:t>
      </w:r>
      <w:r w:rsidRPr="00694CEE">
        <w:t xml:space="preserve"> are developed through analysis of impacts to all </w:t>
      </w:r>
      <w:r w:rsidR="0081141E" w:rsidRPr="00694CEE">
        <w:t xml:space="preserve">seven </w:t>
      </w:r>
      <w:r w:rsidRPr="00694CEE">
        <w:t xml:space="preserve">community lifelines, the establishment of stabilization targets for all impacted community lifelines, and </w:t>
      </w:r>
      <w:r w:rsidR="00367734" w:rsidRPr="00694CEE">
        <w:t xml:space="preserve">the </w:t>
      </w:r>
      <w:r w:rsidRPr="00694CEE">
        <w:t xml:space="preserve">defining response activities that result in meeting stabilization targets. </w:t>
      </w:r>
    </w:p>
    <w:p w14:paraId="29D83A11" w14:textId="6AA68387" w:rsidR="000139F5" w:rsidRPr="00694CEE" w:rsidRDefault="00CB7ADF" w:rsidP="000139F5">
      <w:pPr>
        <w:pStyle w:val="BodyText"/>
      </w:pPr>
      <w:r>
        <w:t xml:space="preserve">Additional information can be found in the </w:t>
      </w:r>
      <w:r w:rsidRPr="00B47B54">
        <w:rPr>
          <w:i/>
          <w:iCs/>
        </w:rPr>
        <w:t>Community Lifelines Implementation Toolkit</w:t>
      </w:r>
      <w:r>
        <w:t xml:space="preserve"> and the </w:t>
      </w:r>
      <w:r w:rsidRPr="00B47B54">
        <w:rPr>
          <w:i/>
          <w:iCs/>
        </w:rPr>
        <w:t>FEMA Incident Stabilization Guide</w:t>
      </w:r>
      <w:r>
        <w:t>.</w:t>
      </w:r>
    </w:p>
    <w:bookmarkEnd w:id="36"/>
    <w:p w14:paraId="56112CEF" w14:textId="47DA10C7" w:rsidR="004332D6" w:rsidRPr="00694CEE" w:rsidRDefault="00BF0F4E" w:rsidP="004332D6">
      <w:pPr>
        <w:pStyle w:val="Heading2"/>
      </w:pPr>
      <w:r w:rsidRPr="00694CEE">
        <w:br w:type="page"/>
      </w:r>
      <w:bookmarkStart w:id="37" w:name="_Toc53665203"/>
      <w:r w:rsidR="004332D6" w:rsidRPr="00694CEE">
        <w:lastRenderedPageBreak/>
        <w:t>Incident Support Model EOC Structure</w:t>
      </w:r>
      <w:bookmarkEnd w:id="37"/>
    </w:p>
    <w:p w14:paraId="498AB815" w14:textId="6EA1AB31" w:rsidR="004332D6" w:rsidRPr="00694CEE" w:rsidRDefault="004332D6" w:rsidP="004332D6">
      <w:pPr>
        <w:pStyle w:val="BodyText"/>
      </w:pPr>
      <w:r w:rsidRPr="00694CEE">
        <w:t>The ISM is a variation of the ICS structure that separates the information management/situational awareness function from the ICS Planning Section and combines the functions of the ICS Operations and Logistics Sections and comptroller/purchasing functions from the ICS Administration/Finance Section. EOC staff in jurisdictions or organizations that use an ISM structure typically focus exclusively on support functions rather than operations or managing actual response/recovery efforts.</w:t>
      </w:r>
    </w:p>
    <w:p w14:paraId="13C28F04" w14:textId="15681CB0" w:rsidR="004332D6" w:rsidRPr="00694CEE" w:rsidRDefault="004332D6" w:rsidP="004332D6">
      <w:pPr>
        <w:pStyle w:val="BodyText"/>
      </w:pPr>
      <w:r w:rsidRPr="00694CEE">
        <w:t xml:space="preserve">As with the ICS/ICS-like model, the director of an ISM EOC is supported by personnel designated to key functions, subject matter experts, and technical specialists. Staff supporting the EOC director typically include a </w:t>
      </w:r>
      <w:r w:rsidR="002935AA" w:rsidRPr="00694CEE">
        <w:t>Public Information Officer (</w:t>
      </w:r>
      <w:r w:rsidRPr="00694CEE">
        <w:t>PIO</w:t>
      </w:r>
      <w:r w:rsidR="002935AA" w:rsidRPr="00694CEE">
        <w:t>)</w:t>
      </w:r>
      <w:r w:rsidRPr="00694CEE">
        <w:t xml:space="preserve"> and may include others such as a </w:t>
      </w:r>
      <w:r w:rsidR="002935AA" w:rsidRPr="00694CEE">
        <w:t>L</w:t>
      </w:r>
      <w:r w:rsidRPr="00694CEE">
        <w:t xml:space="preserve">egal </w:t>
      </w:r>
      <w:r w:rsidR="002935AA" w:rsidRPr="00694CEE">
        <w:t>A</w:t>
      </w:r>
      <w:r w:rsidRPr="00694CEE">
        <w:t>dvisor. The General Staff sections consist of Situational Awareness, Planning Support, Resources Support, and Center Support.</w:t>
      </w:r>
    </w:p>
    <w:p w14:paraId="08CCF860" w14:textId="77777777" w:rsidR="004332D6" w:rsidRPr="00694CEE" w:rsidRDefault="004332D6" w:rsidP="00692461">
      <w:pPr>
        <w:pStyle w:val="Heading3"/>
      </w:pPr>
      <w:r w:rsidRPr="00694CEE">
        <w:t>ISM EOC Director’s Staff</w:t>
      </w:r>
    </w:p>
    <w:p w14:paraId="195846FF" w14:textId="769D7C27" w:rsidR="004332D6" w:rsidRPr="00694CEE" w:rsidRDefault="004332D6" w:rsidP="004332D6">
      <w:pPr>
        <w:pStyle w:val="BodyText"/>
      </w:pPr>
      <w:r w:rsidRPr="00694CEE">
        <w:t>As with the ICS/ICS-like EOC Command Staff, the ISM EOC director’s staff typically includes a PIO and may include others such as a Legal Advisor and a Safety Officer. The EOC director and director’s staff set EOC tasks, work with senior officials to facilitate the development of policy direction for incident support, and ensure the dissemination of timely, accurate, and accessible information to the public.</w:t>
      </w:r>
    </w:p>
    <w:p w14:paraId="6AA876FB" w14:textId="77777777" w:rsidR="004332D6" w:rsidRPr="00694CEE" w:rsidRDefault="004332D6" w:rsidP="00692461">
      <w:pPr>
        <w:pStyle w:val="Heading3"/>
      </w:pPr>
      <w:r w:rsidRPr="00694CEE">
        <w:t>Situational Awareness Section</w:t>
      </w:r>
    </w:p>
    <w:p w14:paraId="0DAAA71C" w14:textId="2A8EB493" w:rsidR="004332D6" w:rsidRPr="00694CEE" w:rsidRDefault="004332D6" w:rsidP="004332D6">
      <w:pPr>
        <w:pStyle w:val="BodyText"/>
      </w:pPr>
      <w:r w:rsidRPr="00694CEE">
        <w:t xml:space="preserve">Situational Awareness staff collect, analyze, and disseminate incident information. This section’s personnel typically create and provide a variety of products for EOC policy-level leadership, public affairs, and other internal and external stakeholders. The Situational Awareness Section essentially elevates the functions of the ICS Planning Section Situation Unit to a General Staff position in the EOC, reporting directly to the EOC director. The staff in this section also process requests for information; develop reports, briefings, and presentation products; integrate geospatial and technical information; and develop material to support public warning messages. </w:t>
      </w:r>
    </w:p>
    <w:p w14:paraId="3497FAF5" w14:textId="77777777" w:rsidR="004332D6" w:rsidRPr="00694CEE" w:rsidRDefault="004332D6" w:rsidP="00692461">
      <w:pPr>
        <w:pStyle w:val="Heading3"/>
      </w:pPr>
      <w:r w:rsidRPr="00694CEE">
        <w:t>Planning Support Section</w:t>
      </w:r>
    </w:p>
    <w:p w14:paraId="6536132D" w14:textId="1053A26A" w:rsidR="004332D6" w:rsidRPr="00694CEE" w:rsidRDefault="004332D6" w:rsidP="004332D6">
      <w:pPr>
        <w:pStyle w:val="BodyText"/>
      </w:pPr>
      <w:r w:rsidRPr="00694CEE">
        <w:t>The Planning Support Section staff provide a range of current and future planning services that may include developing contingency, deactivation, and recovery plans. Staff in the Planning Support Section assist in developing and executing the shared goals of multiple jurisdictions and organizations involved in managing the incident and coordinate a standard planning process to achieve the objectives of the EOC leadership and foster unity of effort among all organizations represented in the center. The Planning Support Section staff coordinate closely with the ICS Planning Section to ensure that both on-scene and EOC personnel have appropriate contingency plans in place.</w:t>
      </w:r>
    </w:p>
    <w:p w14:paraId="668A80D5" w14:textId="77777777" w:rsidR="004332D6" w:rsidRPr="00694CEE" w:rsidRDefault="004332D6" w:rsidP="00692461">
      <w:pPr>
        <w:pStyle w:val="Heading3"/>
      </w:pPr>
      <w:r w:rsidRPr="00694CEE">
        <w:t>Resources Support Section</w:t>
      </w:r>
    </w:p>
    <w:p w14:paraId="3BBB76AF" w14:textId="6F01A38E" w:rsidR="004332D6" w:rsidRPr="00694CEE" w:rsidRDefault="004332D6" w:rsidP="004332D6">
      <w:pPr>
        <w:pStyle w:val="BodyText"/>
      </w:pPr>
      <w:r w:rsidRPr="00694CEE">
        <w:t>Staff in the Resources Support Section work to ensure that on-scene incident management</w:t>
      </w:r>
      <w:r w:rsidR="008923C5" w:rsidRPr="00694CEE">
        <w:t xml:space="preserve"> </w:t>
      </w:r>
      <w:r w:rsidRPr="00694CEE">
        <w:t xml:space="preserve">personnel have the resources and operational support they need. </w:t>
      </w:r>
      <w:r w:rsidR="001A75AE" w:rsidRPr="00694CEE">
        <w:t>Resources Support Section</w:t>
      </w:r>
      <w:r w:rsidRPr="00694CEE">
        <w:t xml:space="preserve"> staff</w:t>
      </w:r>
      <w:r w:rsidR="008923C5" w:rsidRPr="00694CEE">
        <w:t xml:space="preserve"> </w:t>
      </w:r>
      <w:r w:rsidRPr="00694CEE">
        <w:t>source, request/order, and track all resources. This includes supplies, equipment, and personnel</w:t>
      </w:r>
      <w:r w:rsidR="008923C5" w:rsidRPr="00694CEE">
        <w:t xml:space="preserve"> </w:t>
      </w:r>
      <w:r w:rsidRPr="00694CEE">
        <w:t>acquired from departments and agencies represented in the EOC, other community</w:t>
      </w:r>
      <w:r w:rsidR="008923C5" w:rsidRPr="00694CEE">
        <w:t xml:space="preserve"> </w:t>
      </w:r>
      <w:r w:rsidRPr="00694CEE">
        <w:t>organizations, mutual aid/Emergency Management Assistance Compact (EMAC) sources, or</w:t>
      </w:r>
      <w:r w:rsidR="008923C5" w:rsidRPr="00694CEE">
        <w:t xml:space="preserve"> </w:t>
      </w:r>
      <w:r w:rsidRPr="00694CEE">
        <w:t>nongovernmental partners, as well as items purchased or leased. Staff in the Resources Support</w:t>
      </w:r>
      <w:r w:rsidR="008923C5" w:rsidRPr="00694CEE">
        <w:t xml:space="preserve"> </w:t>
      </w:r>
      <w:r w:rsidRPr="00694CEE">
        <w:t xml:space="preserve">Section may be organized by department/agency or by </w:t>
      </w:r>
      <w:r w:rsidR="00BA4223" w:rsidRPr="00694CEE">
        <w:t>Emergency Support Function (</w:t>
      </w:r>
      <w:r w:rsidRPr="00694CEE">
        <w:t>ESF</w:t>
      </w:r>
      <w:r w:rsidR="00BA4223" w:rsidRPr="00694CEE">
        <w:t>)</w:t>
      </w:r>
      <w:r w:rsidRPr="00694CEE">
        <w:t>/</w:t>
      </w:r>
      <w:r w:rsidR="00BA4223" w:rsidRPr="00694CEE">
        <w:t>Recovery Support Function (</w:t>
      </w:r>
      <w:r w:rsidRPr="00694CEE">
        <w:t>RSF</w:t>
      </w:r>
      <w:r w:rsidR="00BA4223" w:rsidRPr="00694CEE">
        <w:t>)</w:t>
      </w:r>
      <w:r w:rsidRPr="00694CEE">
        <w:t>.</w:t>
      </w:r>
    </w:p>
    <w:p w14:paraId="5A83FB41" w14:textId="77777777" w:rsidR="008923C5" w:rsidRPr="00694CEE" w:rsidRDefault="008923C5" w:rsidP="008923C5">
      <w:pPr>
        <w:pStyle w:val="Heading4"/>
      </w:pPr>
      <w:r w:rsidRPr="00694CEE">
        <w:lastRenderedPageBreak/>
        <w:t>Resource Management in an ISM EOC</w:t>
      </w:r>
    </w:p>
    <w:p w14:paraId="2C0B8503" w14:textId="053CBDD6" w:rsidR="008923C5" w:rsidRPr="00694CEE" w:rsidRDefault="008923C5" w:rsidP="008923C5">
      <w:pPr>
        <w:pStyle w:val="BodyText"/>
      </w:pPr>
      <w:r w:rsidRPr="00694CEE">
        <w:t>The departments and agencies represented in an EOC generally have access to a variety of resources that are specific to the department or agency’s responsibilities. A typical ICS Logistics Section has expertise in ordering resources through mutual aid, purchasing/contracting/leasing, or from external government organization via requests for assistance. Funding for purchases/contract/leases or reimbursement of expenses is usually handled in the ICS Administration/Finance Section. ISM EOCs combine all these functions in the Resources Support Section, which provides a one-stop shop for acquiring, deploying, and tracking resources and services.</w:t>
      </w:r>
    </w:p>
    <w:p w14:paraId="38A3BFB6" w14:textId="77777777" w:rsidR="008923C5" w:rsidRPr="00694CEE" w:rsidRDefault="008923C5" w:rsidP="00692461">
      <w:pPr>
        <w:pStyle w:val="Heading3"/>
      </w:pPr>
      <w:r w:rsidRPr="00694CEE">
        <w:t>Center Support Section</w:t>
      </w:r>
    </w:p>
    <w:p w14:paraId="064B762A" w14:textId="01E35B23" w:rsidR="008923C5" w:rsidRPr="00694CEE" w:rsidRDefault="008923C5" w:rsidP="008923C5">
      <w:pPr>
        <w:pStyle w:val="BodyText"/>
      </w:pPr>
      <w:r w:rsidRPr="00694CEE">
        <w:t xml:space="preserve">EOCs require a variety of communications, </w:t>
      </w:r>
      <w:r w:rsidR="00BA4223" w:rsidRPr="00694CEE">
        <w:t>information technology (</w:t>
      </w:r>
      <w:r w:rsidRPr="00694CEE">
        <w:t>IT</w:t>
      </w:r>
      <w:r w:rsidR="00BA4223" w:rsidRPr="00694CEE">
        <w:t>)</w:t>
      </w:r>
      <w:r w:rsidRPr="00694CEE">
        <w:t>, administrative, and general services, as well as staff support, such as food, to function most effectively. Staff in the Center Support Section support the needs of the facility and staff in the EOC and any associated facilities such as a Joint Information Center (JIC). In this role, staff in the Center Support Section communicate and gather requirements for supplies, equipment, administrative processes, security, maintenance, and other logistics to ensure the EOC staff have the resources and capabilities required to perform their roles.</w:t>
      </w:r>
    </w:p>
    <w:p w14:paraId="51119BA1" w14:textId="77777777" w:rsidR="00692461" w:rsidRPr="00694CEE" w:rsidRDefault="00692461" w:rsidP="008923C5">
      <w:pPr>
        <w:pStyle w:val="BodyText"/>
      </w:pPr>
    </w:p>
    <w:p w14:paraId="43742CFC" w14:textId="775369DD" w:rsidR="004332D6" w:rsidRPr="00694CEE" w:rsidRDefault="004332D6">
      <w:r w:rsidRPr="00694CEE">
        <w:br w:type="page"/>
      </w:r>
    </w:p>
    <w:p w14:paraId="0D8239AE" w14:textId="60A20A5B" w:rsidR="00B032BF" w:rsidRPr="00694CEE" w:rsidRDefault="001358E1" w:rsidP="000D4BCD">
      <w:pPr>
        <w:pStyle w:val="Heading1"/>
      </w:pPr>
      <w:bookmarkStart w:id="38" w:name="_Toc53665204"/>
      <w:r w:rsidRPr="00694CEE">
        <w:lastRenderedPageBreak/>
        <w:t>EOC Concept of Operations</w:t>
      </w:r>
      <w:bookmarkEnd w:id="35"/>
      <w:bookmarkEnd w:id="38"/>
    </w:p>
    <w:p w14:paraId="2E009B16" w14:textId="67540F55" w:rsidR="008E6DB3" w:rsidRPr="00694CEE" w:rsidRDefault="008E6DB3" w:rsidP="008E6DB3">
      <w:pPr>
        <w:pStyle w:val="BodyText"/>
      </w:pPr>
      <w:r w:rsidRPr="00694CEE">
        <w:t xml:space="preserve">This handbook provides the organized management system for </w:t>
      </w:r>
      <w:r w:rsidRPr="00694CEE">
        <w:rPr>
          <w:rStyle w:val="Shaded"/>
          <w:shd w:val="clear" w:color="auto" w:fill="D9D9D9" w:themeFill="background1" w:themeFillShade="D9"/>
        </w:rPr>
        <w:t>(Name of Jurisdiction)</w:t>
      </w:r>
      <w:r w:rsidRPr="00694CEE">
        <w:t xml:space="preserve"> to follow during emergencies. It is designed as a flexible system in which the entire plan or parts of the plan may be activated, as appropriate to the situation. It is based on a worst-case scenario and provides for the critical functions and roles of the </w:t>
      </w:r>
      <w:r w:rsidRPr="00694CEE">
        <w:rPr>
          <w:shd w:val="clear" w:color="auto" w:fill="D9D9D9" w:themeFill="background1" w:themeFillShade="D9"/>
        </w:rPr>
        <w:t>(</w:t>
      </w:r>
      <w:r w:rsidR="00E67BED" w:rsidRPr="00694CEE">
        <w:rPr>
          <w:shd w:val="clear" w:color="auto" w:fill="D9D9D9" w:themeFill="background1" w:themeFillShade="D9"/>
        </w:rPr>
        <w:t xml:space="preserve">Name of </w:t>
      </w:r>
      <w:r w:rsidRPr="00694CEE">
        <w:rPr>
          <w:shd w:val="clear" w:color="auto" w:fill="D9D9D9" w:themeFill="background1" w:themeFillShade="D9"/>
        </w:rPr>
        <w:t>Jurisdiction)</w:t>
      </w:r>
      <w:r w:rsidRPr="00694CEE">
        <w:t xml:space="preserve"> during a response. It is considered a management tool, because it provides an overall organization and general procedures for the management of information, activities, and operations during an emergency. </w:t>
      </w:r>
    </w:p>
    <w:p w14:paraId="684A5B0E" w14:textId="59A3B133" w:rsidR="008E6DB3" w:rsidRPr="00694CEE" w:rsidRDefault="008E6DB3" w:rsidP="008E6DB3">
      <w:pPr>
        <w:pStyle w:val="BodyText"/>
      </w:pPr>
      <w:r w:rsidRPr="00694CEE">
        <w:t xml:space="preserve">The handbook is also based on the Incident </w:t>
      </w:r>
      <w:r w:rsidR="00392237" w:rsidRPr="00694CEE">
        <w:t xml:space="preserve">Support Model </w:t>
      </w:r>
      <w:r w:rsidRPr="00694CEE">
        <w:t>(I</w:t>
      </w:r>
      <w:r w:rsidR="00392237" w:rsidRPr="00694CEE">
        <w:t>SM</w:t>
      </w:r>
      <w:r w:rsidRPr="00694CEE">
        <w:t>)</w:t>
      </w:r>
      <w:r w:rsidR="00392237" w:rsidRPr="00694CEE">
        <w:t xml:space="preserve"> EOC Str</w:t>
      </w:r>
      <w:r w:rsidR="006028E1" w:rsidRPr="00694CEE">
        <w:t>ucture outlined in NIMS</w:t>
      </w:r>
      <w:r w:rsidRPr="00694CEE">
        <w:t xml:space="preserve">. </w:t>
      </w:r>
      <w:r w:rsidRPr="00694CEE">
        <w:rPr>
          <w:shd w:val="clear" w:color="auto" w:fill="D9D9D9" w:themeFill="background1" w:themeFillShade="D9"/>
        </w:rPr>
        <w:t>(Name of Jurisdiction)</w:t>
      </w:r>
      <w:r w:rsidRPr="00694CEE">
        <w:t xml:space="preserve"> utilizes a five-section structure and each of the five sections contains </w:t>
      </w:r>
      <w:r w:rsidR="006028E1" w:rsidRPr="00694CEE">
        <w:t>sub-elements</w:t>
      </w:r>
      <w:r w:rsidR="009F145F" w:rsidRPr="00694CEE">
        <w:t xml:space="preserve"> and</w:t>
      </w:r>
      <w:r w:rsidR="006028E1" w:rsidRPr="00694CEE">
        <w:t>/or</w:t>
      </w:r>
      <w:r w:rsidR="009F145F" w:rsidRPr="00694CEE">
        <w:t xml:space="preserve"> </w:t>
      </w:r>
      <w:r w:rsidRPr="00694CEE">
        <w:t xml:space="preserve">positions for the critical operations needed for the </w:t>
      </w:r>
      <w:r w:rsidRPr="00694CEE">
        <w:rPr>
          <w:shd w:val="clear" w:color="auto" w:fill="D9D9D9" w:themeFill="background1" w:themeFillShade="D9"/>
        </w:rPr>
        <w:t>(Name of Jurisdiction)</w:t>
      </w:r>
      <w:r w:rsidRPr="00694CEE">
        <w:t xml:space="preserve"> to operate effectively during an emergency. An organizational chart of the sections and positions can be found on page </w:t>
      </w:r>
      <w:r w:rsidRPr="00694CEE">
        <w:rPr>
          <w:shd w:val="clear" w:color="auto" w:fill="D9D9D9" w:themeFill="background1" w:themeFillShade="D9"/>
        </w:rPr>
        <w:t>(Page #)</w:t>
      </w:r>
      <w:r w:rsidRPr="00694CEE">
        <w:t>.</w:t>
      </w:r>
    </w:p>
    <w:p w14:paraId="703A7CF4" w14:textId="77777777" w:rsidR="001358E1" w:rsidRPr="00694CEE" w:rsidRDefault="001358E1" w:rsidP="001358E1">
      <w:pPr>
        <w:pStyle w:val="Heading2"/>
      </w:pPr>
      <w:bookmarkStart w:id="39" w:name="_Toc48562427"/>
      <w:bookmarkStart w:id="40" w:name="_Toc53665205"/>
      <w:r w:rsidRPr="00694CEE">
        <w:t>Overview: Emergency Response Organization, Assignments, and Responsibilities</w:t>
      </w:r>
      <w:bookmarkEnd w:id="39"/>
      <w:bookmarkEnd w:id="40"/>
    </w:p>
    <w:p w14:paraId="46BDE4A4" w14:textId="77777777" w:rsidR="008E6DB3" w:rsidRPr="00694CEE" w:rsidRDefault="008E6DB3" w:rsidP="008E6DB3">
      <w:pPr>
        <w:pStyle w:val="BodyText"/>
      </w:pPr>
      <w:r w:rsidRPr="00694CEE">
        <w:t xml:space="preserve">Emergency response management requires the establishment of an organization comprised of the most important or critical functions of the </w:t>
      </w:r>
      <w:r w:rsidRPr="00694CEE">
        <w:rPr>
          <w:rStyle w:val="Shaded"/>
          <w:shd w:val="clear" w:color="auto" w:fill="D9D9D9" w:themeFill="background1" w:themeFillShade="D9"/>
        </w:rPr>
        <w:t>(Name of Jurisdiction)</w:t>
      </w:r>
      <w:r w:rsidRPr="00694CEE">
        <w:t>. This organization is called to duty during times of emergency, when normal operations are not sufficient to meet the immediate or overwhelming needs that occur.  These critical functions are necessary to provide immediate emergency response for:</w:t>
      </w:r>
    </w:p>
    <w:p w14:paraId="7DF9490E" w14:textId="77777777" w:rsidR="008E6DB3" w:rsidRPr="00694CEE" w:rsidRDefault="008E6DB3" w:rsidP="000E4010">
      <w:pPr>
        <w:pStyle w:val="Bullet"/>
      </w:pPr>
      <w:r w:rsidRPr="00694CEE">
        <w:tab/>
        <w:t>Life safety and protection of property and assets</w:t>
      </w:r>
    </w:p>
    <w:p w14:paraId="5E24458F" w14:textId="77777777" w:rsidR="0081141E" w:rsidRPr="00694CEE" w:rsidRDefault="0081141E" w:rsidP="0081141E">
      <w:pPr>
        <w:pStyle w:val="Bullet"/>
      </w:pPr>
      <w:r w:rsidRPr="00694CEE">
        <w:t>Restoration of lifelines</w:t>
      </w:r>
    </w:p>
    <w:p w14:paraId="5F74AA5A" w14:textId="64FB51DC" w:rsidR="008E6DB3" w:rsidRPr="00694CEE" w:rsidRDefault="008E6DB3" w:rsidP="000E4010">
      <w:pPr>
        <w:pStyle w:val="Bullet"/>
      </w:pPr>
      <w:r w:rsidRPr="00694CEE">
        <w:tab/>
        <w:t xml:space="preserve">Resumption and continuation of </w:t>
      </w:r>
      <w:r w:rsidRPr="00694CEE">
        <w:rPr>
          <w:rStyle w:val="Shaded"/>
          <w:shd w:val="clear" w:color="auto" w:fill="D9D9D9" w:themeFill="background1" w:themeFillShade="D9"/>
        </w:rPr>
        <w:t>(Name of Jurisdiction)</w:t>
      </w:r>
      <w:r w:rsidRPr="00694CEE">
        <w:t xml:space="preserve"> </w:t>
      </w:r>
      <w:r w:rsidR="00EC647D">
        <w:t>government operations</w:t>
      </w:r>
      <w:r w:rsidR="00EC647D" w:rsidRPr="00694CEE">
        <w:t xml:space="preserve"> </w:t>
      </w:r>
    </w:p>
    <w:p w14:paraId="19B819BC" w14:textId="188045A8" w:rsidR="008E6DB3" w:rsidRPr="00694CEE" w:rsidRDefault="008E6DB3" w:rsidP="000E4010">
      <w:pPr>
        <w:pStyle w:val="Bullet"/>
      </w:pPr>
      <w:r w:rsidRPr="00694CEE">
        <w:tab/>
        <w:t xml:space="preserve">Restoration of </w:t>
      </w:r>
      <w:r w:rsidR="00EC647D">
        <w:t>government</w:t>
      </w:r>
      <w:r w:rsidR="00EC647D" w:rsidRPr="00694CEE">
        <w:t xml:space="preserve"> </w:t>
      </w:r>
      <w:r w:rsidRPr="00694CEE">
        <w:t>operations to normal</w:t>
      </w:r>
    </w:p>
    <w:p w14:paraId="46C00F5F" w14:textId="77777777" w:rsidR="008E6DB3" w:rsidRPr="00694CEE" w:rsidRDefault="008E6DB3" w:rsidP="000E4010">
      <w:pPr>
        <w:pStyle w:val="Bullet"/>
      </w:pPr>
      <w:r w:rsidRPr="00694CEE">
        <w:tab/>
        <w:t>Recovery of expenses and losses through the federal disaster assistance programs under the Stafford Act (PL 94-288 amended)</w:t>
      </w:r>
    </w:p>
    <w:p w14:paraId="6556D4D4" w14:textId="72FDC46F" w:rsidR="009F145F" w:rsidRPr="00694CEE" w:rsidRDefault="006028E1" w:rsidP="009F145F">
      <w:pPr>
        <w:pStyle w:val="BodyText"/>
      </w:pPr>
      <w:r w:rsidRPr="00694CEE">
        <w:t>T</w:t>
      </w:r>
      <w:r w:rsidR="009F145F" w:rsidRPr="00694CEE">
        <w:t xml:space="preserve">he </w:t>
      </w:r>
      <w:r w:rsidR="009F145F" w:rsidRPr="00694CEE">
        <w:rPr>
          <w:rStyle w:val="Shaded"/>
          <w:shd w:val="clear" w:color="auto" w:fill="D9D9D9" w:themeFill="background1" w:themeFillShade="D9"/>
        </w:rPr>
        <w:t>(Name of Jurisdiction)</w:t>
      </w:r>
      <w:r w:rsidR="009F145F" w:rsidRPr="00694CEE">
        <w:t xml:space="preserve"> EOC handbook follows a five-section structure as the basis for organizing emergency planning and response. The five sections are (1) Command, (2) </w:t>
      </w:r>
      <w:r w:rsidRPr="00694CEE">
        <w:t>Situational Awareness</w:t>
      </w:r>
      <w:r w:rsidR="009F145F" w:rsidRPr="00694CEE">
        <w:t xml:space="preserve">, (3) Planning </w:t>
      </w:r>
      <w:r w:rsidRPr="00694CEE">
        <w:t>Support</w:t>
      </w:r>
      <w:r w:rsidR="009F145F" w:rsidRPr="00694CEE">
        <w:t xml:space="preserve">, (4) </w:t>
      </w:r>
      <w:r w:rsidRPr="00694CEE">
        <w:t>Resources Support</w:t>
      </w:r>
      <w:r w:rsidR="009F145F" w:rsidRPr="00694CEE">
        <w:t xml:space="preserve">, and (5) </w:t>
      </w:r>
      <w:r w:rsidRPr="00694CEE">
        <w:t>Center Support</w:t>
      </w:r>
      <w:r w:rsidR="009F145F" w:rsidRPr="00694CEE">
        <w:t xml:space="preserve">. The </w:t>
      </w:r>
      <w:r w:rsidR="009F145F" w:rsidRPr="00694CEE">
        <w:rPr>
          <w:rStyle w:val="Shaded"/>
          <w:shd w:val="clear" w:color="auto" w:fill="D9D9D9" w:themeFill="background1" w:themeFillShade="D9"/>
        </w:rPr>
        <w:t>(Name of Jurisdiction)</w:t>
      </w:r>
      <w:r w:rsidR="009F145F" w:rsidRPr="00694CEE">
        <w:t xml:space="preserve"> emergency response organization is based on these sections, as shown on the </w:t>
      </w:r>
      <w:r w:rsidR="005129C9" w:rsidRPr="00694CEE">
        <w:t>ISM</w:t>
      </w:r>
      <w:r w:rsidR="00902D34" w:rsidRPr="00694CEE">
        <w:t xml:space="preserve"> </w:t>
      </w:r>
      <w:r w:rsidR="009F145F" w:rsidRPr="00694CEE">
        <w:t xml:space="preserve">EOC Organization Chart located on </w:t>
      </w:r>
      <w:r w:rsidR="00304CAC" w:rsidRPr="00694CEE">
        <w:t xml:space="preserve">page </w:t>
      </w:r>
      <w:r w:rsidRPr="00694CEE">
        <w:rPr>
          <w:highlight w:val="lightGray"/>
        </w:rPr>
        <w:t>(Page #)</w:t>
      </w:r>
      <w:r w:rsidR="009F145F" w:rsidRPr="00694CEE">
        <w:t xml:space="preserve">. A description of the </w:t>
      </w:r>
      <w:r w:rsidR="00BA4223" w:rsidRPr="00694CEE">
        <w:t xml:space="preserve">roles and </w:t>
      </w:r>
      <w:r w:rsidR="009F145F" w:rsidRPr="00694CEE">
        <w:t xml:space="preserve">responsibilities of </w:t>
      </w:r>
      <w:r w:rsidR="00BA4223" w:rsidRPr="00694CEE">
        <w:t xml:space="preserve">EOC </w:t>
      </w:r>
      <w:r w:rsidR="009F145F" w:rsidRPr="00694CEE">
        <w:t>positions are shown within the “</w:t>
      </w:r>
      <w:r w:rsidR="009F145F" w:rsidRPr="00694CEE">
        <w:rPr>
          <w:rStyle w:val="Shaded"/>
          <w:shd w:val="clear" w:color="auto" w:fill="D9D9D9" w:themeFill="background1" w:themeFillShade="D9"/>
        </w:rPr>
        <w:t>(Name of Jurisdiction)</w:t>
      </w:r>
      <w:r w:rsidR="009F145F" w:rsidRPr="00694CEE">
        <w:t xml:space="preserve"> Emergency Response Positions</w:t>
      </w:r>
      <w:r w:rsidR="00902D34" w:rsidRPr="00694CEE">
        <w:t>, Units,</w:t>
      </w:r>
      <w:r w:rsidR="009F145F" w:rsidRPr="00694CEE">
        <w:t xml:space="preserve"> and </w:t>
      </w:r>
      <w:r w:rsidR="00902D34" w:rsidRPr="00694CEE">
        <w:t>Responsibilities</w:t>
      </w:r>
      <w:r w:rsidR="009F145F" w:rsidRPr="00694CEE">
        <w:t xml:space="preserve">” table located on pages </w:t>
      </w:r>
      <w:r w:rsidR="00902D34" w:rsidRPr="00694CEE">
        <w:t>1</w:t>
      </w:r>
      <w:r w:rsidR="00B47B54">
        <w:t>9</w:t>
      </w:r>
      <w:r w:rsidR="00902D34" w:rsidRPr="00694CEE">
        <w:t>–2</w:t>
      </w:r>
      <w:r w:rsidR="00B47B54">
        <w:t>7</w:t>
      </w:r>
      <w:r w:rsidR="009F145F" w:rsidRPr="00694CEE">
        <w:t>.</w:t>
      </w:r>
    </w:p>
    <w:p w14:paraId="511A93B1" w14:textId="6B8841F2" w:rsidR="008E6DB3" w:rsidRPr="00694CEE" w:rsidRDefault="008E6DB3" w:rsidP="008E6DB3">
      <w:pPr>
        <w:pStyle w:val="BodyText"/>
      </w:pPr>
    </w:p>
    <w:p w14:paraId="22D3A704" w14:textId="77777777" w:rsidR="00C34D7C" w:rsidRPr="00694CEE" w:rsidRDefault="00C34D7C" w:rsidP="001358E1">
      <w:pPr>
        <w:pStyle w:val="Heading2"/>
        <w:sectPr w:rsidR="00C34D7C" w:rsidRPr="00694CEE" w:rsidSect="00822B0F">
          <w:pgSz w:w="12240" w:h="15840" w:code="1"/>
          <w:pgMar w:top="1440" w:right="1440" w:bottom="1440" w:left="1440" w:header="720" w:footer="720" w:gutter="0"/>
          <w:cols w:space="720"/>
          <w:docGrid w:linePitch="360"/>
        </w:sectPr>
      </w:pPr>
      <w:bookmarkStart w:id="41" w:name="_Toc48562428"/>
    </w:p>
    <w:p w14:paraId="2CBB0784" w14:textId="1E44A0C7" w:rsidR="00C34D7C" w:rsidRPr="00694CEE" w:rsidRDefault="001358E1" w:rsidP="00C34D7C">
      <w:pPr>
        <w:pStyle w:val="Heading2"/>
      </w:pPr>
      <w:bookmarkStart w:id="42" w:name="_Toc53665206"/>
      <w:r w:rsidRPr="00694CEE">
        <w:lastRenderedPageBreak/>
        <w:t>Activation Levels</w:t>
      </w:r>
      <w:bookmarkEnd w:id="41"/>
      <w:bookmarkEnd w:id="42"/>
    </w:p>
    <w:p w14:paraId="49D8A505" w14:textId="642B67CF" w:rsidR="008454FA" w:rsidRPr="00694CEE" w:rsidRDefault="008454FA" w:rsidP="008454FA">
      <w:pPr>
        <w:pStyle w:val="BodyText"/>
      </w:pPr>
      <w:r w:rsidRPr="00694CEE">
        <w:rPr>
          <w:highlight w:val="lightGray"/>
        </w:rPr>
        <w:t>If different than those defined in the table below, jurisdiction-specific activation levels should be used.</w:t>
      </w:r>
    </w:p>
    <w:tbl>
      <w:tblPr>
        <w:tblStyle w:val="TableSubhead"/>
        <w:tblpPr w:leftFromText="180" w:rightFromText="180" w:vertAnchor="text" w:horzAnchor="margin" w:tblpY="76"/>
        <w:tblW w:w="9360" w:type="dxa"/>
        <w:tblLayout w:type="fixed"/>
        <w:tblLook w:val="04A0" w:firstRow="1" w:lastRow="0" w:firstColumn="1" w:lastColumn="0" w:noHBand="0" w:noVBand="1"/>
      </w:tblPr>
      <w:tblGrid>
        <w:gridCol w:w="1072"/>
        <w:gridCol w:w="2078"/>
        <w:gridCol w:w="3060"/>
        <w:gridCol w:w="1800"/>
        <w:gridCol w:w="1350"/>
      </w:tblGrid>
      <w:tr w:rsidR="00C34D7C" w:rsidRPr="00694CEE" w14:paraId="3773F600" w14:textId="77777777" w:rsidTr="001157B0">
        <w:trPr>
          <w:cnfStyle w:val="100000000000" w:firstRow="1" w:lastRow="0" w:firstColumn="0" w:lastColumn="0" w:oddVBand="0" w:evenVBand="0" w:oddHBand="0" w:evenHBand="0" w:firstRowFirstColumn="0" w:firstRowLastColumn="0" w:lastRowFirstColumn="0" w:lastRowLastColumn="0"/>
          <w:cantSplit/>
          <w:trHeight w:val="413"/>
        </w:trPr>
        <w:tc>
          <w:tcPr>
            <w:cnfStyle w:val="001000000000" w:firstRow="0" w:lastRow="0" w:firstColumn="1" w:lastColumn="0" w:oddVBand="0" w:evenVBand="0" w:oddHBand="0" w:evenHBand="0" w:firstRowFirstColumn="0" w:firstRowLastColumn="0" w:lastRowFirstColumn="0" w:lastRowLastColumn="0"/>
            <w:tcW w:w="9360" w:type="dxa"/>
            <w:gridSpan w:val="5"/>
          </w:tcPr>
          <w:p w14:paraId="1E1C1C3C" w14:textId="11BF9C34" w:rsidR="00C34D7C" w:rsidRPr="00694CEE" w:rsidRDefault="00B81D78" w:rsidP="00C34D7C">
            <w:pPr>
              <w:pStyle w:val="TableHeader"/>
            </w:pPr>
            <w:bookmarkStart w:id="43" w:name="_Toc525121181"/>
            <w:bookmarkStart w:id="44" w:name="_Hlk514318896"/>
            <w:bookmarkStart w:id="45" w:name="_Toc48562429"/>
            <w:r w:rsidRPr="00694CEE">
              <w:rPr>
                <w:rStyle w:val="Shaded"/>
                <w:shd w:val="clear" w:color="auto" w:fill="D9D9D9" w:themeFill="background1" w:themeFillShade="D9"/>
              </w:rPr>
              <w:t>(Name of Jurisdiction)</w:t>
            </w:r>
            <w:r w:rsidR="00C34D7C" w:rsidRPr="00694CEE">
              <w:t xml:space="preserve"> Office of Emergency Management EOC Activation Levels</w:t>
            </w:r>
            <w:bookmarkEnd w:id="43"/>
          </w:p>
        </w:tc>
      </w:tr>
      <w:tr w:rsidR="00971466" w:rsidRPr="00694CEE" w14:paraId="23568755"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76B12D6C" w14:textId="7E99E6B0" w:rsidR="00C34D7C" w:rsidRPr="00694CEE" w:rsidRDefault="00902D34" w:rsidP="00C34D7C">
            <w:pPr>
              <w:pStyle w:val="TableText"/>
              <w:jc w:val="center"/>
              <w:rPr>
                <w:b/>
                <w:bCs/>
              </w:rPr>
            </w:pPr>
            <w:r w:rsidRPr="00694CEE">
              <w:rPr>
                <w:b/>
                <w:bCs/>
              </w:rPr>
              <w:t>Activation</w:t>
            </w:r>
            <w:r w:rsidR="00C34D7C" w:rsidRPr="00694CEE">
              <w:rPr>
                <w:b/>
                <w:bCs/>
              </w:rPr>
              <w:t xml:space="preserve"> Level</w:t>
            </w:r>
          </w:p>
        </w:tc>
        <w:tc>
          <w:tcPr>
            <w:tcW w:w="2078" w:type="dxa"/>
          </w:tcPr>
          <w:p w14:paraId="062876C2" w14:textId="77777777" w:rsidR="00C34D7C" w:rsidRPr="00694CE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Level Description</w:t>
            </w:r>
          </w:p>
        </w:tc>
        <w:tc>
          <w:tcPr>
            <w:tcW w:w="3060" w:type="dxa"/>
          </w:tcPr>
          <w:p w14:paraId="5960A0F4" w14:textId="77777777" w:rsidR="00C34D7C" w:rsidRPr="00694CE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Response / Notification</w:t>
            </w:r>
          </w:p>
        </w:tc>
        <w:tc>
          <w:tcPr>
            <w:tcW w:w="1800" w:type="dxa"/>
          </w:tcPr>
          <w:p w14:paraId="6B0B9E7C" w14:textId="77777777" w:rsidR="00C34D7C" w:rsidRPr="00694CE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EOC Staff Actions</w:t>
            </w:r>
          </w:p>
        </w:tc>
        <w:tc>
          <w:tcPr>
            <w:tcW w:w="1350" w:type="dxa"/>
          </w:tcPr>
          <w:p w14:paraId="37CBDFD4" w14:textId="77777777" w:rsidR="00C34D7C" w:rsidRPr="00694CEE" w:rsidRDefault="00C34D7C" w:rsidP="00C34D7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EOC Facility</w:t>
            </w:r>
          </w:p>
        </w:tc>
      </w:tr>
      <w:tr w:rsidR="00971466" w:rsidRPr="00694CEE" w14:paraId="6AE00FF4"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49928E03" w14:textId="6A774EEC" w:rsidR="00C34D7C" w:rsidRPr="00694CEE" w:rsidRDefault="00EC647D" w:rsidP="00C34D7C">
            <w:pPr>
              <w:pStyle w:val="TableText"/>
              <w:jc w:val="center"/>
              <w:rPr>
                <w:b/>
                <w:bCs/>
              </w:rPr>
            </w:pPr>
            <w:r>
              <w:rPr>
                <w:b/>
                <w:bCs/>
              </w:rPr>
              <w:t>Level 4</w:t>
            </w:r>
          </w:p>
        </w:tc>
        <w:tc>
          <w:tcPr>
            <w:tcW w:w="2078" w:type="dxa"/>
          </w:tcPr>
          <w:p w14:paraId="165EE388"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Normal, day-to-day</w:t>
            </w:r>
          </w:p>
        </w:tc>
        <w:tc>
          <w:tcPr>
            <w:tcW w:w="3060" w:type="dxa"/>
          </w:tcPr>
          <w:p w14:paraId="514B9519"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EOC Support</w:t>
            </w:r>
          </w:p>
        </w:tc>
        <w:tc>
          <w:tcPr>
            <w:tcW w:w="1800" w:type="dxa"/>
          </w:tcPr>
          <w:p w14:paraId="5BA3BEDD"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EOC Support</w:t>
            </w:r>
          </w:p>
        </w:tc>
        <w:tc>
          <w:tcPr>
            <w:tcW w:w="1350" w:type="dxa"/>
          </w:tcPr>
          <w:p w14:paraId="33DE1BDF" w14:textId="5092F51D" w:rsidR="00C34D7C" w:rsidRPr="00694CEE" w:rsidRDefault="00937C0F" w:rsidP="00CC6B38">
            <w:pPr>
              <w:pStyle w:val="TableBullet"/>
              <w:cnfStyle w:val="000000000000" w:firstRow="0" w:lastRow="0" w:firstColumn="0" w:lastColumn="0" w:oddVBand="0" w:evenVBand="0" w:oddHBand="0" w:evenHBand="0" w:firstRowFirstColumn="0" w:firstRowLastColumn="0" w:lastRowFirstColumn="0" w:lastRowLastColumn="0"/>
            </w:pPr>
            <w:r w:rsidRPr="00694CEE">
              <w:t>Steady State</w:t>
            </w:r>
          </w:p>
        </w:tc>
      </w:tr>
      <w:tr w:rsidR="00971466" w:rsidRPr="00694CEE" w14:paraId="14A9BE34"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30D0EA98" w14:textId="77777777" w:rsidR="00C34D7C" w:rsidRPr="00694CEE" w:rsidRDefault="00C34D7C" w:rsidP="00C34D7C">
            <w:pPr>
              <w:pStyle w:val="TableText"/>
              <w:jc w:val="center"/>
              <w:rPr>
                <w:b/>
                <w:bCs/>
              </w:rPr>
            </w:pPr>
            <w:r w:rsidRPr="00694CEE">
              <w:rPr>
                <w:b/>
                <w:bCs/>
              </w:rPr>
              <w:t>Level 3</w:t>
            </w:r>
          </w:p>
        </w:tc>
        <w:tc>
          <w:tcPr>
            <w:tcW w:w="2078" w:type="dxa"/>
          </w:tcPr>
          <w:p w14:paraId="59C492DF"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Monitoring the situation. There is potential for an emergency, but no immediate threat to life or property</w:t>
            </w:r>
          </w:p>
          <w:p w14:paraId="6543640E"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Public warning may be needed</w:t>
            </w:r>
          </w:p>
        </w:tc>
        <w:tc>
          <w:tcPr>
            <w:tcW w:w="3060" w:type="dxa"/>
          </w:tcPr>
          <w:p w14:paraId="65624E44"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OEM on stand-by or monitoring situation</w:t>
            </w:r>
          </w:p>
          <w:p w14:paraId="07617719" w14:textId="086559F3" w:rsidR="00C34D7C" w:rsidRPr="00694CE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694CEE">
              <w:t>OEM Director</w:t>
            </w:r>
            <w:r w:rsidR="00C34D7C" w:rsidRPr="00694CEE">
              <w:t xml:space="preserve"> notified</w:t>
            </w:r>
          </w:p>
          <w:p w14:paraId="4122BF3E" w14:textId="358A4CBD" w:rsidR="00C34D7C" w:rsidRPr="00694CE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694CEE">
              <w:t xml:space="preserve">Local department heads and other officials </w:t>
            </w:r>
            <w:r w:rsidR="00C34D7C" w:rsidRPr="00694CEE">
              <w:t>notified of conditions</w:t>
            </w:r>
          </w:p>
          <w:p w14:paraId="6D0F7A19" w14:textId="159C1921" w:rsidR="00C34D7C" w:rsidRPr="00694CEE" w:rsidRDefault="00902D34" w:rsidP="00CC6B38">
            <w:pPr>
              <w:pStyle w:val="TableBullet"/>
              <w:cnfStyle w:val="000000000000" w:firstRow="0" w:lastRow="0" w:firstColumn="0" w:lastColumn="0" w:oddVBand="0" w:evenVBand="0" w:oddHBand="0" w:evenHBand="0" w:firstRowFirstColumn="0" w:firstRowLastColumn="0" w:lastRowFirstColumn="0" w:lastRowLastColumn="0"/>
            </w:pPr>
            <w:r w:rsidRPr="00694CEE">
              <w:t>Amateur Radio Operations</w:t>
            </w:r>
            <w:r w:rsidR="00C34D7C" w:rsidRPr="00694CEE">
              <w:t xml:space="preserve"> may be activated</w:t>
            </w:r>
          </w:p>
          <w:p w14:paraId="05CC035A" w14:textId="5E19E62A"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 xml:space="preserve">OEM </w:t>
            </w:r>
            <w:r w:rsidR="001809F3" w:rsidRPr="00694CEE">
              <w:t>Director and local officials receive periodic updates</w:t>
            </w:r>
          </w:p>
        </w:tc>
        <w:tc>
          <w:tcPr>
            <w:tcW w:w="1800" w:type="dxa"/>
          </w:tcPr>
          <w:p w14:paraId="7EA94751"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Notified of condition</w:t>
            </w:r>
          </w:p>
        </w:tc>
        <w:tc>
          <w:tcPr>
            <w:tcW w:w="1350" w:type="dxa"/>
          </w:tcPr>
          <w:p w14:paraId="3F21F466" w14:textId="6541C65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Standby/Open</w:t>
            </w:r>
          </w:p>
        </w:tc>
      </w:tr>
      <w:tr w:rsidR="00971466" w:rsidRPr="00694CEE" w14:paraId="62867EAF"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4EF29FDD" w14:textId="77777777" w:rsidR="00C34D7C" w:rsidRPr="00694CEE" w:rsidRDefault="00C34D7C" w:rsidP="00C34D7C">
            <w:pPr>
              <w:pStyle w:val="TableText"/>
              <w:jc w:val="center"/>
              <w:rPr>
                <w:b/>
                <w:bCs/>
              </w:rPr>
            </w:pPr>
            <w:r w:rsidRPr="00694CEE">
              <w:rPr>
                <w:b/>
                <w:bCs/>
              </w:rPr>
              <w:t>Level 2</w:t>
            </w:r>
          </w:p>
        </w:tc>
        <w:tc>
          <w:tcPr>
            <w:tcW w:w="2078" w:type="dxa"/>
          </w:tcPr>
          <w:p w14:paraId="4CEBCC5B" w14:textId="71EC9C06"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Escalation from non-routine emergencies</w:t>
            </w:r>
          </w:p>
          <w:p w14:paraId="0D0BAE8E"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Multi- departmental response</w:t>
            </w:r>
          </w:p>
        </w:tc>
        <w:tc>
          <w:tcPr>
            <w:tcW w:w="3060" w:type="dxa"/>
          </w:tcPr>
          <w:p w14:paraId="14343BDB"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OEM staff respond to EOC</w:t>
            </w:r>
          </w:p>
          <w:p w14:paraId="32E8F1DD" w14:textId="3C54126F" w:rsidR="00C34D7C" w:rsidRPr="00694CE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694CEE">
              <w:t>OEM Director</w:t>
            </w:r>
            <w:r w:rsidR="00C34D7C" w:rsidRPr="00694CEE">
              <w:t xml:space="preserve"> notified</w:t>
            </w:r>
          </w:p>
          <w:p w14:paraId="2D9372B1" w14:textId="2C376716" w:rsidR="00C34D7C" w:rsidRPr="00694CEE" w:rsidRDefault="001809F3" w:rsidP="00CC6B38">
            <w:pPr>
              <w:pStyle w:val="TableBullet"/>
              <w:cnfStyle w:val="000000000000" w:firstRow="0" w:lastRow="0" w:firstColumn="0" w:lastColumn="0" w:oddVBand="0" w:evenVBand="0" w:oddHBand="0" w:evenHBand="0" w:firstRowFirstColumn="0" w:firstRowLastColumn="0" w:lastRowFirstColumn="0" w:lastRowLastColumn="0"/>
            </w:pPr>
            <w:r w:rsidRPr="00694CEE">
              <w:t>Activate appropriate department heads and other officials</w:t>
            </w:r>
            <w:r w:rsidR="00C34D7C" w:rsidRPr="00694CEE">
              <w:t xml:space="preserve"> </w:t>
            </w:r>
            <w:r w:rsidRPr="00694CEE">
              <w:t>and have them respond to the EOC</w:t>
            </w:r>
          </w:p>
          <w:p w14:paraId="31A1602E" w14:textId="5197FFCF" w:rsidR="001809F3" w:rsidRPr="00694CEE" w:rsidRDefault="001809F3" w:rsidP="001809F3">
            <w:pPr>
              <w:pStyle w:val="TableBullet"/>
              <w:cnfStyle w:val="000000000000" w:firstRow="0" w:lastRow="0" w:firstColumn="0" w:lastColumn="0" w:oddVBand="0" w:evenVBand="0" w:oddHBand="0" w:evenHBand="0" w:firstRowFirstColumn="0" w:firstRowLastColumn="0" w:lastRowFirstColumn="0" w:lastRowLastColumn="0"/>
            </w:pPr>
            <w:r w:rsidRPr="00694CEE">
              <w:t>Notify additional department heads and other officials of conditions and place on stand-by</w:t>
            </w:r>
          </w:p>
          <w:p w14:paraId="081AC359" w14:textId="78AD214F" w:rsidR="00C34D7C" w:rsidRPr="00694CEE" w:rsidRDefault="001809F3" w:rsidP="00902D34">
            <w:pPr>
              <w:pStyle w:val="TableBullet"/>
              <w:cnfStyle w:val="000000000000" w:firstRow="0" w:lastRow="0" w:firstColumn="0" w:lastColumn="0" w:oddVBand="0" w:evenVBand="0" w:oddHBand="0" w:evenHBand="0" w:firstRowFirstColumn="0" w:firstRowLastColumn="0" w:lastRowFirstColumn="0" w:lastRowLastColumn="0"/>
            </w:pPr>
            <w:r w:rsidRPr="00694CEE">
              <w:t xml:space="preserve">Notify </w:t>
            </w:r>
            <w:r w:rsidRPr="00694CEE">
              <w:rPr>
                <w:shd w:val="clear" w:color="auto" w:fill="D9D9D9" w:themeFill="background1" w:themeFillShade="D9"/>
              </w:rPr>
              <w:t>(Other Jurisdiction</w:t>
            </w:r>
            <w:r w:rsidR="00E97B83" w:rsidRPr="00694CEE">
              <w:rPr>
                <w:shd w:val="clear" w:color="auto" w:fill="D9D9D9" w:themeFill="background1" w:themeFillShade="D9"/>
              </w:rPr>
              <w:t>(s)</w:t>
            </w:r>
            <w:r w:rsidRPr="00694CEE">
              <w:rPr>
                <w:shd w:val="clear" w:color="auto" w:fill="D9D9D9" w:themeFill="background1" w:themeFillShade="D9"/>
              </w:rPr>
              <w:t>)</w:t>
            </w:r>
            <w:r w:rsidRPr="00694CEE">
              <w:t xml:space="preserve"> OEM</w:t>
            </w:r>
          </w:p>
        </w:tc>
        <w:tc>
          <w:tcPr>
            <w:tcW w:w="1800" w:type="dxa"/>
          </w:tcPr>
          <w:p w14:paraId="05C4E90E"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EOC partially activated, depending on circumstances</w:t>
            </w:r>
          </w:p>
        </w:tc>
        <w:tc>
          <w:tcPr>
            <w:tcW w:w="1350" w:type="dxa"/>
          </w:tcPr>
          <w:p w14:paraId="6E2D7FA3"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Open</w:t>
            </w:r>
          </w:p>
        </w:tc>
      </w:tr>
      <w:tr w:rsidR="00971466" w:rsidRPr="00694CEE" w14:paraId="4DE1F32C" w14:textId="77777777" w:rsidTr="001157B0">
        <w:trPr>
          <w:cantSplit/>
        </w:trPr>
        <w:tc>
          <w:tcPr>
            <w:cnfStyle w:val="001000000000" w:firstRow="0" w:lastRow="0" w:firstColumn="1" w:lastColumn="0" w:oddVBand="0" w:evenVBand="0" w:oddHBand="0" w:evenHBand="0" w:firstRowFirstColumn="0" w:firstRowLastColumn="0" w:lastRowFirstColumn="0" w:lastRowLastColumn="0"/>
            <w:tcW w:w="1072" w:type="dxa"/>
          </w:tcPr>
          <w:p w14:paraId="5CB6FD3A" w14:textId="77777777" w:rsidR="00C34D7C" w:rsidRPr="00694CEE" w:rsidRDefault="00C34D7C" w:rsidP="00C34D7C">
            <w:pPr>
              <w:pStyle w:val="TableText"/>
              <w:jc w:val="center"/>
              <w:rPr>
                <w:b/>
                <w:bCs/>
              </w:rPr>
            </w:pPr>
            <w:r w:rsidRPr="00694CEE">
              <w:rPr>
                <w:b/>
                <w:bCs/>
              </w:rPr>
              <w:t>Level 1</w:t>
            </w:r>
          </w:p>
        </w:tc>
        <w:tc>
          <w:tcPr>
            <w:tcW w:w="2078" w:type="dxa"/>
          </w:tcPr>
          <w:p w14:paraId="731D8B5C"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Assistance from other jurisdictions or mutual aid may be needed</w:t>
            </w:r>
          </w:p>
          <w:p w14:paraId="4F783AD6"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Local area disaster or multi-site incident</w:t>
            </w:r>
          </w:p>
        </w:tc>
        <w:tc>
          <w:tcPr>
            <w:tcW w:w="3060" w:type="dxa"/>
          </w:tcPr>
          <w:p w14:paraId="52760BAB"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OEM staff respond to EOC</w:t>
            </w:r>
          </w:p>
          <w:p w14:paraId="15AA767E" w14:textId="7EA1C0CC" w:rsidR="00C34D7C" w:rsidRPr="00694CEE" w:rsidRDefault="00841A32" w:rsidP="00CC6B38">
            <w:pPr>
              <w:pStyle w:val="TableBullet"/>
              <w:cnfStyle w:val="000000000000" w:firstRow="0" w:lastRow="0" w:firstColumn="0" w:lastColumn="0" w:oddVBand="0" w:evenVBand="0" w:oddHBand="0" w:evenHBand="0" w:firstRowFirstColumn="0" w:firstRowLastColumn="0" w:lastRowFirstColumn="0" w:lastRowLastColumn="0"/>
            </w:pPr>
            <w:r w:rsidRPr="00694CEE">
              <w:t>OEM Director</w:t>
            </w:r>
            <w:r w:rsidR="00C34D7C" w:rsidRPr="00694CEE">
              <w:t xml:space="preserve"> notified</w:t>
            </w:r>
          </w:p>
          <w:p w14:paraId="47906B4F" w14:textId="0FE9DC64"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Activat</w:t>
            </w:r>
            <w:r w:rsidR="00841A32" w:rsidRPr="00694CEE">
              <w:t>e all appropriate department heads and other officials needed for full activation and have them respond to the EOC</w:t>
            </w:r>
          </w:p>
          <w:p w14:paraId="3EED71B7" w14:textId="010963D0"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 xml:space="preserve">Notify </w:t>
            </w:r>
            <w:r w:rsidR="00DE74F4" w:rsidRPr="00694CEE">
              <w:rPr>
                <w:rStyle w:val="Shaded"/>
                <w:shd w:val="clear" w:color="auto" w:fill="D9D9D9" w:themeFill="background1" w:themeFillShade="D9"/>
              </w:rPr>
              <w:t>(Other Jurisdiction</w:t>
            </w:r>
            <w:r w:rsidR="00841A32" w:rsidRPr="00694CEE">
              <w:rPr>
                <w:rStyle w:val="Shaded"/>
                <w:shd w:val="clear" w:color="auto" w:fill="D9D9D9" w:themeFill="background1" w:themeFillShade="D9"/>
              </w:rPr>
              <w:t>(s)</w:t>
            </w:r>
            <w:r w:rsidR="00DE74F4" w:rsidRPr="00694CEE">
              <w:rPr>
                <w:rStyle w:val="Shaded"/>
                <w:shd w:val="clear" w:color="auto" w:fill="D9D9D9" w:themeFill="background1" w:themeFillShade="D9"/>
              </w:rPr>
              <w:t>)</w:t>
            </w:r>
            <w:r w:rsidRPr="00694CEE">
              <w:t xml:space="preserve"> OEM</w:t>
            </w:r>
          </w:p>
        </w:tc>
        <w:tc>
          <w:tcPr>
            <w:tcW w:w="1800" w:type="dxa"/>
          </w:tcPr>
          <w:p w14:paraId="3630465C"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EOC fully staffed</w:t>
            </w:r>
          </w:p>
        </w:tc>
        <w:tc>
          <w:tcPr>
            <w:tcW w:w="1350" w:type="dxa"/>
          </w:tcPr>
          <w:p w14:paraId="7507F8D5" w14:textId="77777777" w:rsidR="00C34D7C" w:rsidRPr="00694CEE" w:rsidRDefault="00C34D7C" w:rsidP="00CC6B38">
            <w:pPr>
              <w:pStyle w:val="TableBullet"/>
              <w:cnfStyle w:val="000000000000" w:firstRow="0" w:lastRow="0" w:firstColumn="0" w:lastColumn="0" w:oddVBand="0" w:evenVBand="0" w:oddHBand="0" w:evenHBand="0" w:firstRowFirstColumn="0" w:firstRowLastColumn="0" w:lastRowFirstColumn="0" w:lastRowLastColumn="0"/>
            </w:pPr>
            <w:r w:rsidRPr="00694CEE">
              <w:t>Open</w:t>
            </w:r>
          </w:p>
        </w:tc>
      </w:tr>
      <w:bookmarkEnd w:id="44"/>
    </w:tbl>
    <w:p w14:paraId="703AB91F" w14:textId="77777777" w:rsidR="00C34D7C" w:rsidRPr="00694CEE" w:rsidRDefault="00C34D7C" w:rsidP="001358E1">
      <w:pPr>
        <w:pStyle w:val="Heading2"/>
        <w:sectPr w:rsidR="00C34D7C" w:rsidRPr="00694CEE" w:rsidSect="00971466">
          <w:pgSz w:w="12240" w:h="15840" w:code="1"/>
          <w:pgMar w:top="1440" w:right="1440" w:bottom="1440" w:left="1440" w:header="720" w:footer="720" w:gutter="0"/>
          <w:cols w:space="720"/>
          <w:docGrid w:linePitch="360"/>
        </w:sectPr>
      </w:pPr>
    </w:p>
    <w:p w14:paraId="17DCC7CF" w14:textId="703A6D97" w:rsidR="001358E1" w:rsidRPr="00694CEE" w:rsidRDefault="001358E1" w:rsidP="001358E1">
      <w:pPr>
        <w:pStyle w:val="Heading2"/>
      </w:pPr>
      <w:bookmarkStart w:id="46" w:name="_Toc53665207"/>
      <w:r w:rsidRPr="00694CEE">
        <w:lastRenderedPageBreak/>
        <w:t>Activation Triggers</w:t>
      </w:r>
      <w:bookmarkEnd w:id="45"/>
      <w:bookmarkEnd w:id="46"/>
    </w:p>
    <w:p w14:paraId="2DD7D008" w14:textId="555593AB" w:rsidR="008454FA" w:rsidRPr="00694CEE" w:rsidRDefault="008454FA" w:rsidP="008454FA">
      <w:pPr>
        <w:pStyle w:val="BodyText"/>
      </w:pPr>
      <w:r w:rsidRPr="00694CEE">
        <w:t xml:space="preserve">Activation triggers describe changes in the EOC’s operational posture based on coordination demands of a threat or actual incident. Please note, Level 4 is defined as routine or normal operational posture; therefore, no trigger is defined. </w:t>
      </w:r>
      <w:r w:rsidRPr="00694CEE">
        <w:rPr>
          <w:highlight w:val="lightGray"/>
        </w:rPr>
        <w:t>Jurisdiction-specific activation triggers should be used to further refine the provided activation trigger information.</w:t>
      </w:r>
    </w:p>
    <w:p w14:paraId="4B548CDC" w14:textId="64FFF7C2" w:rsidR="008454FA" w:rsidRPr="00694CEE" w:rsidRDefault="008454FA" w:rsidP="003309CE">
      <w:pPr>
        <w:pStyle w:val="Bullet"/>
        <w:numPr>
          <w:ilvl w:val="0"/>
          <w:numId w:val="21"/>
        </w:numPr>
      </w:pPr>
      <w:r w:rsidRPr="00694CEE">
        <w:rPr>
          <w:b/>
          <w:bCs/>
        </w:rPr>
        <w:t>Level 3 Activation Trigger</w:t>
      </w:r>
      <w:r w:rsidRPr="00694CEE">
        <w:t xml:space="preserve">: </w:t>
      </w:r>
      <w:r w:rsidR="00902D34" w:rsidRPr="00694CEE">
        <w:t>When a potential threat or incident grows beyond the capability or capacity of Level 4 operations or is expected to do so, the Emergency Management Coordinator, or designee, makes the decision to increase monitoring, notify EOC staff, and send out periodic updates in response to potential threats or an active incident. At this point, the EOC maybe on standby or open.</w:t>
      </w:r>
    </w:p>
    <w:p w14:paraId="05ACB87B" w14:textId="700B7F14" w:rsidR="008454FA" w:rsidRPr="00694CEE" w:rsidRDefault="008454FA" w:rsidP="003309CE">
      <w:pPr>
        <w:pStyle w:val="Bullet"/>
        <w:numPr>
          <w:ilvl w:val="0"/>
          <w:numId w:val="20"/>
        </w:numPr>
      </w:pPr>
      <w:r w:rsidRPr="00694CEE">
        <w:rPr>
          <w:b/>
          <w:bCs/>
        </w:rPr>
        <w:t>Level 2 Activation Trigger</w:t>
      </w:r>
      <w:r w:rsidRPr="00694CEE">
        <w:t xml:space="preserve">: </w:t>
      </w:r>
      <w:r w:rsidR="00902D34" w:rsidRPr="00694CEE">
        <w:t>When a potential threat or incident grows beyond the capability or capacity of Level 3 operations or is expected to do so, the transition to a partial activation of the EOC will take place. The partial activation staffing level will be tailored to meet the anticipated needs. The Emergency Management Coordinator, or designee, may move directly to activation Level 2 if deemed warranted by the potential threat or active incident.</w:t>
      </w:r>
      <w:r w:rsidRPr="00694CEE">
        <w:t xml:space="preserve"> </w:t>
      </w:r>
    </w:p>
    <w:p w14:paraId="4E2DF104" w14:textId="4D1C4DBD" w:rsidR="008454FA" w:rsidRPr="00694CEE" w:rsidRDefault="008454FA" w:rsidP="003309CE">
      <w:pPr>
        <w:pStyle w:val="Bullet"/>
        <w:numPr>
          <w:ilvl w:val="0"/>
          <w:numId w:val="20"/>
        </w:numPr>
      </w:pPr>
      <w:r w:rsidRPr="00694CEE">
        <w:rPr>
          <w:b/>
          <w:bCs/>
        </w:rPr>
        <w:t>Level 1 Activation Trigger</w:t>
      </w:r>
      <w:r w:rsidRPr="00694CEE">
        <w:t xml:space="preserve">: When a potential threat or incident grows beyond the capability or capacity of Level 2 operations or is expected to do so, the transition to Level 1 (full activation) </w:t>
      </w:r>
      <w:r w:rsidR="00062A95" w:rsidRPr="00694CEE">
        <w:t xml:space="preserve">will </w:t>
      </w:r>
      <w:r w:rsidRPr="00694CEE">
        <w:t xml:space="preserve">take place. The Emergency Management Coordinator, or designee, may move directly to full activation if deemed warranted by the potential threat or active incident. </w:t>
      </w:r>
    </w:p>
    <w:p w14:paraId="0C8B25E8" w14:textId="77777777" w:rsidR="008454FA" w:rsidRPr="00694CEE" w:rsidRDefault="008454FA" w:rsidP="008454FA">
      <w:pPr>
        <w:pStyle w:val="BodyText"/>
      </w:pPr>
    </w:p>
    <w:p w14:paraId="57699B34" w14:textId="77777777" w:rsidR="00F70ACA" w:rsidRPr="00694CEE" w:rsidRDefault="00F70ACA" w:rsidP="00F70ACA">
      <w:pPr>
        <w:pStyle w:val="BodyText"/>
      </w:pPr>
    </w:p>
    <w:p w14:paraId="416E1231" w14:textId="77777777" w:rsidR="00F70ACA" w:rsidRPr="00694CEE" w:rsidRDefault="00F70ACA" w:rsidP="001358E1">
      <w:pPr>
        <w:pStyle w:val="Heading2"/>
        <w:sectPr w:rsidR="00F70ACA" w:rsidRPr="00694CEE" w:rsidSect="00822B0F">
          <w:pgSz w:w="12240" w:h="15840" w:code="1"/>
          <w:pgMar w:top="1440" w:right="1440" w:bottom="1440" w:left="1440" w:header="720" w:footer="720" w:gutter="0"/>
          <w:cols w:space="720"/>
          <w:docGrid w:linePitch="360"/>
        </w:sectPr>
      </w:pPr>
      <w:bookmarkStart w:id="47" w:name="_Toc48562430"/>
    </w:p>
    <w:p w14:paraId="0BEA1942" w14:textId="75499FDA" w:rsidR="009A5730" w:rsidRPr="00694CEE" w:rsidRDefault="0075393A" w:rsidP="001358E1">
      <w:pPr>
        <w:pStyle w:val="Heading2"/>
      </w:pPr>
      <w:bookmarkStart w:id="48" w:name="_Toc53665208"/>
      <w:r w:rsidRPr="00694CEE">
        <w:lastRenderedPageBreak/>
        <w:t>ISM</w:t>
      </w:r>
      <w:r w:rsidR="001358E1" w:rsidRPr="00694CEE">
        <w:t xml:space="preserve"> EOC Organization Chart</w:t>
      </w:r>
      <w:bookmarkEnd w:id="47"/>
      <w:bookmarkEnd w:id="48"/>
    </w:p>
    <w:p w14:paraId="23924938" w14:textId="7E1BA77F" w:rsidR="001358E1" w:rsidRPr="00694CEE" w:rsidRDefault="001E7329" w:rsidP="00F70ACA">
      <w:pPr>
        <w:pStyle w:val="BodyText"/>
      </w:pPr>
      <w:r w:rsidRPr="00694CEE">
        <w:t>The I</w:t>
      </w:r>
      <w:r w:rsidR="0075393A" w:rsidRPr="00694CEE">
        <w:t xml:space="preserve">SM </w:t>
      </w:r>
      <w:r w:rsidRPr="00694CEE">
        <w:t xml:space="preserve">EOC Organization Chart is a sample that depicts a full Level 1 Activation. Not all positions and units will be needed each time the EOC is activated. Activate the EOC positions and units </w:t>
      </w:r>
      <w:r w:rsidR="00DD4934" w:rsidRPr="00694CEE">
        <w:t>deemed necessary</w:t>
      </w:r>
      <w:r w:rsidRPr="00694CEE">
        <w:t xml:space="preserve"> to effectively respond to the situation then expand or contract as needed.</w:t>
      </w:r>
    </w:p>
    <w:p w14:paraId="28EBFBC4" w14:textId="77777777" w:rsidR="0081141E" w:rsidRPr="00694CEE" w:rsidRDefault="0081141E" w:rsidP="0081141E">
      <w:pPr>
        <w:pStyle w:val="BodyText"/>
      </w:pPr>
      <w:bookmarkStart w:id="49" w:name="_Toc48562431"/>
    </w:p>
    <w:p w14:paraId="00264A60" w14:textId="77777777" w:rsidR="0081141E" w:rsidRPr="00694CEE" w:rsidRDefault="0081141E" w:rsidP="00692461">
      <w:pPr>
        <w:pStyle w:val="Heading3"/>
      </w:pPr>
      <w:bookmarkStart w:id="50" w:name="_Toc525121178"/>
      <w:r w:rsidRPr="00694CEE">
        <w:rPr>
          <w:noProof/>
        </w:rPr>
        <w:drawing>
          <wp:inline distT="0" distB="0" distL="0" distR="0" wp14:anchorId="57FFF2E1" wp14:editId="4E369EB5">
            <wp:extent cx="6048164" cy="4150943"/>
            <wp:effectExtent l="0" t="0" r="0" b="254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EOC_Orgchart_ICS-like.png"/>
                    <pic:cNvPicPr/>
                  </pic:nvPicPr>
                  <pic:blipFill>
                    <a:blip r:embed="rId32" cstate="print">
                      <a:extLst>
                        <a:ext uri="{28A0092B-C50C-407E-A947-70E740481C1C}">
                          <a14:useLocalDpi xmlns:a14="http://schemas.microsoft.com/office/drawing/2010/main" val="0"/>
                        </a:ext>
                      </a:extLst>
                    </a:blip>
                    <a:stretch>
                      <a:fillRect/>
                    </a:stretch>
                  </pic:blipFill>
                  <pic:spPr bwMode="auto">
                    <a:xfrm>
                      <a:off x="0" y="0"/>
                      <a:ext cx="6048164" cy="4150943"/>
                    </a:xfrm>
                    <a:prstGeom prst="rect">
                      <a:avLst/>
                    </a:prstGeom>
                    <a:ln>
                      <a:noFill/>
                    </a:ln>
                    <a:extLst>
                      <a:ext uri="{53640926-AAD7-44D8-BBD7-CCE9431645EC}">
                        <a14:shadowObscured xmlns:a14="http://schemas.microsoft.com/office/drawing/2010/main"/>
                      </a:ext>
                    </a:extLst>
                  </pic:spPr>
                </pic:pic>
              </a:graphicData>
            </a:graphic>
          </wp:inline>
        </w:drawing>
      </w:r>
      <w:bookmarkEnd w:id="50"/>
    </w:p>
    <w:p w14:paraId="55858326" w14:textId="5392D63C" w:rsidR="00F70ACA" w:rsidRPr="00694CEE" w:rsidRDefault="00F70ACA" w:rsidP="00692461">
      <w:pPr>
        <w:pStyle w:val="Heading3"/>
      </w:pPr>
    </w:p>
    <w:p w14:paraId="0D6842A8" w14:textId="0C65CC7E" w:rsidR="00DB55C2" w:rsidRPr="00694CEE" w:rsidRDefault="00F70ACA" w:rsidP="00DB55C2">
      <w:pPr>
        <w:pStyle w:val="Caption"/>
      </w:pPr>
      <w:r w:rsidRPr="00694CEE">
        <w:t xml:space="preserve">Figure </w:t>
      </w:r>
      <w:fldSimple w:instr=" SEQ Figure \* ARABIC ">
        <w:r w:rsidR="00134BCD">
          <w:rPr>
            <w:noProof/>
          </w:rPr>
          <w:t>8</w:t>
        </w:r>
      </w:fldSimple>
      <w:r w:rsidRPr="00694CEE">
        <w:t>:</w:t>
      </w:r>
      <w:r w:rsidR="00DB55C2" w:rsidRPr="00694CEE">
        <w:t xml:space="preserve"> </w:t>
      </w:r>
      <w:r w:rsidR="005129C9" w:rsidRPr="00694CEE">
        <w:t>ISM</w:t>
      </w:r>
      <w:r w:rsidR="00DB55C2" w:rsidRPr="00694CEE">
        <w:t xml:space="preserve"> </w:t>
      </w:r>
      <w:r w:rsidR="005129C9" w:rsidRPr="00694CEE">
        <w:t xml:space="preserve">EOC </w:t>
      </w:r>
      <w:r w:rsidR="00DB55C2" w:rsidRPr="00694CEE">
        <w:t>Organization Chart</w:t>
      </w:r>
    </w:p>
    <w:p w14:paraId="543444D9" w14:textId="0B26045E" w:rsidR="008454FA" w:rsidRPr="00694CEE" w:rsidRDefault="008454FA" w:rsidP="008454FA">
      <w:pPr>
        <w:pStyle w:val="BodyText"/>
      </w:pPr>
    </w:p>
    <w:p w14:paraId="7AEE3434" w14:textId="73D1D70F" w:rsidR="008454FA" w:rsidRPr="00694CEE" w:rsidRDefault="008454FA" w:rsidP="008454FA">
      <w:pPr>
        <w:sectPr w:rsidR="008454FA" w:rsidRPr="00694CEE" w:rsidSect="00DA0275">
          <w:pgSz w:w="12240" w:h="15840" w:code="1"/>
          <w:pgMar w:top="1440" w:right="1440" w:bottom="1440" w:left="1440" w:header="720" w:footer="720" w:gutter="0"/>
          <w:cols w:space="720"/>
          <w:docGrid w:linePitch="360"/>
        </w:sectPr>
      </w:pPr>
    </w:p>
    <w:p w14:paraId="1F55AD39" w14:textId="3478FA55" w:rsidR="00F120A4" w:rsidRPr="00694CEE" w:rsidRDefault="005129C9" w:rsidP="00F120A4">
      <w:pPr>
        <w:pStyle w:val="Heading2"/>
      </w:pPr>
      <w:bookmarkStart w:id="51" w:name="_Toc53665209"/>
      <w:r w:rsidRPr="00694CEE">
        <w:lastRenderedPageBreak/>
        <w:t>ISM</w:t>
      </w:r>
      <w:r w:rsidR="00761908" w:rsidRPr="00694CEE">
        <w:t xml:space="preserve"> </w:t>
      </w:r>
      <w:r w:rsidR="00F120A4" w:rsidRPr="00694CEE">
        <w:t>EOC Layout</w:t>
      </w:r>
      <w:bookmarkEnd w:id="49"/>
      <w:bookmarkEnd w:id="51"/>
    </w:p>
    <w:p w14:paraId="22722733" w14:textId="12AEDB77" w:rsidR="004D6DD1" w:rsidRPr="00694CEE" w:rsidRDefault="0075393A" w:rsidP="004D6DD1">
      <w:pPr>
        <w:pStyle w:val="BodyText"/>
      </w:pPr>
      <w:r w:rsidRPr="00694CEE">
        <w:rPr>
          <w:bCs/>
          <w:highlight w:val="lightGray"/>
        </w:rPr>
        <w:t>The ISM</w:t>
      </w:r>
      <w:r w:rsidR="00F969E3" w:rsidRPr="00694CEE">
        <w:rPr>
          <w:bCs/>
          <w:highlight w:val="lightGray"/>
        </w:rPr>
        <w:t xml:space="preserve"> EOC floorplan layout </w:t>
      </w:r>
      <w:r w:rsidRPr="00694CEE">
        <w:rPr>
          <w:bCs/>
          <w:highlight w:val="lightGray"/>
        </w:rPr>
        <w:t>is</w:t>
      </w:r>
      <w:r w:rsidR="00F969E3" w:rsidRPr="00694CEE">
        <w:rPr>
          <w:bCs/>
          <w:highlight w:val="lightGray"/>
        </w:rPr>
        <w:t xml:space="preserve"> provided </w:t>
      </w:r>
      <w:r w:rsidR="001A6C82" w:rsidRPr="00694CEE">
        <w:rPr>
          <w:bCs/>
          <w:highlight w:val="lightGray"/>
        </w:rPr>
        <w:t xml:space="preserve">as </w:t>
      </w:r>
      <w:r w:rsidRPr="00694CEE">
        <w:rPr>
          <w:bCs/>
          <w:highlight w:val="lightGray"/>
        </w:rPr>
        <w:t xml:space="preserve">an </w:t>
      </w:r>
      <w:r w:rsidR="00F969E3" w:rsidRPr="00694CEE">
        <w:rPr>
          <w:bCs/>
          <w:highlight w:val="lightGray"/>
        </w:rPr>
        <w:t>example</w:t>
      </w:r>
      <w:r w:rsidR="001A6C82" w:rsidRPr="00694CEE">
        <w:rPr>
          <w:bCs/>
          <w:highlight w:val="lightGray"/>
        </w:rPr>
        <w:t>.</w:t>
      </w:r>
      <w:r w:rsidR="00F969E3" w:rsidRPr="00694CEE">
        <w:rPr>
          <w:bCs/>
          <w:highlight w:val="lightGray"/>
        </w:rPr>
        <w:t xml:space="preserve"> A customized graphic should be developed based on the jurisdiction’s EOC layout to replace the example.</w:t>
      </w:r>
    </w:p>
    <w:p w14:paraId="10569EF4" w14:textId="77777777" w:rsidR="004D6DD1" w:rsidRPr="00694CEE" w:rsidRDefault="004D6DD1" w:rsidP="004D6DD1">
      <w:pPr>
        <w:pStyle w:val="BodyText"/>
        <w:keepNext/>
      </w:pPr>
      <w:r w:rsidRPr="00694CEE">
        <w:rPr>
          <w:noProof/>
        </w:rPr>
        <w:drawing>
          <wp:inline distT="0" distB="0" distL="0" distR="0" wp14:anchorId="661CBECB" wp14:editId="52F9A4DD">
            <wp:extent cx="5943454" cy="6857364"/>
            <wp:effectExtent l="0" t="0" r="635" b="127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OC_FloorPlan_ICS_sample_A_v2.png"/>
                    <pic:cNvPicPr/>
                  </pic:nvPicPr>
                  <pic:blipFill>
                    <a:blip r:embed="rId33" cstate="print">
                      <a:extLst>
                        <a:ext uri="{28A0092B-C50C-407E-A947-70E740481C1C}">
                          <a14:useLocalDpi xmlns:a14="http://schemas.microsoft.com/office/drawing/2010/main" val="0"/>
                        </a:ext>
                      </a:extLst>
                    </a:blip>
                    <a:stretch>
                      <a:fillRect/>
                    </a:stretch>
                  </pic:blipFill>
                  <pic:spPr>
                    <a:xfrm>
                      <a:off x="0" y="0"/>
                      <a:ext cx="5943454" cy="6857364"/>
                    </a:xfrm>
                    <a:prstGeom prst="rect">
                      <a:avLst/>
                    </a:prstGeom>
                  </pic:spPr>
                </pic:pic>
              </a:graphicData>
            </a:graphic>
          </wp:inline>
        </w:drawing>
      </w:r>
    </w:p>
    <w:p w14:paraId="5797896D" w14:textId="1E9201A6" w:rsidR="00626F1A" w:rsidRPr="00694CEE" w:rsidRDefault="00F70ACA" w:rsidP="00F70ACA">
      <w:pPr>
        <w:pStyle w:val="Caption"/>
      </w:pPr>
      <w:r w:rsidRPr="00694CEE">
        <w:t xml:space="preserve">Figure </w:t>
      </w:r>
      <w:fldSimple w:instr=" SEQ Figure \* ARABIC ">
        <w:r w:rsidR="00134BCD">
          <w:rPr>
            <w:noProof/>
          </w:rPr>
          <w:t>9</w:t>
        </w:r>
      </w:fldSimple>
      <w:r w:rsidR="00F969E3" w:rsidRPr="00694CEE">
        <w:t xml:space="preserve">: </w:t>
      </w:r>
      <w:r w:rsidR="0075393A" w:rsidRPr="00694CEE">
        <w:t xml:space="preserve">ISM </w:t>
      </w:r>
      <w:r w:rsidR="00F969E3" w:rsidRPr="00694CEE">
        <w:t>EOC Floorplan Example</w:t>
      </w:r>
    </w:p>
    <w:p w14:paraId="34E320C6" w14:textId="77777777" w:rsidR="007F7C0D" w:rsidRPr="00694CEE" w:rsidRDefault="007F7C0D" w:rsidP="00F120A4">
      <w:pPr>
        <w:pStyle w:val="Heading2"/>
        <w:sectPr w:rsidR="007F7C0D" w:rsidRPr="00694CEE" w:rsidSect="00822B0F">
          <w:pgSz w:w="12240" w:h="15840" w:code="1"/>
          <w:pgMar w:top="1440" w:right="1440" w:bottom="1440" w:left="1440" w:header="720" w:footer="720" w:gutter="0"/>
          <w:cols w:space="720"/>
          <w:docGrid w:linePitch="360"/>
        </w:sectPr>
      </w:pPr>
      <w:bookmarkStart w:id="52" w:name="_Toc48562432"/>
    </w:p>
    <w:p w14:paraId="086D2732" w14:textId="4CDB714B" w:rsidR="00F120A4" w:rsidRPr="00694CEE" w:rsidRDefault="00F120A4" w:rsidP="00F727B3">
      <w:pPr>
        <w:pStyle w:val="Heading2"/>
      </w:pPr>
      <w:bookmarkStart w:id="53" w:name="_Toc53665210"/>
      <w:r w:rsidRPr="00694CEE">
        <w:lastRenderedPageBreak/>
        <w:t xml:space="preserve">EOC Organization: </w:t>
      </w:r>
      <w:bookmarkStart w:id="54" w:name="_Hlk50106688"/>
      <w:bookmarkEnd w:id="52"/>
      <w:r w:rsidR="00551E82" w:rsidRPr="00694CEE">
        <w:t>Emergency Response Positions, Units, and Responsibilities</w:t>
      </w:r>
      <w:bookmarkEnd w:id="53"/>
      <w:bookmarkEnd w:id="54"/>
    </w:p>
    <w:tbl>
      <w:tblPr>
        <w:tblStyle w:val="TableSubhead"/>
        <w:tblW w:w="9090" w:type="dxa"/>
        <w:tblLayout w:type="fixed"/>
        <w:tblLook w:val="00A0" w:firstRow="1" w:lastRow="0" w:firstColumn="1" w:lastColumn="0" w:noHBand="0" w:noVBand="0"/>
      </w:tblPr>
      <w:tblGrid>
        <w:gridCol w:w="1890"/>
        <w:gridCol w:w="7200"/>
      </w:tblGrid>
      <w:tr w:rsidR="00E81B91" w:rsidRPr="00694CEE" w14:paraId="5D7E9EFA" w14:textId="77777777" w:rsidTr="006D1AFA">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1FCB8373" w14:textId="231EC6A8" w:rsidR="00E81B91" w:rsidRPr="00694CEE" w:rsidRDefault="00E81B91" w:rsidP="00485E40">
            <w:pPr>
              <w:pStyle w:val="TableHeader"/>
              <w:rPr>
                <w:sz w:val="28"/>
                <w:szCs w:val="28"/>
              </w:rPr>
            </w:pPr>
            <w:r w:rsidRPr="00694CEE">
              <w:rPr>
                <w:sz w:val="28"/>
                <w:szCs w:val="28"/>
              </w:rPr>
              <w:t>Command Section</w:t>
            </w:r>
          </w:p>
        </w:tc>
      </w:tr>
      <w:tr w:rsidR="0027308F" w:rsidRPr="00694CEE" w14:paraId="6B0F0B7E" w14:textId="77777777" w:rsidTr="0027308F">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1890" w:type="dxa"/>
          </w:tcPr>
          <w:p w14:paraId="7CB2638A" w14:textId="58390561" w:rsidR="0027308F" w:rsidRPr="00694CEE" w:rsidRDefault="0027308F" w:rsidP="0027308F">
            <w:pPr>
              <w:pStyle w:val="TableHeader"/>
            </w:pPr>
            <w:r w:rsidRPr="00694CEE">
              <w:t>Position/Unit</w:t>
            </w:r>
          </w:p>
        </w:tc>
        <w:tc>
          <w:tcPr>
            <w:tcW w:w="7200" w:type="dxa"/>
          </w:tcPr>
          <w:p w14:paraId="62A18F9B" w14:textId="77777777" w:rsidR="0027308F" w:rsidRPr="00694CEE" w:rsidRDefault="0027308F" w:rsidP="0027308F">
            <w:pPr>
              <w:pStyle w:val="TableHeader"/>
              <w:cnfStyle w:val="100000000000" w:firstRow="1" w:lastRow="0" w:firstColumn="0" w:lastColumn="0" w:oddVBand="0" w:evenVBand="0" w:oddHBand="0" w:evenHBand="0" w:firstRowFirstColumn="0" w:firstRowLastColumn="0" w:lastRowFirstColumn="0" w:lastRowLastColumn="0"/>
            </w:pPr>
            <w:r w:rsidRPr="00694CEE">
              <w:t>Responsibilities</w:t>
            </w:r>
          </w:p>
        </w:tc>
      </w:tr>
      <w:tr w:rsidR="0027308F" w:rsidRPr="00694CEE" w14:paraId="2F88E565"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0C36355F" w14:textId="569E8F59" w:rsidR="0027308F" w:rsidRPr="00694CEE" w:rsidRDefault="0027308F" w:rsidP="00B81ED5">
            <w:pPr>
              <w:pStyle w:val="TableText"/>
              <w:jc w:val="center"/>
              <w:rPr>
                <w:b/>
                <w:bCs/>
              </w:rPr>
            </w:pPr>
            <w:r w:rsidRPr="00694CEE">
              <w:rPr>
                <w:b/>
                <w:bCs/>
              </w:rPr>
              <w:t>EOC Director</w:t>
            </w:r>
          </w:p>
        </w:tc>
        <w:tc>
          <w:tcPr>
            <w:tcW w:w="7200" w:type="dxa"/>
          </w:tcPr>
          <w:p w14:paraId="18B55582" w14:textId="0431576B" w:rsidR="0027308F" w:rsidRPr="00694CEE" w:rsidRDefault="0027308F" w:rsidP="00B81ED5">
            <w:pPr>
              <w:pStyle w:val="TableText"/>
              <w:cnfStyle w:val="000000000000" w:firstRow="0" w:lastRow="0" w:firstColumn="0" w:lastColumn="0" w:oddVBand="0" w:evenVBand="0" w:oddHBand="0" w:evenHBand="0" w:firstRowFirstColumn="0" w:firstRowLastColumn="0" w:lastRowFirstColumn="0" w:lastRowLastColumn="0"/>
            </w:pPr>
            <w:r w:rsidRPr="00694CEE">
              <w:t>The EOC Director manages and provides direction for the emergency response and recovery.</w:t>
            </w:r>
            <w:r w:rsidR="00F727B3" w:rsidRPr="00694CEE">
              <w:t xml:space="preserve"> Specific areas of management include the following:</w:t>
            </w:r>
          </w:p>
          <w:p w14:paraId="7F9E17F1" w14:textId="2AB04FA7"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Establish direction and control of the overall emergency response and recovery.</w:t>
            </w:r>
          </w:p>
          <w:p w14:paraId="6F096FD6" w14:textId="0A405EE0"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Determine needs and activate the EOC Command Staff and sections as needed. </w:t>
            </w:r>
          </w:p>
          <w:p w14:paraId="5814452C" w14:textId="3C717750"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Coordinate with the Public Information Officer</w:t>
            </w:r>
            <w:r w:rsidR="00F727B3" w:rsidRPr="00694CEE">
              <w:t xml:space="preserve"> </w:t>
            </w:r>
            <w:r w:rsidRPr="00694CEE">
              <w:t>regarding public information, press releases, and media relations.</w:t>
            </w:r>
          </w:p>
          <w:p w14:paraId="1CAEA07F" w14:textId="0E461AA9"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Coordinate with the Liaison Officer about activities and coordination with surrounding jurisdictions and state, federal, and private partners.  </w:t>
            </w:r>
          </w:p>
          <w:p w14:paraId="724FF71C" w14:textId="32798C0E"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Coordinate with Legal Counsel regarding emergency actions, liability, legal procedures, and possible legal eventualities.</w:t>
            </w:r>
          </w:p>
          <w:p w14:paraId="00C7D840" w14:textId="753BFAF8"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Provide </w:t>
            </w:r>
            <w:r w:rsidRPr="00694CEE">
              <w:rPr>
                <w:rStyle w:val="Shaded"/>
                <w:shd w:val="clear" w:color="auto" w:fill="D9D9D9" w:themeFill="background1" w:themeFillShade="D9"/>
              </w:rPr>
              <w:t>(Name of Jurisdiction)</w:t>
            </w:r>
            <w:r w:rsidRPr="00694CEE">
              <w:t xml:space="preserve"> senior elected and appointed officials information about the emergency or disaster and response activities and the need for a local disaster declaration.</w:t>
            </w:r>
          </w:p>
          <w:p w14:paraId="571A85B9" w14:textId="63690ABD" w:rsidR="000435AD" w:rsidRPr="00694CEE" w:rsidRDefault="0027308F" w:rsidP="000435AD">
            <w:pPr>
              <w:pStyle w:val="TableBullet"/>
              <w:cnfStyle w:val="000000000000" w:firstRow="0" w:lastRow="0" w:firstColumn="0" w:lastColumn="0" w:oddVBand="0" w:evenVBand="0" w:oddHBand="0" w:evenHBand="0" w:firstRowFirstColumn="0" w:firstRowLastColumn="0" w:lastRowFirstColumn="0" w:lastRowLastColumn="0"/>
              <w:rPr>
                <w:b/>
              </w:rPr>
            </w:pPr>
            <w:r w:rsidRPr="00694CEE">
              <w:t>Manage fiscal authorization for expenditures.</w:t>
            </w:r>
          </w:p>
        </w:tc>
      </w:tr>
      <w:tr w:rsidR="0027308F" w:rsidRPr="00694CEE" w14:paraId="05C392EB"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0EA9C6A" w14:textId="68B43A47" w:rsidR="0027308F" w:rsidRPr="00694CEE" w:rsidRDefault="0027308F" w:rsidP="00B81ED5">
            <w:pPr>
              <w:pStyle w:val="TableText"/>
              <w:jc w:val="center"/>
              <w:rPr>
                <w:b/>
                <w:bCs/>
              </w:rPr>
            </w:pPr>
            <w:r w:rsidRPr="00694CEE">
              <w:rPr>
                <w:b/>
                <w:bCs/>
              </w:rPr>
              <w:t>Public Information Officer (PIO)</w:t>
            </w:r>
          </w:p>
        </w:tc>
        <w:tc>
          <w:tcPr>
            <w:tcW w:w="7200" w:type="dxa"/>
          </w:tcPr>
          <w:p w14:paraId="53BE1B18" w14:textId="495BF42A"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Serve as the </w:t>
            </w:r>
            <w:r w:rsidRPr="00694CEE">
              <w:rPr>
                <w:rStyle w:val="Shaded"/>
                <w:shd w:val="clear" w:color="auto" w:fill="D9D9D9" w:themeFill="background1" w:themeFillShade="D9"/>
              </w:rPr>
              <w:t>(Name of Jurisdiction)</w:t>
            </w:r>
            <w:r w:rsidRPr="00694CEE">
              <w:t xml:space="preserve"> central coordination point for all media releases. </w:t>
            </w:r>
          </w:p>
          <w:p w14:paraId="3F2238F1" w14:textId="2CF5B80B"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public within the affected area receives complete, accurate, and consistent information about life safety procedures, public health advisories, relief and assistance programs, and other vital information. </w:t>
            </w:r>
          </w:p>
          <w:p w14:paraId="1EEF4B7F" w14:textId="69A24879"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Coordinate media releases with </w:t>
            </w:r>
            <w:r w:rsidR="000B2B5E" w:rsidRPr="00694CEE">
              <w:t>PIO</w:t>
            </w:r>
            <w:r w:rsidRPr="00694CEE">
              <w:t xml:space="preserve">s at incidents or representing other affected emergency response agencies as required. </w:t>
            </w:r>
          </w:p>
          <w:p w14:paraId="4D89226C" w14:textId="77777777"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Develop the format for press conferences, in conjunction with EOC Director.</w:t>
            </w:r>
          </w:p>
          <w:p w14:paraId="37D27F37" w14:textId="77777777" w:rsidR="000435AD" w:rsidRPr="00694CEE" w:rsidRDefault="000B2B5E" w:rsidP="000435AD">
            <w:pPr>
              <w:pStyle w:val="TableBullet"/>
              <w:cnfStyle w:val="000000000000" w:firstRow="0" w:lastRow="0" w:firstColumn="0" w:lastColumn="0" w:oddVBand="0" w:evenVBand="0" w:oddHBand="0" w:evenHBand="0" w:firstRowFirstColumn="0" w:firstRowLastColumn="0" w:lastRowFirstColumn="0" w:lastRowLastColumn="0"/>
            </w:pPr>
            <w:r w:rsidRPr="00694CEE">
              <w:t>Determine the need for additional PIOs to support the incident.</w:t>
            </w:r>
          </w:p>
          <w:p w14:paraId="5498D22B" w14:textId="64904C3B" w:rsidR="00AB1474" w:rsidRPr="00694CEE" w:rsidRDefault="00AB1474" w:rsidP="000435AD">
            <w:pPr>
              <w:pStyle w:val="TableBullet"/>
              <w:cnfStyle w:val="000000000000" w:firstRow="0" w:lastRow="0" w:firstColumn="0" w:lastColumn="0" w:oddVBand="0" w:evenVBand="0" w:oddHBand="0" w:evenHBand="0" w:firstRowFirstColumn="0" w:firstRowLastColumn="0" w:lastRowFirstColumn="0" w:lastRowLastColumn="0"/>
            </w:pPr>
            <w:r w:rsidRPr="00694CEE">
              <w:t>Coordinate commercial and social media analysis with the Media Analysis Unit Leader.</w:t>
            </w:r>
          </w:p>
        </w:tc>
      </w:tr>
      <w:tr w:rsidR="0027308F" w:rsidRPr="00694CEE" w14:paraId="25187D40"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6D6CF43D" w14:textId="511379F6" w:rsidR="0027308F" w:rsidRPr="00694CEE" w:rsidRDefault="0027308F" w:rsidP="00B81ED5">
            <w:pPr>
              <w:pStyle w:val="TableText"/>
              <w:jc w:val="center"/>
              <w:rPr>
                <w:b/>
                <w:bCs/>
              </w:rPr>
            </w:pPr>
            <w:r w:rsidRPr="00694CEE">
              <w:rPr>
                <w:b/>
                <w:bCs/>
              </w:rPr>
              <w:t>Liaison Officer</w:t>
            </w:r>
          </w:p>
        </w:tc>
        <w:tc>
          <w:tcPr>
            <w:tcW w:w="7200" w:type="dxa"/>
          </w:tcPr>
          <w:p w14:paraId="2CE17405" w14:textId="5CDFD730"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Oversee all liaison activities, including coordinating with outside agency representatives assigned to the EOC and handling requests from other EOCs for </w:t>
            </w:r>
            <w:r w:rsidRPr="00694CEE">
              <w:rPr>
                <w:rStyle w:val="Shaded"/>
                <w:shd w:val="clear" w:color="auto" w:fill="D9D9D9" w:themeFill="background1" w:themeFillShade="D9"/>
              </w:rPr>
              <w:t>(Name of Jurisdiction)</w:t>
            </w:r>
            <w:r w:rsidRPr="00694CEE">
              <w:t xml:space="preserve"> representatives. </w:t>
            </w:r>
          </w:p>
          <w:p w14:paraId="602C9DCF" w14:textId="0516F9F5"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Establish and maintain a central location for incoming agency representatives, providing workspace and support as needed. </w:t>
            </w:r>
          </w:p>
          <w:p w14:paraId="2AAEFEAB" w14:textId="443A6DB4"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position-specific guidelines, policy directives, SITREPS, the appropriate EOC </w:t>
            </w:r>
            <w:r w:rsidRPr="00694CEE">
              <w:rPr>
                <w:highlight w:val="lightGray"/>
              </w:rPr>
              <w:t>(IAP or EAP)</w:t>
            </w:r>
            <w:r w:rsidRPr="00694CEE">
              <w:t xml:space="preserve"> are provided to agency representatives upon check-in. </w:t>
            </w:r>
          </w:p>
          <w:p w14:paraId="5D9E831B" w14:textId="47C56669" w:rsidR="000435AD" w:rsidRPr="00694CEE" w:rsidRDefault="0027308F" w:rsidP="000435AD">
            <w:pPr>
              <w:pStyle w:val="TableBullet"/>
              <w:cnfStyle w:val="000000000000" w:firstRow="0" w:lastRow="0" w:firstColumn="0" w:lastColumn="0" w:oddVBand="0" w:evenVBand="0" w:oddHBand="0" w:evenHBand="0" w:firstRowFirstColumn="0" w:firstRowLastColumn="0" w:lastRowFirstColumn="0" w:lastRowLastColumn="0"/>
            </w:pPr>
            <w:r w:rsidRPr="00694CEE">
              <w:t xml:space="preserve">In </w:t>
            </w:r>
            <w:r w:rsidR="000B2B5E" w:rsidRPr="00694CEE">
              <w:t xml:space="preserve">coordination </w:t>
            </w:r>
            <w:r w:rsidRPr="00694CEE">
              <w:t>with the EOC Director, provide orientations for VIPs and other visitors to the EOC</w:t>
            </w:r>
            <w:r w:rsidR="000B2B5E" w:rsidRPr="00694CEE">
              <w:t xml:space="preserve"> or incident scene with approval of the </w:t>
            </w:r>
            <w:r w:rsidR="00D021D0" w:rsidRPr="00694CEE">
              <w:t>On-scene I</w:t>
            </w:r>
            <w:r w:rsidR="000B2B5E" w:rsidRPr="00694CEE">
              <w:t xml:space="preserve">ncident </w:t>
            </w:r>
            <w:r w:rsidR="00D021D0" w:rsidRPr="00694CEE">
              <w:t>C</w:t>
            </w:r>
            <w:r w:rsidR="000B2B5E" w:rsidRPr="00694CEE">
              <w:t>ommander</w:t>
            </w:r>
            <w:r w:rsidRPr="00694CEE">
              <w:t xml:space="preserve">. </w:t>
            </w:r>
          </w:p>
        </w:tc>
      </w:tr>
      <w:tr w:rsidR="0027308F" w:rsidRPr="00694CEE" w14:paraId="74B4BD15"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11B9DB74" w14:textId="75A94153" w:rsidR="0027308F" w:rsidRPr="00694CEE" w:rsidRDefault="0027308F" w:rsidP="00B81ED5">
            <w:pPr>
              <w:pStyle w:val="TableText"/>
              <w:jc w:val="center"/>
              <w:rPr>
                <w:b/>
                <w:bCs/>
              </w:rPr>
            </w:pPr>
            <w:r w:rsidRPr="00694CEE">
              <w:rPr>
                <w:b/>
                <w:bCs/>
              </w:rPr>
              <w:lastRenderedPageBreak/>
              <w:t>Legal Counsel</w:t>
            </w:r>
          </w:p>
        </w:tc>
        <w:tc>
          <w:tcPr>
            <w:tcW w:w="7200" w:type="dxa"/>
          </w:tcPr>
          <w:p w14:paraId="33FAB631" w14:textId="7780BEBB"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Assess </w:t>
            </w:r>
            <w:r w:rsidRPr="00694CEE">
              <w:rPr>
                <w:rStyle w:val="Shaded"/>
                <w:shd w:val="clear" w:color="auto" w:fill="D9D9D9" w:themeFill="background1" w:themeFillShade="D9"/>
              </w:rPr>
              <w:t>(Name of Jurisdiction)</w:t>
            </w:r>
            <w:r w:rsidRPr="00694CEE">
              <w:t xml:space="preserve"> legal risks and liabilities resulting from the emergency or from operations.  </w:t>
            </w:r>
          </w:p>
          <w:p w14:paraId="342C412F" w14:textId="2E95165D" w:rsidR="0027308F" w:rsidRPr="00694CEE" w:rsidRDefault="0027308F" w:rsidP="00B81E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Provide professional counsel to the EOC Director regarding emergency actions, liabilities, legal procedures, and possible legal eventualities.  </w:t>
            </w:r>
          </w:p>
          <w:p w14:paraId="2224B15B" w14:textId="563F1D9B" w:rsidR="000435AD" w:rsidRPr="00694CEE" w:rsidRDefault="0027308F" w:rsidP="000435AD">
            <w:pPr>
              <w:pStyle w:val="TableBullet"/>
              <w:cnfStyle w:val="000000000000" w:firstRow="0" w:lastRow="0" w:firstColumn="0" w:lastColumn="0" w:oddVBand="0" w:evenVBand="0" w:oddHBand="0" w:evenHBand="0" w:firstRowFirstColumn="0" w:firstRowLastColumn="0" w:lastRowFirstColumn="0" w:lastRowLastColumn="0"/>
            </w:pPr>
            <w:r w:rsidRPr="00694CEE">
              <w:t xml:space="preserve">Represent the </w:t>
            </w:r>
            <w:r w:rsidRPr="00694CEE">
              <w:rPr>
                <w:rStyle w:val="Shaded"/>
                <w:shd w:val="clear" w:color="auto" w:fill="D9D9D9" w:themeFill="background1" w:themeFillShade="D9"/>
              </w:rPr>
              <w:t>(Name of Jurisdiction)</w:t>
            </w:r>
            <w:r w:rsidRPr="00694CEE">
              <w:t xml:space="preserve"> in matters involving local, state, and federal regulatory agencies.</w:t>
            </w:r>
          </w:p>
        </w:tc>
      </w:tr>
    </w:tbl>
    <w:p w14:paraId="6CDFFC83" w14:textId="68EAC284" w:rsidR="008D2CAE" w:rsidRPr="00694CEE" w:rsidRDefault="008D2CAE"/>
    <w:p w14:paraId="113531C0" w14:textId="77777777" w:rsidR="008D2CAE" w:rsidRPr="00694CEE" w:rsidRDefault="008D2CAE">
      <w:r w:rsidRPr="00694CEE">
        <w:br w:type="page"/>
      </w:r>
    </w:p>
    <w:tbl>
      <w:tblPr>
        <w:tblStyle w:val="TableSubhead"/>
        <w:tblW w:w="9090" w:type="dxa"/>
        <w:tblLayout w:type="fixed"/>
        <w:tblLook w:val="00A0" w:firstRow="1" w:lastRow="0" w:firstColumn="1" w:lastColumn="0" w:noHBand="0" w:noVBand="0"/>
      </w:tblPr>
      <w:tblGrid>
        <w:gridCol w:w="1890"/>
        <w:gridCol w:w="7200"/>
      </w:tblGrid>
      <w:tr w:rsidR="00E81B91" w:rsidRPr="00694CEE" w14:paraId="74F68FB8" w14:textId="77777777" w:rsidTr="006D1AFA">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35616899" w14:textId="0043DAFD" w:rsidR="00E81B91" w:rsidRPr="00694CEE" w:rsidRDefault="00C93668" w:rsidP="00485E40">
            <w:pPr>
              <w:pStyle w:val="TableHeader"/>
              <w:rPr>
                <w:sz w:val="28"/>
                <w:szCs w:val="28"/>
              </w:rPr>
            </w:pPr>
            <w:r w:rsidRPr="00694CEE">
              <w:rPr>
                <w:sz w:val="28"/>
                <w:szCs w:val="28"/>
              </w:rPr>
              <w:lastRenderedPageBreak/>
              <w:t>Situational Awareness</w:t>
            </w:r>
            <w:r w:rsidR="00E81B91" w:rsidRPr="00694CEE">
              <w:rPr>
                <w:sz w:val="28"/>
                <w:szCs w:val="28"/>
              </w:rPr>
              <w:t xml:space="preserve"> Section</w:t>
            </w:r>
          </w:p>
        </w:tc>
      </w:tr>
      <w:tr w:rsidR="0027308F" w:rsidRPr="00694CEE" w14:paraId="7807CEDE" w14:textId="77777777" w:rsidTr="0027308F">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1890" w:type="dxa"/>
          </w:tcPr>
          <w:p w14:paraId="3A851B92" w14:textId="7DA1F04A" w:rsidR="0027308F" w:rsidRPr="00694CEE" w:rsidRDefault="0027308F" w:rsidP="0027308F">
            <w:pPr>
              <w:pStyle w:val="TableHeader"/>
            </w:pPr>
            <w:r w:rsidRPr="00694CEE">
              <w:t>Position/Unit</w:t>
            </w:r>
          </w:p>
        </w:tc>
        <w:tc>
          <w:tcPr>
            <w:tcW w:w="7200" w:type="dxa"/>
            <w:vAlign w:val="center"/>
          </w:tcPr>
          <w:p w14:paraId="1F7F7713" w14:textId="1435C374" w:rsidR="0027308F" w:rsidRPr="00694CEE" w:rsidRDefault="0027308F" w:rsidP="0027308F">
            <w:pPr>
              <w:pStyle w:val="TableHeader"/>
              <w:cnfStyle w:val="100000000000" w:firstRow="1" w:lastRow="0" w:firstColumn="0" w:lastColumn="0" w:oddVBand="0" w:evenVBand="0" w:oddHBand="0" w:evenHBand="0" w:firstRowFirstColumn="0" w:firstRowLastColumn="0" w:lastRowFirstColumn="0" w:lastRowLastColumn="0"/>
            </w:pPr>
            <w:r w:rsidRPr="00694CEE">
              <w:t>Responsibilities</w:t>
            </w:r>
          </w:p>
        </w:tc>
      </w:tr>
      <w:tr w:rsidR="0027308F" w:rsidRPr="00694CEE" w14:paraId="7F1EBFA8" w14:textId="77777777" w:rsidTr="00CE00F6">
        <w:tc>
          <w:tcPr>
            <w:cnfStyle w:val="001000000000" w:firstRow="0" w:lastRow="0" w:firstColumn="1" w:lastColumn="0" w:oddVBand="0" w:evenVBand="0" w:oddHBand="0" w:evenHBand="0" w:firstRowFirstColumn="0" w:firstRowLastColumn="0" w:lastRowFirstColumn="0" w:lastRowLastColumn="0"/>
            <w:tcW w:w="1890" w:type="dxa"/>
          </w:tcPr>
          <w:p w14:paraId="34ECC826" w14:textId="0F5B7EBF" w:rsidR="0027308F" w:rsidRPr="00694CEE" w:rsidRDefault="00C93668" w:rsidP="00C93668">
            <w:pPr>
              <w:pStyle w:val="TableText"/>
              <w:jc w:val="center"/>
              <w:rPr>
                <w:b/>
                <w:bCs/>
              </w:rPr>
            </w:pPr>
            <w:r w:rsidRPr="00694CEE">
              <w:rPr>
                <w:b/>
                <w:bCs/>
              </w:rPr>
              <w:t>Situational Awareness Section Chief</w:t>
            </w:r>
          </w:p>
        </w:tc>
        <w:tc>
          <w:tcPr>
            <w:tcW w:w="7200" w:type="dxa"/>
          </w:tcPr>
          <w:p w14:paraId="0E57D2D6" w14:textId="333BE401" w:rsidR="00AB1474" w:rsidRPr="00694CEE" w:rsidRDefault="00AB1474" w:rsidP="005129C9">
            <w:pPr>
              <w:pStyle w:val="TableBullet"/>
              <w:cnfStyle w:val="000000000000" w:firstRow="0" w:lastRow="0" w:firstColumn="0" w:lastColumn="0" w:oddVBand="0" w:evenVBand="0" w:oddHBand="0" w:evenHBand="0" w:firstRowFirstColumn="0" w:firstRowLastColumn="0" w:lastRowFirstColumn="0" w:lastRowLastColumn="0"/>
            </w:pPr>
            <w:bookmarkStart w:id="55" w:name="_Hlk53559265"/>
            <w:r w:rsidRPr="00694CEE">
              <w:t>Oversee the collection, analysis, and dissemination of incident</w:t>
            </w:r>
            <w:r w:rsidR="00820F21" w:rsidRPr="00694CEE">
              <w:t>-specific</w:t>
            </w:r>
            <w:r w:rsidRPr="00694CEE">
              <w:t xml:space="preserve"> </w:t>
            </w:r>
            <w:r w:rsidR="00820F21" w:rsidRPr="00694CEE">
              <w:t>and other operational information</w:t>
            </w:r>
            <w:r w:rsidRPr="00694CEE">
              <w:t xml:space="preserve"> related to the emergency from all available sources (e.g., field contacts, other EOC staff, Technical Specialists, news feeds, and social media feeds).</w:t>
            </w:r>
          </w:p>
          <w:p w14:paraId="7D013037" w14:textId="77777777" w:rsidR="00C93668" w:rsidRPr="00694CEE" w:rsidRDefault="00C93668" w:rsidP="00C93668">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responsibilities of the Situational Awareness Section are addressed as required, including the following: </w:t>
            </w:r>
          </w:p>
          <w:p w14:paraId="03C4E3FD" w14:textId="2C7DC4BE" w:rsidR="00957B22" w:rsidRPr="00694CEE" w:rsidRDefault="00957B22" w:rsidP="00DB2CBE">
            <w:pPr>
              <w:pStyle w:val="TBL2"/>
              <w:cnfStyle w:val="000000000000" w:firstRow="0" w:lastRow="0" w:firstColumn="0" w:lastColumn="0" w:oddVBand="0" w:evenVBand="0" w:oddHBand="0" w:evenHBand="0" w:firstRowFirstColumn="0" w:firstRowLastColumn="0" w:lastRowFirstColumn="0" w:lastRowLastColumn="0"/>
            </w:pPr>
            <w:r w:rsidRPr="00694CEE">
              <w:t>Ensure all maps, status boards, and other displays contain current and accurate information.</w:t>
            </w:r>
          </w:p>
          <w:p w14:paraId="36419E71" w14:textId="68BBC4F0" w:rsidR="00C93668" w:rsidRPr="00694CEE" w:rsidRDefault="00C93668" w:rsidP="00DB2CBE">
            <w:pPr>
              <w:pStyle w:val="TBL2"/>
              <w:cnfStyle w:val="000000000000" w:firstRow="0" w:lastRow="0" w:firstColumn="0" w:lastColumn="0" w:oddVBand="0" w:evenVBand="0" w:oddHBand="0" w:evenHBand="0" w:firstRowFirstColumn="0" w:firstRowLastColumn="0" w:lastRowFirstColumn="0" w:lastRowLastColumn="0"/>
            </w:pPr>
            <w:r w:rsidRPr="00694CEE">
              <w:t xml:space="preserve">Prepare SITREPs and other situational awareness products for information dissemination, such as reports, briefings, and presentation products. </w:t>
            </w:r>
          </w:p>
          <w:p w14:paraId="0E68224E" w14:textId="679018E3" w:rsidR="00C93668" w:rsidRPr="00694CEE" w:rsidRDefault="00146459" w:rsidP="00DB2CBE">
            <w:pPr>
              <w:pStyle w:val="TBL2"/>
              <w:cnfStyle w:val="000000000000" w:firstRow="0" w:lastRow="0" w:firstColumn="0" w:lastColumn="0" w:oddVBand="0" w:evenVBand="0" w:oddHBand="0" w:evenHBand="0" w:firstRowFirstColumn="0" w:firstRowLastColumn="0" w:lastRowFirstColumn="0" w:lastRowLastColumn="0"/>
            </w:pPr>
            <w:r w:rsidRPr="00694CEE">
              <w:t xml:space="preserve">Provide </w:t>
            </w:r>
            <w:r w:rsidR="00C93668" w:rsidRPr="00694CEE">
              <w:t>briefings as requested by the EOC Director or policy-level leadership.</w:t>
            </w:r>
          </w:p>
          <w:p w14:paraId="4BF8C83A" w14:textId="75A2512A" w:rsidR="00C93668" w:rsidRPr="00694CEE" w:rsidRDefault="00C93668" w:rsidP="00DB2CBE">
            <w:pPr>
              <w:pStyle w:val="TBL2"/>
              <w:cnfStyle w:val="000000000000" w:firstRow="0" w:lastRow="0" w:firstColumn="0" w:lastColumn="0" w:oddVBand="0" w:evenVBand="0" w:oddHBand="0" w:evenHBand="0" w:firstRowFirstColumn="0" w:firstRowLastColumn="0" w:lastRowFirstColumn="0" w:lastRowLastColumn="0"/>
            </w:pPr>
            <w:r w:rsidRPr="00694CEE">
              <w:t>Collect and maintain up-to-date information regarding the impacts</w:t>
            </w:r>
            <w:r w:rsidR="00146459" w:rsidRPr="00694CEE">
              <w:t xml:space="preserve"> and </w:t>
            </w:r>
            <w:r w:rsidRPr="00694CEE">
              <w:t xml:space="preserve">status of community lifelines </w:t>
            </w:r>
            <w:r w:rsidR="00146459" w:rsidRPr="00694CEE">
              <w:t>including</w:t>
            </w:r>
            <w:r w:rsidRPr="00694CEE">
              <w:t xml:space="preserve"> restoration timelines.</w:t>
            </w:r>
          </w:p>
          <w:p w14:paraId="6FCBE54E" w14:textId="525F02B2" w:rsidR="00D03CFB" w:rsidRPr="00694CEE" w:rsidRDefault="00D03CFB" w:rsidP="00D03CFB">
            <w:pPr>
              <w:pStyle w:val="TableBullet"/>
              <w:cnfStyle w:val="000000000000" w:firstRow="0" w:lastRow="0" w:firstColumn="0" w:lastColumn="0" w:oddVBand="0" w:evenVBand="0" w:oddHBand="0" w:evenHBand="0" w:firstRowFirstColumn="0" w:firstRowLastColumn="0" w:lastRowFirstColumn="0" w:lastRowLastColumn="0"/>
            </w:pPr>
            <w:r w:rsidRPr="00694CEE">
              <w:t xml:space="preserve">Oversee damage assessment. </w:t>
            </w:r>
          </w:p>
          <w:p w14:paraId="21F740BB" w14:textId="3570570A" w:rsidR="00D03CFB" w:rsidRPr="00694CEE" w:rsidRDefault="00D03CFB" w:rsidP="00D03CFB">
            <w:pPr>
              <w:pStyle w:val="TableBullet"/>
              <w:cnfStyle w:val="000000000000" w:firstRow="0" w:lastRow="0" w:firstColumn="0" w:lastColumn="0" w:oddVBand="0" w:evenVBand="0" w:oddHBand="0" w:evenHBand="0" w:firstRowFirstColumn="0" w:firstRowLastColumn="0" w:lastRowFirstColumn="0" w:lastRowLastColumn="0"/>
            </w:pPr>
            <w:r w:rsidRPr="00694CEE">
              <w:t xml:space="preserve">Inform EOC Director of significant issues affecting the </w:t>
            </w:r>
            <w:r w:rsidR="00AA40EC" w:rsidRPr="00694CEE">
              <w:t>Situational Awareness</w:t>
            </w:r>
            <w:r w:rsidRPr="00694CEE">
              <w:t xml:space="preserve"> Section.</w:t>
            </w:r>
          </w:p>
          <w:p w14:paraId="62AAE71A" w14:textId="2800FCCA" w:rsidR="00C93668" w:rsidRPr="00694CEE" w:rsidRDefault="00C93668">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Situational Awareness Section </w:t>
            </w:r>
            <w:r w:rsidR="00D03CFB" w:rsidRPr="00694CEE">
              <w:rPr>
                <w:szCs w:val="20"/>
              </w:rPr>
              <w:t xml:space="preserve">objectives, as stated in EOC </w:t>
            </w:r>
            <w:r w:rsidR="00D03CFB" w:rsidRPr="00694CEE">
              <w:rPr>
                <w:szCs w:val="20"/>
                <w:highlight w:val="lightGray"/>
              </w:rPr>
              <w:t>(IAPs or EAPs)</w:t>
            </w:r>
            <w:r w:rsidR="00D03CFB" w:rsidRPr="00694CEE">
              <w:rPr>
                <w:szCs w:val="20"/>
              </w:rPr>
              <w:t>, are accomplished within the operational period or within the estimated time frame.</w:t>
            </w:r>
          </w:p>
          <w:p w14:paraId="613F7B0A" w14:textId="6E12DC1B" w:rsidR="000435AD" w:rsidRPr="00694CEE" w:rsidRDefault="00D03CFB">
            <w:pPr>
              <w:pStyle w:val="TableBullet"/>
              <w:cnfStyle w:val="000000000000" w:firstRow="0" w:lastRow="0" w:firstColumn="0" w:lastColumn="0" w:oddVBand="0" w:evenVBand="0" w:oddHBand="0" w:evenHBand="0" w:firstRowFirstColumn="0" w:firstRowLastColumn="0" w:lastRowFirstColumn="0" w:lastRowLastColumn="0"/>
            </w:pPr>
            <w:r w:rsidRPr="00694CEE">
              <w:t>Supervise and exercise overall responsibility for the coordination of unit activities within the section.</w:t>
            </w:r>
          </w:p>
          <w:p w14:paraId="4EFDF14C" w14:textId="5AFB80EB" w:rsidR="0027308F" w:rsidRPr="00694CEE" w:rsidRDefault="009668CB" w:rsidP="000D19D5">
            <w:pPr>
              <w:pStyle w:val="TableBullet"/>
              <w:cnfStyle w:val="000000000000" w:firstRow="0" w:lastRow="0" w:firstColumn="0" w:lastColumn="0" w:oddVBand="0" w:evenVBand="0" w:oddHBand="0" w:evenHBand="0" w:firstRowFirstColumn="0" w:firstRowLastColumn="0" w:lastRowFirstColumn="0" w:lastRowLastColumn="0"/>
            </w:pPr>
            <w:r w:rsidRPr="00694CEE">
              <w:t>Establish the appropriate level of organization for the Situational Awareness Section, including the activation of Community Lifelines Unit, Hazard Analysis Unit, and Media Analysis Unit.</w:t>
            </w:r>
            <w:bookmarkEnd w:id="55"/>
          </w:p>
        </w:tc>
      </w:tr>
      <w:tr w:rsidR="004A5576" w:rsidRPr="00694CEE" w14:paraId="62C8834D"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217E62AB" w14:textId="1064D6C2" w:rsidR="004A5576" w:rsidRPr="00694CEE" w:rsidRDefault="004A5576" w:rsidP="00B81ED5">
            <w:pPr>
              <w:pStyle w:val="TableText"/>
              <w:jc w:val="center"/>
              <w:rPr>
                <w:b/>
                <w:bCs/>
              </w:rPr>
            </w:pPr>
            <w:r w:rsidRPr="00694CEE">
              <w:rPr>
                <w:b/>
                <w:bCs/>
              </w:rPr>
              <w:t>Community Lifelines Unit</w:t>
            </w:r>
          </w:p>
        </w:tc>
        <w:tc>
          <w:tcPr>
            <w:tcW w:w="7200" w:type="dxa"/>
          </w:tcPr>
          <w:p w14:paraId="5AD1C16F" w14:textId="51B047A4" w:rsidR="004A5576" w:rsidRPr="00694CEE" w:rsidRDefault="00CA75DC" w:rsidP="000C7459">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Establish and maintain methods to collect, analyze, and disseminate information about community lifelines including: </w:t>
            </w:r>
          </w:p>
          <w:p w14:paraId="4677D1B0" w14:textId="6D3CB665"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ab/>
              <w:t>Food, Water, and Shelter</w:t>
            </w:r>
          </w:p>
          <w:p w14:paraId="0F87F132" w14:textId="520627CC"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Safety and Security</w:t>
            </w:r>
          </w:p>
          <w:p w14:paraId="51319FDD" w14:textId="0BEF2163"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Health and Medical</w:t>
            </w:r>
          </w:p>
          <w:p w14:paraId="6FE090C7" w14:textId="6735D9F2"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Energy</w:t>
            </w:r>
          </w:p>
          <w:p w14:paraId="17F714B3" w14:textId="05E7F299"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ab/>
              <w:t>Communications</w:t>
            </w:r>
          </w:p>
          <w:p w14:paraId="02BC1E6D" w14:textId="1428856D"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ab/>
              <w:t>Transportation</w:t>
            </w:r>
          </w:p>
          <w:p w14:paraId="57A5F157" w14:textId="1FF52A2A" w:rsidR="000C7459" w:rsidRPr="00694CEE" w:rsidRDefault="000C7459" w:rsidP="000C7459">
            <w:pPr>
              <w:pStyle w:val="TBL2"/>
              <w:cnfStyle w:val="000000000000" w:firstRow="0" w:lastRow="0" w:firstColumn="0" w:lastColumn="0" w:oddVBand="0" w:evenVBand="0" w:oddHBand="0" w:evenHBand="0" w:firstRowFirstColumn="0" w:firstRowLastColumn="0" w:lastRowFirstColumn="0" w:lastRowLastColumn="0"/>
            </w:pPr>
            <w:r w:rsidRPr="00694CEE">
              <w:tab/>
              <w:t>Hazardous Materials</w:t>
            </w:r>
          </w:p>
          <w:p w14:paraId="4FD21019" w14:textId="77777777" w:rsidR="000C7459" w:rsidRPr="00694CEE" w:rsidRDefault="000C7459" w:rsidP="00C50506">
            <w:pPr>
              <w:pStyle w:val="TableBullet"/>
              <w:cnfStyle w:val="000000000000" w:firstRow="0" w:lastRow="0" w:firstColumn="0" w:lastColumn="0" w:oddVBand="0" w:evenVBand="0" w:oddHBand="0" w:evenHBand="0" w:firstRowFirstColumn="0" w:firstRowLastColumn="0" w:lastRowFirstColumn="0" w:lastRowLastColumn="0"/>
            </w:pPr>
            <w:r w:rsidRPr="00694CEE">
              <w:t>Ensure all maps, status boards, and other displays related to community lifelines contain current and accurate information.</w:t>
            </w:r>
          </w:p>
          <w:p w14:paraId="48C05EBB" w14:textId="02163609" w:rsidR="000C7459" w:rsidRPr="00694CEE" w:rsidRDefault="000C7459" w:rsidP="00C50506">
            <w:pPr>
              <w:pStyle w:val="TableBullet"/>
              <w:cnfStyle w:val="000000000000" w:firstRow="0" w:lastRow="0" w:firstColumn="0" w:lastColumn="0" w:oddVBand="0" w:evenVBand="0" w:oddHBand="0" w:evenHBand="0" w:firstRowFirstColumn="0" w:firstRowLastColumn="0" w:lastRowFirstColumn="0" w:lastRowLastColumn="0"/>
            </w:pPr>
            <w:r w:rsidRPr="00694CEE">
              <w:t xml:space="preserve">Support the development of situational awareness products, including all SITREPs and briefing materials </w:t>
            </w:r>
            <w:r w:rsidR="009668CB" w:rsidRPr="00694CEE">
              <w:t>associated with</w:t>
            </w:r>
            <w:r w:rsidRPr="00694CEE">
              <w:t xml:space="preserve"> community lifeline</w:t>
            </w:r>
            <w:r w:rsidR="009668CB" w:rsidRPr="00694CEE">
              <w:t>s.</w:t>
            </w:r>
          </w:p>
          <w:p w14:paraId="089BF9BD" w14:textId="3108A059" w:rsidR="004A5576" w:rsidRPr="00694CEE" w:rsidRDefault="000C7459" w:rsidP="00C50506">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appropriate actions are taken to address the operational objectives and assignments in the EOC </w:t>
            </w:r>
            <w:r w:rsidRPr="00694CEE">
              <w:rPr>
                <w:highlight w:val="lightGray"/>
              </w:rPr>
              <w:t>(IAP or EAP)</w:t>
            </w:r>
            <w:r w:rsidRPr="00694CEE">
              <w:t xml:space="preserve"> assigned to the unit.</w:t>
            </w:r>
          </w:p>
        </w:tc>
      </w:tr>
      <w:tr w:rsidR="0027308F" w:rsidRPr="00694CEE" w14:paraId="5DF58F8E"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DBDD142" w14:textId="59F1FBE6" w:rsidR="0027308F" w:rsidRPr="00694CEE" w:rsidRDefault="00CE00F6" w:rsidP="00B81ED5">
            <w:pPr>
              <w:pStyle w:val="TableText"/>
              <w:jc w:val="center"/>
              <w:rPr>
                <w:b/>
                <w:bCs/>
              </w:rPr>
            </w:pPr>
            <w:r w:rsidRPr="00694CEE">
              <w:rPr>
                <w:b/>
                <w:bCs/>
              </w:rPr>
              <w:lastRenderedPageBreak/>
              <w:t>Hazard Analysis Unit</w:t>
            </w:r>
          </w:p>
        </w:tc>
        <w:tc>
          <w:tcPr>
            <w:tcW w:w="7200" w:type="dxa"/>
          </w:tcPr>
          <w:p w14:paraId="28DE5732" w14:textId="05F5A555" w:rsidR="00CE00F6" w:rsidRPr="00694CEE" w:rsidRDefault="006418FE" w:rsidP="00CE00F6">
            <w:pPr>
              <w:pStyle w:val="TableBullet"/>
              <w:cnfStyle w:val="000000000000" w:firstRow="0" w:lastRow="0" w:firstColumn="0" w:lastColumn="0" w:oddVBand="0" w:evenVBand="0" w:oddHBand="0" w:evenHBand="0" w:firstRowFirstColumn="0" w:firstRowLastColumn="0" w:lastRowFirstColumn="0" w:lastRowLastColumn="0"/>
            </w:pPr>
            <w:bookmarkStart w:id="56" w:name="_Hlk52869840"/>
            <w:bookmarkStart w:id="57" w:name="_Hlk52869051"/>
            <w:r w:rsidRPr="00694CEE">
              <w:t xml:space="preserve">Establish and maintain methods to collect, analyze, and disseminate information about ongoing </w:t>
            </w:r>
            <w:r w:rsidR="00634EA2" w:rsidRPr="00694CEE">
              <w:t>and</w:t>
            </w:r>
            <w:r w:rsidRPr="00694CEE">
              <w:t xml:space="preserve"> </w:t>
            </w:r>
            <w:r w:rsidR="00A738AD">
              <w:t xml:space="preserve">other </w:t>
            </w:r>
            <w:r w:rsidR="00EC647D">
              <w:t>potential</w:t>
            </w:r>
            <w:r w:rsidR="00EC647D" w:rsidRPr="00694CEE">
              <w:t xml:space="preserve"> </w:t>
            </w:r>
            <w:r w:rsidRPr="00694CEE">
              <w:t xml:space="preserve">hazards that may impact </w:t>
            </w:r>
            <w:r w:rsidR="00CE00F6" w:rsidRPr="00694CEE">
              <w:t>ongoing emergency response efforts.</w:t>
            </w:r>
          </w:p>
          <w:bookmarkEnd w:id="56"/>
          <w:p w14:paraId="62567EF7" w14:textId="77777777" w:rsidR="00CE00F6" w:rsidRPr="00694CEE" w:rsidRDefault="00CE00F6" w:rsidP="00CE00F6">
            <w:pPr>
              <w:pStyle w:val="TableBullet"/>
              <w:cnfStyle w:val="000000000000" w:firstRow="0" w:lastRow="0" w:firstColumn="0" w:lastColumn="0" w:oddVBand="0" w:evenVBand="0" w:oddHBand="0" w:evenHBand="0" w:firstRowFirstColumn="0" w:firstRowLastColumn="0" w:lastRowFirstColumn="0" w:lastRowLastColumn="0"/>
            </w:pPr>
            <w:r w:rsidRPr="00694CEE">
              <w:t>Ensure all maps, status boards, and other displays related to hazards contain current and accurate information.</w:t>
            </w:r>
          </w:p>
          <w:p w14:paraId="5328B425" w14:textId="568DF510" w:rsidR="0027308F" w:rsidRPr="00694CEE" w:rsidRDefault="00D8338F" w:rsidP="00CE00F6">
            <w:pPr>
              <w:pStyle w:val="TableBullet"/>
              <w:cnfStyle w:val="000000000000" w:firstRow="0" w:lastRow="0" w:firstColumn="0" w:lastColumn="0" w:oddVBand="0" w:evenVBand="0" w:oddHBand="0" w:evenHBand="0" w:firstRowFirstColumn="0" w:firstRowLastColumn="0" w:lastRowFirstColumn="0" w:lastRowLastColumn="0"/>
            </w:pPr>
            <w:r w:rsidRPr="00694CEE">
              <w:t>Support the development of situational awareness products, including all SITREPs and briefing materials associated with hazard analysis.</w:t>
            </w:r>
            <w:bookmarkEnd w:id="57"/>
          </w:p>
          <w:p w14:paraId="3611A50C" w14:textId="5B93C7C8" w:rsidR="00D8338F" w:rsidRPr="00694CEE" w:rsidRDefault="00D8338F" w:rsidP="00CE00F6">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appropriate actions are taken to address the operational objectives and assignments in the EOC </w:t>
            </w:r>
            <w:r w:rsidRPr="00694CEE">
              <w:rPr>
                <w:highlight w:val="lightGray"/>
              </w:rPr>
              <w:t>(IAP or EAP)</w:t>
            </w:r>
            <w:r w:rsidRPr="00694CEE">
              <w:t xml:space="preserve"> assigned to the unit.</w:t>
            </w:r>
          </w:p>
        </w:tc>
      </w:tr>
      <w:tr w:rsidR="0027308F" w:rsidRPr="00694CEE" w14:paraId="478F37B7"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23A9D810" w14:textId="7DF3D518" w:rsidR="0027308F" w:rsidRPr="00694CEE" w:rsidRDefault="00CE00F6" w:rsidP="00B81ED5">
            <w:pPr>
              <w:pStyle w:val="TableText"/>
              <w:jc w:val="center"/>
              <w:rPr>
                <w:b/>
                <w:bCs/>
              </w:rPr>
            </w:pPr>
            <w:r w:rsidRPr="00694CEE">
              <w:rPr>
                <w:b/>
                <w:bCs/>
              </w:rPr>
              <w:t>Media Analysis Unit</w:t>
            </w:r>
          </w:p>
        </w:tc>
        <w:tc>
          <w:tcPr>
            <w:tcW w:w="7200" w:type="dxa"/>
          </w:tcPr>
          <w:p w14:paraId="796C1C33" w14:textId="594F94F7" w:rsidR="00CE00F6" w:rsidRPr="00694CEE" w:rsidRDefault="00795D12" w:rsidP="00CE00F6">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Establish and maintain methods to collect, analyze, and disseminate information regarding incident coverage by commercial </w:t>
            </w:r>
            <w:r w:rsidR="00CE00F6" w:rsidRPr="00694CEE">
              <w:t>news outlets</w:t>
            </w:r>
            <w:r w:rsidRPr="00694CEE">
              <w:t xml:space="preserve"> (i.e., TV, radio, newspapers</w:t>
            </w:r>
            <w:r w:rsidR="00C50506" w:rsidRPr="00694CEE">
              <w:t>, and commercial media websites</w:t>
            </w:r>
            <w:r w:rsidRPr="00694CEE">
              <w:t xml:space="preserve">) and </w:t>
            </w:r>
            <w:r w:rsidR="004A770C" w:rsidRPr="00694CEE">
              <w:t xml:space="preserve">in </w:t>
            </w:r>
            <w:r w:rsidRPr="00694CEE">
              <w:t xml:space="preserve">social media </w:t>
            </w:r>
            <w:r w:rsidR="004A770C" w:rsidRPr="00694CEE">
              <w:t>sources</w:t>
            </w:r>
            <w:r w:rsidR="00D03CFB" w:rsidRPr="00694CEE">
              <w:t>.</w:t>
            </w:r>
            <w:r w:rsidR="00CE00F6" w:rsidRPr="00694CEE">
              <w:t xml:space="preserve"> </w:t>
            </w:r>
          </w:p>
          <w:p w14:paraId="1E33DDB6" w14:textId="77777777" w:rsidR="00D8338F" w:rsidRPr="00694CEE" w:rsidRDefault="00D8338F" w:rsidP="00D8338F">
            <w:pPr>
              <w:pStyle w:val="TableBullet"/>
              <w:cnfStyle w:val="000000000000" w:firstRow="0" w:lastRow="0" w:firstColumn="0" w:lastColumn="0" w:oddVBand="0" w:evenVBand="0" w:oddHBand="0" w:evenHBand="0" w:firstRowFirstColumn="0" w:firstRowLastColumn="0" w:lastRowFirstColumn="0" w:lastRowLastColumn="0"/>
            </w:pPr>
            <w:r w:rsidRPr="00694CEE">
              <w:t>Ensure all maps, status boards, and other displays related to hazards contain current and accurate information.</w:t>
            </w:r>
          </w:p>
          <w:p w14:paraId="19B225F4" w14:textId="1FB34B53" w:rsidR="00D8338F" w:rsidRPr="00694CEE" w:rsidRDefault="00D8338F" w:rsidP="00795D12">
            <w:pPr>
              <w:pStyle w:val="TableBullet"/>
              <w:cnfStyle w:val="000000000000" w:firstRow="0" w:lastRow="0" w:firstColumn="0" w:lastColumn="0" w:oddVBand="0" w:evenVBand="0" w:oddHBand="0" w:evenHBand="0" w:firstRowFirstColumn="0" w:firstRowLastColumn="0" w:lastRowFirstColumn="0" w:lastRowLastColumn="0"/>
            </w:pPr>
            <w:r w:rsidRPr="00694CEE">
              <w:t xml:space="preserve">Support the development of situational awareness products, including all SITREPs and briefing materials associated with media analysis. </w:t>
            </w:r>
          </w:p>
          <w:p w14:paraId="1708CC38" w14:textId="17048A3F" w:rsidR="0027308F" w:rsidRPr="00694CEE" w:rsidRDefault="00CE00F6" w:rsidP="00795D12">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appropriate actions are taken to address the operational objectives and assignments in the EOC </w:t>
            </w:r>
            <w:r w:rsidRPr="00694CEE">
              <w:rPr>
                <w:highlight w:val="lightGray"/>
              </w:rPr>
              <w:t>(IAP or EAP)</w:t>
            </w:r>
            <w:r w:rsidRPr="00694CEE">
              <w:t xml:space="preserve"> assigned to the unit.</w:t>
            </w:r>
          </w:p>
        </w:tc>
      </w:tr>
    </w:tbl>
    <w:p w14:paraId="02150638" w14:textId="3DF9F000" w:rsidR="008D2CAE" w:rsidRPr="00694CEE" w:rsidRDefault="008D2CAE"/>
    <w:p w14:paraId="387904D2" w14:textId="77777777" w:rsidR="008D2CAE" w:rsidRPr="00694CEE" w:rsidRDefault="008D2CAE">
      <w:r w:rsidRPr="00694CEE">
        <w:br w:type="page"/>
      </w:r>
    </w:p>
    <w:tbl>
      <w:tblPr>
        <w:tblStyle w:val="TableSubhead"/>
        <w:tblW w:w="9090" w:type="dxa"/>
        <w:tblLayout w:type="fixed"/>
        <w:tblLook w:val="00A0" w:firstRow="1" w:lastRow="0" w:firstColumn="1" w:lastColumn="0" w:noHBand="0" w:noVBand="0"/>
      </w:tblPr>
      <w:tblGrid>
        <w:gridCol w:w="1890"/>
        <w:gridCol w:w="7200"/>
      </w:tblGrid>
      <w:tr w:rsidR="00E81B91" w:rsidRPr="00694CEE" w14:paraId="4117CB53" w14:textId="77777777" w:rsidTr="006D1AFA">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1D1B7302" w14:textId="0D3F3E60" w:rsidR="00E81B91" w:rsidRPr="00694CEE" w:rsidRDefault="00E81B91" w:rsidP="00485E40">
            <w:pPr>
              <w:pStyle w:val="TableHeader"/>
              <w:rPr>
                <w:sz w:val="28"/>
                <w:szCs w:val="28"/>
              </w:rPr>
            </w:pPr>
            <w:r w:rsidRPr="00694CEE">
              <w:rPr>
                <w:sz w:val="28"/>
                <w:szCs w:val="28"/>
              </w:rPr>
              <w:lastRenderedPageBreak/>
              <w:t xml:space="preserve">Planning </w:t>
            </w:r>
            <w:r w:rsidR="00CE00F6" w:rsidRPr="00694CEE">
              <w:rPr>
                <w:sz w:val="28"/>
                <w:szCs w:val="28"/>
              </w:rPr>
              <w:t>Support</w:t>
            </w:r>
            <w:r w:rsidRPr="00694CEE">
              <w:rPr>
                <w:sz w:val="28"/>
                <w:szCs w:val="28"/>
              </w:rPr>
              <w:t xml:space="preserve"> Section</w:t>
            </w:r>
          </w:p>
        </w:tc>
      </w:tr>
      <w:tr w:rsidR="008D2CAE" w:rsidRPr="00694CEE" w14:paraId="17F73766" w14:textId="77777777" w:rsidTr="008D2CAE">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1890" w:type="dxa"/>
          </w:tcPr>
          <w:p w14:paraId="5C9629F9" w14:textId="028EB0F5" w:rsidR="008D2CAE" w:rsidRPr="00694CEE" w:rsidRDefault="008D2CAE" w:rsidP="008D2CAE">
            <w:pPr>
              <w:pStyle w:val="TableHeader"/>
            </w:pPr>
            <w:r w:rsidRPr="00694CEE">
              <w:t>Position/Unit</w:t>
            </w:r>
          </w:p>
        </w:tc>
        <w:tc>
          <w:tcPr>
            <w:tcW w:w="7200" w:type="dxa"/>
          </w:tcPr>
          <w:p w14:paraId="07D52B9F" w14:textId="49AC2EF0" w:rsidR="008D2CAE" w:rsidRPr="00694CEE" w:rsidRDefault="008D2CAE" w:rsidP="008D2CAE">
            <w:pPr>
              <w:pStyle w:val="TableHeader"/>
              <w:cnfStyle w:val="100000000000" w:firstRow="1" w:lastRow="0" w:firstColumn="0" w:lastColumn="0" w:oddVBand="0" w:evenVBand="0" w:oddHBand="0" w:evenHBand="0" w:firstRowFirstColumn="0" w:firstRowLastColumn="0" w:lastRowFirstColumn="0" w:lastRowLastColumn="0"/>
            </w:pPr>
            <w:r w:rsidRPr="00694CEE">
              <w:t>Responsibilities</w:t>
            </w:r>
          </w:p>
        </w:tc>
      </w:tr>
      <w:tr w:rsidR="0027308F" w:rsidRPr="00694CEE" w14:paraId="03792E47"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6F4C26B5" w14:textId="77777777" w:rsidR="00CE00F6" w:rsidRPr="00694CEE" w:rsidRDefault="00CE00F6" w:rsidP="00CE00F6">
            <w:pPr>
              <w:pStyle w:val="TableText"/>
              <w:jc w:val="center"/>
              <w:rPr>
                <w:b/>
                <w:bCs/>
              </w:rPr>
            </w:pPr>
            <w:r w:rsidRPr="00694CEE">
              <w:rPr>
                <w:b/>
                <w:bCs/>
              </w:rPr>
              <w:t>Planning Support Section</w:t>
            </w:r>
          </w:p>
          <w:p w14:paraId="27B438FC" w14:textId="5775DF7E" w:rsidR="0027308F" w:rsidRPr="00694CEE" w:rsidRDefault="00CE00F6" w:rsidP="00CE00F6">
            <w:pPr>
              <w:pStyle w:val="TableText"/>
              <w:jc w:val="center"/>
              <w:rPr>
                <w:b/>
                <w:bCs/>
              </w:rPr>
            </w:pPr>
            <w:r w:rsidRPr="00694CEE">
              <w:rPr>
                <w:b/>
                <w:bCs/>
              </w:rPr>
              <w:t>Chief</w:t>
            </w:r>
          </w:p>
        </w:tc>
        <w:tc>
          <w:tcPr>
            <w:tcW w:w="7200" w:type="dxa"/>
          </w:tcPr>
          <w:p w14:paraId="2384CDF9" w14:textId="77777777" w:rsidR="009668CB" w:rsidRPr="00694CEE" w:rsidRDefault="009668CB" w:rsidP="00D8338F">
            <w:pPr>
              <w:pStyle w:val="TableBullet"/>
              <w:cnfStyle w:val="000000000000" w:firstRow="0" w:lastRow="0" w:firstColumn="0" w:lastColumn="0" w:oddVBand="0" w:evenVBand="0" w:oddHBand="0" w:evenHBand="0" w:firstRowFirstColumn="0" w:firstRowLastColumn="0" w:lastRowFirstColumn="0" w:lastRowLastColumn="0"/>
            </w:pPr>
            <w:bookmarkStart w:id="58" w:name="_Hlk53559676"/>
            <w:r w:rsidRPr="00694CEE">
              <w:t>Provide a range of current and future planning services that may include developing contingency, deactivation, demobilization, and recovery plans.</w:t>
            </w:r>
          </w:p>
          <w:p w14:paraId="3DF7D8C5" w14:textId="77777777" w:rsidR="00CE00F6" w:rsidRPr="00694CEE" w:rsidRDefault="00CE00F6" w:rsidP="00CE00F6">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responsibilities of the Planning Support Section are addressed as required, including the following: </w:t>
            </w:r>
          </w:p>
          <w:p w14:paraId="12482D94" w14:textId="77777777" w:rsidR="00DB2CBE" w:rsidRPr="00694CEE" w:rsidRDefault="00DB2CBE" w:rsidP="00DB2CBE">
            <w:pPr>
              <w:pStyle w:val="TBL2"/>
              <w:cnfStyle w:val="000000000000" w:firstRow="0" w:lastRow="0" w:firstColumn="0" w:lastColumn="0" w:oddVBand="0" w:evenVBand="0" w:oddHBand="0" w:evenHBand="0" w:firstRowFirstColumn="0" w:firstRowLastColumn="0" w:lastRowFirstColumn="0" w:lastRowLastColumn="0"/>
            </w:pPr>
            <w:r w:rsidRPr="00694CEE">
              <w:t>In coordination with the EOC Director, the Command Staff, and the General Staff, establish the operational periods, meetings schedules, and staffing plan.</w:t>
            </w:r>
          </w:p>
          <w:p w14:paraId="7609421B" w14:textId="4CCF309B" w:rsidR="00DB2CBE" w:rsidRPr="00694CEE" w:rsidRDefault="00DB2CBE" w:rsidP="00DB2CBE">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 xml:space="preserve">Prepare and distribute the EOC </w:t>
            </w:r>
            <w:r w:rsidRPr="00694CEE">
              <w:rPr>
                <w:highlight w:val="lightGray"/>
              </w:rPr>
              <w:t>(IAP or EAP)</w:t>
            </w:r>
            <w:r w:rsidRPr="00694CEE">
              <w:t xml:space="preserve"> and facilitate the </w:t>
            </w:r>
            <w:r w:rsidR="00985482" w:rsidRPr="00694CEE">
              <w:t>P</w:t>
            </w:r>
            <w:r w:rsidRPr="00694CEE">
              <w:t xml:space="preserve">lanning </w:t>
            </w:r>
            <w:r w:rsidR="00985482" w:rsidRPr="00694CEE">
              <w:t>M</w:t>
            </w:r>
            <w:r w:rsidRPr="00694CEE">
              <w:t xml:space="preserve">eeting. </w:t>
            </w:r>
          </w:p>
          <w:p w14:paraId="5CE683F0" w14:textId="77777777" w:rsidR="00DB2CBE" w:rsidRPr="00694CEE" w:rsidRDefault="00DB2CBE" w:rsidP="00DB2CBE">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Develop the EOC Demobilization Plan, if necessary.</w:t>
            </w:r>
          </w:p>
          <w:p w14:paraId="44948B9F" w14:textId="47F558AD" w:rsidR="00CE00F6" w:rsidRPr="00694CEE" w:rsidRDefault="00CE00F6" w:rsidP="00CE00F6">
            <w:pPr>
              <w:pStyle w:val="TBL2"/>
              <w:cnfStyle w:val="000000000000" w:firstRow="0" w:lastRow="0" w:firstColumn="0" w:lastColumn="0" w:oddVBand="0" w:evenVBand="0" w:oddHBand="0" w:evenHBand="0" w:firstRowFirstColumn="0" w:firstRowLastColumn="0" w:lastRowFirstColumn="0" w:lastRowLastColumn="0"/>
            </w:pPr>
            <w:r w:rsidRPr="00694CEE">
              <w:t xml:space="preserve">Document and maintain files on all EOC activities. </w:t>
            </w:r>
          </w:p>
          <w:p w14:paraId="0277C068" w14:textId="77777777" w:rsidR="00D8338F" w:rsidRPr="00694CEE" w:rsidRDefault="00D8338F" w:rsidP="00D8338F">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Provide technical support services to EOC sections and branches.</w:t>
            </w:r>
          </w:p>
          <w:p w14:paraId="2D112283" w14:textId="276F7541" w:rsidR="00AA40EC" w:rsidRPr="00694CEE" w:rsidRDefault="00AA40EC" w:rsidP="00AA40E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In coordination with other Section Chiefs, ensure status reports are completed and used as the basis for the EOC </w:t>
            </w:r>
            <w:r w:rsidRPr="00694CEE">
              <w:rPr>
                <w:highlight w:val="lightGray"/>
              </w:rPr>
              <w:t>(IAP or EAP)</w:t>
            </w:r>
            <w:r w:rsidRPr="00694CEE">
              <w:t>.</w:t>
            </w:r>
          </w:p>
          <w:p w14:paraId="12FB51C9" w14:textId="77777777" w:rsidR="00CE00F6" w:rsidRPr="00694CEE" w:rsidRDefault="00CE00F6" w:rsidP="00CE00F6">
            <w:pPr>
              <w:pStyle w:val="TableBullet"/>
              <w:cnfStyle w:val="000000000000" w:firstRow="0" w:lastRow="0" w:firstColumn="0" w:lastColumn="0" w:oddVBand="0" w:evenVBand="0" w:oddHBand="0" w:evenHBand="0" w:firstRowFirstColumn="0" w:firstRowLastColumn="0" w:lastRowFirstColumn="0" w:lastRowLastColumn="0"/>
            </w:pPr>
            <w:r w:rsidRPr="00694CEE">
              <w:t xml:space="preserve">Inform EOC Director of significant issues affecting the Planning Support Section. </w:t>
            </w:r>
          </w:p>
          <w:p w14:paraId="666EF290" w14:textId="7BA3F5D6" w:rsidR="009A17F7" w:rsidRPr="00694CEE" w:rsidRDefault="009A17F7" w:rsidP="009A17F7">
            <w:pPr>
              <w:pStyle w:val="TableBullet"/>
              <w:cnfStyle w:val="000000000000" w:firstRow="0" w:lastRow="0" w:firstColumn="0" w:lastColumn="0" w:oddVBand="0" w:evenVBand="0" w:oddHBand="0" w:evenHBand="0" w:firstRowFirstColumn="0" w:firstRowLastColumn="0" w:lastRowFirstColumn="0" w:lastRowLastColumn="0"/>
              <w:rPr>
                <w:szCs w:val="20"/>
              </w:rPr>
            </w:pPr>
            <w:r w:rsidRPr="00694CEE">
              <w:rPr>
                <w:szCs w:val="20"/>
              </w:rPr>
              <w:t xml:space="preserve">Ensure Planning Support Section objectives, as stated in EOC </w:t>
            </w:r>
            <w:r w:rsidRPr="00694CEE">
              <w:rPr>
                <w:szCs w:val="20"/>
                <w:highlight w:val="lightGray"/>
              </w:rPr>
              <w:t>(IAPs or EAPs)</w:t>
            </w:r>
            <w:r w:rsidRPr="00694CEE">
              <w:rPr>
                <w:szCs w:val="20"/>
              </w:rPr>
              <w:t>, are accomplished within the operational period or within the estimated time frame.</w:t>
            </w:r>
          </w:p>
          <w:p w14:paraId="23BF8509" w14:textId="0A6A479D" w:rsidR="00D8338F" w:rsidRPr="00694CEE" w:rsidRDefault="00D8338F" w:rsidP="00CE00F6">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 xml:space="preserve">Supervise and exercise overall responsibility for the coordination of unit activities within the section. </w:t>
            </w:r>
          </w:p>
          <w:p w14:paraId="03C6FA33" w14:textId="7019E91A" w:rsidR="000435AD" w:rsidRPr="00694CEE" w:rsidRDefault="00DB2CBE" w:rsidP="00D8338F">
            <w:pPr>
              <w:pStyle w:val="TableBullet"/>
              <w:cnfStyle w:val="000000000000" w:firstRow="0" w:lastRow="0" w:firstColumn="0" w:lastColumn="0" w:oddVBand="0" w:evenVBand="0" w:oddHBand="0" w:evenHBand="0" w:firstRowFirstColumn="0" w:firstRowLastColumn="0" w:lastRowFirstColumn="0" w:lastRowLastColumn="0"/>
            </w:pPr>
            <w:r w:rsidRPr="00694CEE">
              <w:t>Establish the appropriate level of organization for the Planning Support Section, including the activation of the Documentation Unit, Demobilization Unit, and Technical Specialists.</w:t>
            </w:r>
            <w:bookmarkEnd w:id="58"/>
          </w:p>
        </w:tc>
      </w:tr>
      <w:tr w:rsidR="00E75A83" w:rsidRPr="00694CEE" w14:paraId="19762A7B"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15ED28B8" w14:textId="392AB58B" w:rsidR="00E75A83" w:rsidRPr="00694CEE" w:rsidRDefault="00E75A83" w:rsidP="00E75A83">
            <w:pPr>
              <w:pStyle w:val="TableText"/>
              <w:jc w:val="center"/>
              <w:rPr>
                <w:b/>
                <w:bCs/>
              </w:rPr>
            </w:pPr>
            <w:r w:rsidRPr="00694CEE">
              <w:rPr>
                <w:b/>
                <w:bCs/>
              </w:rPr>
              <w:t>Demobilization Unit</w:t>
            </w:r>
          </w:p>
        </w:tc>
        <w:tc>
          <w:tcPr>
            <w:tcW w:w="7200" w:type="dxa"/>
          </w:tcPr>
          <w:p w14:paraId="36837721" w14:textId="77777777" w:rsidR="00E75A83" w:rsidRPr="00694CEE" w:rsidRDefault="00E75A83" w:rsidP="00E75A83">
            <w:pPr>
              <w:pStyle w:val="TableBullet"/>
              <w:cnfStyle w:val="000000000000" w:firstRow="0" w:lastRow="0" w:firstColumn="0" w:lastColumn="0" w:oddVBand="0" w:evenVBand="0" w:oddHBand="0" w:evenHBand="0" w:firstRowFirstColumn="0" w:firstRowLastColumn="0" w:lastRowFirstColumn="0" w:lastRowLastColumn="0"/>
            </w:pPr>
            <w:r w:rsidRPr="00694CEE">
              <w:t>Develop a Demobilization Plan for the EOC based on a review of all pertinent planning documents and status reports.</w:t>
            </w:r>
          </w:p>
          <w:p w14:paraId="6C7DFA76" w14:textId="77777777" w:rsidR="00E75A83" w:rsidRPr="00694CEE" w:rsidRDefault="00E75A83" w:rsidP="00E75A83">
            <w:pPr>
              <w:pStyle w:val="TableBullet"/>
              <w:cnfStyle w:val="000000000000" w:firstRow="0" w:lastRow="0" w:firstColumn="0" w:lastColumn="0" w:oddVBand="0" w:evenVBand="0" w:oddHBand="0" w:evenHBand="0" w:firstRowFirstColumn="0" w:firstRowLastColumn="0" w:lastRowFirstColumn="0" w:lastRowLastColumn="0"/>
            </w:pPr>
            <w:r w:rsidRPr="00694CEE">
              <w:t>Work closely with EOC Command and General Staff to ensure a smooth and orderly release of resources.</w:t>
            </w:r>
          </w:p>
          <w:p w14:paraId="463FD25E" w14:textId="37FE7A07" w:rsidR="00E75A83" w:rsidRPr="00694CEE" w:rsidRDefault="00E75A83" w:rsidP="00E75A83">
            <w:pPr>
              <w:pStyle w:val="TableBullet"/>
              <w:cnfStyle w:val="000000000000" w:firstRow="0" w:lastRow="0" w:firstColumn="0" w:lastColumn="0" w:oddVBand="0" w:evenVBand="0" w:oddHBand="0" w:evenHBand="0" w:firstRowFirstColumn="0" w:firstRowLastColumn="0" w:lastRowFirstColumn="0" w:lastRowLastColumn="0"/>
            </w:pPr>
            <w:r w:rsidRPr="00694CEE">
              <w:t>Coordinate with the Facility Support Unit regarding the demobilization of facilities.</w:t>
            </w:r>
          </w:p>
        </w:tc>
      </w:tr>
      <w:tr w:rsidR="008E484E" w:rsidRPr="00694CEE" w14:paraId="721982DC"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4D0F72E5" w14:textId="26F5F3FC" w:rsidR="008E484E" w:rsidRPr="00694CEE" w:rsidRDefault="008E484E" w:rsidP="008E484E">
            <w:pPr>
              <w:pStyle w:val="TableText"/>
              <w:jc w:val="center"/>
              <w:rPr>
                <w:b/>
                <w:bCs/>
              </w:rPr>
            </w:pPr>
            <w:r w:rsidRPr="00694CEE">
              <w:rPr>
                <w:b/>
                <w:bCs/>
              </w:rPr>
              <w:lastRenderedPageBreak/>
              <w:t>Documentation Unit</w:t>
            </w:r>
          </w:p>
        </w:tc>
        <w:tc>
          <w:tcPr>
            <w:tcW w:w="7200" w:type="dxa"/>
          </w:tcPr>
          <w:p w14:paraId="6B26359E" w14:textId="6E259CEC" w:rsidR="008E484E" w:rsidRPr="00694CE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694CEE">
              <w:t xml:space="preserve">Collect, organize, and file all completed emergency-related forms, to include all EOC Activity Logs (ICS-214), SITREPs, </w:t>
            </w:r>
            <w:r w:rsidRPr="00694CEE">
              <w:rPr>
                <w:highlight w:val="lightGray"/>
              </w:rPr>
              <w:t>(IAPs or EAPs)</w:t>
            </w:r>
            <w:r w:rsidRPr="00694CEE">
              <w:t>, and any other related information, just prior to the end of each operational period.</w:t>
            </w:r>
          </w:p>
          <w:p w14:paraId="33E3CE88" w14:textId="77777777" w:rsidR="008E484E" w:rsidRPr="00694CE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694CEE">
              <w:t>Ensure any documentation submitted to the Documentation Unit is accurate and complete. Have reporting parties correct any errors or omissions before final submission.</w:t>
            </w:r>
          </w:p>
          <w:p w14:paraId="4577130B" w14:textId="77777777" w:rsidR="008E484E" w:rsidRPr="00694CE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694CEE">
              <w:t xml:space="preserve">Provide document reproduction services to EOC staff. </w:t>
            </w:r>
          </w:p>
          <w:p w14:paraId="04226C75" w14:textId="3D911D26" w:rsidR="008E484E" w:rsidRPr="00694CE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694CEE">
              <w:t xml:space="preserve">Distribute the EOC </w:t>
            </w:r>
            <w:r w:rsidRPr="00694CEE">
              <w:rPr>
                <w:highlight w:val="lightGray"/>
              </w:rPr>
              <w:t>(IAPs or EAPs)</w:t>
            </w:r>
            <w:r w:rsidRPr="00694CEE">
              <w:t xml:space="preserve"> and other documents, as required. </w:t>
            </w:r>
          </w:p>
          <w:p w14:paraId="37A787B7" w14:textId="77777777" w:rsidR="008E484E" w:rsidRPr="00694CE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694CEE">
              <w:t xml:space="preserve">Maintain a permanent electronic archive of all SITREPs and EOC </w:t>
            </w:r>
            <w:r w:rsidRPr="00694CEE">
              <w:rPr>
                <w:highlight w:val="lightGray"/>
              </w:rPr>
              <w:t>(IAPs or EAPs)</w:t>
            </w:r>
            <w:r w:rsidRPr="00694CEE">
              <w:t xml:space="preserve"> associated with the incident to establish a historical record and assist with potential cost recovery efforts. </w:t>
            </w:r>
          </w:p>
          <w:p w14:paraId="64B7969A" w14:textId="310E4EB3" w:rsidR="008E484E" w:rsidRPr="00694CEE" w:rsidRDefault="008E484E" w:rsidP="008E484E">
            <w:pPr>
              <w:pStyle w:val="TableBullet"/>
              <w:cnfStyle w:val="000000000000" w:firstRow="0" w:lastRow="0" w:firstColumn="0" w:lastColumn="0" w:oddVBand="0" w:evenVBand="0" w:oddHBand="0" w:evenHBand="0" w:firstRowFirstColumn="0" w:firstRowLastColumn="0" w:lastRowFirstColumn="0" w:lastRowLastColumn="0"/>
            </w:pPr>
            <w:r w:rsidRPr="00694CEE">
              <w:t>Assist the OEM Director in the preparation and distribution of the After-Action Report.</w:t>
            </w:r>
          </w:p>
        </w:tc>
      </w:tr>
      <w:tr w:rsidR="0027308F" w:rsidRPr="00694CEE" w14:paraId="12293D99"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FB20CCB" w14:textId="731E67A5" w:rsidR="0027308F" w:rsidRPr="00694CEE" w:rsidRDefault="00D85A4B" w:rsidP="007F7C0D">
            <w:pPr>
              <w:pStyle w:val="TableText"/>
              <w:jc w:val="center"/>
              <w:rPr>
                <w:b/>
                <w:bCs/>
              </w:rPr>
            </w:pPr>
            <w:r w:rsidRPr="00694CEE">
              <w:rPr>
                <w:b/>
                <w:bCs/>
              </w:rPr>
              <w:t>Technical Specialists</w:t>
            </w:r>
          </w:p>
        </w:tc>
        <w:tc>
          <w:tcPr>
            <w:tcW w:w="7200" w:type="dxa"/>
          </w:tcPr>
          <w:p w14:paraId="59AFDE5B" w14:textId="77777777" w:rsidR="00D85A4B" w:rsidRPr="00694CEE" w:rsidRDefault="00D85A4B" w:rsidP="00D85A4B">
            <w:pPr>
              <w:pStyle w:val="TableBullet"/>
              <w:cnfStyle w:val="000000000000" w:firstRow="0" w:lastRow="0" w:firstColumn="0" w:lastColumn="0" w:oddVBand="0" w:evenVBand="0" w:oddHBand="0" w:evenHBand="0" w:firstRowFirstColumn="0" w:firstRowLastColumn="0" w:lastRowFirstColumn="0" w:lastRowLastColumn="0"/>
            </w:pPr>
            <w:r w:rsidRPr="00694CEE">
              <w:t xml:space="preserve">Provide technical observations and recommendations to EOC staff in specialized areas as required. </w:t>
            </w:r>
          </w:p>
          <w:p w14:paraId="4AF23E19" w14:textId="77777777" w:rsidR="00D85A4B" w:rsidRPr="00694CEE" w:rsidRDefault="00D85A4B" w:rsidP="00D85A4B">
            <w:pPr>
              <w:pStyle w:val="TableBullet"/>
              <w:cnfStyle w:val="000000000000" w:firstRow="0" w:lastRow="0" w:firstColumn="0" w:lastColumn="0" w:oddVBand="0" w:evenVBand="0" w:oddHBand="0" w:evenHBand="0" w:firstRowFirstColumn="0" w:firstRowLastColumn="0" w:lastRowFirstColumn="0" w:lastRowLastColumn="0"/>
            </w:pPr>
            <w:r w:rsidRPr="00694CEE">
              <w:t xml:space="preserve">Advise on legal limitations on use of particular resources. </w:t>
            </w:r>
          </w:p>
          <w:p w14:paraId="6BD980A5" w14:textId="169597AE" w:rsidR="000435AD" w:rsidRPr="00694CEE" w:rsidRDefault="00D85A4B" w:rsidP="000435AD">
            <w:pPr>
              <w:pStyle w:val="TableBullet"/>
              <w:cnfStyle w:val="000000000000" w:firstRow="0" w:lastRow="0" w:firstColumn="0" w:lastColumn="0" w:oddVBand="0" w:evenVBand="0" w:oddHBand="0" w:evenHBand="0" w:firstRowFirstColumn="0" w:firstRowLastColumn="0" w:lastRowFirstColumn="0" w:lastRowLastColumn="0"/>
            </w:pPr>
            <w:r w:rsidRPr="00694CEE">
              <w:t>Work with inter-agency coordination groups as necessary, providing expertise.</w:t>
            </w:r>
          </w:p>
        </w:tc>
      </w:tr>
    </w:tbl>
    <w:p w14:paraId="37E9EA02" w14:textId="53766737" w:rsidR="008D2CAE" w:rsidRPr="00694CEE" w:rsidRDefault="008D2CAE"/>
    <w:p w14:paraId="00627A82" w14:textId="77777777" w:rsidR="008D2CAE" w:rsidRPr="00694CEE" w:rsidRDefault="008D2CAE">
      <w:r w:rsidRPr="00694CEE">
        <w:br w:type="page"/>
      </w:r>
    </w:p>
    <w:tbl>
      <w:tblPr>
        <w:tblStyle w:val="TableSubhead"/>
        <w:tblW w:w="9090" w:type="dxa"/>
        <w:tblLayout w:type="fixed"/>
        <w:tblLook w:val="00A0" w:firstRow="1" w:lastRow="0" w:firstColumn="1" w:lastColumn="0" w:noHBand="0" w:noVBand="0"/>
      </w:tblPr>
      <w:tblGrid>
        <w:gridCol w:w="1890"/>
        <w:gridCol w:w="7200"/>
      </w:tblGrid>
      <w:tr w:rsidR="00E81B91" w:rsidRPr="00694CEE" w14:paraId="69D9A6CA" w14:textId="77777777" w:rsidTr="0073792C">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gridSpan w:val="2"/>
          </w:tcPr>
          <w:p w14:paraId="647B50DA" w14:textId="6292413A" w:rsidR="00E81B91" w:rsidRPr="00694CEE" w:rsidRDefault="00807DAC" w:rsidP="00FA341F">
            <w:pPr>
              <w:pStyle w:val="TableHeader"/>
              <w:rPr>
                <w:sz w:val="28"/>
                <w:szCs w:val="28"/>
              </w:rPr>
            </w:pPr>
            <w:r w:rsidRPr="00694CEE">
              <w:rPr>
                <w:sz w:val="28"/>
                <w:szCs w:val="28"/>
              </w:rPr>
              <w:lastRenderedPageBreak/>
              <w:t>Resources Support</w:t>
            </w:r>
            <w:r w:rsidR="00E81B91" w:rsidRPr="00694CEE">
              <w:rPr>
                <w:sz w:val="28"/>
                <w:szCs w:val="28"/>
              </w:rPr>
              <w:t xml:space="preserve"> Section</w:t>
            </w:r>
          </w:p>
        </w:tc>
      </w:tr>
      <w:tr w:rsidR="0027308F" w:rsidRPr="00694CEE" w14:paraId="4BF60350" w14:textId="77777777" w:rsidTr="0073792C">
        <w:trPr>
          <w:cnfStyle w:val="100000000000" w:firstRow="1" w:lastRow="0" w:firstColumn="0" w:lastColumn="0" w:oddVBand="0" w:evenVBand="0" w:oddHBand="0" w:evenHBand="0" w:firstRowFirstColumn="0" w:firstRowLastColumn="0" w:lastRowFirstColumn="0" w:lastRowLastColumn="0"/>
          <w:cantSplit/>
          <w:tblHeader/>
        </w:trPr>
        <w:tc>
          <w:tcPr>
            <w:cnfStyle w:val="001000000000" w:firstRow="0" w:lastRow="0" w:firstColumn="1" w:lastColumn="0" w:oddVBand="0" w:evenVBand="0" w:oddHBand="0" w:evenHBand="0" w:firstRowFirstColumn="0" w:firstRowLastColumn="0" w:lastRowFirstColumn="0" w:lastRowLastColumn="0"/>
            <w:tcW w:w="1890" w:type="dxa"/>
          </w:tcPr>
          <w:p w14:paraId="166E2583" w14:textId="112767E7" w:rsidR="0027308F" w:rsidRPr="00694CEE" w:rsidRDefault="0027308F" w:rsidP="0027308F">
            <w:pPr>
              <w:pStyle w:val="TableHeader"/>
            </w:pPr>
            <w:r w:rsidRPr="00694CEE">
              <w:t>Position/Unit</w:t>
            </w:r>
          </w:p>
        </w:tc>
        <w:tc>
          <w:tcPr>
            <w:tcW w:w="7200" w:type="dxa"/>
          </w:tcPr>
          <w:p w14:paraId="1AA1CB03" w14:textId="3BC194C0" w:rsidR="0027308F" w:rsidRPr="00694CEE" w:rsidRDefault="0027308F" w:rsidP="0027308F">
            <w:pPr>
              <w:pStyle w:val="TableHeader"/>
              <w:cnfStyle w:val="100000000000" w:firstRow="1" w:lastRow="0" w:firstColumn="0" w:lastColumn="0" w:oddVBand="0" w:evenVBand="0" w:oddHBand="0" w:evenHBand="0" w:firstRowFirstColumn="0" w:firstRowLastColumn="0" w:lastRowFirstColumn="0" w:lastRowLastColumn="0"/>
              <w:rPr>
                <w:szCs w:val="20"/>
              </w:rPr>
            </w:pPr>
            <w:r w:rsidRPr="00694CEE">
              <w:rPr>
                <w:szCs w:val="20"/>
              </w:rPr>
              <w:t>Responsibilities</w:t>
            </w:r>
          </w:p>
        </w:tc>
      </w:tr>
      <w:tr w:rsidR="0027308F" w:rsidRPr="00694CEE" w14:paraId="4AAF78E7" w14:textId="77777777" w:rsidTr="0073792C">
        <w:tc>
          <w:tcPr>
            <w:cnfStyle w:val="001000000000" w:firstRow="0" w:lastRow="0" w:firstColumn="1" w:lastColumn="0" w:oddVBand="0" w:evenVBand="0" w:oddHBand="0" w:evenHBand="0" w:firstRowFirstColumn="0" w:firstRowLastColumn="0" w:lastRowFirstColumn="0" w:lastRowLastColumn="0"/>
            <w:tcW w:w="1890" w:type="dxa"/>
          </w:tcPr>
          <w:p w14:paraId="4B172DFA" w14:textId="6CAE3B00" w:rsidR="0027308F" w:rsidRPr="00694CEE" w:rsidRDefault="00807DAC" w:rsidP="007F7C0D">
            <w:pPr>
              <w:pStyle w:val="TableText"/>
              <w:jc w:val="center"/>
              <w:rPr>
                <w:b/>
                <w:bCs/>
              </w:rPr>
            </w:pPr>
            <w:r w:rsidRPr="00694CEE">
              <w:rPr>
                <w:b/>
                <w:bCs/>
              </w:rPr>
              <w:t>Resources Support Section Chief</w:t>
            </w:r>
          </w:p>
        </w:tc>
        <w:tc>
          <w:tcPr>
            <w:tcW w:w="7200" w:type="dxa"/>
          </w:tcPr>
          <w:p w14:paraId="63AD9A5E" w14:textId="51DF419E" w:rsidR="009668CB" w:rsidRPr="00694CEE" w:rsidRDefault="00C50506" w:rsidP="00807DAC">
            <w:pPr>
              <w:pStyle w:val="TableBullet"/>
              <w:cnfStyle w:val="000000000000" w:firstRow="0" w:lastRow="0" w:firstColumn="0" w:lastColumn="0" w:oddVBand="0" w:evenVBand="0" w:oddHBand="0" w:evenHBand="0" w:firstRowFirstColumn="0" w:firstRowLastColumn="0" w:lastRowFirstColumn="0" w:lastRowLastColumn="0"/>
              <w:rPr>
                <w:szCs w:val="20"/>
              </w:rPr>
            </w:pPr>
            <w:r w:rsidRPr="00694CEE">
              <w:rPr>
                <w:szCs w:val="20"/>
              </w:rPr>
              <w:t>Oversee one-stop shop for acquiring, deploying, and tracking resources and services.</w:t>
            </w:r>
          </w:p>
          <w:p w14:paraId="35FF6C57" w14:textId="0809311B"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rPr>
                <w:szCs w:val="20"/>
              </w:rPr>
            </w:pPr>
            <w:r w:rsidRPr="00694CEE">
              <w:rPr>
                <w:szCs w:val="20"/>
              </w:rPr>
              <w:t xml:space="preserve">Ensure the responsibilities of the Resources Support Section are addressed as required, including the following: </w:t>
            </w:r>
          </w:p>
          <w:p w14:paraId="6563CBA0" w14:textId="601A96F1" w:rsidR="00807DAC" w:rsidRPr="00694CEE" w:rsidRDefault="00807DAC" w:rsidP="00807DAC">
            <w:pPr>
              <w:pStyle w:val="TBL2"/>
              <w:cnfStyle w:val="000000000000" w:firstRow="0" w:lastRow="0" w:firstColumn="0" w:lastColumn="0" w:oddVBand="0" w:evenVBand="0" w:oddHBand="0" w:evenHBand="0" w:firstRowFirstColumn="0" w:firstRowLastColumn="0" w:lastRowFirstColumn="0" w:lastRowLastColumn="0"/>
            </w:pPr>
            <w:r w:rsidRPr="00694CEE">
              <w:t xml:space="preserve">Ensure support is provided to </w:t>
            </w:r>
            <w:r w:rsidRPr="00694CEE">
              <w:rPr>
                <w:highlight w:val="lightGray"/>
              </w:rPr>
              <w:t>(Name of Jurisdiction)</w:t>
            </w:r>
            <w:r w:rsidRPr="00694CEE">
              <w:t xml:space="preserve"> </w:t>
            </w:r>
            <w:r w:rsidR="00C50506" w:rsidRPr="00694CEE">
              <w:t>first responder</w:t>
            </w:r>
            <w:r w:rsidRPr="00694CEE">
              <w:t xml:space="preserve"> operations</w:t>
            </w:r>
            <w:r w:rsidR="006B35EB" w:rsidRPr="00694CEE">
              <w:t>,</w:t>
            </w:r>
            <w:r w:rsidRPr="00694CEE">
              <w:t xml:space="preserve"> mass care operations</w:t>
            </w:r>
            <w:r w:rsidR="006B35EB" w:rsidRPr="00694CEE">
              <w:t>,</w:t>
            </w:r>
            <w:r w:rsidRPr="00694CEE">
              <w:t xml:space="preserve"> and hospital and public health operations.</w:t>
            </w:r>
          </w:p>
          <w:p w14:paraId="00A41B24" w14:textId="79DC2907" w:rsidR="009A17F7" w:rsidRPr="00694CEE" w:rsidRDefault="00830A9C" w:rsidP="00830A9C">
            <w:pPr>
              <w:pStyle w:val="TBL2"/>
              <w:cnfStyle w:val="000000000000" w:firstRow="0" w:lastRow="0" w:firstColumn="0" w:lastColumn="0" w:oddVBand="0" w:evenVBand="0" w:oddHBand="0" w:evenHBand="0" w:firstRowFirstColumn="0" w:firstRowLastColumn="0" w:lastRowFirstColumn="0" w:lastRowLastColumn="0"/>
            </w:pPr>
            <w:r w:rsidRPr="00694CEE">
              <w:t>Oversee fundin</w:t>
            </w:r>
            <w:r w:rsidR="009A17F7" w:rsidRPr="00694CEE">
              <w:t xml:space="preserve">g, purchasing, </w:t>
            </w:r>
            <w:r w:rsidRPr="00694CEE">
              <w:t>and reimbursement of expenses</w:t>
            </w:r>
            <w:r w:rsidR="003C32C9" w:rsidRPr="00694CEE">
              <w:t>.</w:t>
            </w:r>
            <w:r w:rsidRPr="00694CEE">
              <w:t xml:space="preserve"> </w:t>
            </w:r>
          </w:p>
          <w:p w14:paraId="4087B3A2" w14:textId="32B1D832" w:rsidR="00807DAC" w:rsidRPr="00694CEE" w:rsidRDefault="009A17F7" w:rsidP="00830A9C">
            <w:pPr>
              <w:pStyle w:val="TBL2"/>
              <w:cnfStyle w:val="000000000000" w:firstRow="0" w:lastRow="0" w:firstColumn="0" w:lastColumn="0" w:oddVBand="0" w:evenVBand="0" w:oddHBand="0" w:evenHBand="0" w:firstRowFirstColumn="0" w:firstRowLastColumn="0" w:lastRowFirstColumn="0" w:lastRowLastColumn="0"/>
            </w:pPr>
            <w:r w:rsidRPr="00694CEE">
              <w:t>E</w:t>
            </w:r>
            <w:r w:rsidR="00807DAC" w:rsidRPr="00694CEE">
              <w:t>nsure all financial records are maintained throughout the event or disaster.</w:t>
            </w:r>
          </w:p>
          <w:p w14:paraId="6E2355B5" w14:textId="599F5F62" w:rsidR="00807DAC" w:rsidRPr="00694CEE" w:rsidRDefault="00807DAC" w:rsidP="00807DAC">
            <w:pPr>
              <w:pStyle w:val="TBL2"/>
              <w:cnfStyle w:val="000000000000" w:firstRow="0" w:lastRow="0" w:firstColumn="0" w:lastColumn="0" w:oddVBand="0" w:evenVBand="0" w:oddHBand="0" w:evenHBand="0" w:firstRowFirstColumn="0" w:firstRowLastColumn="0" w:lastRowFirstColumn="0" w:lastRowLastColumn="0"/>
            </w:pPr>
            <w:r w:rsidRPr="00694CEE">
              <w:t xml:space="preserve">Ensure all recovery documentation and disaster financial assistance paperwork is accurately maintained </w:t>
            </w:r>
            <w:r w:rsidR="00740F07" w:rsidRPr="00694CEE">
              <w:t xml:space="preserve">and properly </w:t>
            </w:r>
            <w:r w:rsidRPr="00694CEE">
              <w:t>submitted to FEMA and/or the Texas Division of Emergency Management (TDEM).</w:t>
            </w:r>
          </w:p>
          <w:p w14:paraId="2B40F02D" w14:textId="77777777" w:rsidR="002E1EF0" w:rsidRPr="00694CEE" w:rsidRDefault="002E1EF0" w:rsidP="002E1EF0">
            <w:pPr>
              <w:pStyle w:val="TableBullet"/>
              <w:cnfStyle w:val="000000000000" w:firstRow="0" w:lastRow="0" w:firstColumn="0" w:lastColumn="0" w:oddVBand="0" w:evenVBand="0" w:oddHBand="0" w:evenHBand="0" w:firstRowFirstColumn="0" w:firstRowLastColumn="0" w:lastRowFirstColumn="0" w:lastRowLastColumn="0"/>
            </w:pPr>
            <w:r w:rsidRPr="00694CEE">
              <w:t>In consultation with EOC Director, determine spending limits, if any.</w:t>
            </w:r>
          </w:p>
          <w:p w14:paraId="17BF33FE" w14:textId="1694224C" w:rsidR="00E240D9" w:rsidRPr="00694CEE" w:rsidRDefault="009A17F7" w:rsidP="004D0F30">
            <w:pPr>
              <w:pStyle w:val="TableBullet"/>
              <w:cnfStyle w:val="000000000000" w:firstRow="0" w:lastRow="0" w:firstColumn="0" w:lastColumn="0" w:oddVBand="0" w:evenVBand="0" w:oddHBand="0" w:evenHBand="0" w:firstRowFirstColumn="0" w:firstRowLastColumn="0" w:lastRowFirstColumn="0" w:lastRowLastColumn="0"/>
            </w:pPr>
            <w:r w:rsidRPr="00694CEE">
              <w:t xml:space="preserve">Inform EOC Director of significant issues affecting the </w:t>
            </w:r>
            <w:r w:rsidR="00E240D9" w:rsidRPr="00694CEE">
              <w:t>Resource</w:t>
            </w:r>
            <w:r w:rsidR="004D0F30" w:rsidRPr="00694CEE">
              <w:t>s</w:t>
            </w:r>
            <w:r w:rsidRPr="00694CEE">
              <w:t xml:space="preserve"> Support Section. </w:t>
            </w:r>
          </w:p>
          <w:p w14:paraId="1960B5D4" w14:textId="640D5E70" w:rsidR="009A17F7" w:rsidRPr="00694CEE" w:rsidRDefault="009A17F7" w:rsidP="009A17F7">
            <w:pPr>
              <w:pStyle w:val="TableBullet"/>
              <w:cnfStyle w:val="000000000000" w:firstRow="0" w:lastRow="0" w:firstColumn="0" w:lastColumn="0" w:oddVBand="0" w:evenVBand="0" w:oddHBand="0" w:evenHBand="0" w:firstRowFirstColumn="0" w:firstRowLastColumn="0" w:lastRowFirstColumn="0" w:lastRowLastColumn="0"/>
            </w:pPr>
            <w:r w:rsidRPr="00694CEE">
              <w:t>Supervise and exercise overall responsibility for the coordination of branch and unit activities within the section</w:t>
            </w:r>
            <w:r w:rsidR="0039384D" w:rsidRPr="00694CEE">
              <w:t>.</w:t>
            </w:r>
            <w:r w:rsidRPr="00694CEE" w:rsidDel="009A17F7">
              <w:t xml:space="preserve"> </w:t>
            </w:r>
          </w:p>
          <w:p w14:paraId="3A1F75C9" w14:textId="77777777" w:rsidR="00C50506" w:rsidRPr="00694CEE" w:rsidRDefault="00C50506" w:rsidP="000D19D5">
            <w:pPr>
              <w:pStyle w:val="TableBullet"/>
              <w:cnfStyle w:val="000000000000" w:firstRow="0" w:lastRow="0" w:firstColumn="0" w:lastColumn="0" w:oddVBand="0" w:evenVBand="0" w:oddHBand="0" w:evenHBand="0" w:firstRowFirstColumn="0" w:firstRowLastColumn="0" w:lastRowFirstColumn="0" w:lastRowLastColumn="0"/>
              <w:rPr>
                <w:szCs w:val="20"/>
              </w:rPr>
            </w:pPr>
            <w:r w:rsidRPr="00694CEE">
              <w:rPr>
                <w:szCs w:val="20"/>
              </w:rPr>
              <w:t xml:space="preserve">Ensure Resources Support Section objectives, as stated in EOC </w:t>
            </w:r>
            <w:r w:rsidRPr="00694CEE">
              <w:rPr>
                <w:szCs w:val="20"/>
                <w:highlight w:val="lightGray"/>
              </w:rPr>
              <w:t>(IAPs or EAPs)</w:t>
            </w:r>
            <w:r w:rsidRPr="00694CEE">
              <w:rPr>
                <w:szCs w:val="20"/>
              </w:rPr>
              <w:t>, are accomplished within the operational period or within the estimated time frame.</w:t>
            </w:r>
          </w:p>
          <w:p w14:paraId="45D65609" w14:textId="2A6CD3D8" w:rsidR="0027308F" w:rsidRPr="00694CEE" w:rsidRDefault="009A17F7" w:rsidP="009A17F7">
            <w:pPr>
              <w:pStyle w:val="TableBulle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szCs w:val="20"/>
              </w:rPr>
            </w:pPr>
            <w:r w:rsidRPr="00694CEE">
              <w:rPr>
                <w:szCs w:val="20"/>
              </w:rPr>
              <w:t xml:space="preserve">Establish the appropriate level of organization for the Resources Support Section, including the Operations Branch, Logistics Branch, and Finance/Administration Branch. </w:t>
            </w:r>
          </w:p>
        </w:tc>
      </w:tr>
      <w:tr w:rsidR="00807DAC" w:rsidRPr="00694CEE" w14:paraId="210B66C9"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1988B9BF" w14:textId="17CEBA1D" w:rsidR="00807DAC" w:rsidRPr="00694CEE" w:rsidRDefault="00807DAC" w:rsidP="00807DAC">
            <w:pPr>
              <w:pStyle w:val="TableText"/>
              <w:jc w:val="center"/>
              <w:rPr>
                <w:b/>
                <w:bCs/>
              </w:rPr>
            </w:pPr>
            <w:r w:rsidRPr="00694CEE">
              <w:rPr>
                <w:b/>
                <w:bCs/>
              </w:rPr>
              <w:t>Operations Branch Director</w:t>
            </w:r>
          </w:p>
        </w:tc>
        <w:tc>
          <w:tcPr>
            <w:tcW w:w="7200" w:type="dxa"/>
          </w:tcPr>
          <w:p w14:paraId="47537080" w14:textId="424AA9FA" w:rsidR="00C529EE" w:rsidRPr="00694CEE" w:rsidRDefault="0039384D" w:rsidP="0039384D">
            <w:pPr>
              <w:pStyle w:val="TableBullet"/>
              <w:cnfStyle w:val="000000000000" w:firstRow="0" w:lastRow="0" w:firstColumn="0" w:lastColumn="0" w:oddVBand="0" w:evenVBand="0" w:oddHBand="0" w:evenHBand="0" w:firstRowFirstColumn="0" w:firstRowLastColumn="0" w:lastRowFirstColumn="0" w:lastRowLastColumn="0"/>
            </w:pPr>
            <w:bookmarkStart w:id="59" w:name="_Hlk52876862"/>
            <w:r w:rsidRPr="00694CEE">
              <w:t>Provide</w:t>
            </w:r>
            <w:r w:rsidR="00C529EE" w:rsidRPr="00694CEE">
              <w:t xml:space="preserve"> support</w:t>
            </w:r>
            <w:r w:rsidRPr="00694CEE">
              <w:t xml:space="preserve"> to</w:t>
            </w:r>
            <w:r w:rsidR="00C529EE" w:rsidRPr="00694CEE">
              <w:t xml:space="preserve"> </w:t>
            </w:r>
            <w:r w:rsidRPr="00694CEE">
              <w:t>first responder</w:t>
            </w:r>
            <w:r w:rsidR="00FF79AB" w:rsidRPr="00694CEE">
              <w:t>,</w:t>
            </w:r>
            <w:r w:rsidRPr="00694CEE">
              <w:t xml:space="preserve"> mass care</w:t>
            </w:r>
            <w:r w:rsidR="00FF79AB" w:rsidRPr="00694CEE">
              <w:t>,</w:t>
            </w:r>
            <w:r w:rsidRPr="00694CEE">
              <w:t xml:space="preserve"> and hospital and public health operations</w:t>
            </w:r>
            <w:r w:rsidR="00C529EE" w:rsidRPr="00694CEE">
              <w:t xml:space="preserve"> to achieve incident objectives, </w:t>
            </w:r>
            <w:r w:rsidRPr="00694CEE">
              <w:t>address</w:t>
            </w:r>
            <w:r w:rsidR="00C529EE" w:rsidRPr="00694CEE">
              <w:t xml:space="preserve"> unmet needs, and address leadership priorities.</w:t>
            </w:r>
          </w:p>
          <w:p w14:paraId="74F188C8" w14:textId="375D5E4F" w:rsidR="000D19D5" w:rsidRPr="00694CEE" w:rsidRDefault="000D19D5" w:rsidP="000D19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Maintain a communications link between </w:t>
            </w:r>
            <w:r w:rsidR="00FF79AB" w:rsidRPr="00694CEE">
              <w:t>O</w:t>
            </w:r>
            <w:r w:rsidRPr="00694CEE">
              <w:t xml:space="preserve">n-scene Incident Commander and the EOC for the purpose of coordinating the overall response, resource requests, and </w:t>
            </w:r>
            <w:r w:rsidR="0039384D" w:rsidRPr="00694CEE">
              <w:t>incident</w:t>
            </w:r>
            <w:r w:rsidRPr="00694CEE">
              <w:t xml:space="preserve"> status information.</w:t>
            </w:r>
          </w:p>
          <w:p w14:paraId="3A77D884" w14:textId="79C4EC94"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Support survey of public and private facilities, assessing the damage to such facilities and coordinating the repair of damage to public facilities. </w:t>
            </w:r>
          </w:p>
          <w:p w14:paraId="22BA179F" w14:textId="77777777"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Support survey and repair of local infrastructure systems including streets and roads within the jurisdictional area. </w:t>
            </w:r>
          </w:p>
          <w:p w14:paraId="17D1F0D8" w14:textId="77777777" w:rsidR="000D19D5" w:rsidRPr="00694CEE" w:rsidRDefault="000D19D5" w:rsidP="000D19D5">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operational objectives and assignments identified in the EOC </w:t>
            </w:r>
            <w:r w:rsidRPr="00694CEE">
              <w:rPr>
                <w:highlight w:val="lightGray"/>
              </w:rPr>
              <w:t>(IAP or EAP)</w:t>
            </w:r>
            <w:r w:rsidRPr="00694CEE">
              <w:t xml:space="preserve"> are carried out effectively.</w:t>
            </w:r>
          </w:p>
          <w:p w14:paraId="0C77F65A" w14:textId="3BD45A76" w:rsidR="00807DAC" w:rsidRPr="00694CEE" w:rsidRDefault="000D19D5"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Conduct periodic </w:t>
            </w:r>
            <w:r w:rsidR="00EC647D">
              <w:t>operational</w:t>
            </w:r>
            <w:r w:rsidR="00EC647D" w:rsidRPr="00694CEE">
              <w:t xml:space="preserve"> </w:t>
            </w:r>
            <w:r w:rsidRPr="00694CEE">
              <w:t xml:space="preserve">briefings for the </w:t>
            </w:r>
            <w:r w:rsidR="00807DAC" w:rsidRPr="00694CEE">
              <w:t>Resources Support Section Chief</w:t>
            </w:r>
            <w:r w:rsidRPr="00694CEE">
              <w:t>.</w:t>
            </w:r>
            <w:bookmarkEnd w:id="59"/>
          </w:p>
          <w:p w14:paraId="2D4A938E" w14:textId="694CC16D" w:rsidR="000435AD" w:rsidRPr="00694CEE" w:rsidRDefault="00D04A4A" w:rsidP="000435AD">
            <w:pPr>
              <w:pStyle w:val="TableBullet"/>
              <w:cnfStyle w:val="000000000000" w:firstRow="0" w:lastRow="0" w:firstColumn="0" w:lastColumn="0" w:oddVBand="0" w:evenVBand="0" w:oddHBand="0" w:evenHBand="0" w:firstRowFirstColumn="0" w:firstRowLastColumn="0" w:lastRowFirstColumn="0" w:lastRowLastColumn="0"/>
            </w:pPr>
            <w:r w:rsidRPr="00694CEE">
              <w:t>Supervise the Resource Tracking Unit.</w:t>
            </w:r>
          </w:p>
        </w:tc>
      </w:tr>
      <w:tr w:rsidR="002C38F7" w:rsidRPr="00694CEE" w14:paraId="3B705508"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761A87C1" w14:textId="22B03B1D" w:rsidR="002C38F7" w:rsidRPr="00694CEE" w:rsidRDefault="002C38F7" w:rsidP="002C38F7">
            <w:pPr>
              <w:pStyle w:val="TableText"/>
              <w:jc w:val="center"/>
              <w:rPr>
                <w:b/>
                <w:bCs/>
              </w:rPr>
            </w:pPr>
            <w:r w:rsidRPr="00694CEE">
              <w:rPr>
                <w:b/>
                <w:bCs/>
              </w:rPr>
              <w:lastRenderedPageBreak/>
              <w:t>Resource Tracking Unit</w:t>
            </w:r>
          </w:p>
        </w:tc>
        <w:tc>
          <w:tcPr>
            <w:tcW w:w="7200" w:type="dxa"/>
          </w:tcPr>
          <w:p w14:paraId="77D2F202" w14:textId="53B3E8D7" w:rsidR="00E240D9" w:rsidRPr="00694CEE" w:rsidRDefault="00E240D9" w:rsidP="002C38F7">
            <w:pPr>
              <w:pStyle w:val="TableBullet"/>
              <w:cnfStyle w:val="000000000000" w:firstRow="0" w:lastRow="0" w:firstColumn="0" w:lastColumn="0" w:oddVBand="0" w:evenVBand="0" w:oddHBand="0" w:evenHBand="0" w:firstRowFirstColumn="0" w:firstRowLastColumn="0" w:lastRowFirstColumn="0" w:lastRowLastColumn="0"/>
            </w:pPr>
            <w:r w:rsidRPr="00694CEE">
              <w:t xml:space="preserve">Coordinate with other </w:t>
            </w:r>
            <w:r w:rsidR="002E1EF0" w:rsidRPr="00694CEE">
              <w:t xml:space="preserve">EOC </w:t>
            </w:r>
            <w:r w:rsidRPr="00694CEE">
              <w:t>unit</w:t>
            </w:r>
            <w:r w:rsidR="002E1EF0" w:rsidRPr="00694CEE">
              <w:t>s and branches</w:t>
            </w:r>
            <w:r w:rsidRPr="00694CEE">
              <w:t xml:space="preserve"> and field operations (e.g., staging area manager) to capture and centralize necessary resource, location, and status information.</w:t>
            </w:r>
          </w:p>
          <w:p w14:paraId="72D6F48A" w14:textId="079A02C9" w:rsidR="002C38F7" w:rsidRPr="00694CEE" w:rsidRDefault="00E240D9" w:rsidP="00E240D9">
            <w:pPr>
              <w:pStyle w:val="TableBullet"/>
              <w:cnfStyle w:val="000000000000" w:firstRow="0" w:lastRow="0" w:firstColumn="0" w:lastColumn="0" w:oddVBand="0" w:evenVBand="0" w:oddHBand="0" w:evenHBand="0" w:firstRowFirstColumn="0" w:firstRowLastColumn="0" w:lastRowFirstColumn="0" w:lastRowLastColumn="0"/>
            </w:pPr>
            <w:bookmarkStart w:id="60" w:name="_Hlk53647344"/>
            <w:r w:rsidRPr="00694CEE">
              <w:t>Develop and maintain resource tracking boards that include status, location, and other important information.</w:t>
            </w:r>
            <w:bookmarkEnd w:id="60"/>
          </w:p>
        </w:tc>
      </w:tr>
      <w:tr w:rsidR="00807DAC" w:rsidRPr="00694CEE" w14:paraId="72A555AD"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69384F58" w14:textId="111CCEF4" w:rsidR="00807DAC" w:rsidRPr="00694CEE" w:rsidRDefault="00807DAC" w:rsidP="00807DAC">
            <w:pPr>
              <w:pStyle w:val="TableText"/>
              <w:jc w:val="center"/>
              <w:rPr>
                <w:b/>
                <w:bCs/>
              </w:rPr>
            </w:pPr>
            <w:r w:rsidRPr="00694CEE">
              <w:rPr>
                <w:b/>
                <w:bCs/>
              </w:rPr>
              <w:t>Logistics Branch Director</w:t>
            </w:r>
          </w:p>
        </w:tc>
        <w:tc>
          <w:tcPr>
            <w:tcW w:w="7200" w:type="dxa"/>
          </w:tcPr>
          <w:p w14:paraId="718B0F4C" w14:textId="3A6983A8"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Manage the resource request process from receipt of a request through validation of need and deployment of resources.</w:t>
            </w:r>
          </w:p>
          <w:p w14:paraId="7ED6C9D8" w14:textId="7CEC8511"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Locate or acquire equipment, supplies, facilities, and transportation to </w:t>
            </w:r>
            <w:r w:rsidR="006418FE" w:rsidRPr="00694CEE">
              <w:t xml:space="preserve">meet </w:t>
            </w:r>
            <w:r w:rsidRPr="00694CEE">
              <w:t xml:space="preserve">EOC operational needs </w:t>
            </w:r>
            <w:r w:rsidR="006418FE" w:rsidRPr="00694CEE">
              <w:t xml:space="preserve">and address </w:t>
            </w:r>
            <w:r w:rsidRPr="00694CEE">
              <w:t>off-incident ordering, including resources acquired via mutual aid.</w:t>
            </w:r>
          </w:p>
          <w:p w14:paraId="58BAF6EB" w14:textId="1BFFAEB4"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w:t>
            </w:r>
            <w:r w:rsidR="002E1EF0" w:rsidRPr="00694CEE">
              <w:t>Logistics Branch</w:t>
            </w:r>
            <w:r w:rsidRPr="00694CEE">
              <w:t xml:space="preserve"> objectives, as stated in EOC </w:t>
            </w:r>
            <w:r w:rsidRPr="00694CEE">
              <w:rPr>
                <w:highlight w:val="lightGray"/>
              </w:rPr>
              <w:t>(IAPs or EAPs)</w:t>
            </w:r>
            <w:r w:rsidRPr="00694CEE">
              <w:t>, are accomplished within the operational period or within the estimated time frame.</w:t>
            </w:r>
          </w:p>
          <w:p w14:paraId="3048C474" w14:textId="6471445A" w:rsidR="00257D93" w:rsidRPr="00694CEE" w:rsidRDefault="00E240D9" w:rsidP="00257D93">
            <w:pPr>
              <w:pStyle w:val="TableBullet"/>
              <w:cnfStyle w:val="000000000000" w:firstRow="0" w:lastRow="0" w:firstColumn="0" w:lastColumn="0" w:oddVBand="0" w:evenVBand="0" w:oddHBand="0" w:evenHBand="0" w:firstRowFirstColumn="0" w:firstRowLastColumn="0" w:lastRowFirstColumn="0" w:lastRowLastColumn="0"/>
            </w:pPr>
            <w:r w:rsidRPr="00694CEE">
              <w:t>Conduct periodic logistics briefings for the Resources Support Section Chief.</w:t>
            </w:r>
          </w:p>
        </w:tc>
      </w:tr>
      <w:tr w:rsidR="00807DAC" w:rsidRPr="00694CEE" w14:paraId="05352B0D" w14:textId="77777777" w:rsidTr="0073792C">
        <w:trPr>
          <w:cantSplit/>
        </w:trPr>
        <w:tc>
          <w:tcPr>
            <w:cnfStyle w:val="001000000000" w:firstRow="0" w:lastRow="0" w:firstColumn="1" w:lastColumn="0" w:oddVBand="0" w:evenVBand="0" w:oddHBand="0" w:evenHBand="0" w:firstRowFirstColumn="0" w:firstRowLastColumn="0" w:lastRowFirstColumn="0" w:lastRowLastColumn="0"/>
            <w:tcW w:w="1890" w:type="dxa"/>
          </w:tcPr>
          <w:p w14:paraId="0A56D293" w14:textId="1737A95F" w:rsidR="00807DAC" w:rsidRPr="00694CEE" w:rsidRDefault="00807DAC" w:rsidP="00807DAC">
            <w:pPr>
              <w:pStyle w:val="TableText"/>
              <w:jc w:val="center"/>
              <w:rPr>
                <w:b/>
                <w:bCs/>
              </w:rPr>
            </w:pPr>
            <w:r w:rsidRPr="00694CEE">
              <w:rPr>
                <w:b/>
                <w:bCs/>
              </w:rPr>
              <w:t>Finance/ Administration Branch Director</w:t>
            </w:r>
          </w:p>
        </w:tc>
        <w:tc>
          <w:tcPr>
            <w:tcW w:w="7200" w:type="dxa"/>
          </w:tcPr>
          <w:p w14:paraId="6034C395" w14:textId="77777777" w:rsidR="00E240D9" w:rsidRPr="00694CEE" w:rsidRDefault="00E240D9" w:rsidP="00E240D9">
            <w:pPr>
              <w:pStyle w:val="TableBullet"/>
              <w:cnfStyle w:val="000000000000" w:firstRow="0" w:lastRow="0" w:firstColumn="0" w:lastColumn="0" w:oddVBand="0" w:evenVBand="0" w:oddHBand="0" w:evenHBand="0" w:firstRowFirstColumn="0" w:firstRowLastColumn="0" w:lastRowFirstColumn="0" w:lastRowLastColumn="0"/>
            </w:pPr>
            <w:bookmarkStart w:id="61" w:name="_Hlk53649426"/>
            <w:r w:rsidRPr="00694CEE">
              <w:t>Ensure all financial records are maintained throughout the event or disaster.</w:t>
            </w:r>
          </w:p>
          <w:p w14:paraId="63400351" w14:textId="77777777" w:rsidR="00E240D9" w:rsidRPr="00694CEE" w:rsidRDefault="00E240D9" w:rsidP="00E240D9">
            <w:pPr>
              <w:pStyle w:val="TableBullet"/>
              <w:cnfStyle w:val="000000000000" w:firstRow="0" w:lastRow="0" w:firstColumn="0" w:lastColumn="0" w:oddVBand="0" w:evenVBand="0" w:oddHBand="0" w:evenHBand="0" w:firstRowFirstColumn="0" w:firstRowLastColumn="0" w:lastRowFirstColumn="0" w:lastRowLastColumn="0"/>
            </w:pPr>
            <w:r w:rsidRPr="00694CEE">
              <w:t>Ensure all on-duty time is recorded and collected for all personnel.</w:t>
            </w:r>
          </w:p>
          <w:p w14:paraId="19BE7200" w14:textId="77777777" w:rsidR="00E240D9" w:rsidRPr="00694CEE" w:rsidRDefault="00E240D9" w:rsidP="00E240D9">
            <w:pPr>
              <w:pStyle w:val="TableBullet"/>
              <w:cnfStyle w:val="000000000000" w:firstRow="0" w:lastRow="0" w:firstColumn="0" w:lastColumn="0" w:oddVBand="0" w:evenVBand="0" w:oddHBand="0" w:evenHBand="0" w:firstRowFirstColumn="0" w:firstRowLastColumn="0" w:lastRowFirstColumn="0" w:lastRowLastColumn="0"/>
            </w:pPr>
            <w:r w:rsidRPr="00694CEE">
              <w:t>Ensure continuity of the payroll process for all employees responding to the event or disaster.</w:t>
            </w:r>
          </w:p>
          <w:p w14:paraId="2B0BFF4D" w14:textId="52A7FAD4" w:rsidR="00AE572E" w:rsidRPr="00694CEE" w:rsidRDefault="00AE572E" w:rsidP="00AE572E">
            <w:pPr>
              <w:pStyle w:val="TableBullet"/>
              <w:cnfStyle w:val="000000000000" w:firstRow="0" w:lastRow="0" w:firstColumn="0" w:lastColumn="0" w:oddVBand="0" w:evenVBand="0" w:oddHBand="0" w:evenHBand="0" w:firstRowFirstColumn="0" w:firstRowLastColumn="0" w:lastRowFirstColumn="0" w:lastRowLastColumn="0"/>
            </w:pPr>
            <w:r w:rsidRPr="00694CEE">
              <w:t>Ensure workers’ compensation claims resulting from the response are processed in a reasonable time, given the nature of the situation.</w:t>
            </w:r>
          </w:p>
          <w:p w14:paraId="064E0192" w14:textId="77777777" w:rsidR="00AE572E" w:rsidRPr="00694CEE" w:rsidRDefault="00AE572E" w:rsidP="00AE572E">
            <w:pPr>
              <w:pStyle w:val="TableBullet"/>
              <w:cnfStyle w:val="000000000000" w:firstRow="0" w:lastRow="0" w:firstColumn="0" w:lastColumn="0" w:oddVBand="0" w:evenVBand="0" w:oddHBand="0" w:evenHBand="0" w:firstRowFirstColumn="0" w:firstRowLastColumn="0" w:lastRowFirstColumn="0" w:lastRowLastColumn="0"/>
            </w:pPr>
            <w:r w:rsidRPr="00694CEE">
              <w:t>Ensure all travel and expense claims are processed in a reasonable time, given the nature of the situation.</w:t>
            </w:r>
          </w:p>
          <w:p w14:paraId="03ABC0DF" w14:textId="77777777" w:rsidR="002E1EF0" w:rsidRPr="00694CEE" w:rsidRDefault="002E1EF0" w:rsidP="002E1EF0">
            <w:pPr>
              <w:pStyle w:val="TableBullet"/>
              <w:cnfStyle w:val="000000000000" w:firstRow="0" w:lastRow="0" w:firstColumn="0" w:lastColumn="0" w:oddVBand="0" w:evenVBand="0" w:oddHBand="0" w:evenHBand="0" w:firstRowFirstColumn="0" w:firstRowLastColumn="0" w:lastRowFirstColumn="0" w:lastRowLastColumn="0"/>
            </w:pPr>
            <w:r w:rsidRPr="00694CEE">
              <w:t>Determine purchase order limits for the Logistics Branch.</w:t>
            </w:r>
          </w:p>
          <w:p w14:paraId="620E81D7" w14:textId="2A8CE7DF" w:rsidR="00AE572E" w:rsidRPr="00694CEE" w:rsidRDefault="002E1EF0" w:rsidP="00AE572E">
            <w:pPr>
              <w:pStyle w:val="TableBullet"/>
              <w:cnfStyle w:val="000000000000" w:firstRow="0" w:lastRow="0" w:firstColumn="0" w:lastColumn="0" w:oddVBand="0" w:evenVBand="0" w:oddHBand="0" w:evenHBand="0" w:firstRowFirstColumn="0" w:firstRowLastColumn="0" w:lastRowFirstColumn="0" w:lastRowLastColumn="0"/>
            </w:pPr>
            <w:r w:rsidRPr="00694CEE">
              <w:t>Ensure all recovery documentation is accurately maintained during the response and submitted on the appropriate forms to FEMA and/or the Texas Division of Emergency Management (TDEM).</w:t>
            </w:r>
          </w:p>
          <w:p w14:paraId="6197EF8B" w14:textId="2EC40025" w:rsidR="00AE572E" w:rsidRPr="00694CEE" w:rsidRDefault="00AE572E" w:rsidP="00AE572E">
            <w:pPr>
              <w:pStyle w:val="TableBullet"/>
              <w:cnfStyle w:val="000000000000" w:firstRow="0" w:lastRow="0" w:firstColumn="0" w:lastColumn="0" w:oddVBand="0" w:evenVBand="0" w:oddHBand="0" w:evenHBand="0" w:firstRowFirstColumn="0" w:firstRowLastColumn="0" w:lastRowFirstColumn="0" w:lastRowLastColumn="0"/>
            </w:pPr>
            <w:r w:rsidRPr="00694CEE">
              <w:t>Ensure Finance/Administration Branch</w:t>
            </w:r>
            <w:r w:rsidR="002E1EF0" w:rsidRPr="00694CEE">
              <w:t xml:space="preserve"> objectives</w:t>
            </w:r>
            <w:r w:rsidRPr="00694CEE">
              <w:t xml:space="preserve">, as stated in EOC </w:t>
            </w:r>
            <w:r w:rsidRPr="00694CEE">
              <w:rPr>
                <w:highlight w:val="lightGray"/>
              </w:rPr>
              <w:t>(IAPs or EAPs)</w:t>
            </w:r>
            <w:r w:rsidRPr="00694CEE">
              <w:t>, are accomplished within the operational period or within the estimated time frame.</w:t>
            </w:r>
          </w:p>
          <w:p w14:paraId="3FD90F85" w14:textId="2664ABCB" w:rsidR="00257D93" w:rsidRPr="00694CEE" w:rsidRDefault="002E1EF0" w:rsidP="002E1EF0">
            <w:pPr>
              <w:pStyle w:val="TableBullet"/>
              <w:cnfStyle w:val="000000000000" w:firstRow="0" w:lastRow="0" w:firstColumn="0" w:lastColumn="0" w:oddVBand="0" w:evenVBand="0" w:oddHBand="0" w:evenHBand="0" w:firstRowFirstColumn="0" w:firstRowLastColumn="0" w:lastRowFirstColumn="0" w:lastRowLastColumn="0"/>
            </w:pPr>
            <w:r w:rsidRPr="00694CEE">
              <w:t>Conduct periodic finance-related briefings for the Resources Support Section Chief.</w:t>
            </w:r>
            <w:bookmarkEnd w:id="61"/>
          </w:p>
        </w:tc>
      </w:tr>
    </w:tbl>
    <w:p w14:paraId="61030B57" w14:textId="4FC32F0C" w:rsidR="00E6144C" w:rsidRPr="00694CEE" w:rsidRDefault="00E6144C"/>
    <w:p w14:paraId="0DF0CA5C" w14:textId="77777777" w:rsidR="00E6144C" w:rsidRPr="00694CEE" w:rsidRDefault="00E6144C">
      <w:r w:rsidRPr="00694CEE">
        <w:br w:type="page"/>
      </w:r>
    </w:p>
    <w:tbl>
      <w:tblPr>
        <w:tblStyle w:val="TableSubhead"/>
        <w:tblW w:w="9090" w:type="dxa"/>
        <w:tblLayout w:type="fixed"/>
        <w:tblLook w:val="00A0" w:firstRow="1" w:lastRow="0" w:firstColumn="1" w:lastColumn="0" w:noHBand="0" w:noVBand="0"/>
      </w:tblPr>
      <w:tblGrid>
        <w:gridCol w:w="1890"/>
        <w:gridCol w:w="7200"/>
      </w:tblGrid>
      <w:tr w:rsidR="008D2CAE" w:rsidRPr="00694CEE" w14:paraId="5611885C" w14:textId="77777777" w:rsidTr="00C73172">
        <w:trPr>
          <w:cnfStyle w:val="100000000000" w:firstRow="1" w:lastRow="0" w:firstColumn="0" w:lastColumn="0" w:oddVBand="0" w:evenVBand="0" w:oddHBand="0" w:evenHBand="0" w:firstRowFirstColumn="0" w:firstRowLastColumn="0" w:lastRowFirstColumn="0" w:lastRowLastColumn="0"/>
          <w:cantSplit/>
          <w:trHeight w:val="512"/>
          <w:tblHeader/>
        </w:trPr>
        <w:tc>
          <w:tcPr>
            <w:cnfStyle w:val="001000000000" w:firstRow="0" w:lastRow="0" w:firstColumn="1" w:lastColumn="0" w:oddVBand="0" w:evenVBand="0" w:oddHBand="0" w:evenHBand="0" w:firstRowFirstColumn="0" w:firstRowLastColumn="0" w:lastRowFirstColumn="0" w:lastRowLastColumn="0"/>
            <w:tcW w:w="9090" w:type="dxa"/>
            <w:gridSpan w:val="2"/>
          </w:tcPr>
          <w:tbl>
            <w:tblPr>
              <w:tblStyle w:val="TableSubhead"/>
              <w:tblW w:w="9090" w:type="dxa"/>
              <w:tblLayout w:type="fixed"/>
              <w:tblLook w:val="00A0" w:firstRow="1" w:lastRow="0" w:firstColumn="1" w:lastColumn="0" w:noHBand="0" w:noVBand="0"/>
            </w:tblPr>
            <w:tblGrid>
              <w:gridCol w:w="9090"/>
            </w:tblGrid>
            <w:tr w:rsidR="00E81B91" w:rsidRPr="00694CEE" w14:paraId="0AC43E39" w14:textId="77777777" w:rsidTr="006D1AFA">
              <w:trPr>
                <w:cnfStyle w:val="100000000000" w:firstRow="1" w:lastRow="0" w:firstColumn="0" w:lastColumn="0" w:oddVBand="0" w:evenVBand="0" w:oddHBand="0" w:evenHBand="0" w:firstRowFirstColumn="0" w:firstRowLastColumn="0" w:lastRowFirstColumn="0" w:lastRowLastColumn="0"/>
                <w:cantSplit/>
                <w:trHeight w:val="144"/>
                <w:tblHeader/>
              </w:trPr>
              <w:tc>
                <w:tcPr>
                  <w:cnfStyle w:val="001000000000" w:firstRow="0" w:lastRow="0" w:firstColumn="1" w:lastColumn="0" w:oddVBand="0" w:evenVBand="0" w:oddHBand="0" w:evenHBand="0" w:firstRowFirstColumn="0" w:firstRowLastColumn="0" w:lastRowFirstColumn="0" w:lastRowLastColumn="0"/>
                  <w:tcW w:w="9090" w:type="dxa"/>
                </w:tcPr>
                <w:p w14:paraId="3E06179A" w14:textId="53C5F5AB" w:rsidR="00E81B91" w:rsidRPr="00694CEE" w:rsidRDefault="00807DAC" w:rsidP="00FA341F">
                  <w:pPr>
                    <w:pStyle w:val="TableHeader"/>
                    <w:rPr>
                      <w:sz w:val="28"/>
                      <w:szCs w:val="28"/>
                    </w:rPr>
                  </w:pPr>
                  <w:r w:rsidRPr="00694CEE">
                    <w:rPr>
                      <w:sz w:val="28"/>
                      <w:szCs w:val="28"/>
                    </w:rPr>
                    <w:lastRenderedPageBreak/>
                    <w:t>Center Support</w:t>
                  </w:r>
                  <w:r w:rsidR="00E81B91" w:rsidRPr="00694CEE">
                    <w:rPr>
                      <w:sz w:val="28"/>
                      <w:szCs w:val="28"/>
                    </w:rPr>
                    <w:t xml:space="preserve"> Section</w:t>
                  </w:r>
                </w:p>
              </w:tc>
            </w:tr>
          </w:tbl>
          <w:p w14:paraId="32287B5E" w14:textId="77777777" w:rsidR="008D2CAE" w:rsidRPr="00694CEE" w:rsidRDefault="008D2CAE" w:rsidP="0027308F">
            <w:pPr>
              <w:pStyle w:val="TableHeader"/>
              <w:keepNext/>
              <w:keepLines/>
              <w:pageBreakBefore/>
            </w:pPr>
          </w:p>
        </w:tc>
      </w:tr>
      <w:tr w:rsidR="0027308F" w:rsidRPr="00694CEE" w14:paraId="1514FB8D" w14:textId="77777777" w:rsidTr="005871B2">
        <w:trPr>
          <w:cnfStyle w:val="100000000000" w:firstRow="1" w:lastRow="0" w:firstColumn="0" w:lastColumn="0" w:oddVBand="0" w:evenVBand="0" w:oddHBand="0" w:evenHBand="0" w:firstRowFirstColumn="0" w:firstRowLastColumn="0" w:lastRowFirstColumn="0" w:lastRowLastColumn="0"/>
          <w:cantSplit/>
          <w:trHeight w:val="512"/>
          <w:tblHeader/>
        </w:trPr>
        <w:tc>
          <w:tcPr>
            <w:cnfStyle w:val="001000000000" w:firstRow="0" w:lastRow="0" w:firstColumn="1" w:lastColumn="0" w:oddVBand="0" w:evenVBand="0" w:oddHBand="0" w:evenHBand="0" w:firstRowFirstColumn="0" w:firstRowLastColumn="0" w:lastRowFirstColumn="0" w:lastRowLastColumn="0"/>
            <w:tcW w:w="1890" w:type="dxa"/>
          </w:tcPr>
          <w:p w14:paraId="20805589" w14:textId="1636AE0A" w:rsidR="0027308F" w:rsidRPr="00694CEE" w:rsidRDefault="0027308F" w:rsidP="0027308F">
            <w:pPr>
              <w:pStyle w:val="TableHeader"/>
              <w:keepNext/>
              <w:keepLines/>
              <w:pageBreakBefore/>
            </w:pPr>
            <w:r w:rsidRPr="00694CEE">
              <w:t>Position/Unit</w:t>
            </w:r>
          </w:p>
        </w:tc>
        <w:tc>
          <w:tcPr>
            <w:tcW w:w="7200" w:type="dxa"/>
          </w:tcPr>
          <w:p w14:paraId="765E2742" w14:textId="72FB1B1D" w:rsidR="0027308F" w:rsidRPr="00694CEE" w:rsidRDefault="0027308F" w:rsidP="0027308F">
            <w:pPr>
              <w:pStyle w:val="TableHeader"/>
              <w:keepNext/>
              <w:keepLines/>
              <w:pageBreakBefore/>
              <w:cnfStyle w:val="100000000000" w:firstRow="1" w:lastRow="0" w:firstColumn="0" w:lastColumn="0" w:oddVBand="0" w:evenVBand="0" w:oddHBand="0" w:evenHBand="0" w:firstRowFirstColumn="0" w:firstRowLastColumn="0" w:lastRowFirstColumn="0" w:lastRowLastColumn="0"/>
            </w:pPr>
            <w:r w:rsidRPr="00694CEE">
              <w:t>Responsibilities</w:t>
            </w:r>
          </w:p>
        </w:tc>
      </w:tr>
      <w:tr w:rsidR="0027308F" w:rsidRPr="00694CEE" w14:paraId="7DC6BC31" w14:textId="77777777" w:rsidTr="00807DAC">
        <w:trPr>
          <w:trHeight w:val="512"/>
        </w:trPr>
        <w:tc>
          <w:tcPr>
            <w:cnfStyle w:val="001000000000" w:firstRow="0" w:lastRow="0" w:firstColumn="1" w:lastColumn="0" w:oddVBand="0" w:evenVBand="0" w:oddHBand="0" w:evenHBand="0" w:firstRowFirstColumn="0" w:firstRowLastColumn="0" w:lastRowFirstColumn="0" w:lastRowLastColumn="0"/>
            <w:tcW w:w="1890" w:type="dxa"/>
          </w:tcPr>
          <w:p w14:paraId="54C0CA8B" w14:textId="2D17B258" w:rsidR="0027308F" w:rsidRPr="00694CEE" w:rsidRDefault="00807DAC" w:rsidP="005B585F">
            <w:pPr>
              <w:pStyle w:val="TableText"/>
              <w:jc w:val="center"/>
              <w:rPr>
                <w:b/>
                <w:bCs/>
              </w:rPr>
            </w:pPr>
            <w:r w:rsidRPr="00694CEE">
              <w:rPr>
                <w:b/>
                <w:bCs/>
              </w:rPr>
              <w:t>Center Support Section Chief</w:t>
            </w:r>
          </w:p>
        </w:tc>
        <w:tc>
          <w:tcPr>
            <w:tcW w:w="7200" w:type="dxa"/>
          </w:tcPr>
          <w:p w14:paraId="2AE61C69" w14:textId="70D5C5C9" w:rsidR="0039384D" w:rsidRPr="00694CE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Support the needs of the </w:t>
            </w:r>
            <w:r w:rsidR="00186085" w:rsidRPr="00694CEE">
              <w:t xml:space="preserve">EOC </w:t>
            </w:r>
            <w:r w:rsidRPr="00694CEE">
              <w:t xml:space="preserve">facility and staff </w:t>
            </w:r>
            <w:r w:rsidR="00186085" w:rsidRPr="00694CEE">
              <w:t>to ensure staff have the resources and capabilities required to perform their roles, including the Joint Information Center (JIC), if activated.</w:t>
            </w:r>
          </w:p>
          <w:p w14:paraId="51ED0B7D" w14:textId="5C32FB78"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the responsibilities of the Center Support Section are addressed as required, including the following: </w:t>
            </w:r>
          </w:p>
          <w:p w14:paraId="5D1FF09E" w14:textId="6873C7DE" w:rsidR="009F7ECB" w:rsidRPr="00694CEE" w:rsidRDefault="00807DAC" w:rsidP="009F7ECB">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Locate or acquire equipment, supplies, and personnel to meet EOC needs, including JIC</w:t>
            </w:r>
            <w:r w:rsidR="0039384D" w:rsidRPr="00694CEE">
              <w:t xml:space="preserve"> needs</w:t>
            </w:r>
            <w:r w:rsidRPr="00694CEE">
              <w:t>, if activated</w:t>
            </w:r>
            <w:r w:rsidR="009F7ECB" w:rsidRPr="00694CEE">
              <w:t>. Ensure proper installation of new systems or equipment.</w:t>
            </w:r>
          </w:p>
          <w:p w14:paraId="183FC587" w14:textId="77777777" w:rsidR="00807DAC" w:rsidRPr="00694CEE" w:rsidRDefault="00807DAC" w:rsidP="00807DAC">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Arrange for food, lodging, and other support services as required for the EOC, and oversee the EOC’s administrative processes.</w:t>
            </w:r>
          </w:p>
          <w:p w14:paraId="0C1C5387" w14:textId="0B328033" w:rsidR="009F7ECB" w:rsidRPr="00694CEE" w:rsidRDefault="00807DAC" w:rsidP="009F7ECB">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Ensure EOC facilities include adequate restrooms, food service, and rest areas</w:t>
            </w:r>
            <w:r w:rsidR="00B93D35" w:rsidRPr="00694CEE">
              <w:t>,</w:t>
            </w:r>
            <w:r w:rsidR="009F7ECB" w:rsidRPr="00694CEE">
              <w:t xml:space="preserve"> and </w:t>
            </w:r>
            <w:r w:rsidR="00186085" w:rsidRPr="00694CEE">
              <w:t xml:space="preserve">ensure </w:t>
            </w:r>
            <w:r w:rsidR="009F7ECB" w:rsidRPr="00694CEE">
              <w:t xml:space="preserve">cleaning services are </w:t>
            </w:r>
            <w:r w:rsidR="00186085" w:rsidRPr="00694CEE">
              <w:t>established and maintained</w:t>
            </w:r>
            <w:r w:rsidR="009F7ECB" w:rsidRPr="00694CEE">
              <w:t>.</w:t>
            </w:r>
          </w:p>
          <w:p w14:paraId="389936DB" w14:textId="75C96B74" w:rsidR="00807DAC" w:rsidRPr="00694CEE" w:rsidRDefault="0039384D" w:rsidP="002C38F7">
            <w:pPr>
              <w:pStyle w:val="TBL2"/>
              <w:tabs>
                <w:tab w:val="num" w:pos="2325"/>
              </w:tabs>
              <w:cnfStyle w:val="000000000000" w:firstRow="0" w:lastRow="0" w:firstColumn="0" w:lastColumn="0" w:oddVBand="0" w:evenVBand="0" w:oddHBand="0" w:evenHBand="0" w:firstRowFirstColumn="0" w:firstRowLastColumn="0" w:lastRowFirstColumn="0" w:lastRowLastColumn="0"/>
            </w:pPr>
            <w:r w:rsidRPr="00694CEE">
              <w:t>Oversee</w:t>
            </w:r>
            <w:r w:rsidR="00807DAC" w:rsidRPr="00694CEE">
              <w:t xml:space="preserve"> facility </w:t>
            </w:r>
            <w:r w:rsidRPr="00694CEE">
              <w:t xml:space="preserve">access and </w:t>
            </w:r>
            <w:r w:rsidR="00807DAC" w:rsidRPr="00694CEE">
              <w:t>security.</w:t>
            </w:r>
          </w:p>
          <w:p w14:paraId="16813F49" w14:textId="77777777"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Center Support Section objectives, as stated in EOC </w:t>
            </w:r>
            <w:r w:rsidRPr="00694CEE">
              <w:rPr>
                <w:highlight w:val="lightGray"/>
              </w:rPr>
              <w:t>(IAPs or EAPs)</w:t>
            </w:r>
            <w:r w:rsidRPr="00694CEE">
              <w:t>, are accomplished within the operational period or within the estimated time frame.</w:t>
            </w:r>
          </w:p>
          <w:p w14:paraId="1ABECE19" w14:textId="410E1030" w:rsidR="0039384D" w:rsidRPr="00694CE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694CEE">
              <w:t>Inform EOC Director of significant issues affecting the</w:t>
            </w:r>
            <w:r w:rsidR="00186085" w:rsidRPr="00694CEE">
              <w:t xml:space="preserve"> Center</w:t>
            </w:r>
            <w:r w:rsidRPr="00694CEE">
              <w:t xml:space="preserve"> Support Section. </w:t>
            </w:r>
          </w:p>
          <w:p w14:paraId="3C3DFC38" w14:textId="6ED726E3" w:rsidR="0039384D" w:rsidRPr="00694CE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694CEE">
              <w:t>Supervise and exercise overall responsibility for the coordination of unit activities within the section.</w:t>
            </w:r>
            <w:r w:rsidRPr="00694CEE" w:rsidDel="009A17F7">
              <w:t xml:space="preserve"> </w:t>
            </w:r>
          </w:p>
          <w:p w14:paraId="44369A35" w14:textId="19FE8F2A" w:rsidR="0027308F" w:rsidRPr="00694CEE" w:rsidRDefault="0039384D" w:rsidP="00807DAC">
            <w:pPr>
              <w:pStyle w:val="TableBullet"/>
              <w:cnfStyle w:val="000000000000" w:firstRow="0" w:lastRow="0" w:firstColumn="0" w:lastColumn="0" w:oddVBand="0" w:evenVBand="0" w:oddHBand="0" w:evenHBand="0" w:firstRowFirstColumn="0" w:firstRowLastColumn="0" w:lastRowFirstColumn="0" w:lastRowLastColumn="0"/>
            </w:pPr>
            <w:r w:rsidRPr="00694CEE">
              <w:rPr>
                <w:szCs w:val="20"/>
              </w:rPr>
              <w:t xml:space="preserve">Establish the appropriate level of organization for the Center Support Section, including the </w:t>
            </w:r>
            <w:r w:rsidR="001A75AE" w:rsidRPr="00694CEE">
              <w:rPr>
                <w:szCs w:val="20"/>
              </w:rPr>
              <w:t>Facility Support Unit</w:t>
            </w:r>
            <w:r w:rsidRPr="00694CEE">
              <w:rPr>
                <w:szCs w:val="20"/>
              </w:rPr>
              <w:t xml:space="preserve"> and Administrative Support Unit.</w:t>
            </w:r>
          </w:p>
        </w:tc>
      </w:tr>
      <w:tr w:rsidR="0027308F" w:rsidRPr="00694CEE" w14:paraId="1AB65C08"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3214C62E" w14:textId="4EEC2BAC" w:rsidR="0027308F" w:rsidRPr="00694CEE" w:rsidRDefault="001A75AE" w:rsidP="007F7C0D">
            <w:pPr>
              <w:pStyle w:val="TableText"/>
              <w:jc w:val="center"/>
              <w:rPr>
                <w:b/>
                <w:bCs/>
              </w:rPr>
            </w:pPr>
            <w:r w:rsidRPr="00694CEE">
              <w:rPr>
                <w:b/>
                <w:bCs/>
              </w:rPr>
              <w:t>Facility Support Unit</w:t>
            </w:r>
          </w:p>
        </w:tc>
        <w:tc>
          <w:tcPr>
            <w:tcW w:w="7200" w:type="dxa"/>
          </w:tcPr>
          <w:p w14:paraId="5E81F02E" w14:textId="49E32DC8" w:rsidR="00186085" w:rsidRPr="00694CEE" w:rsidRDefault="00186085" w:rsidP="00186085">
            <w:pPr>
              <w:pStyle w:val="TableBullet"/>
              <w:cnfStyle w:val="000000000000" w:firstRow="0" w:lastRow="0" w:firstColumn="0" w:lastColumn="0" w:oddVBand="0" w:evenVBand="0" w:oddHBand="0" w:evenHBand="0" w:firstRowFirstColumn="0" w:firstRowLastColumn="0" w:lastRowFirstColumn="0" w:lastRowLastColumn="0"/>
            </w:pPr>
            <w:r w:rsidRPr="00694CEE">
              <w:t>Ensure adequate EOC facility</w:t>
            </w:r>
            <w:r w:rsidR="00D03CFB" w:rsidRPr="00694CEE">
              <w:t xml:space="preserve"> to meet staff needs</w:t>
            </w:r>
            <w:r w:rsidRPr="00694CEE">
              <w:t>, including workspace</w:t>
            </w:r>
            <w:r w:rsidR="00D03CFB" w:rsidRPr="00694CEE">
              <w:t>s</w:t>
            </w:r>
            <w:r w:rsidRPr="00694CEE">
              <w:t>, furniture, computer systems, and communications systems, etc. Acquire additional resources as necessary.</w:t>
            </w:r>
          </w:p>
          <w:p w14:paraId="10717637" w14:textId="113C5B5F"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Ensure EOC facilities include adequate restrooms, food service, and rest areas compliant with the American</w:t>
            </w:r>
            <w:r w:rsidR="00B93D35" w:rsidRPr="00694CEE">
              <w:t>s with</w:t>
            </w:r>
            <w:r w:rsidRPr="00694CEE">
              <w:t xml:space="preserve"> Disabilities Act.</w:t>
            </w:r>
          </w:p>
          <w:p w14:paraId="6BD0E1A9" w14:textId="1369B351"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 xml:space="preserve">Ensure facility cleaning services </w:t>
            </w:r>
            <w:r w:rsidR="00D03CFB" w:rsidRPr="00694CEE">
              <w:t xml:space="preserve">are </w:t>
            </w:r>
            <w:r w:rsidR="00186085" w:rsidRPr="00694CEE">
              <w:t>established and maintained for the</w:t>
            </w:r>
            <w:r w:rsidRPr="00694CEE">
              <w:t xml:space="preserve"> EOC and related facilities. </w:t>
            </w:r>
          </w:p>
          <w:p w14:paraId="1426F2A5" w14:textId="5CF62F26" w:rsidR="00186085" w:rsidRPr="00694CEE" w:rsidRDefault="00186085" w:rsidP="00B93D35">
            <w:pPr>
              <w:pStyle w:val="TableBullet"/>
              <w:cnfStyle w:val="000000000000" w:firstRow="0" w:lastRow="0" w:firstColumn="0" w:lastColumn="0" w:oddVBand="0" w:evenVBand="0" w:oddHBand="0" w:evenHBand="0" w:firstRowFirstColumn="0" w:firstRowLastColumn="0" w:lastRowFirstColumn="0" w:lastRowLastColumn="0"/>
            </w:pPr>
            <w:r w:rsidRPr="00694CEE">
              <w:t>Oversee facility access and security</w:t>
            </w:r>
            <w:r w:rsidR="008E484E" w:rsidRPr="00694CEE">
              <w:t xml:space="preserve"> needs</w:t>
            </w:r>
            <w:r w:rsidRPr="00694CEE">
              <w:t>.</w:t>
            </w:r>
          </w:p>
          <w:p w14:paraId="476E0DC0" w14:textId="045BAB9E" w:rsidR="00807DAC" w:rsidRPr="00694CEE" w:rsidRDefault="00AE572E" w:rsidP="00807DAC">
            <w:pPr>
              <w:pStyle w:val="TableBullet"/>
              <w:cnfStyle w:val="000000000000" w:firstRow="0" w:lastRow="0" w:firstColumn="0" w:lastColumn="0" w:oddVBand="0" w:evenVBand="0" w:oddHBand="0" w:evenHBand="0" w:firstRowFirstColumn="0" w:firstRowLastColumn="0" w:lastRowFirstColumn="0" w:lastRowLastColumn="0"/>
            </w:pPr>
            <w:r w:rsidRPr="00694CEE">
              <w:t>D</w:t>
            </w:r>
            <w:r w:rsidR="004E2442" w:rsidRPr="00694CEE">
              <w:t>evelop</w:t>
            </w:r>
            <w:r w:rsidR="00807DAC" w:rsidRPr="00694CEE">
              <w:t xml:space="preserve"> and post EOC Safety Plan.</w:t>
            </w:r>
          </w:p>
          <w:p w14:paraId="32F5CC96" w14:textId="63BB48C5" w:rsidR="0027308F"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Ensure all facilities and</w:t>
            </w:r>
            <w:r w:rsidR="00AE572E" w:rsidRPr="00694CEE">
              <w:t>/</w:t>
            </w:r>
            <w:r w:rsidRPr="00694CEE">
              <w:t>or workspaces are returned to original state when no longer needed.</w:t>
            </w:r>
          </w:p>
        </w:tc>
      </w:tr>
      <w:tr w:rsidR="00807DAC" w:rsidRPr="00694CEE" w14:paraId="643A545A" w14:textId="77777777" w:rsidTr="0027308F">
        <w:trPr>
          <w:cantSplit/>
        </w:trPr>
        <w:tc>
          <w:tcPr>
            <w:cnfStyle w:val="001000000000" w:firstRow="0" w:lastRow="0" w:firstColumn="1" w:lastColumn="0" w:oddVBand="0" w:evenVBand="0" w:oddHBand="0" w:evenHBand="0" w:firstRowFirstColumn="0" w:firstRowLastColumn="0" w:lastRowFirstColumn="0" w:lastRowLastColumn="0"/>
            <w:tcW w:w="1890" w:type="dxa"/>
          </w:tcPr>
          <w:p w14:paraId="257EE3E2" w14:textId="75009088" w:rsidR="00807DAC" w:rsidRPr="00694CEE" w:rsidRDefault="00807DAC" w:rsidP="00807DAC">
            <w:pPr>
              <w:pStyle w:val="TableText"/>
              <w:jc w:val="center"/>
              <w:rPr>
                <w:b/>
                <w:bCs/>
              </w:rPr>
            </w:pPr>
            <w:r w:rsidRPr="00694CEE">
              <w:rPr>
                <w:b/>
                <w:bCs/>
              </w:rPr>
              <w:t>Administrative Support Unit</w:t>
            </w:r>
          </w:p>
        </w:tc>
        <w:tc>
          <w:tcPr>
            <w:tcW w:w="7200" w:type="dxa"/>
          </w:tcPr>
          <w:p w14:paraId="17CBCE6B" w14:textId="6D8FBFEC"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Arrange for food, lodging, and other support services as required for EOC and JIC (if activated)</w:t>
            </w:r>
            <w:r w:rsidR="008E484E" w:rsidRPr="00694CEE">
              <w:t>.</w:t>
            </w:r>
          </w:p>
          <w:p w14:paraId="118746C1" w14:textId="7E9FC87D" w:rsidR="00807DAC" w:rsidRPr="00694CEE" w:rsidRDefault="00807DAC" w:rsidP="00615C85">
            <w:pPr>
              <w:pStyle w:val="TableBullet"/>
              <w:cnfStyle w:val="000000000000" w:firstRow="0" w:lastRow="0" w:firstColumn="0" w:lastColumn="0" w:oddVBand="0" w:evenVBand="0" w:oddHBand="0" w:evenHBand="0" w:firstRowFirstColumn="0" w:firstRowLastColumn="0" w:lastRowFirstColumn="0" w:lastRowLastColumn="0"/>
            </w:pPr>
            <w:r w:rsidRPr="00694CEE">
              <w:t>Ensure adequate office supplies to support EOC staff</w:t>
            </w:r>
            <w:r w:rsidR="00D03CFB" w:rsidRPr="00694CEE">
              <w:t>, and e</w:t>
            </w:r>
            <w:r w:rsidRPr="00694CEE">
              <w:t xml:space="preserve">nsure office equipment remains ready for use (e.g., paper restocked, ink refilled) in coordination with </w:t>
            </w:r>
            <w:r w:rsidR="001A75AE" w:rsidRPr="00694CEE">
              <w:t>Facility Support Unit</w:t>
            </w:r>
            <w:r w:rsidRPr="00694CEE">
              <w:t>.</w:t>
            </w:r>
          </w:p>
          <w:p w14:paraId="0FF9262D" w14:textId="12267345" w:rsidR="00807DAC" w:rsidRPr="00694CEE" w:rsidRDefault="00807DAC" w:rsidP="00807DAC">
            <w:pPr>
              <w:pStyle w:val="TableBullet"/>
              <w:cnfStyle w:val="000000000000" w:firstRow="0" w:lastRow="0" w:firstColumn="0" w:lastColumn="0" w:oddVBand="0" w:evenVBand="0" w:oddHBand="0" w:evenHBand="0" w:firstRowFirstColumn="0" w:firstRowLastColumn="0" w:lastRowFirstColumn="0" w:lastRowLastColumn="0"/>
            </w:pPr>
            <w:r w:rsidRPr="00694CEE">
              <w:t>Address administrative tasks to support EOC staff, including development and posting of EOC Organization Charts (I</w:t>
            </w:r>
            <w:r w:rsidR="000254B7">
              <w:t>SM</w:t>
            </w:r>
            <w:r w:rsidRPr="00694CEE">
              <w:t xml:space="preserve"> 207) to reflect the EOC activation.</w:t>
            </w:r>
          </w:p>
        </w:tc>
      </w:tr>
    </w:tbl>
    <w:p w14:paraId="39EFE07E" w14:textId="77777777" w:rsidR="00103820" w:rsidRPr="00694CEE" w:rsidRDefault="00103820" w:rsidP="000D4BCD">
      <w:pPr>
        <w:pStyle w:val="Heading1"/>
        <w:sectPr w:rsidR="00103820" w:rsidRPr="00694CEE" w:rsidSect="00822B0F">
          <w:pgSz w:w="12240" w:h="15840" w:code="1"/>
          <w:pgMar w:top="1440" w:right="1440" w:bottom="1440" w:left="1440" w:header="720" w:footer="720" w:gutter="0"/>
          <w:cols w:space="720"/>
          <w:docGrid w:linePitch="360"/>
        </w:sectPr>
      </w:pPr>
      <w:bookmarkStart w:id="62" w:name="_Toc50630314"/>
      <w:bookmarkStart w:id="63" w:name="_Toc50633038"/>
      <w:bookmarkStart w:id="64" w:name="_Toc50664812"/>
      <w:bookmarkStart w:id="65" w:name="_Toc48562434"/>
      <w:bookmarkEnd w:id="62"/>
      <w:bookmarkEnd w:id="63"/>
      <w:bookmarkEnd w:id="64"/>
    </w:p>
    <w:p w14:paraId="0270B56C" w14:textId="34A3B1F2" w:rsidR="00F120A4" w:rsidRPr="00694CEE" w:rsidRDefault="00F120A4" w:rsidP="000D4BCD">
      <w:pPr>
        <w:pStyle w:val="Heading1"/>
      </w:pPr>
      <w:bookmarkStart w:id="66" w:name="_Toc53665211"/>
      <w:r w:rsidRPr="00694CEE">
        <w:lastRenderedPageBreak/>
        <w:t>EOC General Responsibilities Checklist</w:t>
      </w:r>
      <w:bookmarkEnd w:id="65"/>
      <w:bookmarkEnd w:id="66"/>
    </w:p>
    <w:p w14:paraId="024EADA1" w14:textId="668FBBBD" w:rsidR="004768F8" w:rsidRPr="00694CEE" w:rsidRDefault="004768F8" w:rsidP="004768F8">
      <w:pPr>
        <w:pStyle w:val="BodyText"/>
      </w:pPr>
      <w:r w:rsidRPr="00694CEE">
        <w:t xml:space="preserve">The </w:t>
      </w:r>
      <w:r w:rsidR="00952902" w:rsidRPr="00694CEE">
        <w:t>EOC General Responsibilities</w:t>
      </w:r>
      <w:r w:rsidRPr="00694CEE">
        <w:t xml:space="preserve"> Checklist is used by all EOC staff during the activation and demobilization phases. </w:t>
      </w:r>
      <w:r w:rsidRPr="00694CEE">
        <w:rPr>
          <w:highlight w:val="lightGray"/>
        </w:rPr>
        <w:t>If EOC checklists are completed using an incident management software, jurisdictions can upload this checklist for each EOC position.</w:t>
      </w:r>
    </w:p>
    <w:tbl>
      <w:tblPr>
        <w:tblStyle w:val="TableSubhead"/>
        <w:tblW w:w="0" w:type="auto"/>
        <w:tblLayout w:type="fixed"/>
        <w:tblLook w:val="01E0" w:firstRow="1" w:lastRow="1" w:firstColumn="1" w:lastColumn="1" w:noHBand="0" w:noVBand="0"/>
      </w:tblPr>
      <w:tblGrid>
        <w:gridCol w:w="828"/>
        <w:gridCol w:w="1800"/>
        <w:gridCol w:w="4014"/>
        <w:gridCol w:w="2214"/>
      </w:tblGrid>
      <w:tr w:rsidR="003B58BE" w:rsidRPr="00694CEE" w14:paraId="69E6C810" w14:textId="77777777" w:rsidTr="00FB055D">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38ECA79B" w14:textId="33222D68" w:rsidR="003B58BE" w:rsidRPr="00694CEE" w:rsidRDefault="003B58BE" w:rsidP="003B58BE">
            <w:pPr>
              <w:pStyle w:val="TableHeader"/>
            </w:pPr>
            <w:bookmarkStart w:id="67" w:name="_Toc525121182"/>
            <w:r w:rsidRPr="00694CEE">
              <w:t xml:space="preserve">EOC </w:t>
            </w:r>
            <w:r w:rsidR="00522A73" w:rsidRPr="00694CEE">
              <w:t>General Responsibilities</w:t>
            </w:r>
            <w:r w:rsidRPr="00694CEE">
              <w:t xml:space="preserve"> Checklist</w:t>
            </w:r>
            <w:bookmarkEnd w:id="67"/>
            <w:r w:rsidRPr="00694CEE">
              <w:t xml:space="preserve"> – For All Positions</w:t>
            </w:r>
          </w:p>
        </w:tc>
      </w:tr>
      <w:tr w:rsidR="003B58BE" w:rsidRPr="00694CEE" w14:paraId="089FF314" w14:textId="77777777" w:rsidTr="00FB055D">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55960E17" w14:textId="77777777" w:rsidR="003B58BE" w:rsidRPr="00694CEE" w:rsidRDefault="003B58BE" w:rsidP="003B58BE">
            <w:pPr>
              <w:pStyle w:val="TableText"/>
              <w:jc w:val="center"/>
              <w:rPr>
                <w:b/>
                <w:bCs/>
              </w:rPr>
            </w:pPr>
            <w:r w:rsidRPr="00694CEE">
              <w:rPr>
                <w:b/>
                <w:bCs/>
              </w:rPr>
              <w:t>Item</w:t>
            </w:r>
          </w:p>
        </w:tc>
        <w:tc>
          <w:tcPr>
            <w:tcW w:w="1800" w:type="dxa"/>
            <w:hideMark/>
          </w:tcPr>
          <w:p w14:paraId="78A760FE" w14:textId="04D6ADDE" w:rsidR="003B58BE" w:rsidRPr="00694CEE" w:rsidRDefault="003B58BE" w:rsidP="003B58B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4840EBE8" w14:textId="77777777" w:rsidR="003B58BE" w:rsidRPr="00694CEE" w:rsidRDefault="003B58BE" w:rsidP="003B58B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7DA6F207" w14:textId="77777777" w:rsidR="003B58BE" w:rsidRPr="00694CEE" w:rsidRDefault="003B58BE" w:rsidP="003B58BE">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3B58BE" w:rsidRPr="00694CEE" w14:paraId="6CA4C6EF" w14:textId="77777777" w:rsidTr="00FB055D">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4"/>
          </w:tcPr>
          <w:p w14:paraId="7B3CF58B" w14:textId="77777777" w:rsidR="003B58BE" w:rsidRPr="00694CEE" w:rsidRDefault="003B58BE" w:rsidP="003B58BE">
            <w:pPr>
              <w:pStyle w:val="TableText"/>
              <w:jc w:val="center"/>
              <w:rPr>
                <w:b/>
                <w:bCs/>
              </w:rPr>
            </w:pPr>
            <w:r w:rsidRPr="00694CEE">
              <w:rPr>
                <w:b/>
                <w:bCs/>
              </w:rPr>
              <w:t>Activation Phase</w:t>
            </w:r>
          </w:p>
        </w:tc>
      </w:tr>
      <w:tr w:rsidR="003B58BE" w:rsidRPr="00694CEE" w14:paraId="0B6BC218" w14:textId="77777777" w:rsidTr="00FB055D">
        <w:trPr>
          <w:cantSplit/>
          <w:trHeight w:val="440"/>
        </w:trPr>
        <w:tc>
          <w:tcPr>
            <w:cnfStyle w:val="001000000000" w:firstRow="0" w:lastRow="0" w:firstColumn="1" w:lastColumn="0" w:oddVBand="0" w:evenVBand="0" w:oddHBand="0" w:evenHBand="0" w:firstRowFirstColumn="0" w:firstRowLastColumn="0" w:lastRowFirstColumn="0" w:lastRowLastColumn="0"/>
            <w:tcW w:w="828" w:type="dxa"/>
            <w:hideMark/>
          </w:tcPr>
          <w:p w14:paraId="0870BF54" w14:textId="77777777" w:rsidR="003B58BE" w:rsidRPr="00694CEE" w:rsidRDefault="003B58BE" w:rsidP="003B58BE">
            <w:pPr>
              <w:pStyle w:val="TableText"/>
            </w:pPr>
            <w:r w:rsidRPr="00694CEE">
              <w:t>1.</w:t>
            </w:r>
          </w:p>
        </w:tc>
        <w:tc>
          <w:tcPr>
            <w:tcW w:w="1800" w:type="dxa"/>
          </w:tcPr>
          <w:p w14:paraId="6868C0C5"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15B83BCE" w14:textId="0469C780" w:rsidR="003B58BE" w:rsidRPr="00694CEE" w:rsidRDefault="00522A73" w:rsidP="003B58BE">
            <w:pPr>
              <w:pStyle w:val="TableText"/>
              <w:cnfStyle w:val="000000000000" w:firstRow="0" w:lastRow="0" w:firstColumn="0" w:lastColumn="0" w:oddVBand="0" w:evenVBand="0" w:oddHBand="0" w:evenHBand="0" w:firstRowFirstColumn="0" w:firstRowLastColumn="0" w:lastRowFirstColumn="0" w:lastRowLastColumn="0"/>
            </w:pPr>
            <w:r w:rsidRPr="00694CEE">
              <w:t>Check in upon arrival at EOC and sign in on the EOC sign-in sheet.</w:t>
            </w:r>
          </w:p>
        </w:tc>
        <w:tc>
          <w:tcPr>
            <w:tcW w:w="2214" w:type="dxa"/>
          </w:tcPr>
          <w:p w14:paraId="57DB1970"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694CEE" w14:paraId="6FF0DACA" w14:textId="77777777" w:rsidTr="00FB055D">
        <w:trPr>
          <w:cantSplit/>
          <w:trHeight w:val="575"/>
        </w:trPr>
        <w:tc>
          <w:tcPr>
            <w:cnfStyle w:val="001000000000" w:firstRow="0" w:lastRow="0" w:firstColumn="1" w:lastColumn="0" w:oddVBand="0" w:evenVBand="0" w:oddHBand="0" w:evenHBand="0" w:firstRowFirstColumn="0" w:firstRowLastColumn="0" w:lastRowFirstColumn="0" w:lastRowLastColumn="0"/>
            <w:tcW w:w="828" w:type="dxa"/>
            <w:hideMark/>
          </w:tcPr>
          <w:p w14:paraId="4001D57B" w14:textId="77777777" w:rsidR="003B58BE" w:rsidRPr="00694CEE" w:rsidRDefault="003B58BE" w:rsidP="003B58BE">
            <w:pPr>
              <w:pStyle w:val="TableText"/>
            </w:pPr>
            <w:r w:rsidRPr="00694CEE">
              <w:t>2.</w:t>
            </w:r>
          </w:p>
        </w:tc>
        <w:tc>
          <w:tcPr>
            <w:tcW w:w="1800" w:type="dxa"/>
          </w:tcPr>
          <w:p w14:paraId="2167A375"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1FF675D4" w14:textId="5C9F3DA1" w:rsidR="003B58BE" w:rsidRPr="00694CEE" w:rsidRDefault="003A2FEF" w:rsidP="003B58BE">
            <w:pPr>
              <w:pStyle w:val="TableText"/>
              <w:cnfStyle w:val="000000000000" w:firstRow="0" w:lastRow="0" w:firstColumn="0" w:lastColumn="0" w:oddVBand="0" w:evenVBand="0" w:oddHBand="0" w:evenHBand="0" w:firstRowFirstColumn="0" w:firstRowLastColumn="0" w:lastRowFirstColumn="0" w:lastRowLastColumn="0"/>
            </w:pPr>
            <w:r w:rsidRPr="003A2FEF">
              <w:t>Check in with the Liaison Officer if you are a representative from an outside agency.</w:t>
            </w:r>
          </w:p>
        </w:tc>
        <w:tc>
          <w:tcPr>
            <w:tcW w:w="2214" w:type="dxa"/>
          </w:tcPr>
          <w:p w14:paraId="4D1313F1"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694CEE" w14:paraId="620F5C7A" w14:textId="77777777" w:rsidTr="00FB055D">
        <w:trPr>
          <w:cantSplit/>
          <w:trHeight w:val="1115"/>
        </w:trPr>
        <w:tc>
          <w:tcPr>
            <w:cnfStyle w:val="001000000000" w:firstRow="0" w:lastRow="0" w:firstColumn="1" w:lastColumn="0" w:oddVBand="0" w:evenVBand="0" w:oddHBand="0" w:evenHBand="0" w:firstRowFirstColumn="0" w:firstRowLastColumn="0" w:lastRowFirstColumn="0" w:lastRowLastColumn="0"/>
            <w:tcW w:w="828" w:type="dxa"/>
            <w:hideMark/>
          </w:tcPr>
          <w:p w14:paraId="06067A36" w14:textId="77777777" w:rsidR="003B58BE" w:rsidRPr="00694CEE" w:rsidRDefault="003B58BE" w:rsidP="003B58BE">
            <w:pPr>
              <w:pStyle w:val="TableText"/>
            </w:pPr>
            <w:r w:rsidRPr="00694CEE">
              <w:t>3.</w:t>
            </w:r>
          </w:p>
        </w:tc>
        <w:tc>
          <w:tcPr>
            <w:tcW w:w="1800" w:type="dxa"/>
          </w:tcPr>
          <w:p w14:paraId="418B22CA"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11C26991" w14:textId="6BCFA1F0" w:rsidR="003B58BE" w:rsidRPr="00694CEE" w:rsidRDefault="00522A73" w:rsidP="003B58BE">
            <w:pPr>
              <w:pStyle w:val="TableText"/>
              <w:cnfStyle w:val="000000000000" w:firstRow="0" w:lastRow="0" w:firstColumn="0" w:lastColumn="0" w:oddVBand="0" w:evenVBand="0" w:oddHBand="0" w:evenHBand="0" w:firstRowFirstColumn="0" w:firstRowLastColumn="0" w:lastRowFirstColumn="0" w:lastRowLastColumn="0"/>
            </w:pPr>
            <w:r w:rsidRPr="00694CEE">
              <w:t>Report to EOC Director, Section Chief, or other assigned supervisor to obtain current situation status and specific job responsibilities</w:t>
            </w:r>
            <w:r w:rsidR="00F56225" w:rsidRPr="00694CEE">
              <w:t xml:space="preserve"> and </w:t>
            </w:r>
            <w:r w:rsidRPr="00694CEE">
              <w:t>assignments.</w:t>
            </w:r>
          </w:p>
        </w:tc>
        <w:tc>
          <w:tcPr>
            <w:tcW w:w="2214" w:type="dxa"/>
          </w:tcPr>
          <w:p w14:paraId="6A588C68"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694CEE" w14:paraId="4B730173"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025BA757" w14:textId="77777777" w:rsidR="003B58BE" w:rsidRPr="00694CEE" w:rsidRDefault="003B58BE" w:rsidP="003B58BE">
            <w:pPr>
              <w:pStyle w:val="TableText"/>
            </w:pPr>
            <w:r w:rsidRPr="00694CEE">
              <w:t>4.</w:t>
            </w:r>
          </w:p>
        </w:tc>
        <w:tc>
          <w:tcPr>
            <w:tcW w:w="1800" w:type="dxa"/>
          </w:tcPr>
          <w:p w14:paraId="112F611E"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61AD6B54" w14:textId="49F261D5" w:rsidR="003B58BE" w:rsidRPr="00694CEE" w:rsidRDefault="00522A73" w:rsidP="003B58BE">
            <w:pPr>
              <w:pStyle w:val="TableText"/>
              <w:cnfStyle w:val="000000000000" w:firstRow="0" w:lastRow="0" w:firstColumn="0" w:lastColumn="0" w:oddVBand="0" w:evenVBand="0" w:oddHBand="0" w:evenHBand="0" w:firstRowFirstColumn="0" w:firstRowLastColumn="0" w:lastRowFirstColumn="0" w:lastRowLastColumn="0"/>
            </w:pPr>
            <w:r w:rsidRPr="00694CEE">
              <w:t>Set up workstation and review position-specific activation and operations checklists.</w:t>
            </w:r>
          </w:p>
        </w:tc>
        <w:tc>
          <w:tcPr>
            <w:tcW w:w="2214" w:type="dxa"/>
          </w:tcPr>
          <w:p w14:paraId="54FB6588"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694CEE" w14:paraId="371CE5DA" w14:textId="77777777" w:rsidTr="00FB055D">
        <w:trPr>
          <w:cantSplit/>
          <w:trHeight w:val="881"/>
        </w:trPr>
        <w:tc>
          <w:tcPr>
            <w:cnfStyle w:val="001000000000" w:firstRow="0" w:lastRow="0" w:firstColumn="1" w:lastColumn="0" w:oddVBand="0" w:evenVBand="0" w:oddHBand="0" w:evenHBand="0" w:firstRowFirstColumn="0" w:firstRowLastColumn="0" w:lastRowFirstColumn="0" w:lastRowLastColumn="0"/>
            <w:tcW w:w="828" w:type="dxa"/>
            <w:hideMark/>
          </w:tcPr>
          <w:p w14:paraId="160B79F6" w14:textId="77777777" w:rsidR="003B58BE" w:rsidRPr="00694CEE" w:rsidRDefault="003B58BE" w:rsidP="003B58BE">
            <w:pPr>
              <w:pStyle w:val="TableText"/>
            </w:pPr>
            <w:r w:rsidRPr="00694CEE">
              <w:t>5.</w:t>
            </w:r>
          </w:p>
        </w:tc>
        <w:tc>
          <w:tcPr>
            <w:tcW w:w="1800" w:type="dxa"/>
          </w:tcPr>
          <w:p w14:paraId="51529C65"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6946BA36" w14:textId="178452D3"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r w:rsidRPr="00694CEE">
              <w:t xml:space="preserve">Maintain </w:t>
            </w:r>
            <w:r w:rsidR="007F416C" w:rsidRPr="00694CEE">
              <w:t>A</w:t>
            </w:r>
            <w:r w:rsidR="00907F1C" w:rsidRPr="00694CEE">
              <w:t>ctivity</w:t>
            </w:r>
            <w:r w:rsidRPr="00694CEE">
              <w:t xml:space="preserve"> </w:t>
            </w:r>
            <w:r w:rsidR="007F416C" w:rsidRPr="00694CEE">
              <w:t>L</w:t>
            </w:r>
            <w:r w:rsidRPr="00694CEE">
              <w:t>og (ICS</w:t>
            </w:r>
            <w:r w:rsidR="007F416C" w:rsidRPr="00694CEE">
              <w:t xml:space="preserve"> </w:t>
            </w:r>
            <w:r w:rsidRPr="00694CEE">
              <w:t>214) that chronologically describes the actions you take during your shift.</w:t>
            </w:r>
          </w:p>
        </w:tc>
        <w:tc>
          <w:tcPr>
            <w:tcW w:w="2214" w:type="dxa"/>
          </w:tcPr>
          <w:p w14:paraId="59629C8E"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694CEE" w14:paraId="0931626B" w14:textId="77777777" w:rsidTr="00FB055D">
        <w:trPr>
          <w:cantSplit/>
          <w:trHeight w:val="1160"/>
        </w:trPr>
        <w:tc>
          <w:tcPr>
            <w:cnfStyle w:val="001000000000" w:firstRow="0" w:lastRow="0" w:firstColumn="1" w:lastColumn="0" w:oddVBand="0" w:evenVBand="0" w:oddHBand="0" w:evenHBand="0" w:firstRowFirstColumn="0" w:firstRowLastColumn="0" w:lastRowFirstColumn="0" w:lastRowLastColumn="0"/>
            <w:tcW w:w="828" w:type="dxa"/>
            <w:hideMark/>
          </w:tcPr>
          <w:p w14:paraId="6AAAB61B" w14:textId="77777777" w:rsidR="003B58BE" w:rsidRPr="00694CEE" w:rsidRDefault="003B58BE" w:rsidP="003B58BE">
            <w:pPr>
              <w:pStyle w:val="TableText"/>
            </w:pPr>
            <w:r w:rsidRPr="00694CEE">
              <w:t>6.</w:t>
            </w:r>
          </w:p>
        </w:tc>
        <w:tc>
          <w:tcPr>
            <w:tcW w:w="1800" w:type="dxa"/>
          </w:tcPr>
          <w:p w14:paraId="321928D0"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A3F88D6" w14:textId="640C1E61" w:rsidR="003B58BE" w:rsidRPr="00694CEE" w:rsidRDefault="00C813F5" w:rsidP="003B58BE">
            <w:pPr>
              <w:pStyle w:val="TableText"/>
              <w:cnfStyle w:val="000000000000" w:firstRow="0" w:lastRow="0" w:firstColumn="0" w:lastColumn="0" w:oddVBand="0" w:evenVBand="0" w:oddHBand="0" w:evenHBand="0" w:firstRowFirstColumn="0" w:firstRowLastColumn="0" w:lastRowFirstColumn="0" w:lastRowLastColumn="0"/>
            </w:pPr>
            <w:r w:rsidRPr="00694CEE">
              <w:t>Determine resource needs, such as a computer, phone, fax, station</w:t>
            </w:r>
            <w:r w:rsidR="003A2FEF">
              <w:t>e</w:t>
            </w:r>
            <w:r w:rsidRPr="00694CEE">
              <w:t>ry, plan copies, and other reference documents. Request resources to meet unfilled needs.</w:t>
            </w:r>
          </w:p>
        </w:tc>
        <w:tc>
          <w:tcPr>
            <w:tcW w:w="2214" w:type="dxa"/>
          </w:tcPr>
          <w:p w14:paraId="427121FB"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B58BE" w:rsidRPr="00694CEE" w14:paraId="1D8D5B8C" w14:textId="77777777" w:rsidTr="00FB055D">
        <w:trPr>
          <w:cantSplit/>
          <w:trHeight w:val="530"/>
        </w:trPr>
        <w:tc>
          <w:tcPr>
            <w:cnfStyle w:val="001000000000" w:firstRow="0" w:lastRow="0" w:firstColumn="1" w:lastColumn="0" w:oddVBand="0" w:evenVBand="0" w:oddHBand="0" w:evenHBand="0" w:firstRowFirstColumn="0" w:firstRowLastColumn="0" w:lastRowFirstColumn="0" w:lastRowLastColumn="0"/>
            <w:tcW w:w="828" w:type="dxa"/>
            <w:hideMark/>
          </w:tcPr>
          <w:p w14:paraId="46995A3E" w14:textId="77777777" w:rsidR="003B58BE" w:rsidRPr="00694CEE" w:rsidRDefault="003B58BE" w:rsidP="003B58BE">
            <w:pPr>
              <w:pStyle w:val="TableText"/>
            </w:pPr>
            <w:bookmarkStart w:id="68" w:name="_Hlk50656924"/>
            <w:r w:rsidRPr="00694CEE">
              <w:t>7.</w:t>
            </w:r>
          </w:p>
        </w:tc>
        <w:tc>
          <w:tcPr>
            <w:tcW w:w="1800" w:type="dxa"/>
          </w:tcPr>
          <w:p w14:paraId="0427DF48"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8AD9012" w14:textId="4A6A2C03"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r w:rsidRPr="00694CEE">
              <w:t>Participate in any facility</w:t>
            </w:r>
            <w:r w:rsidR="00F56225" w:rsidRPr="00694CEE">
              <w:t xml:space="preserve"> and </w:t>
            </w:r>
            <w:r w:rsidRPr="00694CEE">
              <w:t>safety orientations as required.</w:t>
            </w:r>
          </w:p>
        </w:tc>
        <w:tc>
          <w:tcPr>
            <w:tcW w:w="2214" w:type="dxa"/>
          </w:tcPr>
          <w:p w14:paraId="057CBDE3" w14:textId="77777777" w:rsidR="003B58BE" w:rsidRPr="00694CEE" w:rsidRDefault="003B58BE" w:rsidP="003B58BE">
            <w:pPr>
              <w:pStyle w:val="TableText"/>
              <w:cnfStyle w:val="000000000000" w:firstRow="0" w:lastRow="0" w:firstColumn="0" w:lastColumn="0" w:oddVBand="0" w:evenVBand="0" w:oddHBand="0" w:evenHBand="0" w:firstRowFirstColumn="0" w:firstRowLastColumn="0" w:lastRowFirstColumn="0" w:lastRowLastColumn="0"/>
            </w:pPr>
          </w:p>
        </w:tc>
      </w:tr>
      <w:tr w:rsidR="00394807" w:rsidRPr="00694CEE" w14:paraId="525243C1" w14:textId="77777777" w:rsidTr="00FB055D">
        <w:trPr>
          <w:cantSplit/>
          <w:trHeight w:val="530"/>
        </w:trPr>
        <w:tc>
          <w:tcPr>
            <w:cnfStyle w:val="001000000000" w:firstRow="0" w:lastRow="0" w:firstColumn="1" w:lastColumn="0" w:oddVBand="0" w:evenVBand="0" w:oddHBand="0" w:evenHBand="0" w:firstRowFirstColumn="0" w:firstRowLastColumn="0" w:lastRowFirstColumn="0" w:lastRowLastColumn="0"/>
            <w:tcW w:w="828" w:type="dxa"/>
          </w:tcPr>
          <w:p w14:paraId="26B2BE62" w14:textId="0AA0832D" w:rsidR="00394807" w:rsidRPr="00694CEE" w:rsidRDefault="00394807" w:rsidP="00394807">
            <w:pPr>
              <w:pStyle w:val="TableText"/>
            </w:pPr>
            <w:r w:rsidRPr="00694CEE">
              <w:t>8.</w:t>
            </w:r>
          </w:p>
        </w:tc>
        <w:tc>
          <w:tcPr>
            <w:tcW w:w="1800" w:type="dxa"/>
          </w:tcPr>
          <w:p w14:paraId="323E72F8" w14:textId="77777777" w:rsidR="00394807" w:rsidRPr="00694CE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0CD64DE" w14:textId="7909F42C" w:rsidR="00394807" w:rsidRPr="00694CEE" w:rsidRDefault="00F62789" w:rsidP="00394807">
            <w:pPr>
              <w:pStyle w:val="TableText"/>
              <w:cnfStyle w:val="000000000000" w:firstRow="0" w:lastRow="0" w:firstColumn="0" w:lastColumn="0" w:oddVBand="0" w:evenVBand="0" w:oddHBand="0" w:evenHBand="0" w:firstRowFirstColumn="0" w:firstRowLastColumn="0" w:lastRowFirstColumn="0" w:lastRowLastColumn="0"/>
            </w:pPr>
            <w:r w:rsidRPr="00694CEE">
              <w:t xml:space="preserve">Identify </w:t>
            </w:r>
            <w:r w:rsidR="00304CAC" w:rsidRPr="00694CEE">
              <w:t xml:space="preserve">and establish communications with </w:t>
            </w:r>
            <w:r w:rsidR="00394807" w:rsidRPr="00694CEE">
              <w:t>field operations point</w:t>
            </w:r>
            <w:r w:rsidR="004245A5" w:rsidRPr="00694CEE">
              <w:t>s</w:t>
            </w:r>
            <w:r w:rsidR="00394807" w:rsidRPr="00694CEE">
              <w:t xml:space="preserve"> of contact.</w:t>
            </w:r>
          </w:p>
        </w:tc>
        <w:tc>
          <w:tcPr>
            <w:tcW w:w="2214" w:type="dxa"/>
          </w:tcPr>
          <w:p w14:paraId="02A36B26" w14:textId="77777777" w:rsidR="00394807" w:rsidRPr="00694CE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r>
      <w:bookmarkEnd w:id="68"/>
      <w:tr w:rsidR="00CD537C" w:rsidRPr="00694CEE" w14:paraId="2B10B114" w14:textId="77777777" w:rsidTr="00FB055D">
        <w:trPr>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127EF1D8" w14:textId="5F069B81" w:rsidR="00CD537C" w:rsidRPr="00694CEE" w:rsidRDefault="00CD537C" w:rsidP="00394807">
            <w:pPr>
              <w:pStyle w:val="TableText"/>
              <w:jc w:val="center"/>
              <w:rPr>
                <w:b/>
                <w:bCs/>
              </w:rPr>
            </w:pPr>
            <w:r w:rsidRPr="00694CEE">
              <w:rPr>
                <w:b/>
                <w:bCs/>
              </w:rPr>
              <w:t>Shift Change</w:t>
            </w:r>
          </w:p>
        </w:tc>
      </w:tr>
      <w:tr w:rsidR="004747A2" w:rsidRPr="00694CEE" w14:paraId="2B253275"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hideMark/>
          </w:tcPr>
          <w:p w14:paraId="7EA96A8D" w14:textId="526CFE3A" w:rsidR="004747A2" w:rsidRPr="00694CEE" w:rsidRDefault="004747A2" w:rsidP="004747A2">
            <w:pPr>
              <w:pStyle w:val="TableText"/>
            </w:pPr>
            <w:r w:rsidRPr="00694CEE">
              <w:t>9.</w:t>
            </w:r>
          </w:p>
        </w:tc>
        <w:tc>
          <w:tcPr>
            <w:tcW w:w="1800" w:type="dxa"/>
          </w:tcPr>
          <w:p w14:paraId="44699EEE" w14:textId="77777777" w:rsidR="004747A2" w:rsidRPr="00694CEE" w:rsidRDefault="004747A2" w:rsidP="004747A2">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2302E61B" w14:textId="1AAAAC2F" w:rsidR="004747A2" w:rsidRPr="00694CEE" w:rsidRDefault="004747A2" w:rsidP="004747A2">
            <w:pPr>
              <w:pStyle w:val="TableText"/>
              <w:cnfStyle w:val="000000000000" w:firstRow="0" w:lastRow="0" w:firstColumn="0" w:lastColumn="0" w:oddVBand="0" w:evenVBand="0" w:oddHBand="0" w:evenHBand="0" w:firstRowFirstColumn="0" w:firstRowLastColumn="0" w:lastRowFirstColumn="0" w:lastRowLastColumn="0"/>
            </w:pPr>
            <w:r w:rsidRPr="00694CEE">
              <w:t>Ensure incoming staff replacement signs into the EOC on the EOC Sign-in Sheet.</w:t>
            </w:r>
          </w:p>
        </w:tc>
        <w:tc>
          <w:tcPr>
            <w:tcW w:w="2214" w:type="dxa"/>
          </w:tcPr>
          <w:p w14:paraId="414264E3" w14:textId="77777777" w:rsidR="004747A2" w:rsidRPr="00694CEE" w:rsidRDefault="004747A2" w:rsidP="004747A2">
            <w:pPr>
              <w:pStyle w:val="TableText"/>
              <w:cnfStyle w:val="000000000000" w:firstRow="0" w:lastRow="0" w:firstColumn="0" w:lastColumn="0" w:oddVBand="0" w:evenVBand="0" w:oddHBand="0" w:evenHBand="0" w:firstRowFirstColumn="0" w:firstRowLastColumn="0" w:lastRowFirstColumn="0" w:lastRowLastColumn="0"/>
            </w:pPr>
          </w:p>
        </w:tc>
      </w:tr>
      <w:tr w:rsidR="00CD537C" w:rsidRPr="00694CEE" w14:paraId="38E15BC5"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0590EC36" w14:textId="02B8EFC4" w:rsidR="00CD537C" w:rsidRPr="00694CEE" w:rsidRDefault="00CD537C" w:rsidP="00CD537C">
            <w:pPr>
              <w:pStyle w:val="TableText"/>
            </w:pPr>
            <w:r w:rsidRPr="00694CEE">
              <w:lastRenderedPageBreak/>
              <w:t>10.</w:t>
            </w:r>
          </w:p>
        </w:tc>
        <w:tc>
          <w:tcPr>
            <w:tcW w:w="1800" w:type="dxa"/>
          </w:tcPr>
          <w:p w14:paraId="23C27423"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CEDDB32"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694CEE">
              <w:t>Complete shift change briefing with incoming position staff to cover the following topics:</w:t>
            </w:r>
          </w:p>
          <w:p w14:paraId="7BFF039F" w14:textId="77777777" w:rsidR="00CD537C" w:rsidRPr="00694CE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694CEE">
              <w:t>Situation overview and outlook</w:t>
            </w:r>
          </w:p>
          <w:p w14:paraId="013AF1B6" w14:textId="77777777" w:rsidR="00CD537C" w:rsidRPr="00694CE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694CEE">
              <w:t xml:space="preserve">Incident priorities </w:t>
            </w:r>
          </w:p>
          <w:p w14:paraId="4D578BD6" w14:textId="77777777" w:rsidR="00CD537C" w:rsidRPr="00694CE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694CEE">
              <w:t>Position/Section accomplishments during the last operational period</w:t>
            </w:r>
          </w:p>
          <w:p w14:paraId="329C7DD7" w14:textId="613923F1" w:rsidR="00CD537C" w:rsidRPr="00694CEE" w:rsidRDefault="005F2347" w:rsidP="00CD537C">
            <w:pPr>
              <w:pStyle w:val="TBL2"/>
              <w:cnfStyle w:val="000000000000" w:firstRow="0" w:lastRow="0" w:firstColumn="0" w:lastColumn="0" w:oddVBand="0" w:evenVBand="0" w:oddHBand="0" w:evenHBand="0" w:firstRowFirstColumn="0" w:firstRowLastColumn="0" w:lastRowFirstColumn="0" w:lastRowLastColumn="0"/>
            </w:pPr>
            <w:r w:rsidRPr="00694CEE">
              <w:t>O</w:t>
            </w:r>
            <w:r w:rsidR="00CD537C" w:rsidRPr="00694CEE">
              <w:t xml:space="preserve">perational objectives </w:t>
            </w:r>
            <w:r w:rsidRPr="00694CEE">
              <w:t xml:space="preserve">for the next operational period </w:t>
            </w:r>
            <w:r w:rsidR="00CD537C" w:rsidRPr="00694CEE">
              <w:t xml:space="preserve">as </w:t>
            </w:r>
            <w:r w:rsidRPr="00694CEE">
              <w:t xml:space="preserve">contained </w:t>
            </w:r>
            <w:r w:rsidR="00CD537C" w:rsidRPr="00694CEE">
              <w:t xml:space="preserve">in the EOC </w:t>
            </w:r>
            <w:r w:rsidR="00CD537C" w:rsidRPr="00694CEE">
              <w:rPr>
                <w:highlight w:val="lightGray"/>
              </w:rPr>
              <w:t>(IAP or EAP)</w:t>
            </w:r>
          </w:p>
          <w:p w14:paraId="38947207" w14:textId="77777777" w:rsidR="00CD537C" w:rsidRPr="00694CE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694CEE">
              <w:t>Open/ongoing tasks</w:t>
            </w:r>
          </w:p>
          <w:p w14:paraId="31E756FA" w14:textId="77777777" w:rsidR="00CD537C" w:rsidRPr="00694CE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694CEE">
              <w:t>Relevant agencies contact information</w:t>
            </w:r>
          </w:p>
          <w:p w14:paraId="130085E5" w14:textId="77777777" w:rsidR="00CD537C" w:rsidRPr="00694CEE" w:rsidRDefault="00CD537C" w:rsidP="00CD537C">
            <w:pPr>
              <w:pStyle w:val="TBL2"/>
              <w:cnfStyle w:val="000000000000" w:firstRow="0" w:lastRow="0" w:firstColumn="0" w:lastColumn="0" w:oddVBand="0" w:evenVBand="0" w:oddHBand="0" w:evenHBand="0" w:firstRowFirstColumn="0" w:firstRowLastColumn="0" w:lastRowFirstColumn="0" w:lastRowLastColumn="0"/>
            </w:pPr>
            <w:r w:rsidRPr="00694CEE">
              <w:t>Corrective actions/adjustments to processes</w:t>
            </w:r>
          </w:p>
          <w:p w14:paraId="75EE361B" w14:textId="24BA3CCF"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694CEE">
              <w:t>Any identified system issues (e.g., communications failure).</w:t>
            </w:r>
          </w:p>
        </w:tc>
        <w:tc>
          <w:tcPr>
            <w:tcW w:w="2214" w:type="dxa"/>
          </w:tcPr>
          <w:p w14:paraId="4E9EB061"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CD537C" w:rsidRPr="00694CEE" w14:paraId="19066FB8"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75D1D1BF" w14:textId="3A301E12" w:rsidR="00CD537C" w:rsidRPr="00694CEE" w:rsidRDefault="00CD537C" w:rsidP="00CD537C">
            <w:pPr>
              <w:pStyle w:val="TableText"/>
            </w:pPr>
            <w:r w:rsidRPr="00694CEE">
              <w:t>11.</w:t>
            </w:r>
          </w:p>
        </w:tc>
        <w:tc>
          <w:tcPr>
            <w:tcW w:w="1800" w:type="dxa"/>
          </w:tcPr>
          <w:p w14:paraId="0D687271"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AFB1BCF" w14:textId="6824BCEC"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694CEE">
              <w:t>Provide incoming staff replacement with most recent SITREP</w:t>
            </w:r>
            <w:r w:rsidR="00F4715B" w:rsidRPr="00694CEE">
              <w:t xml:space="preserve"> and</w:t>
            </w:r>
            <w:r w:rsidRPr="00694CEE">
              <w:t xml:space="preserve"> new operational period EOC </w:t>
            </w:r>
            <w:r w:rsidRPr="00694CEE">
              <w:rPr>
                <w:highlight w:val="lightGray"/>
              </w:rPr>
              <w:t>(IAP or EAP)</w:t>
            </w:r>
            <w:r w:rsidRPr="00694CEE">
              <w:t>.</w:t>
            </w:r>
          </w:p>
        </w:tc>
        <w:tc>
          <w:tcPr>
            <w:tcW w:w="2214" w:type="dxa"/>
          </w:tcPr>
          <w:p w14:paraId="0E66CE56"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CD537C" w:rsidRPr="00694CEE" w14:paraId="728663F5"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7E5915CD" w14:textId="3BBB2B90" w:rsidR="00CD537C" w:rsidRPr="00694CEE" w:rsidRDefault="00CD537C" w:rsidP="00CD537C">
            <w:pPr>
              <w:pStyle w:val="TableText"/>
            </w:pPr>
            <w:r w:rsidRPr="00694CEE">
              <w:t>12.</w:t>
            </w:r>
          </w:p>
        </w:tc>
        <w:tc>
          <w:tcPr>
            <w:tcW w:w="1800" w:type="dxa"/>
          </w:tcPr>
          <w:p w14:paraId="3AA653C2"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9E7FDBD" w14:textId="28FD3E33"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694CEE">
              <w:t xml:space="preserve">Submit </w:t>
            </w:r>
            <w:r w:rsidR="001C29F6" w:rsidRPr="00694CEE">
              <w:t>A</w:t>
            </w:r>
            <w:r w:rsidRPr="00694CEE">
              <w:t xml:space="preserve">ctivity </w:t>
            </w:r>
            <w:r w:rsidR="001C29F6" w:rsidRPr="00694CEE">
              <w:t>L</w:t>
            </w:r>
            <w:r w:rsidRPr="00694CEE">
              <w:t xml:space="preserve">og </w:t>
            </w:r>
            <w:r w:rsidR="001C29F6" w:rsidRPr="00694CEE">
              <w:t xml:space="preserve">(ICS 214) </w:t>
            </w:r>
            <w:r w:rsidRPr="00694CEE">
              <w:t>and completed checklists to Documentation Unit.</w:t>
            </w:r>
          </w:p>
        </w:tc>
        <w:tc>
          <w:tcPr>
            <w:tcW w:w="2214" w:type="dxa"/>
          </w:tcPr>
          <w:p w14:paraId="73FE0157"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CD537C" w:rsidRPr="00694CEE" w14:paraId="15B7E44E"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3D5BE12A" w14:textId="28D02A00" w:rsidR="00CD537C" w:rsidRPr="00694CEE" w:rsidRDefault="00CD537C" w:rsidP="00CD537C">
            <w:pPr>
              <w:pStyle w:val="TableText"/>
            </w:pPr>
            <w:r w:rsidRPr="00694CEE">
              <w:t>13.</w:t>
            </w:r>
          </w:p>
        </w:tc>
        <w:tc>
          <w:tcPr>
            <w:tcW w:w="1800" w:type="dxa"/>
          </w:tcPr>
          <w:p w14:paraId="08D9CCBF"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6906F9D" w14:textId="55C886F9" w:rsidR="00CD537C" w:rsidRPr="00694CEE" w:rsidRDefault="00F4715B" w:rsidP="00CD537C">
            <w:pPr>
              <w:pStyle w:val="TableText"/>
              <w:cnfStyle w:val="000000000000" w:firstRow="0" w:lastRow="0" w:firstColumn="0" w:lastColumn="0" w:oddVBand="0" w:evenVBand="0" w:oddHBand="0" w:evenHBand="0" w:firstRowFirstColumn="0" w:firstRowLastColumn="0" w:lastRowFirstColumn="0" w:lastRowLastColumn="0"/>
            </w:pPr>
            <w:r w:rsidRPr="00694CEE">
              <w:t>Provide incoming personnel with outgoing personnel’s contact phone number(s).</w:t>
            </w:r>
          </w:p>
        </w:tc>
        <w:tc>
          <w:tcPr>
            <w:tcW w:w="2214" w:type="dxa"/>
          </w:tcPr>
          <w:p w14:paraId="0E16A4AB"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0432C3" w:rsidRPr="00694CEE" w14:paraId="40466661"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0E51B3DF" w14:textId="7CBBDCA1" w:rsidR="000432C3" w:rsidRPr="00694CEE" w:rsidRDefault="000432C3" w:rsidP="000432C3">
            <w:pPr>
              <w:pStyle w:val="TableText"/>
            </w:pPr>
            <w:r w:rsidRPr="00694CEE">
              <w:t>14.</w:t>
            </w:r>
          </w:p>
        </w:tc>
        <w:tc>
          <w:tcPr>
            <w:tcW w:w="1800" w:type="dxa"/>
          </w:tcPr>
          <w:p w14:paraId="6F6E1C58" w14:textId="77777777" w:rsidR="000432C3" w:rsidRPr="00694CEE" w:rsidRDefault="000432C3" w:rsidP="000432C3">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E424DDB" w14:textId="13196018" w:rsidR="000432C3" w:rsidRPr="00694CEE" w:rsidRDefault="000432C3" w:rsidP="000432C3">
            <w:pPr>
              <w:pStyle w:val="TableText"/>
              <w:cnfStyle w:val="000000000000" w:firstRow="0" w:lastRow="0" w:firstColumn="0" w:lastColumn="0" w:oddVBand="0" w:evenVBand="0" w:oddHBand="0" w:evenHBand="0" w:firstRowFirstColumn="0" w:firstRowLastColumn="0" w:lastRowFirstColumn="0" w:lastRowLastColumn="0"/>
            </w:pPr>
            <w:r w:rsidRPr="00694CEE">
              <w:t>Sign out of computer systems that use unique username and password. Do not sign out of generic accounts that will be used by incoming personnel.</w:t>
            </w:r>
          </w:p>
        </w:tc>
        <w:tc>
          <w:tcPr>
            <w:tcW w:w="2214" w:type="dxa"/>
          </w:tcPr>
          <w:p w14:paraId="00B1CE5D" w14:textId="77777777" w:rsidR="000432C3" w:rsidRPr="00694CEE" w:rsidRDefault="000432C3" w:rsidP="000432C3">
            <w:pPr>
              <w:pStyle w:val="TableText"/>
              <w:cnfStyle w:val="000000000000" w:firstRow="0" w:lastRow="0" w:firstColumn="0" w:lastColumn="0" w:oddVBand="0" w:evenVBand="0" w:oddHBand="0" w:evenHBand="0" w:firstRowFirstColumn="0" w:firstRowLastColumn="0" w:lastRowFirstColumn="0" w:lastRowLastColumn="0"/>
            </w:pPr>
          </w:p>
        </w:tc>
      </w:tr>
      <w:tr w:rsidR="00CD537C" w:rsidRPr="00694CEE" w14:paraId="2349EFA4"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tcPr>
          <w:p w14:paraId="0D794473" w14:textId="3B5BA593" w:rsidR="00CD537C" w:rsidRPr="00694CEE" w:rsidRDefault="00CD537C" w:rsidP="00CD537C">
            <w:pPr>
              <w:pStyle w:val="TableText"/>
            </w:pPr>
            <w:r w:rsidRPr="00694CEE">
              <w:t>15.</w:t>
            </w:r>
          </w:p>
        </w:tc>
        <w:tc>
          <w:tcPr>
            <w:tcW w:w="1800" w:type="dxa"/>
          </w:tcPr>
          <w:p w14:paraId="0043A834"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E987DC0" w14:textId="413E27D9"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r w:rsidRPr="00694CEE">
              <w:t>Sign out of the EOC on the EOC Sign-in Sheet prior to leaving the facility</w:t>
            </w:r>
            <w:r w:rsidR="003A2FEF">
              <w:t>. Check out with supervisor.</w:t>
            </w:r>
          </w:p>
        </w:tc>
        <w:tc>
          <w:tcPr>
            <w:tcW w:w="2214" w:type="dxa"/>
          </w:tcPr>
          <w:p w14:paraId="7B1D04B1" w14:textId="77777777" w:rsidR="00CD537C" w:rsidRPr="00694CEE" w:rsidRDefault="00CD537C" w:rsidP="00CD537C">
            <w:pPr>
              <w:pStyle w:val="TableText"/>
              <w:cnfStyle w:val="000000000000" w:firstRow="0" w:lastRow="0" w:firstColumn="0" w:lastColumn="0" w:oddVBand="0" w:evenVBand="0" w:oddHBand="0" w:evenHBand="0" w:firstRowFirstColumn="0" w:firstRowLastColumn="0" w:lastRowFirstColumn="0" w:lastRowLastColumn="0"/>
            </w:pPr>
          </w:p>
        </w:tc>
      </w:tr>
      <w:tr w:rsidR="00394807" w:rsidRPr="00694CEE" w14:paraId="6F68CEF7" w14:textId="77777777" w:rsidTr="00FB055D">
        <w:trPr>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52FDD889" w14:textId="77777777" w:rsidR="00394807" w:rsidRPr="00694CEE" w:rsidRDefault="00394807" w:rsidP="00394807">
            <w:pPr>
              <w:pStyle w:val="TableText"/>
              <w:jc w:val="center"/>
              <w:rPr>
                <w:b/>
                <w:bCs/>
              </w:rPr>
            </w:pPr>
            <w:r w:rsidRPr="00694CEE">
              <w:rPr>
                <w:b/>
                <w:bCs/>
              </w:rPr>
              <w:t>Demobilization Phase</w:t>
            </w:r>
          </w:p>
        </w:tc>
      </w:tr>
      <w:tr w:rsidR="00394807" w:rsidRPr="00694CEE" w14:paraId="5C909D74" w14:textId="77777777" w:rsidTr="00FB055D">
        <w:trPr>
          <w:cantSplit/>
          <w:trHeight w:val="1115"/>
        </w:trPr>
        <w:tc>
          <w:tcPr>
            <w:cnfStyle w:val="001000000000" w:firstRow="0" w:lastRow="0" w:firstColumn="1" w:lastColumn="0" w:oddVBand="0" w:evenVBand="0" w:oddHBand="0" w:evenHBand="0" w:firstRowFirstColumn="0" w:firstRowLastColumn="0" w:lastRowFirstColumn="0" w:lastRowLastColumn="0"/>
            <w:tcW w:w="828" w:type="dxa"/>
            <w:hideMark/>
          </w:tcPr>
          <w:p w14:paraId="22D8D9B6" w14:textId="2E38D76C" w:rsidR="00394807" w:rsidRPr="00694CEE" w:rsidRDefault="00F4715B" w:rsidP="00394807">
            <w:pPr>
              <w:pStyle w:val="TableText"/>
            </w:pPr>
            <w:r w:rsidRPr="00694CEE">
              <w:t>16</w:t>
            </w:r>
            <w:r w:rsidR="00394807" w:rsidRPr="00694CEE">
              <w:t>.</w:t>
            </w:r>
          </w:p>
        </w:tc>
        <w:tc>
          <w:tcPr>
            <w:tcW w:w="1800" w:type="dxa"/>
          </w:tcPr>
          <w:p w14:paraId="7424D7E2" w14:textId="77777777" w:rsidR="00394807" w:rsidRPr="00694CE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447ADEDB" w14:textId="58B1FF37" w:rsidR="00394807" w:rsidRPr="00694CEE" w:rsidRDefault="00BC4ACE" w:rsidP="00394807">
            <w:pPr>
              <w:pStyle w:val="TableText"/>
              <w:cnfStyle w:val="000000000000" w:firstRow="0" w:lastRow="0" w:firstColumn="0" w:lastColumn="0" w:oddVBand="0" w:evenVBand="0" w:oddHBand="0" w:evenHBand="0" w:firstRowFirstColumn="0" w:firstRowLastColumn="0" w:lastRowFirstColumn="0" w:lastRowLastColumn="0"/>
            </w:pPr>
            <w:r w:rsidRPr="00694CEE">
              <w:t xml:space="preserve">Deactivate assigned position and complete the Demobilization Check-out form when authorized by the EOC Director or </w:t>
            </w:r>
            <w:r w:rsidR="00670373" w:rsidRPr="00694CEE">
              <w:t>designee</w:t>
            </w:r>
            <w:r w:rsidRPr="00694CEE">
              <w:t>.</w:t>
            </w:r>
          </w:p>
        </w:tc>
        <w:tc>
          <w:tcPr>
            <w:tcW w:w="2214" w:type="dxa"/>
          </w:tcPr>
          <w:p w14:paraId="38C444CF" w14:textId="77777777" w:rsidR="00394807" w:rsidRPr="00694CEE" w:rsidRDefault="00394807" w:rsidP="00394807">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0581C143" w14:textId="77777777" w:rsidTr="00FB055D">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32F54654" w14:textId="2922A871" w:rsidR="00FD59AB" w:rsidRPr="00694CEE" w:rsidRDefault="00FD59AB" w:rsidP="00FD59AB">
            <w:pPr>
              <w:pStyle w:val="TableText"/>
            </w:pPr>
            <w:r w:rsidRPr="00694CEE">
              <w:t>1</w:t>
            </w:r>
            <w:r w:rsidR="00F4715B" w:rsidRPr="00694CEE">
              <w:t>7</w:t>
            </w:r>
            <w:r w:rsidRPr="00694CEE">
              <w:t>.</w:t>
            </w:r>
          </w:p>
        </w:tc>
        <w:tc>
          <w:tcPr>
            <w:tcW w:w="1800" w:type="dxa"/>
          </w:tcPr>
          <w:p w14:paraId="0697E088"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B8D76FC" w14:textId="3B2CB635"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 xml:space="preserve">Complete all required forms, reports, and other documentation. All forms and paperwork should be submitted through supervisor to the Planning </w:t>
            </w:r>
            <w:r w:rsidR="00F62789" w:rsidRPr="00694CEE">
              <w:t xml:space="preserve">Support </w:t>
            </w:r>
            <w:r w:rsidRPr="00694CEE">
              <w:t>Section prior to departure.</w:t>
            </w:r>
          </w:p>
        </w:tc>
        <w:tc>
          <w:tcPr>
            <w:tcW w:w="2214" w:type="dxa"/>
          </w:tcPr>
          <w:p w14:paraId="4D1A5027"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4C592B88" w14:textId="77777777" w:rsidTr="00FB055D">
        <w:trPr>
          <w:cantSplit/>
          <w:trHeight w:val="800"/>
        </w:trPr>
        <w:tc>
          <w:tcPr>
            <w:cnfStyle w:val="001000000000" w:firstRow="0" w:lastRow="0" w:firstColumn="1" w:lastColumn="0" w:oddVBand="0" w:evenVBand="0" w:oddHBand="0" w:evenHBand="0" w:firstRowFirstColumn="0" w:firstRowLastColumn="0" w:lastRowFirstColumn="0" w:lastRowLastColumn="0"/>
            <w:tcW w:w="828" w:type="dxa"/>
            <w:hideMark/>
          </w:tcPr>
          <w:p w14:paraId="5DDFD9B1" w14:textId="432D7F2C" w:rsidR="00FD59AB" w:rsidRPr="00694CEE" w:rsidRDefault="00FD59AB" w:rsidP="00FD59AB">
            <w:pPr>
              <w:pStyle w:val="TableText"/>
            </w:pPr>
            <w:r w:rsidRPr="00694CEE">
              <w:lastRenderedPageBreak/>
              <w:t>1</w:t>
            </w:r>
            <w:r w:rsidR="00F4715B" w:rsidRPr="00694CEE">
              <w:t>8</w:t>
            </w:r>
            <w:r w:rsidRPr="00694CEE">
              <w:t>.</w:t>
            </w:r>
          </w:p>
        </w:tc>
        <w:tc>
          <w:tcPr>
            <w:tcW w:w="1800" w:type="dxa"/>
          </w:tcPr>
          <w:p w14:paraId="6FAF3789"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2FF2739D" w14:textId="632E3DC9"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Notify field operations points of contact of EOC demobilization and demobilization time.</w:t>
            </w:r>
          </w:p>
        </w:tc>
        <w:tc>
          <w:tcPr>
            <w:tcW w:w="2214" w:type="dxa"/>
          </w:tcPr>
          <w:p w14:paraId="034A16CB"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031F2249" w14:textId="77777777" w:rsidTr="00FB055D">
        <w:trPr>
          <w:cantSplit/>
          <w:trHeight w:val="548"/>
        </w:trPr>
        <w:tc>
          <w:tcPr>
            <w:cnfStyle w:val="001000000000" w:firstRow="0" w:lastRow="0" w:firstColumn="1" w:lastColumn="0" w:oddVBand="0" w:evenVBand="0" w:oddHBand="0" w:evenHBand="0" w:firstRowFirstColumn="0" w:firstRowLastColumn="0" w:lastRowFirstColumn="0" w:lastRowLastColumn="0"/>
            <w:tcW w:w="828" w:type="dxa"/>
          </w:tcPr>
          <w:p w14:paraId="491357EF" w14:textId="30F040FB" w:rsidR="00FD59AB" w:rsidRPr="00694CEE" w:rsidRDefault="00F4715B" w:rsidP="00FD59AB">
            <w:pPr>
              <w:pStyle w:val="TableText"/>
            </w:pPr>
            <w:r w:rsidRPr="00694CEE">
              <w:t>19</w:t>
            </w:r>
            <w:r w:rsidR="00FD59AB" w:rsidRPr="00694CEE">
              <w:t>.</w:t>
            </w:r>
          </w:p>
        </w:tc>
        <w:tc>
          <w:tcPr>
            <w:tcW w:w="1800" w:type="dxa"/>
          </w:tcPr>
          <w:p w14:paraId="06214F68"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6F00B9E" w14:textId="12BD00B3"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Clean up work area before leaving. Return any equipment or unused supplies.</w:t>
            </w:r>
          </w:p>
        </w:tc>
        <w:tc>
          <w:tcPr>
            <w:tcW w:w="2214" w:type="dxa"/>
          </w:tcPr>
          <w:p w14:paraId="01FA8724"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537C5E52" w14:textId="77777777" w:rsidTr="00FB055D">
        <w:trPr>
          <w:cantSplit/>
          <w:trHeight w:val="566"/>
        </w:trPr>
        <w:tc>
          <w:tcPr>
            <w:cnfStyle w:val="001000000000" w:firstRow="0" w:lastRow="0" w:firstColumn="1" w:lastColumn="0" w:oddVBand="0" w:evenVBand="0" w:oddHBand="0" w:evenHBand="0" w:firstRowFirstColumn="0" w:firstRowLastColumn="0" w:lastRowFirstColumn="0" w:lastRowLastColumn="0"/>
            <w:tcW w:w="828" w:type="dxa"/>
            <w:hideMark/>
          </w:tcPr>
          <w:p w14:paraId="6A3FD698" w14:textId="35C8986F" w:rsidR="00FD59AB" w:rsidRPr="00694CEE" w:rsidRDefault="00F4715B" w:rsidP="00FD59AB">
            <w:pPr>
              <w:pStyle w:val="TableText"/>
            </w:pPr>
            <w:r w:rsidRPr="00694CEE">
              <w:t>20</w:t>
            </w:r>
            <w:r w:rsidR="00FD59AB" w:rsidRPr="00694CEE">
              <w:t>.</w:t>
            </w:r>
          </w:p>
        </w:tc>
        <w:tc>
          <w:tcPr>
            <w:tcW w:w="1800" w:type="dxa"/>
          </w:tcPr>
          <w:p w14:paraId="2E186AAC"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79C12013" w14:textId="6C3196BE" w:rsidR="00FD59AB" w:rsidRPr="00694CEE" w:rsidRDefault="00F4715B" w:rsidP="00FD59AB">
            <w:pPr>
              <w:pStyle w:val="TableText"/>
              <w:cnfStyle w:val="000000000000" w:firstRow="0" w:lastRow="0" w:firstColumn="0" w:lastColumn="0" w:oddVBand="0" w:evenVBand="0" w:oddHBand="0" w:evenHBand="0" w:firstRowFirstColumn="0" w:firstRowLastColumn="0" w:lastRowFirstColumn="0" w:lastRowLastColumn="0"/>
            </w:pPr>
            <w:r w:rsidRPr="00694CEE">
              <w:t>Provide supervisor with contact phone number(s).</w:t>
            </w:r>
          </w:p>
        </w:tc>
        <w:tc>
          <w:tcPr>
            <w:tcW w:w="2214" w:type="dxa"/>
          </w:tcPr>
          <w:p w14:paraId="00F85FB5"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11A5468C" w14:textId="77777777" w:rsidTr="00FB055D">
        <w:trPr>
          <w:cantSplit/>
          <w:trHeight w:val="728"/>
        </w:trPr>
        <w:tc>
          <w:tcPr>
            <w:cnfStyle w:val="001000000000" w:firstRow="0" w:lastRow="0" w:firstColumn="1" w:lastColumn="0" w:oddVBand="0" w:evenVBand="0" w:oddHBand="0" w:evenHBand="0" w:firstRowFirstColumn="0" w:firstRowLastColumn="0" w:lastRowFirstColumn="0" w:lastRowLastColumn="0"/>
            <w:tcW w:w="828" w:type="dxa"/>
            <w:hideMark/>
          </w:tcPr>
          <w:p w14:paraId="653B5923" w14:textId="5F786F3B" w:rsidR="00FD59AB" w:rsidRPr="00694CEE" w:rsidRDefault="00F4715B" w:rsidP="00FD59AB">
            <w:pPr>
              <w:pStyle w:val="TableText"/>
            </w:pPr>
            <w:r w:rsidRPr="00694CEE">
              <w:t>21</w:t>
            </w:r>
            <w:r w:rsidR="00FD59AB" w:rsidRPr="00694CEE">
              <w:t>.</w:t>
            </w:r>
          </w:p>
        </w:tc>
        <w:tc>
          <w:tcPr>
            <w:tcW w:w="1800" w:type="dxa"/>
          </w:tcPr>
          <w:p w14:paraId="30D787DB"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5783A4DD" w14:textId="1EB33420"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 xml:space="preserve">Sign out of all computer programs, log off the computer, and turn off the monitor. </w:t>
            </w:r>
            <w:r w:rsidRPr="00694CEE">
              <w:rPr>
                <w:b/>
                <w:bCs/>
              </w:rPr>
              <w:t>Do not shut down the computer.</w:t>
            </w:r>
          </w:p>
        </w:tc>
        <w:tc>
          <w:tcPr>
            <w:tcW w:w="2214" w:type="dxa"/>
          </w:tcPr>
          <w:p w14:paraId="705896FC"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20546523" w14:textId="77777777" w:rsidTr="00FB055D">
        <w:trPr>
          <w:cantSplit/>
          <w:trHeight w:val="575"/>
        </w:trPr>
        <w:tc>
          <w:tcPr>
            <w:cnfStyle w:val="001000000000" w:firstRow="0" w:lastRow="0" w:firstColumn="1" w:lastColumn="0" w:oddVBand="0" w:evenVBand="0" w:oddHBand="0" w:evenHBand="0" w:firstRowFirstColumn="0" w:firstRowLastColumn="0" w:lastRowFirstColumn="0" w:lastRowLastColumn="0"/>
            <w:tcW w:w="828" w:type="dxa"/>
            <w:hideMark/>
          </w:tcPr>
          <w:p w14:paraId="0C902C39" w14:textId="3B5AF22C" w:rsidR="00FD59AB" w:rsidRPr="00694CEE" w:rsidRDefault="00F4715B" w:rsidP="00FD59AB">
            <w:pPr>
              <w:pStyle w:val="TableText"/>
            </w:pPr>
            <w:r w:rsidRPr="00694CEE">
              <w:t>22.</w:t>
            </w:r>
          </w:p>
        </w:tc>
        <w:tc>
          <w:tcPr>
            <w:tcW w:w="1800" w:type="dxa"/>
          </w:tcPr>
          <w:p w14:paraId="11FD4580"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3C5FFB38" w14:textId="148FE056"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Record sign-out time on the EOC sign-in sheet</w:t>
            </w:r>
            <w:r w:rsidR="00F56225" w:rsidRPr="00694CEE">
              <w:t>.</w:t>
            </w:r>
          </w:p>
        </w:tc>
        <w:tc>
          <w:tcPr>
            <w:tcW w:w="2214" w:type="dxa"/>
          </w:tcPr>
          <w:p w14:paraId="49356444"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31868F88" w14:textId="77777777" w:rsidTr="00FB055D">
        <w:trPr>
          <w:cantSplit/>
          <w:trHeight w:val="593"/>
        </w:trPr>
        <w:tc>
          <w:tcPr>
            <w:cnfStyle w:val="001000000000" w:firstRow="0" w:lastRow="0" w:firstColumn="1" w:lastColumn="0" w:oddVBand="0" w:evenVBand="0" w:oddHBand="0" w:evenHBand="0" w:firstRowFirstColumn="0" w:firstRowLastColumn="0" w:lastRowFirstColumn="0" w:lastRowLastColumn="0"/>
            <w:tcW w:w="828" w:type="dxa"/>
            <w:hideMark/>
          </w:tcPr>
          <w:p w14:paraId="60B8C0C9" w14:textId="28EBFCF3" w:rsidR="00FD59AB" w:rsidRPr="00694CEE" w:rsidRDefault="00F4715B" w:rsidP="00FD59AB">
            <w:pPr>
              <w:pStyle w:val="TableText"/>
            </w:pPr>
            <w:r w:rsidRPr="00694CEE">
              <w:t>23.</w:t>
            </w:r>
          </w:p>
        </w:tc>
        <w:tc>
          <w:tcPr>
            <w:tcW w:w="1800" w:type="dxa"/>
          </w:tcPr>
          <w:p w14:paraId="2AC8CD64"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747C3E28" w14:textId="6241CA4E"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 xml:space="preserve">Be prepared to provide input to the EOC </w:t>
            </w:r>
            <w:r w:rsidR="00AC6DD3" w:rsidRPr="00694CEE">
              <w:t>A</w:t>
            </w:r>
            <w:r w:rsidRPr="00694CEE">
              <w:t>fter</w:t>
            </w:r>
            <w:r w:rsidR="00F56225" w:rsidRPr="00694CEE">
              <w:t>-</w:t>
            </w:r>
            <w:r w:rsidR="00AC6DD3" w:rsidRPr="00694CEE">
              <w:t>A</w:t>
            </w:r>
            <w:r w:rsidRPr="00694CEE">
              <w:t>ction report.</w:t>
            </w:r>
          </w:p>
        </w:tc>
        <w:tc>
          <w:tcPr>
            <w:tcW w:w="2214" w:type="dxa"/>
          </w:tcPr>
          <w:p w14:paraId="5D6973A6"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7690DE4B"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123D2149" w14:textId="3E8C255F" w:rsidR="00FD59AB" w:rsidRPr="00694CEE" w:rsidRDefault="00F4715B" w:rsidP="00FD59AB">
            <w:pPr>
              <w:pStyle w:val="TableText"/>
            </w:pPr>
            <w:r w:rsidRPr="00694CEE">
              <w:t>24.</w:t>
            </w:r>
          </w:p>
        </w:tc>
        <w:tc>
          <w:tcPr>
            <w:tcW w:w="1800" w:type="dxa"/>
          </w:tcPr>
          <w:p w14:paraId="4E32AEEE"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96DD042"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Upon request, participate in formal post-operational debriefs.</w:t>
            </w:r>
          </w:p>
        </w:tc>
        <w:tc>
          <w:tcPr>
            <w:tcW w:w="2214" w:type="dxa"/>
          </w:tcPr>
          <w:p w14:paraId="54DB27C0"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r w:rsidR="00FD59AB" w:rsidRPr="00694CEE" w14:paraId="642B7364" w14:textId="77777777" w:rsidTr="00FB055D">
        <w:trPr>
          <w:cantSplit/>
          <w:trHeight w:val="512"/>
        </w:trPr>
        <w:tc>
          <w:tcPr>
            <w:cnfStyle w:val="001000000000" w:firstRow="0" w:lastRow="0" w:firstColumn="1" w:lastColumn="0" w:oddVBand="0" w:evenVBand="0" w:oddHBand="0" w:evenHBand="0" w:firstRowFirstColumn="0" w:firstRowLastColumn="0" w:lastRowFirstColumn="0" w:lastRowLastColumn="0"/>
            <w:tcW w:w="828" w:type="dxa"/>
            <w:hideMark/>
          </w:tcPr>
          <w:p w14:paraId="2EACD284" w14:textId="756468EC" w:rsidR="00FD59AB" w:rsidRPr="00694CEE" w:rsidRDefault="00F4715B" w:rsidP="00FD59AB">
            <w:pPr>
              <w:pStyle w:val="TableText"/>
            </w:pPr>
            <w:r w:rsidRPr="00694CEE">
              <w:t>25</w:t>
            </w:r>
            <w:r w:rsidR="00FD59AB" w:rsidRPr="00694CEE">
              <w:t>.</w:t>
            </w:r>
          </w:p>
        </w:tc>
        <w:tc>
          <w:tcPr>
            <w:tcW w:w="1800" w:type="dxa"/>
          </w:tcPr>
          <w:p w14:paraId="3714E1C1"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37256DC0"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r w:rsidRPr="00694CEE">
              <w:t>Attend critical incident stress debriefings as needed.</w:t>
            </w:r>
          </w:p>
        </w:tc>
        <w:tc>
          <w:tcPr>
            <w:tcW w:w="2214" w:type="dxa"/>
          </w:tcPr>
          <w:p w14:paraId="31F020EA" w14:textId="77777777" w:rsidR="00FD59AB" w:rsidRPr="00694CEE" w:rsidRDefault="00FD59AB" w:rsidP="00FD59AB">
            <w:pPr>
              <w:pStyle w:val="TableText"/>
              <w:cnfStyle w:val="000000000000" w:firstRow="0" w:lastRow="0" w:firstColumn="0" w:lastColumn="0" w:oddVBand="0" w:evenVBand="0" w:oddHBand="0" w:evenHBand="0" w:firstRowFirstColumn="0" w:firstRowLastColumn="0" w:lastRowFirstColumn="0" w:lastRowLastColumn="0"/>
            </w:pPr>
          </w:p>
        </w:tc>
      </w:tr>
    </w:tbl>
    <w:p w14:paraId="71F6C0FB" w14:textId="77777777" w:rsidR="00F120A4" w:rsidRPr="00694CEE" w:rsidRDefault="00F120A4" w:rsidP="00F120A4">
      <w:pPr>
        <w:pStyle w:val="BodyText"/>
      </w:pPr>
    </w:p>
    <w:p w14:paraId="5E2A69FA" w14:textId="77777777" w:rsidR="00103820" w:rsidRPr="00694CEE" w:rsidRDefault="00103820" w:rsidP="00F65516">
      <w:pPr>
        <w:pStyle w:val="Heading1"/>
        <w:sectPr w:rsidR="00103820" w:rsidRPr="00694CEE" w:rsidSect="00822B0F">
          <w:pgSz w:w="12240" w:h="15840" w:code="1"/>
          <w:pgMar w:top="1440" w:right="1440" w:bottom="1440" w:left="1440" w:header="720" w:footer="720" w:gutter="0"/>
          <w:cols w:space="720"/>
          <w:docGrid w:linePitch="360"/>
        </w:sectPr>
      </w:pPr>
      <w:bookmarkStart w:id="69" w:name="_Toc48562435"/>
    </w:p>
    <w:p w14:paraId="22564E7A" w14:textId="428407C2" w:rsidR="00F120A4" w:rsidRPr="00694CEE" w:rsidRDefault="00F120A4" w:rsidP="00F65516">
      <w:pPr>
        <w:pStyle w:val="Heading1"/>
      </w:pPr>
      <w:bookmarkStart w:id="70" w:name="_Toc53665212"/>
      <w:r w:rsidRPr="00694CEE">
        <w:lastRenderedPageBreak/>
        <w:t>EOC Activation Checklist</w:t>
      </w:r>
      <w:bookmarkEnd w:id="69"/>
      <w:bookmarkEnd w:id="70"/>
    </w:p>
    <w:p w14:paraId="797D6F6C" w14:textId="77777777" w:rsidR="004768F8" w:rsidRPr="00694CEE" w:rsidRDefault="004768F8" w:rsidP="004768F8">
      <w:pPr>
        <w:pStyle w:val="BodyText"/>
      </w:pPr>
      <w:r w:rsidRPr="00694CEE">
        <w:t xml:space="preserve">This Activation Checklist will be used to activate </w:t>
      </w:r>
      <w:r w:rsidRPr="00694CEE">
        <w:rPr>
          <w:highlight w:val="lightGray"/>
        </w:rPr>
        <w:t>(</w:t>
      </w:r>
      <w:r w:rsidRPr="00694CEE">
        <w:rPr>
          <w:highlight w:val="lightGray"/>
          <w:shd w:val="clear" w:color="auto" w:fill="D9D9D9" w:themeFill="background1" w:themeFillShade="D9"/>
        </w:rPr>
        <w:t>Name of Jurisdiction</w:t>
      </w:r>
      <w:r w:rsidRPr="00694CEE">
        <w:rPr>
          <w:highlight w:val="lightGray"/>
        </w:rPr>
        <w:t>)</w:t>
      </w:r>
      <w:r w:rsidRPr="00694CEE">
        <w:t xml:space="preserve"> EOC. The individual(s) completing the actions should indicate the time, names, follow-up needed, and notes about the action. For planned events, some elements of this checklist can be completed in advance.</w:t>
      </w:r>
    </w:p>
    <w:tbl>
      <w:tblPr>
        <w:tblStyle w:val="TableSubhead"/>
        <w:tblW w:w="0" w:type="auto"/>
        <w:tblLayout w:type="fixed"/>
        <w:tblLook w:val="02A0" w:firstRow="1" w:lastRow="0" w:firstColumn="1" w:lastColumn="0" w:noHBand="1" w:noVBand="0"/>
      </w:tblPr>
      <w:tblGrid>
        <w:gridCol w:w="828"/>
        <w:gridCol w:w="1800"/>
        <w:gridCol w:w="4014"/>
        <w:gridCol w:w="2214"/>
      </w:tblGrid>
      <w:tr w:rsidR="004756C0" w:rsidRPr="00694CEE" w14:paraId="34480E14" w14:textId="77777777" w:rsidTr="00FB055D">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00616ABA" w14:textId="54282368" w:rsidR="004756C0" w:rsidRPr="00694CEE" w:rsidRDefault="004756C0" w:rsidP="006C2B8C">
            <w:pPr>
              <w:pStyle w:val="TableHeader"/>
            </w:pPr>
            <w:r w:rsidRPr="00694CEE">
              <w:t>EOC Activation Checklist</w:t>
            </w:r>
          </w:p>
        </w:tc>
      </w:tr>
      <w:tr w:rsidR="004756C0" w:rsidRPr="00694CEE" w14:paraId="39CCF99E" w14:textId="77777777" w:rsidTr="00FB055D">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4B50EB0F" w14:textId="77777777" w:rsidR="004756C0" w:rsidRPr="00694CEE" w:rsidRDefault="004756C0" w:rsidP="006C2B8C">
            <w:pPr>
              <w:pStyle w:val="TableText"/>
              <w:jc w:val="center"/>
              <w:rPr>
                <w:b/>
                <w:bCs/>
              </w:rPr>
            </w:pPr>
            <w:r w:rsidRPr="00694CEE">
              <w:rPr>
                <w:b/>
                <w:bCs/>
              </w:rPr>
              <w:t>Item</w:t>
            </w:r>
          </w:p>
        </w:tc>
        <w:tc>
          <w:tcPr>
            <w:tcW w:w="1800" w:type="dxa"/>
            <w:hideMark/>
          </w:tcPr>
          <w:p w14:paraId="7A5685D9" w14:textId="7738DF78" w:rsidR="004756C0" w:rsidRPr="00694CEE" w:rsidRDefault="004756C0"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6459C925" w14:textId="77777777" w:rsidR="004756C0" w:rsidRPr="00694CEE" w:rsidRDefault="004756C0"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63867F42" w14:textId="17C62D40" w:rsidR="004756C0" w:rsidRPr="00694CEE" w:rsidRDefault="004756C0"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Name/Follow-up Needed/Notes</w:t>
            </w:r>
          </w:p>
        </w:tc>
      </w:tr>
      <w:tr w:rsidR="00210C1F" w:rsidRPr="00694CEE" w14:paraId="3FE692F8" w14:textId="77777777" w:rsidTr="00FB055D">
        <w:trPr>
          <w:cantSplit/>
          <w:trHeight w:val="566"/>
        </w:trPr>
        <w:tc>
          <w:tcPr>
            <w:cnfStyle w:val="001000000000" w:firstRow="0" w:lastRow="0" w:firstColumn="1" w:lastColumn="0" w:oddVBand="0" w:evenVBand="0" w:oddHBand="0" w:evenHBand="0" w:firstRowFirstColumn="0" w:firstRowLastColumn="0" w:lastRowFirstColumn="0" w:lastRowLastColumn="0"/>
            <w:tcW w:w="828" w:type="dxa"/>
            <w:hideMark/>
          </w:tcPr>
          <w:p w14:paraId="62BF9ACC" w14:textId="77777777" w:rsidR="00210C1F" w:rsidRPr="00694CEE" w:rsidRDefault="00210C1F" w:rsidP="00210C1F">
            <w:pPr>
              <w:pStyle w:val="TableText"/>
            </w:pPr>
            <w:r w:rsidRPr="00694CEE">
              <w:t>1.</w:t>
            </w:r>
          </w:p>
        </w:tc>
        <w:tc>
          <w:tcPr>
            <w:tcW w:w="1800" w:type="dxa"/>
          </w:tcPr>
          <w:p w14:paraId="6BA26776"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0681486" w14:textId="47856F20"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694CEE">
              <w:t xml:space="preserve">Based on activation triggers, at the direction of the OEM Director, or </w:t>
            </w:r>
            <w:r w:rsidR="00DF40B9">
              <w:t xml:space="preserve">based on </w:t>
            </w:r>
            <w:r w:rsidRPr="00694CEE">
              <w:t>other protocols</w:t>
            </w:r>
            <w:r w:rsidR="00DD7102">
              <w:t>,</w:t>
            </w:r>
            <w:r w:rsidRPr="00694CEE">
              <w:t xml:space="preserve"> activate the EOC at the appropriate activation level</w:t>
            </w:r>
            <w:r w:rsidR="006A3E03" w:rsidRPr="00694CEE">
              <w:t>.</w:t>
            </w:r>
          </w:p>
        </w:tc>
        <w:tc>
          <w:tcPr>
            <w:tcW w:w="2214" w:type="dxa"/>
          </w:tcPr>
          <w:p w14:paraId="43E83FDB"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4612A2BA" w14:textId="77777777" w:rsidTr="00FB055D">
        <w:trPr>
          <w:cantSplit/>
          <w:trHeight w:val="836"/>
        </w:trPr>
        <w:tc>
          <w:tcPr>
            <w:cnfStyle w:val="001000000000" w:firstRow="0" w:lastRow="0" w:firstColumn="1" w:lastColumn="0" w:oddVBand="0" w:evenVBand="0" w:oddHBand="0" w:evenHBand="0" w:firstRowFirstColumn="0" w:firstRowLastColumn="0" w:lastRowFirstColumn="0" w:lastRowLastColumn="0"/>
            <w:tcW w:w="828" w:type="dxa"/>
            <w:hideMark/>
          </w:tcPr>
          <w:p w14:paraId="0BA108D7" w14:textId="77777777" w:rsidR="004768F8" w:rsidRPr="00694CEE" w:rsidRDefault="004768F8" w:rsidP="004768F8">
            <w:pPr>
              <w:pStyle w:val="TableText"/>
            </w:pPr>
            <w:r w:rsidRPr="00694CEE">
              <w:t>2.</w:t>
            </w:r>
          </w:p>
        </w:tc>
        <w:tc>
          <w:tcPr>
            <w:tcW w:w="1800" w:type="dxa"/>
          </w:tcPr>
          <w:p w14:paraId="3BDCE44A"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42ECFF7" w14:textId="01FA6560" w:rsidR="004768F8" w:rsidRPr="00694CEE" w:rsidRDefault="00210C1F" w:rsidP="004768F8">
            <w:pPr>
              <w:pStyle w:val="TableText"/>
              <w:cnfStyle w:val="000000000000" w:firstRow="0" w:lastRow="0" w:firstColumn="0" w:lastColumn="0" w:oddVBand="0" w:evenVBand="0" w:oddHBand="0" w:evenHBand="0" w:firstRowFirstColumn="0" w:firstRowLastColumn="0" w:lastRowFirstColumn="0" w:lastRowLastColumn="0"/>
            </w:pPr>
            <w:r w:rsidRPr="00694CEE">
              <w:t xml:space="preserve">Notify EOC staff and include report time and location </w:t>
            </w:r>
            <w:r w:rsidRPr="00694CEE">
              <w:rPr>
                <w:highlight w:val="lightGray"/>
              </w:rPr>
              <w:t>(Name of Jurisdiction)</w:t>
            </w:r>
            <w:r w:rsidRPr="00694CEE">
              <w:t xml:space="preserve"> leadership of the EOC activation and reason for activating.</w:t>
            </w:r>
          </w:p>
        </w:tc>
        <w:tc>
          <w:tcPr>
            <w:tcW w:w="2214" w:type="dxa"/>
          </w:tcPr>
          <w:p w14:paraId="32ECEB7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210C1F" w:rsidRPr="00694CEE" w14:paraId="392ABA0C"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53F999A1" w14:textId="77777777" w:rsidR="00210C1F" w:rsidRPr="00694CEE" w:rsidRDefault="00210C1F" w:rsidP="00210C1F">
            <w:pPr>
              <w:pStyle w:val="TableText"/>
            </w:pPr>
            <w:r w:rsidRPr="00694CEE">
              <w:t>3.</w:t>
            </w:r>
          </w:p>
        </w:tc>
        <w:tc>
          <w:tcPr>
            <w:tcW w:w="1800" w:type="dxa"/>
          </w:tcPr>
          <w:p w14:paraId="29878A16"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FC9243D" w14:textId="341953C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694CEE">
              <w:t xml:space="preserve">Notify </w:t>
            </w:r>
            <w:r w:rsidRPr="00694CEE">
              <w:rPr>
                <w:highlight w:val="lightGray"/>
              </w:rPr>
              <w:t>(</w:t>
            </w:r>
            <w:r w:rsidRPr="00694CEE">
              <w:rPr>
                <w:highlight w:val="lightGray"/>
                <w:shd w:val="clear" w:color="auto" w:fill="D9D9D9" w:themeFill="background1" w:themeFillShade="D9"/>
              </w:rPr>
              <w:t>Name of Jurisdiction</w:t>
            </w:r>
            <w:r w:rsidRPr="00694CEE">
              <w:rPr>
                <w:highlight w:val="lightGray"/>
              </w:rPr>
              <w:t>)</w:t>
            </w:r>
            <w:r w:rsidRPr="00694CEE">
              <w:t xml:space="preserve"> leadership of the EOC activation and reason for activating</w:t>
            </w:r>
            <w:r w:rsidR="006A3E03" w:rsidRPr="00694CEE">
              <w:t>.</w:t>
            </w:r>
          </w:p>
        </w:tc>
        <w:tc>
          <w:tcPr>
            <w:tcW w:w="2214" w:type="dxa"/>
          </w:tcPr>
          <w:p w14:paraId="7280257A"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210C1F" w:rsidRPr="00694CEE" w14:paraId="5149A124" w14:textId="77777777" w:rsidTr="00FB055D">
        <w:trPr>
          <w:cantSplit/>
          <w:trHeight w:val="602"/>
        </w:trPr>
        <w:tc>
          <w:tcPr>
            <w:cnfStyle w:val="001000000000" w:firstRow="0" w:lastRow="0" w:firstColumn="1" w:lastColumn="0" w:oddVBand="0" w:evenVBand="0" w:oddHBand="0" w:evenHBand="0" w:firstRowFirstColumn="0" w:firstRowLastColumn="0" w:lastRowFirstColumn="0" w:lastRowLastColumn="0"/>
            <w:tcW w:w="828" w:type="dxa"/>
            <w:hideMark/>
          </w:tcPr>
          <w:p w14:paraId="37303A99" w14:textId="77777777" w:rsidR="00210C1F" w:rsidRPr="00694CEE" w:rsidRDefault="00210C1F" w:rsidP="00210C1F">
            <w:pPr>
              <w:pStyle w:val="TableText"/>
            </w:pPr>
            <w:r w:rsidRPr="00694CEE">
              <w:t>4.</w:t>
            </w:r>
          </w:p>
        </w:tc>
        <w:tc>
          <w:tcPr>
            <w:tcW w:w="1800" w:type="dxa"/>
          </w:tcPr>
          <w:p w14:paraId="5044CA0F"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A08906A" w14:textId="1647E74C"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694CEE">
              <w:t>Notify Incident Command of EOC activation time and activation level.</w:t>
            </w:r>
          </w:p>
        </w:tc>
        <w:tc>
          <w:tcPr>
            <w:tcW w:w="2214" w:type="dxa"/>
          </w:tcPr>
          <w:p w14:paraId="35993316"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210C1F" w:rsidRPr="00694CEE" w14:paraId="28F29CCB" w14:textId="77777777" w:rsidTr="00FB055D">
        <w:trPr>
          <w:cantSplit/>
          <w:trHeight w:val="872"/>
        </w:trPr>
        <w:tc>
          <w:tcPr>
            <w:cnfStyle w:val="001000000000" w:firstRow="0" w:lastRow="0" w:firstColumn="1" w:lastColumn="0" w:oddVBand="0" w:evenVBand="0" w:oddHBand="0" w:evenHBand="0" w:firstRowFirstColumn="0" w:firstRowLastColumn="0" w:lastRowFirstColumn="0" w:lastRowLastColumn="0"/>
            <w:tcW w:w="828" w:type="dxa"/>
            <w:hideMark/>
          </w:tcPr>
          <w:p w14:paraId="10B7CD3B" w14:textId="77777777" w:rsidR="00210C1F" w:rsidRPr="00694CEE" w:rsidRDefault="00210C1F" w:rsidP="00210C1F">
            <w:pPr>
              <w:pStyle w:val="TableText"/>
            </w:pPr>
            <w:r w:rsidRPr="00694CEE">
              <w:t>5.</w:t>
            </w:r>
          </w:p>
        </w:tc>
        <w:tc>
          <w:tcPr>
            <w:tcW w:w="1800" w:type="dxa"/>
          </w:tcPr>
          <w:p w14:paraId="7648FA2A"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8B22420" w14:textId="51341509"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694CEE">
              <w:t xml:space="preserve">Notify </w:t>
            </w:r>
            <w:r w:rsidR="003B5795" w:rsidRPr="00694CEE">
              <w:t xml:space="preserve">other relevant stakeholders of </w:t>
            </w:r>
            <w:r w:rsidRPr="00694CEE">
              <w:t xml:space="preserve">the </w:t>
            </w:r>
            <w:r w:rsidRPr="00694CEE">
              <w:rPr>
                <w:highlight w:val="lightGray"/>
              </w:rPr>
              <w:t>(Name of Other Jurisdiction(s))</w:t>
            </w:r>
            <w:r w:rsidRPr="00694CEE">
              <w:t xml:space="preserve"> EOC activation</w:t>
            </w:r>
            <w:r w:rsidR="003B5795" w:rsidRPr="00694CEE">
              <w:t>, including neighboring jurisdictions’ Offices of Emergency Management.</w:t>
            </w:r>
          </w:p>
        </w:tc>
        <w:tc>
          <w:tcPr>
            <w:tcW w:w="2214" w:type="dxa"/>
          </w:tcPr>
          <w:p w14:paraId="1520DE08"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210C1F" w:rsidRPr="00694CEE" w14:paraId="2117203E" w14:textId="77777777" w:rsidTr="00FB055D">
        <w:trPr>
          <w:cantSplit/>
          <w:trHeight w:val="521"/>
        </w:trPr>
        <w:tc>
          <w:tcPr>
            <w:cnfStyle w:val="001000000000" w:firstRow="0" w:lastRow="0" w:firstColumn="1" w:lastColumn="0" w:oddVBand="0" w:evenVBand="0" w:oddHBand="0" w:evenHBand="0" w:firstRowFirstColumn="0" w:firstRowLastColumn="0" w:lastRowFirstColumn="0" w:lastRowLastColumn="0"/>
            <w:tcW w:w="828" w:type="dxa"/>
            <w:hideMark/>
          </w:tcPr>
          <w:p w14:paraId="7E75E0F3" w14:textId="77777777" w:rsidR="00210C1F" w:rsidRPr="00694CEE" w:rsidRDefault="00210C1F" w:rsidP="00210C1F">
            <w:pPr>
              <w:pStyle w:val="TableText"/>
            </w:pPr>
            <w:r w:rsidRPr="00694CEE">
              <w:t>6.</w:t>
            </w:r>
          </w:p>
        </w:tc>
        <w:tc>
          <w:tcPr>
            <w:tcW w:w="1800" w:type="dxa"/>
          </w:tcPr>
          <w:p w14:paraId="0B43B5E1"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FA525EC" w14:textId="3FF667B9" w:rsidR="00210C1F" w:rsidRPr="00694CEE" w:rsidRDefault="003B5795" w:rsidP="00210C1F">
            <w:pPr>
              <w:pStyle w:val="TableText"/>
              <w:cnfStyle w:val="000000000000" w:firstRow="0" w:lastRow="0" w:firstColumn="0" w:lastColumn="0" w:oddVBand="0" w:evenVBand="0" w:oddHBand="0" w:evenHBand="0" w:firstRowFirstColumn="0" w:firstRowLastColumn="0" w:lastRowFirstColumn="0" w:lastRowLastColumn="0"/>
            </w:pPr>
            <w:r w:rsidRPr="00694CEE">
              <w:t xml:space="preserve">Ensure </w:t>
            </w:r>
            <w:r w:rsidR="00210C1F" w:rsidRPr="00694CEE">
              <w:t xml:space="preserve">Texas </w:t>
            </w:r>
            <w:r w:rsidR="00554AE2" w:rsidRPr="00694CEE">
              <w:t xml:space="preserve">Division of </w:t>
            </w:r>
            <w:r w:rsidR="00210C1F" w:rsidRPr="00694CEE">
              <w:t xml:space="preserve">Emergency Management </w:t>
            </w:r>
            <w:r w:rsidR="00DD7102">
              <w:t>is</w:t>
            </w:r>
            <w:r w:rsidR="00DD7102" w:rsidRPr="00694CEE">
              <w:t xml:space="preserve"> </w:t>
            </w:r>
            <w:r w:rsidRPr="00694CEE">
              <w:t xml:space="preserve">notified </w:t>
            </w:r>
            <w:r w:rsidR="00210C1F" w:rsidRPr="00694CEE">
              <w:t>of EOC activation.</w:t>
            </w:r>
          </w:p>
        </w:tc>
        <w:tc>
          <w:tcPr>
            <w:tcW w:w="2214" w:type="dxa"/>
          </w:tcPr>
          <w:p w14:paraId="3DAC9684"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547D0960" w14:textId="77777777" w:rsidTr="00FB055D">
        <w:trPr>
          <w:cantSplit/>
          <w:trHeight w:val="800"/>
        </w:trPr>
        <w:tc>
          <w:tcPr>
            <w:cnfStyle w:val="001000000000" w:firstRow="0" w:lastRow="0" w:firstColumn="1" w:lastColumn="0" w:oddVBand="0" w:evenVBand="0" w:oddHBand="0" w:evenHBand="0" w:firstRowFirstColumn="0" w:firstRowLastColumn="0" w:lastRowFirstColumn="0" w:lastRowLastColumn="0"/>
            <w:tcW w:w="828" w:type="dxa"/>
            <w:hideMark/>
          </w:tcPr>
          <w:p w14:paraId="0F3CBFA5" w14:textId="77777777" w:rsidR="004768F8" w:rsidRPr="00694CEE" w:rsidRDefault="004768F8" w:rsidP="004768F8">
            <w:pPr>
              <w:pStyle w:val="TableText"/>
            </w:pPr>
            <w:r w:rsidRPr="00694CEE">
              <w:t>7.</w:t>
            </w:r>
          </w:p>
        </w:tc>
        <w:tc>
          <w:tcPr>
            <w:tcW w:w="1800" w:type="dxa"/>
          </w:tcPr>
          <w:p w14:paraId="2890DD9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89253C8" w14:textId="0B51A0AF"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 xml:space="preserve">Consider the need for additional facility security, and if necessary, request from </w:t>
            </w:r>
            <w:r w:rsidRPr="00694CEE">
              <w:rPr>
                <w:highlight w:val="lightGray"/>
              </w:rPr>
              <w:t>(</w:t>
            </w:r>
            <w:r w:rsidRPr="00694CEE">
              <w:rPr>
                <w:highlight w:val="lightGray"/>
                <w:shd w:val="clear" w:color="auto" w:fill="D9D9D9" w:themeFill="background1" w:themeFillShade="D9"/>
              </w:rPr>
              <w:t>Name of Jurisdiction’s Law Enforcement</w:t>
            </w:r>
            <w:r w:rsidRPr="00694CEE">
              <w:rPr>
                <w:highlight w:val="lightGray"/>
              </w:rPr>
              <w:t>)</w:t>
            </w:r>
            <w:r w:rsidRPr="00694CEE">
              <w:t>.</w:t>
            </w:r>
          </w:p>
        </w:tc>
        <w:tc>
          <w:tcPr>
            <w:tcW w:w="2214" w:type="dxa"/>
          </w:tcPr>
          <w:p w14:paraId="00A4FCA5"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5917EF61" w14:textId="77777777" w:rsidTr="00FB055D">
        <w:trPr>
          <w:cantSplit/>
          <w:trHeight w:val="818"/>
        </w:trPr>
        <w:tc>
          <w:tcPr>
            <w:cnfStyle w:val="001000000000" w:firstRow="0" w:lastRow="0" w:firstColumn="1" w:lastColumn="0" w:oddVBand="0" w:evenVBand="0" w:oddHBand="0" w:evenHBand="0" w:firstRowFirstColumn="0" w:firstRowLastColumn="0" w:lastRowFirstColumn="0" w:lastRowLastColumn="0"/>
            <w:tcW w:w="828" w:type="dxa"/>
            <w:hideMark/>
          </w:tcPr>
          <w:p w14:paraId="76E13A17" w14:textId="77777777" w:rsidR="004768F8" w:rsidRPr="00694CEE" w:rsidRDefault="004768F8" w:rsidP="004768F8">
            <w:pPr>
              <w:pStyle w:val="TableText"/>
            </w:pPr>
            <w:r w:rsidRPr="00694CEE">
              <w:t>8.</w:t>
            </w:r>
          </w:p>
        </w:tc>
        <w:tc>
          <w:tcPr>
            <w:tcW w:w="1800" w:type="dxa"/>
          </w:tcPr>
          <w:p w14:paraId="397E76EC"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3A50B3C" w14:textId="558E17C4"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Set up the EOC’s physical location: Turn-on EOC systems (e.g., AV equipment, computer systems, communication systems).</w:t>
            </w:r>
          </w:p>
        </w:tc>
        <w:tc>
          <w:tcPr>
            <w:tcW w:w="2214" w:type="dxa"/>
          </w:tcPr>
          <w:p w14:paraId="2DACCBEC"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5C6EB320" w14:textId="77777777" w:rsidTr="00FB055D">
        <w:trPr>
          <w:cantSplit/>
          <w:trHeight w:val="557"/>
        </w:trPr>
        <w:tc>
          <w:tcPr>
            <w:cnfStyle w:val="001000000000" w:firstRow="0" w:lastRow="0" w:firstColumn="1" w:lastColumn="0" w:oddVBand="0" w:evenVBand="0" w:oddHBand="0" w:evenHBand="0" w:firstRowFirstColumn="0" w:firstRowLastColumn="0" w:lastRowFirstColumn="0" w:lastRowLastColumn="0"/>
            <w:tcW w:w="828" w:type="dxa"/>
          </w:tcPr>
          <w:p w14:paraId="006BD589" w14:textId="46341687" w:rsidR="004768F8" w:rsidRPr="00694CEE" w:rsidRDefault="004768F8" w:rsidP="004768F8">
            <w:pPr>
              <w:pStyle w:val="TableText"/>
            </w:pPr>
            <w:r w:rsidRPr="00694CEE">
              <w:t>9.</w:t>
            </w:r>
          </w:p>
        </w:tc>
        <w:tc>
          <w:tcPr>
            <w:tcW w:w="1800" w:type="dxa"/>
          </w:tcPr>
          <w:p w14:paraId="43EB9E7E"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12C2AAE" w14:textId="6AF6010A"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Provide just-in</w:t>
            </w:r>
            <w:r w:rsidR="00DD7102">
              <w:t>-</w:t>
            </w:r>
            <w:r w:rsidRPr="00694CEE">
              <w:t>time training for new EOC staff to complete tasks.</w:t>
            </w:r>
          </w:p>
        </w:tc>
        <w:tc>
          <w:tcPr>
            <w:tcW w:w="2214" w:type="dxa"/>
          </w:tcPr>
          <w:p w14:paraId="566E3186"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07156C47" w14:textId="77777777" w:rsidTr="00FB055D">
        <w:trPr>
          <w:cantSplit/>
          <w:trHeight w:val="836"/>
        </w:trPr>
        <w:tc>
          <w:tcPr>
            <w:cnfStyle w:val="001000000000" w:firstRow="0" w:lastRow="0" w:firstColumn="1" w:lastColumn="0" w:oddVBand="0" w:evenVBand="0" w:oddHBand="0" w:evenHBand="0" w:firstRowFirstColumn="0" w:firstRowLastColumn="0" w:lastRowFirstColumn="0" w:lastRowLastColumn="0"/>
            <w:tcW w:w="828" w:type="dxa"/>
          </w:tcPr>
          <w:p w14:paraId="4E3DF59D" w14:textId="2084F356" w:rsidR="004768F8" w:rsidRPr="00694CEE" w:rsidRDefault="004768F8" w:rsidP="004768F8">
            <w:pPr>
              <w:pStyle w:val="TableText"/>
            </w:pPr>
            <w:r w:rsidRPr="00694CEE">
              <w:t>10.</w:t>
            </w:r>
          </w:p>
        </w:tc>
        <w:tc>
          <w:tcPr>
            <w:tcW w:w="1800" w:type="dxa"/>
          </w:tcPr>
          <w:p w14:paraId="3A046493"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5931B64" w14:textId="7A92DEDB"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Assess the need for additional specialist resources, such as subject</w:t>
            </w:r>
            <w:r w:rsidR="00DD7102">
              <w:t xml:space="preserve"> </w:t>
            </w:r>
            <w:r w:rsidRPr="00694CEE">
              <w:t xml:space="preserve">matter experts. If required, request liaisons. </w:t>
            </w:r>
          </w:p>
        </w:tc>
        <w:tc>
          <w:tcPr>
            <w:tcW w:w="2214" w:type="dxa"/>
          </w:tcPr>
          <w:p w14:paraId="078EA9D1"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29E468DB" w14:textId="77777777" w:rsidTr="00FB055D">
        <w:trPr>
          <w:cantSplit/>
          <w:trHeight w:val="854"/>
        </w:trPr>
        <w:tc>
          <w:tcPr>
            <w:cnfStyle w:val="001000000000" w:firstRow="0" w:lastRow="0" w:firstColumn="1" w:lastColumn="0" w:oddVBand="0" w:evenVBand="0" w:oddHBand="0" w:evenHBand="0" w:firstRowFirstColumn="0" w:firstRowLastColumn="0" w:lastRowFirstColumn="0" w:lastRowLastColumn="0"/>
            <w:tcW w:w="828" w:type="dxa"/>
          </w:tcPr>
          <w:p w14:paraId="3151A306" w14:textId="007CC265" w:rsidR="004768F8" w:rsidRPr="00694CEE" w:rsidRDefault="004768F8" w:rsidP="004768F8">
            <w:pPr>
              <w:pStyle w:val="TableText"/>
            </w:pPr>
            <w:r w:rsidRPr="00694CEE">
              <w:lastRenderedPageBreak/>
              <w:t>11.</w:t>
            </w:r>
          </w:p>
        </w:tc>
        <w:tc>
          <w:tcPr>
            <w:tcW w:w="1800" w:type="dxa"/>
          </w:tcPr>
          <w:p w14:paraId="23E7E02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18F93F0" w14:textId="39B41B76"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 xml:space="preserve">Identify, review, and share any applicable existing agency or emergency </w:t>
            </w:r>
            <w:r w:rsidR="00C3164C" w:rsidRPr="00694CEE">
              <w:t>operations</w:t>
            </w:r>
            <w:r w:rsidRPr="00694CEE">
              <w:t xml:space="preserve"> plans that will serve as reference resources.</w:t>
            </w:r>
          </w:p>
        </w:tc>
        <w:tc>
          <w:tcPr>
            <w:tcW w:w="2214" w:type="dxa"/>
          </w:tcPr>
          <w:p w14:paraId="4C2B0826"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0C88BFC9" w14:textId="77777777" w:rsidTr="00FB055D">
        <w:trPr>
          <w:cantSplit/>
          <w:trHeight w:val="863"/>
        </w:trPr>
        <w:tc>
          <w:tcPr>
            <w:cnfStyle w:val="001000000000" w:firstRow="0" w:lastRow="0" w:firstColumn="1" w:lastColumn="0" w:oddVBand="0" w:evenVBand="0" w:oddHBand="0" w:evenHBand="0" w:firstRowFirstColumn="0" w:firstRowLastColumn="0" w:lastRowFirstColumn="0" w:lastRowLastColumn="0"/>
            <w:tcW w:w="828" w:type="dxa"/>
          </w:tcPr>
          <w:p w14:paraId="30688E3B" w14:textId="09CC7435" w:rsidR="004768F8" w:rsidRPr="00694CEE" w:rsidRDefault="004768F8" w:rsidP="004768F8">
            <w:pPr>
              <w:pStyle w:val="TableText"/>
            </w:pPr>
            <w:r w:rsidRPr="00694CEE">
              <w:t>12.</w:t>
            </w:r>
          </w:p>
        </w:tc>
        <w:tc>
          <w:tcPr>
            <w:tcW w:w="1800" w:type="dxa"/>
          </w:tcPr>
          <w:p w14:paraId="36254D1E"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00C5003" w14:textId="3CF3E038"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Gather information to assess incident assignments and determine immediate needs and actions.</w:t>
            </w:r>
          </w:p>
        </w:tc>
        <w:tc>
          <w:tcPr>
            <w:tcW w:w="2214" w:type="dxa"/>
          </w:tcPr>
          <w:p w14:paraId="0366744F"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210C1F" w:rsidRPr="00694CEE" w14:paraId="27C0871E" w14:textId="77777777" w:rsidTr="00FB055D">
        <w:trPr>
          <w:cantSplit/>
          <w:trHeight w:val="863"/>
        </w:trPr>
        <w:tc>
          <w:tcPr>
            <w:cnfStyle w:val="001000000000" w:firstRow="0" w:lastRow="0" w:firstColumn="1" w:lastColumn="0" w:oddVBand="0" w:evenVBand="0" w:oddHBand="0" w:evenHBand="0" w:firstRowFirstColumn="0" w:firstRowLastColumn="0" w:lastRowFirstColumn="0" w:lastRowLastColumn="0"/>
            <w:tcW w:w="828" w:type="dxa"/>
          </w:tcPr>
          <w:p w14:paraId="27F4AF95" w14:textId="28E54013" w:rsidR="00210C1F" w:rsidRPr="00694CEE" w:rsidRDefault="00210C1F" w:rsidP="00210C1F">
            <w:pPr>
              <w:pStyle w:val="TableText"/>
            </w:pPr>
            <w:r w:rsidRPr="00694CEE">
              <w:t>13.</w:t>
            </w:r>
          </w:p>
        </w:tc>
        <w:tc>
          <w:tcPr>
            <w:tcW w:w="1800" w:type="dxa"/>
          </w:tcPr>
          <w:p w14:paraId="7100A5EB"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0EA0A74" w14:textId="0307AED4"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r w:rsidRPr="00694CEE">
              <w:t>Follow additional initial response steps in the Planning P</w:t>
            </w:r>
            <w:r w:rsidR="00DD7102">
              <w:t>,</w:t>
            </w:r>
            <w:r w:rsidRPr="00694CEE">
              <w:t xml:space="preserve"> including the initial incident briefing.</w:t>
            </w:r>
          </w:p>
        </w:tc>
        <w:tc>
          <w:tcPr>
            <w:tcW w:w="2214" w:type="dxa"/>
          </w:tcPr>
          <w:p w14:paraId="6D9FD523" w14:textId="77777777" w:rsidR="00210C1F" w:rsidRPr="00694CEE" w:rsidRDefault="00210C1F" w:rsidP="00210C1F">
            <w:pPr>
              <w:pStyle w:val="TableText"/>
              <w:cnfStyle w:val="000000000000" w:firstRow="0" w:lastRow="0" w:firstColumn="0" w:lastColumn="0" w:oddVBand="0" w:evenVBand="0" w:oddHBand="0" w:evenHBand="0" w:firstRowFirstColumn="0" w:firstRowLastColumn="0" w:lastRowFirstColumn="0" w:lastRowLastColumn="0"/>
            </w:pPr>
          </w:p>
        </w:tc>
      </w:tr>
    </w:tbl>
    <w:p w14:paraId="640D6A5F" w14:textId="77777777" w:rsidR="00F120A4" w:rsidRPr="00694CEE" w:rsidRDefault="00F120A4" w:rsidP="00F120A4">
      <w:pPr>
        <w:pStyle w:val="BodyText"/>
      </w:pPr>
    </w:p>
    <w:p w14:paraId="0DB295EC" w14:textId="77777777" w:rsidR="00A22E7B" w:rsidRPr="00694CEE" w:rsidRDefault="00A22E7B" w:rsidP="00F65516">
      <w:pPr>
        <w:pStyle w:val="Heading1"/>
        <w:sectPr w:rsidR="00A22E7B" w:rsidRPr="00694CEE" w:rsidSect="00822B0F">
          <w:pgSz w:w="12240" w:h="15840" w:code="1"/>
          <w:pgMar w:top="1440" w:right="1440" w:bottom="1440" w:left="1440" w:header="720" w:footer="720" w:gutter="0"/>
          <w:cols w:space="720"/>
          <w:docGrid w:linePitch="360"/>
        </w:sectPr>
      </w:pPr>
      <w:bookmarkStart w:id="71" w:name="_Toc48562436"/>
    </w:p>
    <w:p w14:paraId="71B6A65C" w14:textId="6F6841D6" w:rsidR="00F120A4" w:rsidRPr="00694CEE" w:rsidRDefault="00F120A4" w:rsidP="00F65516">
      <w:pPr>
        <w:pStyle w:val="Heading1"/>
      </w:pPr>
      <w:bookmarkStart w:id="72" w:name="_Toc53665213"/>
      <w:r w:rsidRPr="00694CEE">
        <w:lastRenderedPageBreak/>
        <w:t>EOC Demobilization Checklist</w:t>
      </w:r>
      <w:bookmarkEnd w:id="71"/>
      <w:bookmarkEnd w:id="72"/>
    </w:p>
    <w:p w14:paraId="6E83C93A" w14:textId="5C623BF9" w:rsidR="007B5CA8" w:rsidRPr="00694CEE" w:rsidRDefault="007B5CA8" w:rsidP="007B5CA8">
      <w:pPr>
        <w:pStyle w:val="BodyText"/>
      </w:pPr>
      <w:r w:rsidRPr="00694CEE">
        <w:t>This Demobilization Checklist will be used to demobilize (</w:t>
      </w:r>
      <w:r w:rsidRPr="00694CEE">
        <w:rPr>
          <w:shd w:val="clear" w:color="auto" w:fill="D9D9D9" w:themeFill="background1" w:themeFillShade="D9"/>
        </w:rPr>
        <w:t>Name of Jurisdiction</w:t>
      </w:r>
      <w:r w:rsidRPr="00694CEE">
        <w:t>) EOC. The individual(s) completing the actions should indicate the time, names, follow-up needed, and notes about the action.</w:t>
      </w:r>
    </w:p>
    <w:tbl>
      <w:tblPr>
        <w:tblStyle w:val="TableSubhead"/>
        <w:tblW w:w="0" w:type="auto"/>
        <w:tblLayout w:type="fixed"/>
        <w:tblLook w:val="02A0" w:firstRow="1" w:lastRow="0" w:firstColumn="1" w:lastColumn="0" w:noHBand="1" w:noVBand="0"/>
      </w:tblPr>
      <w:tblGrid>
        <w:gridCol w:w="828"/>
        <w:gridCol w:w="1800"/>
        <w:gridCol w:w="4014"/>
        <w:gridCol w:w="2214"/>
      </w:tblGrid>
      <w:tr w:rsidR="007B5CA8" w:rsidRPr="00694CEE" w14:paraId="7876EBE4" w14:textId="77777777" w:rsidTr="00605D50">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4"/>
          </w:tcPr>
          <w:p w14:paraId="5235E3F4" w14:textId="102DB48A" w:rsidR="007B5CA8" w:rsidRPr="00694CEE" w:rsidRDefault="007B5CA8" w:rsidP="006C2B8C">
            <w:pPr>
              <w:pStyle w:val="TableHeader"/>
            </w:pPr>
            <w:r w:rsidRPr="00694CEE">
              <w:t>EOC Demobilization Checklist</w:t>
            </w:r>
          </w:p>
        </w:tc>
      </w:tr>
      <w:tr w:rsidR="007B5CA8" w:rsidRPr="00694CEE" w14:paraId="006DAC27" w14:textId="77777777" w:rsidTr="00605D50">
        <w:trPr>
          <w:cantSplit/>
        </w:trPr>
        <w:tc>
          <w:tcPr>
            <w:cnfStyle w:val="001000000000" w:firstRow="0" w:lastRow="0" w:firstColumn="1" w:lastColumn="0" w:oddVBand="0" w:evenVBand="0" w:oddHBand="0" w:evenHBand="0" w:firstRowFirstColumn="0" w:firstRowLastColumn="0" w:lastRowFirstColumn="0" w:lastRowLastColumn="0"/>
            <w:tcW w:w="828" w:type="dxa"/>
            <w:hideMark/>
          </w:tcPr>
          <w:p w14:paraId="05448B62" w14:textId="77777777" w:rsidR="007B5CA8" w:rsidRPr="00694CEE" w:rsidRDefault="007B5CA8" w:rsidP="006C2B8C">
            <w:pPr>
              <w:pStyle w:val="TableText"/>
              <w:jc w:val="center"/>
              <w:rPr>
                <w:b/>
                <w:bCs/>
              </w:rPr>
            </w:pPr>
            <w:r w:rsidRPr="00694CEE">
              <w:rPr>
                <w:b/>
                <w:bCs/>
              </w:rPr>
              <w:t>Item</w:t>
            </w:r>
          </w:p>
        </w:tc>
        <w:tc>
          <w:tcPr>
            <w:tcW w:w="1800" w:type="dxa"/>
            <w:hideMark/>
          </w:tcPr>
          <w:p w14:paraId="31A3E454" w14:textId="2A9F2D04" w:rsidR="007B5CA8" w:rsidRPr="00694CEE" w:rsidRDefault="007B5CA8"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777B270E" w14:textId="77777777" w:rsidR="007B5CA8" w:rsidRPr="00694CEE" w:rsidRDefault="007B5CA8"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4A963B4C" w14:textId="77777777" w:rsidR="007B5CA8" w:rsidRPr="00694CEE" w:rsidRDefault="007B5CA8" w:rsidP="006C2B8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Name/Follow-up Needed/Notes</w:t>
            </w:r>
          </w:p>
        </w:tc>
      </w:tr>
      <w:tr w:rsidR="004768F8" w:rsidRPr="00694CEE" w14:paraId="34511221" w14:textId="77777777" w:rsidTr="00605D50">
        <w:trPr>
          <w:cantSplit/>
          <w:trHeight w:val="809"/>
        </w:trPr>
        <w:tc>
          <w:tcPr>
            <w:cnfStyle w:val="001000000000" w:firstRow="0" w:lastRow="0" w:firstColumn="1" w:lastColumn="0" w:oddVBand="0" w:evenVBand="0" w:oddHBand="0" w:evenHBand="0" w:firstRowFirstColumn="0" w:firstRowLastColumn="0" w:lastRowFirstColumn="0" w:lastRowLastColumn="0"/>
            <w:tcW w:w="828" w:type="dxa"/>
            <w:hideMark/>
          </w:tcPr>
          <w:p w14:paraId="0A7209F8" w14:textId="77777777" w:rsidR="004768F8" w:rsidRPr="00694CEE" w:rsidRDefault="004768F8" w:rsidP="004768F8">
            <w:pPr>
              <w:pStyle w:val="TableText"/>
            </w:pPr>
            <w:r w:rsidRPr="00694CEE">
              <w:t>1.</w:t>
            </w:r>
          </w:p>
        </w:tc>
        <w:tc>
          <w:tcPr>
            <w:tcW w:w="1800" w:type="dxa"/>
          </w:tcPr>
          <w:p w14:paraId="53F5329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0A33C8A" w14:textId="1C7B3E66"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 xml:space="preserve">Notify </w:t>
            </w:r>
            <w:r w:rsidRPr="00694CEE">
              <w:rPr>
                <w:highlight w:val="lightGray"/>
              </w:rPr>
              <w:t>(</w:t>
            </w:r>
            <w:r w:rsidRPr="00694CEE">
              <w:rPr>
                <w:highlight w:val="lightGray"/>
                <w:shd w:val="clear" w:color="auto" w:fill="D9D9D9" w:themeFill="background1" w:themeFillShade="D9"/>
              </w:rPr>
              <w:t>Name of Jurisdiction</w:t>
            </w:r>
            <w:r w:rsidRPr="00694CEE">
              <w:rPr>
                <w:highlight w:val="lightGray"/>
              </w:rPr>
              <w:t>)</w:t>
            </w:r>
            <w:r w:rsidRPr="00694CEE">
              <w:t xml:space="preserve"> leadership of the EOC deactivation and reason for </w:t>
            </w:r>
            <w:r w:rsidR="007F416C" w:rsidRPr="00694CEE">
              <w:t>de</w:t>
            </w:r>
            <w:r w:rsidRPr="00694CEE">
              <w:t>activating.</w:t>
            </w:r>
          </w:p>
        </w:tc>
        <w:tc>
          <w:tcPr>
            <w:tcW w:w="2214" w:type="dxa"/>
          </w:tcPr>
          <w:p w14:paraId="11563C39"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1E992DAD" w14:textId="77777777" w:rsidTr="00605D50">
        <w:trPr>
          <w:cantSplit/>
          <w:trHeight w:val="638"/>
        </w:trPr>
        <w:tc>
          <w:tcPr>
            <w:cnfStyle w:val="001000000000" w:firstRow="0" w:lastRow="0" w:firstColumn="1" w:lastColumn="0" w:oddVBand="0" w:evenVBand="0" w:oddHBand="0" w:evenHBand="0" w:firstRowFirstColumn="0" w:firstRowLastColumn="0" w:lastRowFirstColumn="0" w:lastRowLastColumn="0"/>
            <w:tcW w:w="828" w:type="dxa"/>
            <w:hideMark/>
          </w:tcPr>
          <w:p w14:paraId="25313C8A" w14:textId="77777777" w:rsidR="004768F8" w:rsidRPr="00694CEE" w:rsidRDefault="004768F8" w:rsidP="004768F8">
            <w:pPr>
              <w:pStyle w:val="TableText"/>
            </w:pPr>
            <w:r w:rsidRPr="00694CEE">
              <w:t>2.</w:t>
            </w:r>
          </w:p>
        </w:tc>
        <w:tc>
          <w:tcPr>
            <w:tcW w:w="1800" w:type="dxa"/>
          </w:tcPr>
          <w:p w14:paraId="6CEC5355"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145DA3A" w14:textId="4A4CF5C6"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 xml:space="preserve">Notify Texas </w:t>
            </w:r>
            <w:r w:rsidR="00554AE2" w:rsidRPr="00694CEE">
              <w:t xml:space="preserve">Division of </w:t>
            </w:r>
            <w:r w:rsidRPr="00694CEE">
              <w:t xml:space="preserve">Emergency Management </w:t>
            </w:r>
            <w:r w:rsidR="007F416C" w:rsidRPr="00694CEE">
              <w:t xml:space="preserve">and other jurisdictions </w:t>
            </w:r>
            <w:r w:rsidRPr="00694CEE">
              <w:t>of EOC deactivation.</w:t>
            </w:r>
          </w:p>
        </w:tc>
        <w:tc>
          <w:tcPr>
            <w:tcW w:w="2214" w:type="dxa"/>
          </w:tcPr>
          <w:p w14:paraId="2FD1CC59"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79183E99" w14:textId="77777777" w:rsidTr="00605D50">
        <w:trPr>
          <w:cantSplit/>
          <w:trHeight w:val="530"/>
        </w:trPr>
        <w:tc>
          <w:tcPr>
            <w:cnfStyle w:val="001000000000" w:firstRow="0" w:lastRow="0" w:firstColumn="1" w:lastColumn="0" w:oddVBand="0" w:evenVBand="0" w:oddHBand="0" w:evenHBand="0" w:firstRowFirstColumn="0" w:firstRowLastColumn="0" w:lastRowFirstColumn="0" w:lastRowLastColumn="0"/>
            <w:tcW w:w="828" w:type="dxa"/>
            <w:hideMark/>
          </w:tcPr>
          <w:p w14:paraId="757A1A4A" w14:textId="77777777" w:rsidR="004768F8" w:rsidRPr="00694CEE" w:rsidRDefault="004768F8" w:rsidP="004768F8">
            <w:pPr>
              <w:pStyle w:val="TableText"/>
            </w:pPr>
            <w:r w:rsidRPr="00694CEE">
              <w:t>3.</w:t>
            </w:r>
          </w:p>
        </w:tc>
        <w:tc>
          <w:tcPr>
            <w:tcW w:w="1800" w:type="dxa"/>
          </w:tcPr>
          <w:p w14:paraId="684F7DE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C9E9615" w14:textId="31E7696C"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Notify SITREP recipients of the EOC deactivation timeline.</w:t>
            </w:r>
          </w:p>
        </w:tc>
        <w:tc>
          <w:tcPr>
            <w:tcW w:w="2214" w:type="dxa"/>
          </w:tcPr>
          <w:p w14:paraId="7AF08B2D"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685B4CCD" w14:textId="77777777" w:rsidTr="00605D50">
        <w:trPr>
          <w:cantSplit/>
          <w:trHeight w:val="620"/>
        </w:trPr>
        <w:tc>
          <w:tcPr>
            <w:cnfStyle w:val="001000000000" w:firstRow="0" w:lastRow="0" w:firstColumn="1" w:lastColumn="0" w:oddVBand="0" w:evenVBand="0" w:oddHBand="0" w:evenHBand="0" w:firstRowFirstColumn="0" w:firstRowLastColumn="0" w:lastRowFirstColumn="0" w:lastRowLastColumn="0"/>
            <w:tcW w:w="828" w:type="dxa"/>
            <w:hideMark/>
          </w:tcPr>
          <w:p w14:paraId="32265A29" w14:textId="77777777" w:rsidR="004768F8" w:rsidRPr="00694CEE" w:rsidRDefault="004768F8" w:rsidP="004768F8">
            <w:pPr>
              <w:pStyle w:val="TableText"/>
            </w:pPr>
            <w:r w:rsidRPr="00694CEE">
              <w:t>4.</w:t>
            </w:r>
          </w:p>
        </w:tc>
        <w:tc>
          <w:tcPr>
            <w:tcW w:w="1800" w:type="dxa"/>
          </w:tcPr>
          <w:p w14:paraId="045DA400"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76943F5" w14:textId="15C4108E"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Notify Incident Command of EOC deactivation and deactivation time.</w:t>
            </w:r>
          </w:p>
        </w:tc>
        <w:tc>
          <w:tcPr>
            <w:tcW w:w="2214" w:type="dxa"/>
          </w:tcPr>
          <w:p w14:paraId="3C60CB12"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41C3D0E6" w14:textId="77777777" w:rsidTr="00605D50">
        <w:trPr>
          <w:cantSplit/>
          <w:trHeight w:val="992"/>
        </w:trPr>
        <w:tc>
          <w:tcPr>
            <w:cnfStyle w:val="001000000000" w:firstRow="0" w:lastRow="0" w:firstColumn="1" w:lastColumn="0" w:oddVBand="0" w:evenVBand="0" w:oddHBand="0" w:evenHBand="0" w:firstRowFirstColumn="0" w:firstRowLastColumn="0" w:lastRowFirstColumn="0" w:lastRowLastColumn="0"/>
            <w:tcW w:w="828" w:type="dxa"/>
            <w:hideMark/>
          </w:tcPr>
          <w:p w14:paraId="119E3775" w14:textId="77777777" w:rsidR="004768F8" w:rsidRPr="00694CEE" w:rsidRDefault="004768F8" w:rsidP="004768F8">
            <w:pPr>
              <w:pStyle w:val="TableText"/>
            </w:pPr>
            <w:r w:rsidRPr="00694CEE">
              <w:t>5.</w:t>
            </w:r>
          </w:p>
        </w:tc>
        <w:tc>
          <w:tcPr>
            <w:tcW w:w="1800" w:type="dxa"/>
          </w:tcPr>
          <w:p w14:paraId="7DC234F4"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E76705A" w14:textId="51598C2D"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Shut down the EOC’s physical location: Turn</w:t>
            </w:r>
            <w:r w:rsidR="008B2748" w:rsidRPr="00694CEE">
              <w:t xml:space="preserve"> </w:t>
            </w:r>
            <w:r w:rsidRPr="00694CEE">
              <w:t>off EOC systems (e.g., AV equipment, computer systems, communication systems).</w:t>
            </w:r>
          </w:p>
        </w:tc>
        <w:tc>
          <w:tcPr>
            <w:tcW w:w="2214" w:type="dxa"/>
          </w:tcPr>
          <w:p w14:paraId="40C0DBFA"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4F1EA3E4" w14:textId="77777777" w:rsidTr="00605D50">
        <w:trPr>
          <w:cantSplit/>
          <w:trHeight w:val="818"/>
        </w:trPr>
        <w:tc>
          <w:tcPr>
            <w:cnfStyle w:val="001000000000" w:firstRow="0" w:lastRow="0" w:firstColumn="1" w:lastColumn="0" w:oddVBand="0" w:evenVBand="0" w:oddHBand="0" w:evenHBand="0" w:firstRowFirstColumn="0" w:firstRowLastColumn="0" w:lastRowFirstColumn="0" w:lastRowLastColumn="0"/>
            <w:tcW w:w="828" w:type="dxa"/>
            <w:hideMark/>
          </w:tcPr>
          <w:p w14:paraId="1031E18C" w14:textId="77777777" w:rsidR="004768F8" w:rsidRPr="00694CEE" w:rsidRDefault="004768F8" w:rsidP="004768F8">
            <w:pPr>
              <w:pStyle w:val="TableText"/>
            </w:pPr>
            <w:r w:rsidRPr="00694CEE">
              <w:t>6.</w:t>
            </w:r>
          </w:p>
        </w:tc>
        <w:tc>
          <w:tcPr>
            <w:tcW w:w="1800" w:type="dxa"/>
          </w:tcPr>
          <w:p w14:paraId="64A6711A"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04DE9F4" w14:textId="49AEC7DF"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 xml:space="preserve">Save all incident documentation to </w:t>
            </w:r>
            <w:r w:rsidRPr="00694CEE">
              <w:rPr>
                <w:highlight w:val="lightGray"/>
              </w:rPr>
              <w:t>(</w:t>
            </w:r>
            <w:r w:rsidRPr="00694CEE">
              <w:rPr>
                <w:highlight w:val="lightGray"/>
                <w:shd w:val="clear" w:color="auto" w:fill="D9D9D9" w:themeFill="background1" w:themeFillShade="D9"/>
              </w:rPr>
              <w:t>Name of Jurisdiction</w:t>
            </w:r>
            <w:r w:rsidRPr="00694CEE">
              <w:rPr>
                <w:highlight w:val="lightGray"/>
              </w:rPr>
              <w:t xml:space="preserve"> Department Name shared drive)</w:t>
            </w:r>
            <w:r w:rsidRPr="00694CEE">
              <w:t xml:space="preserve"> for long-term historical recordation.</w:t>
            </w:r>
          </w:p>
        </w:tc>
        <w:tc>
          <w:tcPr>
            <w:tcW w:w="2214" w:type="dxa"/>
          </w:tcPr>
          <w:p w14:paraId="28152AF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341BF3F2" w14:textId="77777777" w:rsidTr="00605D50">
        <w:trPr>
          <w:cantSplit/>
          <w:trHeight w:val="827"/>
        </w:trPr>
        <w:tc>
          <w:tcPr>
            <w:cnfStyle w:val="001000000000" w:firstRow="0" w:lastRow="0" w:firstColumn="1" w:lastColumn="0" w:oddVBand="0" w:evenVBand="0" w:oddHBand="0" w:evenHBand="0" w:firstRowFirstColumn="0" w:firstRowLastColumn="0" w:lastRowFirstColumn="0" w:lastRowLastColumn="0"/>
            <w:tcW w:w="828" w:type="dxa"/>
            <w:hideMark/>
          </w:tcPr>
          <w:p w14:paraId="65825152" w14:textId="77777777" w:rsidR="004768F8" w:rsidRPr="00694CEE" w:rsidRDefault="004768F8" w:rsidP="004768F8">
            <w:pPr>
              <w:pStyle w:val="TableText"/>
            </w:pPr>
            <w:r w:rsidRPr="00694CEE">
              <w:t>7.</w:t>
            </w:r>
          </w:p>
        </w:tc>
        <w:tc>
          <w:tcPr>
            <w:tcW w:w="1800" w:type="dxa"/>
          </w:tcPr>
          <w:p w14:paraId="53769B6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8352F8A" w14:textId="51368A15"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Return all logistical support materials (e.g., EOC Handbooks, paper, pens, pencils, etc.) to storage locations.</w:t>
            </w:r>
          </w:p>
        </w:tc>
        <w:tc>
          <w:tcPr>
            <w:tcW w:w="2214" w:type="dxa"/>
          </w:tcPr>
          <w:p w14:paraId="7B6D8889"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4768F8" w:rsidRPr="00694CEE" w14:paraId="70DDD490" w14:textId="77777777" w:rsidTr="00605D50">
        <w:trPr>
          <w:cantSplit/>
          <w:trHeight w:val="656"/>
        </w:trPr>
        <w:tc>
          <w:tcPr>
            <w:cnfStyle w:val="001000000000" w:firstRow="0" w:lastRow="0" w:firstColumn="1" w:lastColumn="0" w:oddVBand="0" w:evenVBand="0" w:oddHBand="0" w:evenHBand="0" w:firstRowFirstColumn="0" w:firstRowLastColumn="0" w:lastRowFirstColumn="0" w:lastRowLastColumn="0"/>
            <w:tcW w:w="828" w:type="dxa"/>
            <w:hideMark/>
          </w:tcPr>
          <w:p w14:paraId="2F6A4E47" w14:textId="77777777" w:rsidR="004768F8" w:rsidRPr="00694CEE" w:rsidRDefault="004768F8" w:rsidP="004768F8">
            <w:pPr>
              <w:pStyle w:val="TableText"/>
            </w:pPr>
            <w:r w:rsidRPr="00694CEE">
              <w:t>8.</w:t>
            </w:r>
          </w:p>
        </w:tc>
        <w:tc>
          <w:tcPr>
            <w:tcW w:w="1800" w:type="dxa"/>
          </w:tcPr>
          <w:p w14:paraId="1C49B896"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33B0E36" w14:textId="26BD15E4"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r w:rsidRPr="00694CEE">
              <w:t>Inventory office supplies and place order for new supplies for replenishment</w:t>
            </w:r>
            <w:r w:rsidR="008B2748" w:rsidRPr="00694CEE">
              <w:t>.</w:t>
            </w:r>
          </w:p>
        </w:tc>
        <w:tc>
          <w:tcPr>
            <w:tcW w:w="2214" w:type="dxa"/>
          </w:tcPr>
          <w:p w14:paraId="1B9CFE8B" w14:textId="77777777" w:rsidR="004768F8" w:rsidRPr="00694CEE" w:rsidRDefault="004768F8" w:rsidP="004768F8">
            <w:pPr>
              <w:pStyle w:val="TableText"/>
              <w:cnfStyle w:val="000000000000" w:firstRow="0" w:lastRow="0" w:firstColumn="0" w:lastColumn="0" w:oddVBand="0" w:evenVBand="0" w:oddHBand="0" w:evenHBand="0" w:firstRowFirstColumn="0" w:firstRowLastColumn="0" w:lastRowFirstColumn="0" w:lastRowLastColumn="0"/>
            </w:pPr>
          </w:p>
        </w:tc>
      </w:tr>
      <w:tr w:rsidR="00F053FD" w:rsidRPr="00694CEE" w14:paraId="3E982AD7" w14:textId="77777777" w:rsidTr="00605D50">
        <w:trPr>
          <w:cantSplit/>
          <w:trHeight w:val="656"/>
        </w:trPr>
        <w:tc>
          <w:tcPr>
            <w:cnfStyle w:val="001000000000" w:firstRow="0" w:lastRow="0" w:firstColumn="1" w:lastColumn="0" w:oddVBand="0" w:evenVBand="0" w:oddHBand="0" w:evenHBand="0" w:firstRowFirstColumn="0" w:firstRowLastColumn="0" w:lastRowFirstColumn="0" w:lastRowLastColumn="0"/>
            <w:tcW w:w="828" w:type="dxa"/>
          </w:tcPr>
          <w:p w14:paraId="1742785E" w14:textId="7E2C7599" w:rsidR="00F053FD" w:rsidRPr="00694CEE" w:rsidRDefault="00F053FD" w:rsidP="00F053FD">
            <w:pPr>
              <w:pStyle w:val="TableText"/>
            </w:pPr>
            <w:r w:rsidRPr="00694CEE">
              <w:t>9.</w:t>
            </w:r>
          </w:p>
        </w:tc>
        <w:tc>
          <w:tcPr>
            <w:tcW w:w="1800" w:type="dxa"/>
          </w:tcPr>
          <w:p w14:paraId="6C107BFF" w14:textId="77777777" w:rsidR="00F053FD" w:rsidRPr="00694CEE" w:rsidRDefault="00F053FD" w:rsidP="00F053FD">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F71DB46" w14:textId="7AF4E29B" w:rsidR="00F053FD" w:rsidRPr="00694CEE" w:rsidRDefault="00F053FD" w:rsidP="00F053FD">
            <w:pPr>
              <w:pStyle w:val="TableText"/>
              <w:cnfStyle w:val="000000000000" w:firstRow="0" w:lastRow="0" w:firstColumn="0" w:lastColumn="0" w:oddVBand="0" w:evenVBand="0" w:oddHBand="0" w:evenHBand="0" w:firstRowFirstColumn="0" w:firstRowLastColumn="0" w:lastRowFirstColumn="0" w:lastRowLastColumn="0"/>
            </w:pPr>
            <w:r w:rsidRPr="00694CEE">
              <w:t>Take additional steps to return EOC to steady state in preparation for next activation.</w:t>
            </w:r>
          </w:p>
        </w:tc>
        <w:tc>
          <w:tcPr>
            <w:tcW w:w="2214" w:type="dxa"/>
          </w:tcPr>
          <w:p w14:paraId="5DF5ED29" w14:textId="77777777" w:rsidR="00F053FD" w:rsidRPr="00694CEE" w:rsidRDefault="00F053FD" w:rsidP="00F053FD">
            <w:pPr>
              <w:pStyle w:val="TableText"/>
              <w:cnfStyle w:val="000000000000" w:firstRow="0" w:lastRow="0" w:firstColumn="0" w:lastColumn="0" w:oddVBand="0" w:evenVBand="0" w:oddHBand="0" w:evenHBand="0" w:firstRowFirstColumn="0" w:firstRowLastColumn="0" w:lastRowFirstColumn="0" w:lastRowLastColumn="0"/>
            </w:pPr>
          </w:p>
        </w:tc>
      </w:tr>
    </w:tbl>
    <w:p w14:paraId="07190E30" w14:textId="77777777" w:rsidR="00F120A4" w:rsidRPr="00694CEE" w:rsidRDefault="00F120A4" w:rsidP="00F120A4">
      <w:pPr>
        <w:pStyle w:val="BodyText"/>
      </w:pPr>
    </w:p>
    <w:p w14:paraId="6741F72A" w14:textId="04EBC3EE" w:rsidR="00136AF2" w:rsidRDefault="00136AF2">
      <w:pPr>
        <w:rPr>
          <w:rFonts w:ascii="Segoe UI Semilight" w:eastAsiaTheme="majorEastAsia" w:hAnsi="Segoe UI Semilight" w:cstheme="majorBidi"/>
          <w:b/>
          <w:bCs/>
          <w:color w:val="58595B"/>
          <w:sz w:val="38"/>
          <w:szCs w:val="28"/>
        </w:rPr>
      </w:pPr>
      <w:r>
        <w:br w:type="page"/>
      </w:r>
    </w:p>
    <w:p w14:paraId="5083F274" w14:textId="77777777" w:rsidR="00136AF2" w:rsidRDefault="00136AF2" w:rsidP="00136AF2">
      <w:pPr>
        <w:pStyle w:val="Blank"/>
      </w:pPr>
    </w:p>
    <w:p w14:paraId="63C83456" w14:textId="58A51783" w:rsidR="001D37E1" w:rsidRPr="00694CEE" w:rsidRDefault="00136AF2" w:rsidP="00136AF2">
      <w:pPr>
        <w:pStyle w:val="Blank"/>
        <w:sectPr w:rsidR="001D37E1" w:rsidRPr="00694CEE" w:rsidSect="00822B0F">
          <w:pgSz w:w="12240" w:h="15840" w:code="1"/>
          <w:pgMar w:top="1440" w:right="1440" w:bottom="1440" w:left="1440" w:header="720" w:footer="720" w:gutter="0"/>
          <w:cols w:space="720"/>
          <w:docGrid w:linePitch="360"/>
        </w:sectPr>
      </w:pPr>
      <w:r>
        <w:t>This page intentionally left blank.</w:t>
      </w:r>
    </w:p>
    <w:p w14:paraId="0EF787BB" w14:textId="77777777" w:rsidR="00A81992" w:rsidRPr="00694CEE" w:rsidRDefault="00A81992" w:rsidP="00A81992">
      <w:pPr>
        <w:pStyle w:val="SectionHeading"/>
      </w:pPr>
      <w:bookmarkStart w:id="73" w:name="_Toc50737712"/>
      <w:bookmarkStart w:id="74" w:name="_Toc53665214"/>
      <w:bookmarkStart w:id="75" w:name="_Hlk50616038"/>
      <w:r w:rsidRPr="00694CEE">
        <w:lastRenderedPageBreak/>
        <w:t>EOC Director, EOC Command Staff, and Section Chiefs, Roles and Responsibilities, and Checklists</w:t>
      </w:r>
      <w:bookmarkEnd w:id="73"/>
      <w:bookmarkEnd w:id="74"/>
    </w:p>
    <w:p w14:paraId="491EBE91" w14:textId="77777777" w:rsidR="00A81992" w:rsidRPr="00694CEE" w:rsidRDefault="00A81992" w:rsidP="00A81992">
      <w:pPr>
        <w:pStyle w:val="BodyText"/>
      </w:pPr>
      <w:r w:rsidRPr="00694CEE">
        <w:t xml:space="preserve">The EOC Director, EOC Command Staff, and Section Chiefs, Roles and Responsibilities and Checklists section defines the roles and responsibilities of the EOC Director, EOC Command Staff, and Section Chief positions in the </w:t>
      </w:r>
      <w:r w:rsidRPr="00694CEE">
        <w:rPr>
          <w:highlight w:val="lightGray"/>
        </w:rPr>
        <w:t>(Name of Jurisdiction)</w:t>
      </w:r>
      <w:r w:rsidRPr="00694CEE">
        <w:t xml:space="preserve"> EOC. Additionally, the section provides activation, operations, and demobilization checklists for each position. The provided guidance and checklists serve as job aids, defining areas of responsibilities and required tasks for these position at each phase of EOC operations.</w:t>
      </w:r>
    </w:p>
    <w:p w14:paraId="08744809" w14:textId="3E05B7DE" w:rsidR="001D37E1" w:rsidRPr="00694CEE" w:rsidRDefault="00A81992" w:rsidP="004F6817">
      <w:pPr>
        <w:pStyle w:val="BodyText"/>
        <w:rPr>
          <w:sz w:val="38"/>
        </w:rPr>
      </w:pPr>
      <w:r w:rsidRPr="00694CEE">
        <w:rPr>
          <w:highlight w:val="lightGray"/>
        </w:rPr>
        <w:t>The content in this section should be edited to match the jurisdiction’s specific operations, which may include removing and adding positions based on specific EOC organizational structure. Additionally, the associated checklist tasks can be swapped, eliminated, or consolidated based on specific EOC positions used by a jurisdiction.</w:t>
      </w:r>
      <w:bookmarkEnd w:id="75"/>
      <w:r w:rsidR="001D37E1" w:rsidRPr="00694CEE">
        <w:br w:type="page"/>
      </w:r>
    </w:p>
    <w:p w14:paraId="629542A0" w14:textId="77777777" w:rsidR="00A81992" w:rsidRPr="00694CEE" w:rsidRDefault="00A81992" w:rsidP="003309CE">
      <w:pPr>
        <w:pStyle w:val="Heading1"/>
        <w:numPr>
          <w:ilvl w:val="0"/>
          <w:numId w:val="17"/>
        </w:numPr>
        <w:ind w:hanging="630"/>
      </w:pPr>
      <w:bookmarkStart w:id="76" w:name="_Toc50737713"/>
      <w:bookmarkStart w:id="77" w:name="_Toc53665215"/>
      <w:r w:rsidRPr="00694CEE">
        <w:lastRenderedPageBreak/>
        <w:t>EOC Director</w:t>
      </w:r>
      <w:bookmarkEnd w:id="76"/>
      <w:bookmarkEnd w:id="77"/>
    </w:p>
    <w:p w14:paraId="1329DA1B" w14:textId="6F7C6C12" w:rsidR="00A81992" w:rsidRPr="00694CEE" w:rsidRDefault="00A81992" w:rsidP="00A81992">
      <w:pPr>
        <w:pStyle w:val="BodyText"/>
      </w:pPr>
      <w:r w:rsidRPr="00694CEE">
        <w:t xml:space="preserve">The EOC Director is responsible for supporting the overall management of the emergency or incident, the development and implementation of strategic goals and objectives to support these operations, </w:t>
      </w:r>
      <w:r w:rsidR="00367734" w:rsidRPr="00694CEE">
        <w:t>and approving</w:t>
      </w:r>
      <w:r w:rsidRPr="00694CEE">
        <w:t xml:space="preserve"> the ordering and release of resources. If no </w:t>
      </w:r>
      <w:r w:rsidR="00456510">
        <w:t>O</w:t>
      </w:r>
      <w:r w:rsidR="00456510" w:rsidRPr="00694CEE">
        <w:t>n</w:t>
      </w:r>
      <w:r w:rsidRPr="00694CEE">
        <w:t>-scene Incident Commander is assigned, the EOC Director then takes the lead in managing the emergency or incident. Any functions not assigned by the EOC Director remain the responsibility of the EOC Director.</w:t>
      </w:r>
    </w:p>
    <w:p w14:paraId="47A0F974" w14:textId="77777777" w:rsidR="00A81992" w:rsidRPr="00694CEE" w:rsidRDefault="00A81992" w:rsidP="00A81992">
      <w:pPr>
        <w:pStyle w:val="Heading2"/>
        <w:keepNext w:val="0"/>
        <w:keepLines w:val="0"/>
      </w:pPr>
      <w:bookmarkStart w:id="78" w:name="_Toc48562440"/>
      <w:bookmarkStart w:id="79" w:name="_Toc50737714"/>
      <w:bookmarkStart w:id="80" w:name="_Toc53665216"/>
      <w:r w:rsidRPr="00694CEE">
        <w:t>Roles and Responsibilities</w:t>
      </w:r>
      <w:bookmarkEnd w:id="78"/>
      <w:bookmarkEnd w:id="79"/>
      <w:bookmarkEnd w:id="80"/>
    </w:p>
    <w:p w14:paraId="058EA119" w14:textId="053857FD" w:rsidR="00A81992" w:rsidRPr="00694CEE" w:rsidRDefault="00A81992" w:rsidP="00A81992">
      <w:pPr>
        <w:pStyle w:val="Bullet"/>
      </w:pPr>
      <w:r w:rsidRPr="00694CEE">
        <w:tab/>
        <w:t>Exercise overall management responsibility for the coordination between emergency response and supporting agencies in the EOC. In conjunction with Incident Commander(s) and EOC General Staff (</w:t>
      </w:r>
      <w:r w:rsidR="009A41A8" w:rsidRPr="00694CEE">
        <w:t>Situational Awareness, Planning Support, Resources Support, and Center Support)</w:t>
      </w:r>
      <w:r w:rsidRPr="00694CEE">
        <w:t>, set priorities for response efforts in the affected area.</w:t>
      </w:r>
    </w:p>
    <w:p w14:paraId="4BC6FA46" w14:textId="77777777" w:rsidR="00A81992" w:rsidRPr="00694CEE" w:rsidRDefault="00A81992" w:rsidP="00A81992">
      <w:pPr>
        <w:pStyle w:val="Bullet"/>
      </w:pPr>
      <w:r w:rsidRPr="00694CEE">
        <w:tab/>
        <w:t xml:space="preserve">Provide support to </w:t>
      </w:r>
      <w:r w:rsidRPr="00694CEE">
        <w:rPr>
          <w:rStyle w:val="Shaded"/>
          <w:shd w:val="clear" w:color="auto" w:fill="D9D9D9" w:themeFill="background1" w:themeFillShade="D9"/>
        </w:rPr>
        <w:t>(Name of Jurisdiction)</w:t>
      </w:r>
      <w:r w:rsidRPr="00694CEE">
        <w:t xml:space="preserve"> departments and ensure that all actions are accomplished within the priorities established.</w:t>
      </w:r>
    </w:p>
    <w:p w14:paraId="2B7C2021" w14:textId="77777777" w:rsidR="00A81992" w:rsidRPr="00694CEE" w:rsidRDefault="00A81992" w:rsidP="00A81992">
      <w:pPr>
        <w:pStyle w:val="Bullet"/>
      </w:pPr>
      <w:r w:rsidRPr="00694CEE">
        <w:tab/>
        <w:t>Establish the appropriate staffing level for the EOC and continuously monitor organizational effectiveness to ensure that appropriate modifications occur as required.</w:t>
      </w:r>
    </w:p>
    <w:p w14:paraId="53E95D84" w14:textId="77777777" w:rsidR="00A81992" w:rsidRPr="00694CEE" w:rsidRDefault="00A81992" w:rsidP="00A81992">
      <w:pPr>
        <w:pStyle w:val="Bullet"/>
      </w:pPr>
      <w:r w:rsidRPr="00694CEE">
        <w:t>Ensure that inter-agency coordination is accomplished effectively within the EOC.</w:t>
      </w:r>
    </w:p>
    <w:p w14:paraId="3AB56E64" w14:textId="77777777" w:rsidR="00A81992" w:rsidRPr="00694CEE" w:rsidRDefault="00A81992" w:rsidP="00A81992">
      <w:pPr>
        <w:pStyle w:val="Bullet"/>
      </w:pPr>
      <w:r w:rsidRPr="00694CEE">
        <w:tab/>
        <w:t>Direct, in consultation with the PIO, appropriate emergency public information actions using the best methods of dissemination. Approve the issuance of press releases and other public information materials as required.</w:t>
      </w:r>
    </w:p>
    <w:p w14:paraId="5D58B935" w14:textId="77777777" w:rsidR="00A81992" w:rsidRPr="00694CEE" w:rsidRDefault="00A81992" w:rsidP="00A81992">
      <w:pPr>
        <w:pStyle w:val="Bullet"/>
      </w:pPr>
      <w:r w:rsidRPr="00694CEE">
        <w:tab/>
        <w:t>Ensure risk management principles and procedures are applied for all EOC activities.</w:t>
      </w:r>
    </w:p>
    <w:p w14:paraId="2FC62004" w14:textId="7C23A053" w:rsidR="00A81992" w:rsidRPr="00694CEE" w:rsidRDefault="00A81992" w:rsidP="00A81992">
      <w:pPr>
        <w:pStyle w:val="Bullet"/>
      </w:pPr>
      <w:r w:rsidRPr="00694CEE">
        <w:tab/>
        <w:t>Supervise the EOC Command Staff, including but not limited to the Public Information Officer, Legal Counsel, and the Liaison Officer.</w:t>
      </w:r>
    </w:p>
    <w:p w14:paraId="5EC6F34C" w14:textId="134AD9C4" w:rsidR="00A81992" w:rsidRPr="00694CEE" w:rsidRDefault="00A81992" w:rsidP="00A81992">
      <w:pPr>
        <w:pStyle w:val="Bullet"/>
      </w:pPr>
      <w:r w:rsidRPr="00694CEE">
        <w:t>Ensure that Activity Logs (ICS 214) are maintained by the EOC Command Staff.</w:t>
      </w:r>
    </w:p>
    <w:p w14:paraId="11708D25" w14:textId="77777777" w:rsidR="00A81992" w:rsidRPr="00694CEE" w:rsidRDefault="00A81992" w:rsidP="00A81992">
      <w:pPr>
        <w:pStyle w:val="BodyText"/>
      </w:pPr>
      <w:r w:rsidRPr="00694CEE">
        <w:t>All functions that are not assigned by the EOC Director are the responsibility of the EOC Director.</w:t>
      </w:r>
    </w:p>
    <w:p w14:paraId="25E37273" w14:textId="77777777" w:rsidR="00A81992" w:rsidRPr="00694CEE" w:rsidRDefault="00A81992" w:rsidP="00A81992">
      <w:pPr>
        <w:pStyle w:val="Heading2"/>
      </w:pPr>
      <w:bookmarkStart w:id="81" w:name="_Toc48562441"/>
      <w:bookmarkStart w:id="82" w:name="_Toc50737715"/>
      <w:bookmarkStart w:id="83" w:name="_Toc53665217"/>
      <w:r w:rsidRPr="00694CEE">
        <w:t>Position Checklists (Activation, Operations, Demobilization)</w:t>
      </w:r>
      <w:bookmarkEnd w:id="81"/>
      <w:bookmarkEnd w:id="82"/>
      <w:bookmarkEnd w:id="83"/>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A81992" w:rsidRPr="00694CEE" w14:paraId="2237015F" w14:textId="77777777" w:rsidTr="00A60D06">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21AA6D7C" w14:textId="77777777" w:rsidR="00A81992" w:rsidRPr="00694CEE" w:rsidRDefault="00A81992" w:rsidP="00B62EE0">
            <w:pPr>
              <w:pStyle w:val="TableHeader"/>
            </w:pPr>
            <w:r w:rsidRPr="00694CEE">
              <w:br w:type="page"/>
            </w:r>
            <w:bookmarkStart w:id="84" w:name="_Toc525121184"/>
            <w:r w:rsidRPr="00694CEE">
              <w:t>EOC Director Checklist</w:t>
            </w:r>
            <w:bookmarkEnd w:id="84"/>
          </w:p>
        </w:tc>
      </w:tr>
      <w:tr w:rsidR="00A81992" w:rsidRPr="00694CEE" w14:paraId="58A2394C"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333C4C64" w14:textId="77777777" w:rsidR="00A81992" w:rsidRPr="00694CEE" w:rsidRDefault="00A81992" w:rsidP="00B62EE0">
            <w:pPr>
              <w:pStyle w:val="TableText"/>
              <w:jc w:val="center"/>
              <w:rPr>
                <w:b/>
                <w:bCs/>
              </w:rPr>
            </w:pPr>
            <w:r w:rsidRPr="00694CEE">
              <w:rPr>
                <w:b/>
                <w:bCs/>
              </w:rPr>
              <w:t>Item</w:t>
            </w:r>
          </w:p>
        </w:tc>
        <w:tc>
          <w:tcPr>
            <w:tcW w:w="1800" w:type="dxa"/>
            <w:gridSpan w:val="2"/>
            <w:hideMark/>
          </w:tcPr>
          <w:p w14:paraId="2B4B589E" w14:textId="68045EFA"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04937966"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28A4E2EC"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A81992" w:rsidRPr="00694CEE" w14:paraId="6E0F1BB7"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627CEFF9" w14:textId="77777777" w:rsidR="00A81992" w:rsidRPr="00694CEE" w:rsidRDefault="00A81992" w:rsidP="00B62EE0">
            <w:pPr>
              <w:pStyle w:val="TableText"/>
              <w:jc w:val="center"/>
              <w:rPr>
                <w:b/>
                <w:bCs/>
              </w:rPr>
            </w:pPr>
            <w:r w:rsidRPr="00694CEE">
              <w:rPr>
                <w:b/>
                <w:bCs/>
              </w:rPr>
              <w:t>Activation Phase</w:t>
            </w:r>
          </w:p>
        </w:tc>
      </w:tr>
      <w:tr w:rsidR="00A81992" w:rsidRPr="00694CEE" w14:paraId="0B166062"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54A729C6" w14:textId="77777777" w:rsidR="00A81992" w:rsidRPr="00694CEE" w:rsidRDefault="00A81992" w:rsidP="00B62EE0">
            <w:pPr>
              <w:pStyle w:val="TableText"/>
            </w:pPr>
            <w:r w:rsidRPr="00694CEE">
              <w:t>1.</w:t>
            </w:r>
          </w:p>
        </w:tc>
        <w:tc>
          <w:tcPr>
            <w:tcW w:w="1800" w:type="dxa"/>
            <w:gridSpan w:val="2"/>
          </w:tcPr>
          <w:p w14:paraId="2BFA792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4306C06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Activation Phase of the EOC General Responsibilities Checklist.</w:t>
            </w:r>
          </w:p>
        </w:tc>
        <w:tc>
          <w:tcPr>
            <w:tcW w:w="2214" w:type="dxa"/>
          </w:tcPr>
          <w:p w14:paraId="75103D8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7C544F48"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47C4360" w14:textId="77777777" w:rsidR="00A81992" w:rsidRPr="00694CEE" w:rsidRDefault="00A81992" w:rsidP="00B62EE0">
            <w:pPr>
              <w:pStyle w:val="TableText"/>
            </w:pPr>
            <w:r w:rsidRPr="00694CEE">
              <w:t>2.</w:t>
            </w:r>
          </w:p>
        </w:tc>
        <w:tc>
          <w:tcPr>
            <w:tcW w:w="1800" w:type="dxa"/>
            <w:gridSpan w:val="2"/>
          </w:tcPr>
          <w:p w14:paraId="5E31A76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1F0A34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Obtain situational awareness from available sources.</w:t>
            </w:r>
          </w:p>
        </w:tc>
        <w:tc>
          <w:tcPr>
            <w:tcW w:w="2214" w:type="dxa"/>
          </w:tcPr>
          <w:p w14:paraId="77B52B8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2AF6A8C3"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9726AA0" w14:textId="77777777" w:rsidR="00A81992" w:rsidRPr="00694CEE" w:rsidRDefault="00A81992" w:rsidP="00B62EE0">
            <w:pPr>
              <w:pStyle w:val="TableText"/>
            </w:pPr>
            <w:r w:rsidRPr="00694CEE">
              <w:lastRenderedPageBreak/>
              <w:t>3.</w:t>
            </w:r>
          </w:p>
        </w:tc>
        <w:tc>
          <w:tcPr>
            <w:tcW w:w="1800" w:type="dxa"/>
            <w:gridSpan w:val="2"/>
          </w:tcPr>
          <w:p w14:paraId="4571648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A295D51"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Determine appropriate level of activation based on the situation.</w:t>
            </w:r>
          </w:p>
        </w:tc>
        <w:tc>
          <w:tcPr>
            <w:tcW w:w="2214" w:type="dxa"/>
          </w:tcPr>
          <w:p w14:paraId="0FEDA59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7D1F618A"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53B513EF" w14:textId="77777777" w:rsidR="00A81992" w:rsidRPr="00694CEE" w:rsidRDefault="00A81992" w:rsidP="00B62EE0">
            <w:pPr>
              <w:pStyle w:val="TableText"/>
            </w:pPr>
            <w:r w:rsidRPr="00694CEE">
              <w:t>4.</w:t>
            </w:r>
          </w:p>
        </w:tc>
        <w:tc>
          <w:tcPr>
            <w:tcW w:w="1800" w:type="dxa"/>
            <w:gridSpan w:val="2"/>
          </w:tcPr>
          <w:p w14:paraId="64CAA28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CC9BB5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Mobilize appropriate personnel for the initial activation of the EOC.</w:t>
            </w:r>
          </w:p>
        </w:tc>
        <w:tc>
          <w:tcPr>
            <w:tcW w:w="2214" w:type="dxa"/>
          </w:tcPr>
          <w:p w14:paraId="72247EB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6B910874"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37EDEA96" w14:textId="77777777" w:rsidR="00A81992" w:rsidRPr="00694CEE" w:rsidRDefault="00A81992" w:rsidP="00B62EE0">
            <w:pPr>
              <w:pStyle w:val="TableText"/>
            </w:pPr>
            <w:r w:rsidRPr="00694CEE">
              <w:t>5.</w:t>
            </w:r>
          </w:p>
        </w:tc>
        <w:tc>
          <w:tcPr>
            <w:tcW w:w="1800" w:type="dxa"/>
            <w:gridSpan w:val="2"/>
          </w:tcPr>
          <w:p w14:paraId="3D4D554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ACD8E5C" w14:textId="001FB470"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Determine which sections are needed and assign Section Chief</w:t>
            </w:r>
            <w:r w:rsidR="001C7914">
              <w:t>s</w:t>
            </w:r>
            <w:r w:rsidRPr="00694CEE">
              <w:t xml:space="preserve"> as appropriate</w:t>
            </w:r>
            <w:r w:rsidR="001C7914">
              <w:t>,</w:t>
            </w:r>
            <w:r w:rsidRPr="00694CEE">
              <w:t xml:space="preserve"> and ensure they are staffing their sections as required</w:t>
            </w:r>
            <w:r w:rsidR="003267C7">
              <w:t>.</w:t>
            </w:r>
          </w:p>
          <w:p w14:paraId="162BE630" w14:textId="77777777" w:rsidR="009A41A8" w:rsidRPr="00694CEE" w:rsidRDefault="009A41A8" w:rsidP="009A41A8">
            <w:pPr>
              <w:pStyle w:val="TableBullet"/>
              <w:cnfStyle w:val="000000000000" w:firstRow="0" w:lastRow="0" w:firstColumn="0" w:lastColumn="0" w:oddVBand="0" w:evenVBand="0" w:oddHBand="0" w:evenHBand="0" w:firstRowFirstColumn="0" w:firstRowLastColumn="0" w:lastRowFirstColumn="0" w:lastRowLastColumn="0"/>
            </w:pPr>
            <w:r w:rsidRPr="00694CEE">
              <w:t>Situational Awareness</w:t>
            </w:r>
          </w:p>
          <w:p w14:paraId="2D2A71DE" w14:textId="77777777" w:rsidR="009A41A8" w:rsidRPr="00694CEE" w:rsidRDefault="009A41A8" w:rsidP="009A41A8">
            <w:pPr>
              <w:pStyle w:val="TableBullet"/>
              <w:cnfStyle w:val="000000000000" w:firstRow="0" w:lastRow="0" w:firstColumn="0" w:lastColumn="0" w:oddVBand="0" w:evenVBand="0" w:oddHBand="0" w:evenHBand="0" w:firstRowFirstColumn="0" w:firstRowLastColumn="0" w:lastRowFirstColumn="0" w:lastRowLastColumn="0"/>
            </w:pPr>
            <w:r w:rsidRPr="00694CEE">
              <w:t>Planning Support</w:t>
            </w:r>
          </w:p>
          <w:p w14:paraId="505F0E7D" w14:textId="77777777" w:rsidR="009A41A8" w:rsidRPr="00694CEE" w:rsidRDefault="009A41A8" w:rsidP="009A41A8">
            <w:pPr>
              <w:pStyle w:val="TableBullet"/>
              <w:cnfStyle w:val="000000000000" w:firstRow="0" w:lastRow="0" w:firstColumn="0" w:lastColumn="0" w:oddVBand="0" w:evenVBand="0" w:oddHBand="0" w:evenHBand="0" w:firstRowFirstColumn="0" w:firstRowLastColumn="0" w:lastRowFirstColumn="0" w:lastRowLastColumn="0"/>
            </w:pPr>
            <w:r w:rsidRPr="00694CEE">
              <w:t>Resources Support</w:t>
            </w:r>
          </w:p>
          <w:p w14:paraId="3689A502" w14:textId="69BBBE21" w:rsidR="00A81992" w:rsidRPr="00694CEE" w:rsidRDefault="009A41A8" w:rsidP="009A41A8">
            <w:pPr>
              <w:pStyle w:val="TableBullet"/>
              <w:cnfStyle w:val="000000000000" w:firstRow="0" w:lastRow="0" w:firstColumn="0" w:lastColumn="0" w:oddVBand="0" w:evenVBand="0" w:oddHBand="0" w:evenHBand="0" w:firstRowFirstColumn="0" w:firstRowLastColumn="0" w:lastRowFirstColumn="0" w:lastRowLastColumn="0"/>
            </w:pPr>
            <w:r w:rsidRPr="00694CEE">
              <w:t>Center Support</w:t>
            </w:r>
          </w:p>
        </w:tc>
        <w:tc>
          <w:tcPr>
            <w:tcW w:w="2214" w:type="dxa"/>
          </w:tcPr>
          <w:p w14:paraId="598C046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139AD39"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35FE36B6" w14:textId="77777777" w:rsidR="00A81992" w:rsidRPr="00694CEE" w:rsidRDefault="00A81992" w:rsidP="00B62EE0">
            <w:pPr>
              <w:pStyle w:val="TableText"/>
            </w:pPr>
            <w:r w:rsidRPr="00694CEE">
              <w:t>6.</w:t>
            </w:r>
          </w:p>
        </w:tc>
        <w:tc>
          <w:tcPr>
            <w:tcW w:w="1800" w:type="dxa"/>
            <w:gridSpan w:val="2"/>
          </w:tcPr>
          <w:p w14:paraId="7485C59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AFA647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Determine which EOC Command Staff positions are required and ensure they are filled as soon as possible.</w:t>
            </w:r>
          </w:p>
          <w:p w14:paraId="02EDC417" w14:textId="77777777" w:rsidR="00A81992" w:rsidRPr="00694CEE" w:rsidRDefault="00A81992" w:rsidP="00B62EE0">
            <w:pPr>
              <w:pStyle w:val="TableBullet"/>
              <w:cnfStyle w:val="000000000000" w:firstRow="0" w:lastRow="0" w:firstColumn="0" w:lastColumn="0" w:oddVBand="0" w:evenVBand="0" w:oddHBand="0" w:evenHBand="0" w:firstRowFirstColumn="0" w:firstRowLastColumn="0" w:lastRowFirstColumn="0" w:lastRowLastColumn="0"/>
            </w:pPr>
            <w:r w:rsidRPr="00694CEE">
              <w:t>Public Information Officer (PIO)</w:t>
            </w:r>
          </w:p>
          <w:p w14:paraId="5D82BC5B" w14:textId="77777777" w:rsidR="009D7025" w:rsidRDefault="009D7025" w:rsidP="00B62EE0">
            <w:pPr>
              <w:pStyle w:val="TableBullet"/>
              <w:cnfStyle w:val="000000000000" w:firstRow="0" w:lastRow="0" w:firstColumn="0" w:lastColumn="0" w:oddVBand="0" w:evenVBand="0" w:oddHBand="0" w:evenHBand="0" w:firstRowFirstColumn="0" w:firstRowLastColumn="0" w:lastRowFirstColumn="0" w:lastRowLastColumn="0"/>
            </w:pPr>
            <w:r w:rsidRPr="009D7025">
              <w:t xml:space="preserve">Liaison Officer </w:t>
            </w:r>
          </w:p>
          <w:p w14:paraId="6627C65B" w14:textId="06AD548B" w:rsidR="00A81992" w:rsidRPr="00694CEE" w:rsidRDefault="00A81992" w:rsidP="009D7025">
            <w:pPr>
              <w:pStyle w:val="TableBullet"/>
              <w:cnfStyle w:val="000000000000" w:firstRow="0" w:lastRow="0" w:firstColumn="0" w:lastColumn="0" w:oddVBand="0" w:evenVBand="0" w:oddHBand="0" w:evenHBand="0" w:firstRowFirstColumn="0" w:firstRowLastColumn="0" w:lastRowFirstColumn="0" w:lastRowLastColumn="0"/>
            </w:pPr>
            <w:r w:rsidRPr="00694CEE">
              <w:t>Legal Counsel</w:t>
            </w:r>
          </w:p>
        </w:tc>
        <w:tc>
          <w:tcPr>
            <w:tcW w:w="2214" w:type="dxa"/>
          </w:tcPr>
          <w:p w14:paraId="1EF17C4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4905C6A"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CB74019" w14:textId="77777777" w:rsidR="00A81992" w:rsidRPr="00694CEE" w:rsidRDefault="00A81992" w:rsidP="00B62EE0">
            <w:pPr>
              <w:pStyle w:val="TableText"/>
            </w:pPr>
            <w:r w:rsidRPr="00694CEE">
              <w:t>7.</w:t>
            </w:r>
          </w:p>
        </w:tc>
        <w:tc>
          <w:tcPr>
            <w:tcW w:w="1800" w:type="dxa"/>
            <w:gridSpan w:val="2"/>
          </w:tcPr>
          <w:p w14:paraId="6D22B12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6F24C1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EOC organization and staffing chart is posted and arriving team members are assigned appropriate roles.</w:t>
            </w:r>
          </w:p>
        </w:tc>
        <w:tc>
          <w:tcPr>
            <w:tcW w:w="2214" w:type="dxa"/>
          </w:tcPr>
          <w:p w14:paraId="785D764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75AE1917"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21360C7A" w14:textId="77777777" w:rsidR="00A81992" w:rsidRPr="00694CEE" w:rsidRDefault="00A81992" w:rsidP="00B62EE0">
            <w:pPr>
              <w:pStyle w:val="TableText"/>
            </w:pPr>
            <w:r w:rsidRPr="00694CEE">
              <w:t>8.</w:t>
            </w:r>
          </w:p>
        </w:tc>
        <w:tc>
          <w:tcPr>
            <w:tcW w:w="1800" w:type="dxa"/>
            <w:gridSpan w:val="2"/>
          </w:tcPr>
          <w:p w14:paraId="3189601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E39106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Establish initial priorities for the EOC based on current status and information from On-scene Incident Commander, if assigned, and brief the EOC Command Staff and the Section Chiefs.</w:t>
            </w:r>
          </w:p>
        </w:tc>
        <w:tc>
          <w:tcPr>
            <w:tcW w:w="2214" w:type="dxa"/>
          </w:tcPr>
          <w:p w14:paraId="6E3801E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4BA5A698"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33057247" w14:textId="77777777" w:rsidR="00A81992" w:rsidRPr="00694CEE" w:rsidRDefault="00A81992" w:rsidP="00B62EE0">
            <w:pPr>
              <w:pStyle w:val="TableText"/>
            </w:pPr>
            <w:r w:rsidRPr="00694CEE">
              <w:t>9.</w:t>
            </w:r>
          </w:p>
        </w:tc>
        <w:tc>
          <w:tcPr>
            <w:tcW w:w="1800" w:type="dxa"/>
            <w:gridSpan w:val="2"/>
          </w:tcPr>
          <w:p w14:paraId="72FDEF6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2D6F614" w14:textId="50B06AB3"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Schedule the initial </w:t>
            </w:r>
            <w:r w:rsidR="00DD7102">
              <w:rPr>
                <w:szCs w:val="24"/>
              </w:rPr>
              <w:t>p</w:t>
            </w:r>
            <w:r w:rsidR="004C0786" w:rsidRPr="00694CEE">
              <w:rPr>
                <w:szCs w:val="24"/>
              </w:rPr>
              <w:t xml:space="preserve">lanning </w:t>
            </w:r>
            <w:r w:rsidR="00DD7102">
              <w:rPr>
                <w:szCs w:val="24"/>
              </w:rPr>
              <w:t>m</w:t>
            </w:r>
            <w:r w:rsidR="004C0786" w:rsidRPr="00694CEE">
              <w:rPr>
                <w:szCs w:val="24"/>
              </w:rPr>
              <w:t>eeting</w:t>
            </w:r>
            <w:r w:rsidRPr="00694CEE">
              <w:rPr>
                <w:szCs w:val="24"/>
              </w:rPr>
              <w:t xml:space="preserve"> and have Planning Leader prepare the agenda.</w:t>
            </w:r>
          </w:p>
        </w:tc>
        <w:tc>
          <w:tcPr>
            <w:tcW w:w="2214" w:type="dxa"/>
          </w:tcPr>
          <w:p w14:paraId="5BAB09D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7C62FC96"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2CF4EA1D" w14:textId="77777777" w:rsidR="00A81992" w:rsidRPr="00694CEE" w:rsidRDefault="00A81992" w:rsidP="00B62EE0">
            <w:pPr>
              <w:pStyle w:val="TableText"/>
            </w:pPr>
            <w:r w:rsidRPr="00694CEE">
              <w:t>10.</w:t>
            </w:r>
          </w:p>
        </w:tc>
        <w:tc>
          <w:tcPr>
            <w:tcW w:w="1800" w:type="dxa"/>
            <w:gridSpan w:val="2"/>
          </w:tcPr>
          <w:p w14:paraId="4AC62CA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FAC05DE" w14:textId="1AFA2C79"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Consult with EOC </w:t>
            </w:r>
            <w:r w:rsidR="003267C7">
              <w:rPr>
                <w:szCs w:val="24"/>
              </w:rPr>
              <w:t>s</w:t>
            </w:r>
            <w:r w:rsidRPr="00694CEE">
              <w:rPr>
                <w:szCs w:val="24"/>
              </w:rPr>
              <w:t xml:space="preserve">taff to determine what representation is needed at the EOC from other emergency response or support agencies. </w:t>
            </w:r>
          </w:p>
        </w:tc>
        <w:tc>
          <w:tcPr>
            <w:tcW w:w="2214" w:type="dxa"/>
          </w:tcPr>
          <w:p w14:paraId="7569F18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118B0F5"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C810A23" w14:textId="77777777" w:rsidR="00A81992" w:rsidRPr="00694CEE" w:rsidRDefault="00A81992" w:rsidP="00B62EE0">
            <w:pPr>
              <w:pStyle w:val="TableText"/>
            </w:pPr>
            <w:r w:rsidRPr="00694CEE">
              <w:t>11.</w:t>
            </w:r>
          </w:p>
        </w:tc>
        <w:tc>
          <w:tcPr>
            <w:tcW w:w="1800" w:type="dxa"/>
            <w:gridSpan w:val="2"/>
          </w:tcPr>
          <w:p w14:paraId="7D6EE67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28C1F8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Assign the Liaison Officer to coordinate outside agency response to the EOC.</w:t>
            </w:r>
          </w:p>
        </w:tc>
        <w:tc>
          <w:tcPr>
            <w:tcW w:w="2214" w:type="dxa"/>
          </w:tcPr>
          <w:p w14:paraId="74A3203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6C654136"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1B4976F4" w14:textId="77777777" w:rsidR="00A81992" w:rsidRPr="00694CEE" w:rsidRDefault="00A81992" w:rsidP="00B62EE0">
            <w:pPr>
              <w:pStyle w:val="TableText"/>
              <w:jc w:val="center"/>
              <w:rPr>
                <w:b/>
                <w:bCs/>
              </w:rPr>
            </w:pPr>
            <w:r w:rsidRPr="00694CEE">
              <w:rPr>
                <w:b/>
                <w:bCs/>
              </w:rPr>
              <w:t>Operational Phase</w:t>
            </w:r>
          </w:p>
        </w:tc>
      </w:tr>
      <w:tr w:rsidR="00A81992" w:rsidRPr="00694CEE" w14:paraId="2B815928" w14:textId="77777777" w:rsidTr="00A60D06">
        <w:trPr>
          <w:cantSplit/>
          <w:trHeight w:val="575"/>
        </w:trPr>
        <w:tc>
          <w:tcPr>
            <w:cnfStyle w:val="001000000000" w:firstRow="0" w:lastRow="0" w:firstColumn="1" w:lastColumn="0" w:oddVBand="0" w:evenVBand="0" w:oddHBand="0" w:evenHBand="0" w:firstRowFirstColumn="0" w:firstRowLastColumn="0" w:lastRowFirstColumn="0" w:lastRowLastColumn="0"/>
            <w:tcW w:w="805" w:type="dxa"/>
          </w:tcPr>
          <w:p w14:paraId="038394E7" w14:textId="77777777" w:rsidR="00A81992" w:rsidRPr="00694CEE" w:rsidRDefault="00A81992" w:rsidP="00B62EE0">
            <w:pPr>
              <w:pStyle w:val="TableText"/>
              <w:rPr>
                <w:sz w:val="28"/>
              </w:rPr>
            </w:pPr>
            <w:r w:rsidRPr="00694CEE">
              <w:t>12.</w:t>
            </w:r>
          </w:p>
        </w:tc>
        <w:tc>
          <w:tcPr>
            <w:tcW w:w="1800" w:type="dxa"/>
            <w:gridSpan w:val="2"/>
          </w:tcPr>
          <w:p w14:paraId="69F4252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6413A3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Monitor activities to ensure that all appropriate actions are being taken.</w:t>
            </w:r>
          </w:p>
        </w:tc>
        <w:tc>
          <w:tcPr>
            <w:tcW w:w="2214" w:type="dxa"/>
          </w:tcPr>
          <w:p w14:paraId="1F62C737"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29EAF27D" w14:textId="77777777" w:rsidTr="00A60D06">
        <w:trPr>
          <w:cantSplit/>
          <w:trHeight w:val="1214"/>
        </w:trPr>
        <w:tc>
          <w:tcPr>
            <w:cnfStyle w:val="001000000000" w:firstRow="0" w:lastRow="0" w:firstColumn="1" w:lastColumn="0" w:oddVBand="0" w:evenVBand="0" w:oddHBand="0" w:evenHBand="0" w:firstRowFirstColumn="0" w:firstRowLastColumn="0" w:lastRowFirstColumn="0" w:lastRowLastColumn="0"/>
            <w:tcW w:w="805" w:type="dxa"/>
          </w:tcPr>
          <w:p w14:paraId="1C4614A5" w14:textId="77777777" w:rsidR="00A81992" w:rsidRPr="00694CEE" w:rsidRDefault="00A81992" w:rsidP="00B62EE0">
            <w:pPr>
              <w:pStyle w:val="TableText"/>
            </w:pPr>
            <w:r w:rsidRPr="00694CEE">
              <w:t>13.</w:t>
            </w:r>
          </w:p>
        </w:tc>
        <w:tc>
          <w:tcPr>
            <w:tcW w:w="1800" w:type="dxa"/>
            <w:gridSpan w:val="2"/>
          </w:tcPr>
          <w:p w14:paraId="4792D1D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689CF8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that Operational Periods are established and that initial EOC response priorities and objectives are decided and communicated to all involved parties.</w:t>
            </w:r>
          </w:p>
        </w:tc>
        <w:tc>
          <w:tcPr>
            <w:tcW w:w="2214" w:type="dxa"/>
          </w:tcPr>
          <w:p w14:paraId="4FEBF38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0F524F41" w14:textId="77777777" w:rsidTr="00A60D06">
        <w:trPr>
          <w:cantSplit/>
          <w:trHeight w:val="683"/>
        </w:trPr>
        <w:tc>
          <w:tcPr>
            <w:cnfStyle w:val="001000000000" w:firstRow="0" w:lastRow="0" w:firstColumn="1" w:lastColumn="0" w:oddVBand="0" w:evenVBand="0" w:oddHBand="0" w:evenHBand="0" w:firstRowFirstColumn="0" w:firstRowLastColumn="0" w:lastRowFirstColumn="0" w:lastRowLastColumn="0"/>
            <w:tcW w:w="805" w:type="dxa"/>
          </w:tcPr>
          <w:p w14:paraId="35657AD4" w14:textId="77777777" w:rsidR="00A81992" w:rsidRPr="00694CEE" w:rsidRDefault="00A81992" w:rsidP="00B62EE0">
            <w:pPr>
              <w:pStyle w:val="TableText"/>
            </w:pPr>
            <w:r w:rsidRPr="00694CEE">
              <w:lastRenderedPageBreak/>
              <w:t>14.</w:t>
            </w:r>
          </w:p>
        </w:tc>
        <w:tc>
          <w:tcPr>
            <w:tcW w:w="1800" w:type="dxa"/>
            <w:gridSpan w:val="2"/>
          </w:tcPr>
          <w:p w14:paraId="1125F38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7FD4E9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In conjunction with the PIO, review press releases and provide approval.</w:t>
            </w:r>
          </w:p>
        </w:tc>
        <w:tc>
          <w:tcPr>
            <w:tcW w:w="2214" w:type="dxa"/>
          </w:tcPr>
          <w:p w14:paraId="4BBC3BE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30B999C9" w14:textId="77777777" w:rsidTr="00A60D06">
        <w:trPr>
          <w:cantSplit/>
          <w:trHeight w:val="1160"/>
        </w:trPr>
        <w:tc>
          <w:tcPr>
            <w:cnfStyle w:val="001000000000" w:firstRow="0" w:lastRow="0" w:firstColumn="1" w:lastColumn="0" w:oddVBand="0" w:evenVBand="0" w:oddHBand="0" w:evenHBand="0" w:firstRowFirstColumn="0" w:firstRowLastColumn="0" w:lastRowFirstColumn="0" w:lastRowLastColumn="0"/>
            <w:tcW w:w="805" w:type="dxa"/>
          </w:tcPr>
          <w:p w14:paraId="63B737A5" w14:textId="77777777" w:rsidR="00A81992" w:rsidRPr="00694CEE" w:rsidRDefault="00A81992" w:rsidP="00B62EE0">
            <w:pPr>
              <w:pStyle w:val="TableText"/>
            </w:pPr>
            <w:r w:rsidRPr="00694CEE">
              <w:t>15.</w:t>
            </w:r>
          </w:p>
        </w:tc>
        <w:tc>
          <w:tcPr>
            <w:tcW w:w="1800" w:type="dxa"/>
            <w:gridSpan w:val="2"/>
          </w:tcPr>
          <w:p w14:paraId="06DE9647"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437D366" w14:textId="3DB202AE"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In coordination with the On-scene Incident Commander, identify priorities and management objectives for the initial EOC </w:t>
            </w:r>
            <w:r w:rsidRPr="00694CEE">
              <w:rPr>
                <w:szCs w:val="24"/>
                <w:highlight w:val="lightGray"/>
              </w:rPr>
              <w:t>(IAP or EAP)</w:t>
            </w:r>
            <w:r w:rsidRPr="00694CEE">
              <w:rPr>
                <w:szCs w:val="24"/>
              </w:rPr>
              <w:t xml:space="preserve"> </w:t>
            </w:r>
            <w:r w:rsidR="009D7025">
              <w:rPr>
                <w:szCs w:val="24"/>
              </w:rPr>
              <w:t>p</w:t>
            </w:r>
            <w:r w:rsidRPr="00694CEE">
              <w:rPr>
                <w:szCs w:val="24"/>
              </w:rPr>
              <w:t xml:space="preserve">lanning </w:t>
            </w:r>
            <w:r w:rsidR="009D7025">
              <w:rPr>
                <w:szCs w:val="24"/>
              </w:rPr>
              <w:t>m</w:t>
            </w:r>
            <w:r w:rsidRPr="00694CEE">
              <w:rPr>
                <w:szCs w:val="24"/>
              </w:rPr>
              <w:t xml:space="preserve">eeting. </w:t>
            </w:r>
          </w:p>
        </w:tc>
        <w:tc>
          <w:tcPr>
            <w:tcW w:w="2214" w:type="dxa"/>
          </w:tcPr>
          <w:p w14:paraId="0CB5ACF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684D13FC" w14:textId="77777777" w:rsidTr="00F439FE">
        <w:trPr>
          <w:cantSplit/>
          <w:trHeight w:val="908"/>
        </w:trPr>
        <w:tc>
          <w:tcPr>
            <w:cnfStyle w:val="001000000000" w:firstRow="0" w:lastRow="0" w:firstColumn="1" w:lastColumn="0" w:oddVBand="0" w:evenVBand="0" w:oddHBand="0" w:evenHBand="0" w:firstRowFirstColumn="0" w:firstRowLastColumn="0" w:lastRowFirstColumn="0" w:lastRowLastColumn="0"/>
            <w:tcW w:w="805" w:type="dxa"/>
          </w:tcPr>
          <w:p w14:paraId="5B4D78E1" w14:textId="77777777" w:rsidR="00A81992" w:rsidRPr="00694CEE" w:rsidRDefault="00A81992" w:rsidP="00B62EE0">
            <w:pPr>
              <w:pStyle w:val="TableText"/>
            </w:pPr>
            <w:r w:rsidRPr="00694CEE">
              <w:t>16.</w:t>
            </w:r>
          </w:p>
        </w:tc>
        <w:tc>
          <w:tcPr>
            <w:tcW w:w="1800" w:type="dxa"/>
            <w:gridSpan w:val="2"/>
          </w:tcPr>
          <w:p w14:paraId="462326C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D948939" w14:textId="1614F823"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Convene the initial </w:t>
            </w:r>
            <w:r w:rsidR="009D7025">
              <w:rPr>
                <w:szCs w:val="24"/>
              </w:rPr>
              <w:t>p</w:t>
            </w:r>
            <w:r w:rsidR="004C0786" w:rsidRPr="00694CEE">
              <w:rPr>
                <w:szCs w:val="24"/>
              </w:rPr>
              <w:t xml:space="preserve">lanning </w:t>
            </w:r>
            <w:r w:rsidR="009D7025">
              <w:rPr>
                <w:szCs w:val="24"/>
              </w:rPr>
              <w:t>m</w:t>
            </w:r>
            <w:r w:rsidR="004C0786" w:rsidRPr="00694CEE">
              <w:rPr>
                <w:szCs w:val="24"/>
              </w:rPr>
              <w:t>eeting</w:t>
            </w:r>
            <w:r w:rsidRPr="00694CEE">
              <w:rPr>
                <w:szCs w:val="24"/>
              </w:rPr>
              <w:t>. Ensure that all Section Chiefs and other key agency representatives are in attendance.</w:t>
            </w:r>
          </w:p>
        </w:tc>
        <w:tc>
          <w:tcPr>
            <w:tcW w:w="2214" w:type="dxa"/>
          </w:tcPr>
          <w:p w14:paraId="5661281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7E8CDDBE" w14:textId="77777777" w:rsidTr="00A60D06">
        <w:trPr>
          <w:cantSplit/>
          <w:trHeight w:val="899"/>
        </w:trPr>
        <w:tc>
          <w:tcPr>
            <w:cnfStyle w:val="001000000000" w:firstRow="0" w:lastRow="0" w:firstColumn="1" w:lastColumn="0" w:oddVBand="0" w:evenVBand="0" w:oddHBand="0" w:evenHBand="0" w:firstRowFirstColumn="0" w:firstRowLastColumn="0" w:lastRowFirstColumn="0" w:lastRowLastColumn="0"/>
            <w:tcW w:w="0" w:type="dxa"/>
          </w:tcPr>
          <w:p w14:paraId="7004ABDF" w14:textId="77777777" w:rsidR="00A81992" w:rsidRPr="00694CEE" w:rsidRDefault="00A81992" w:rsidP="00B62EE0">
            <w:pPr>
              <w:pStyle w:val="TableText"/>
            </w:pPr>
            <w:r w:rsidRPr="00694CEE">
              <w:t>17.</w:t>
            </w:r>
          </w:p>
        </w:tc>
        <w:tc>
          <w:tcPr>
            <w:tcW w:w="0" w:type="dxa"/>
            <w:gridSpan w:val="2"/>
          </w:tcPr>
          <w:p w14:paraId="7E42777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0" w:type="dxa"/>
            <w:gridSpan w:val="2"/>
          </w:tcPr>
          <w:p w14:paraId="56EE920F" w14:textId="3BD100D6"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Once the EOC </w:t>
            </w:r>
            <w:r w:rsidRPr="00694CEE">
              <w:rPr>
                <w:szCs w:val="24"/>
                <w:highlight w:val="lightGray"/>
              </w:rPr>
              <w:t>(IAP or EAP)</w:t>
            </w:r>
            <w:r w:rsidRPr="00694CEE">
              <w:rPr>
                <w:szCs w:val="24"/>
              </w:rPr>
              <w:t xml:space="preserve"> is completed by the Planning </w:t>
            </w:r>
            <w:r w:rsidR="000374AB" w:rsidRPr="00694CEE">
              <w:rPr>
                <w:szCs w:val="24"/>
              </w:rPr>
              <w:t>Support</w:t>
            </w:r>
            <w:r w:rsidRPr="00694CEE">
              <w:rPr>
                <w:szCs w:val="24"/>
              </w:rPr>
              <w:t xml:space="preserve"> Section, review, approve, and authorize its implementation. </w:t>
            </w:r>
          </w:p>
        </w:tc>
        <w:tc>
          <w:tcPr>
            <w:tcW w:w="0" w:type="dxa"/>
          </w:tcPr>
          <w:p w14:paraId="19662457"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DD7102" w:rsidRPr="00694CEE" w14:paraId="192E49F5" w14:textId="77777777" w:rsidTr="00DD7102">
        <w:trPr>
          <w:cantSplit/>
          <w:trHeight w:val="854"/>
        </w:trPr>
        <w:tc>
          <w:tcPr>
            <w:cnfStyle w:val="001000000000" w:firstRow="0" w:lastRow="0" w:firstColumn="1" w:lastColumn="0" w:oddVBand="0" w:evenVBand="0" w:oddHBand="0" w:evenHBand="0" w:firstRowFirstColumn="0" w:firstRowLastColumn="0" w:lastRowFirstColumn="0" w:lastRowLastColumn="0"/>
            <w:tcW w:w="0" w:type="dxa"/>
          </w:tcPr>
          <w:p w14:paraId="296BF507" w14:textId="0BED6CF6" w:rsidR="00DD7102" w:rsidRPr="00694CEE" w:rsidRDefault="00DD7102" w:rsidP="00B62EE0">
            <w:pPr>
              <w:pStyle w:val="TableText"/>
            </w:pPr>
            <w:r>
              <w:t>18.</w:t>
            </w:r>
          </w:p>
        </w:tc>
        <w:tc>
          <w:tcPr>
            <w:tcW w:w="0" w:type="dxa"/>
            <w:gridSpan w:val="2"/>
          </w:tcPr>
          <w:p w14:paraId="2DA3CD4F" w14:textId="77777777" w:rsidR="00DD7102" w:rsidRPr="00694CEE" w:rsidRDefault="00DD710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0" w:type="dxa"/>
            <w:gridSpan w:val="2"/>
          </w:tcPr>
          <w:p w14:paraId="00081948" w14:textId="34AA9A5A" w:rsidR="00DD7102" w:rsidRPr="00694CEE" w:rsidRDefault="00DD710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DD7102">
              <w:rPr>
                <w:szCs w:val="24"/>
              </w:rPr>
              <w:t xml:space="preserve">Ensure the Planning </w:t>
            </w:r>
            <w:r>
              <w:rPr>
                <w:szCs w:val="24"/>
              </w:rPr>
              <w:t>Support</w:t>
            </w:r>
            <w:r w:rsidRPr="00DD7102">
              <w:rPr>
                <w:szCs w:val="24"/>
              </w:rPr>
              <w:t xml:space="preserve"> Section Chief completes the TDEM Disaster Summary Outline and notifies you upon completion.</w:t>
            </w:r>
          </w:p>
        </w:tc>
        <w:tc>
          <w:tcPr>
            <w:tcW w:w="0" w:type="dxa"/>
          </w:tcPr>
          <w:p w14:paraId="51BEA0DE" w14:textId="77777777" w:rsidR="00DD7102" w:rsidRPr="00694CEE" w:rsidRDefault="00DD710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1D9FD6BB" w14:textId="77777777" w:rsidTr="00A60D06">
        <w:trPr>
          <w:cantSplit/>
          <w:trHeight w:val="1079"/>
        </w:trPr>
        <w:tc>
          <w:tcPr>
            <w:cnfStyle w:val="001000000000" w:firstRow="0" w:lastRow="0" w:firstColumn="1" w:lastColumn="0" w:oddVBand="0" w:evenVBand="0" w:oddHBand="0" w:evenHBand="0" w:firstRowFirstColumn="0" w:firstRowLastColumn="0" w:lastRowFirstColumn="0" w:lastRowLastColumn="0"/>
            <w:tcW w:w="0" w:type="dxa"/>
          </w:tcPr>
          <w:p w14:paraId="7D23AE71" w14:textId="3D800399" w:rsidR="00A81992" w:rsidRPr="00694CEE" w:rsidRDefault="00A81992" w:rsidP="00B62EE0">
            <w:pPr>
              <w:pStyle w:val="TableText"/>
            </w:pPr>
            <w:r w:rsidRPr="00694CEE">
              <w:t>1</w:t>
            </w:r>
            <w:r w:rsidR="00DD7102">
              <w:t>9</w:t>
            </w:r>
            <w:r w:rsidRPr="00694CEE">
              <w:t>.</w:t>
            </w:r>
          </w:p>
        </w:tc>
        <w:tc>
          <w:tcPr>
            <w:tcW w:w="0" w:type="dxa"/>
            <w:gridSpan w:val="2"/>
          </w:tcPr>
          <w:p w14:paraId="5CE81EF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0" w:type="dxa"/>
            <w:gridSpan w:val="2"/>
          </w:tcPr>
          <w:p w14:paraId="4FF88B3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Schedule and conduct periodic briefings with the Section Chiefs to ensure response priorities and objectives are current and appropriate.</w:t>
            </w:r>
          </w:p>
        </w:tc>
        <w:tc>
          <w:tcPr>
            <w:tcW w:w="0" w:type="dxa"/>
          </w:tcPr>
          <w:p w14:paraId="0D01EAF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5AAC0FF3" w14:textId="77777777" w:rsidTr="00A60D06">
        <w:trPr>
          <w:cantSplit/>
          <w:trHeight w:val="548"/>
        </w:trPr>
        <w:tc>
          <w:tcPr>
            <w:cnfStyle w:val="001000000000" w:firstRow="0" w:lastRow="0" w:firstColumn="1" w:lastColumn="0" w:oddVBand="0" w:evenVBand="0" w:oddHBand="0" w:evenHBand="0" w:firstRowFirstColumn="0" w:firstRowLastColumn="0" w:lastRowFirstColumn="0" w:lastRowLastColumn="0"/>
            <w:tcW w:w="0" w:type="dxa"/>
          </w:tcPr>
          <w:p w14:paraId="17FD84F9" w14:textId="7316D6DA" w:rsidR="00A81992" w:rsidRPr="00694CEE" w:rsidRDefault="00DD7102" w:rsidP="00B62EE0">
            <w:pPr>
              <w:pStyle w:val="TableText"/>
            </w:pPr>
            <w:r>
              <w:t>20</w:t>
            </w:r>
            <w:r w:rsidR="00A81992" w:rsidRPr="00694CEE">
              <w:t>.</w:t>
            </w:r>
          </w:p>
        </w:tc>
        <w:tc>
          <w:tcPr>
            <w:tcW w:w="0" w:type="dxa"/>
            <w:gridSpan w:val="2"/>
          </w:tcPr>
          <w:p w14:paraId="73E3116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0" w:type="dxa"/>
            <w:gridSpan w:val="2"/>
          </w:tcPr>
          <w:p w14:paraId="691FB18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Establish and maintain contacts with local, state, federal, and private partners.   </w:t>
            </w:r>
          </w:p>
        </w:tc>
        <w:tc>
          <w:tcPr>
            <w:tcW w:w="0" w:type="dxa"/>
          </w:tcPr>
          <w:p w14:paraId="7FEA4D7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52DDBC0A" w14:textId="77777777" w:rsidTr="00A60D06">
        <w:trPr>
          <w:cantSplit/>
          <w:trHeight w:val="836"/>
        </w:trPr>
        <w:tc>
          <w:tcPr>
            <w:cnfStyle w:val="001000000000" w:firstRow="0" w:lastRow="0" w:firstColumn="1" w:lastColumn="0" w:oddVBand="0" w:evenVBand="0" w:oddHBand="0" w:evenHBand="0" w:firstRowFirstColumn="0" w:firstRowLastColumn="0" w:lastRowFirstColumn="0" w:lastRowLastColumn="0"/>
            <w:tcW w:w="805" w:type="dxa"/>
          </w:tcPr>
          <w:p w14:paraId="15ECBF36" w14:textId="4E3D53F8" w:rsidR="00A81992" w:rsidRPr="00694CEE" w:rsidRDefault="00A81992" w:rsidP="00B62EE0">
            <w:pPr>
              <w:pStyle w:val="TableText"/>
            </w:pPr>
            <w:r w:rsidRPr="00694CEE">
              <w:t>2</w:t>
            </w:r>
            <w:r w:rsidR="00DD7102">
              <w:t>1</w:t>
            </w:r>
            <w:r w:rsidRPr="00694CEE">
              <w:t>.</w:t>
            </w:r>
          </w:p>
        </w:tc>
        <w:tc>
          <w:tcPr>
            <w:tcW w:w="1800" w:type="dxa"/>
            <w:gridSpan w:val="2"/>
          </w:tcPr>
          <w:p w14:paraId="36703D9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AF825A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Advise the </w:t>
            </w:r>
            <w:r w:rsidRPr="00694CEE">
              <w:rPr>
                <w:rStyle w:val="Shaded"/>
                <w:shd w:val="clear" w:color="auto" w:fill="D9D9D9" w:themeFill="background1" w:themeFillShade="D9"/>
              </w:rPr>
              <w:t>(Name of Jurisdiction)</w:t>
            </w:r>
            <w:r w:rsidRPr="00694CEE">
              <w:rPr>
                <w:szCs w:val="24"/>
              </w:rPr>
              <w:t xml:space="preserve"> senior elected official or designee about the need for a local emergency declaration.</w:t>
            </w:r>
          </w:p>
        </w:tc>
        <w:tc>
          <w:tcPr>
            <w:tcW w:w="2214" w:type="dxa"/>
          </w:tcPr>
          <w:p w14:paraId="6CC8151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7992A909" w14:textId="77777777" w:rsidTr="00A60D06">
        <w:trPr>
          <w:cantSplit/>
          <w:trHeight w:val="395"/>
        </w:trPr>
        <w:tc>
          <w:tcPr>
            <w:cnfStyle w:val="001000000000" w:firstRow="0" w:lastRow="0" w:firstColumn="1" w:lastColumn="0" w:oddVBand="0" w:evenVBand="0" w:oddHBand="0" w:evenHBand="0" w:firstRowFirstColumn="0" w:firstRowLastColumn="0" w:lastRowFirstColumn="0" w:lastRowLastColumn="0"/>
            <w:tcW w:w="805" w:type="dxa"/>
          </w:tcPr>
          <w:p w14:paraId="1F83BDC0" w14:textId="21CB24CA" w:rsidR="00A81992" w:rsidRPr="00694CEE" w:rsidRDefault="00A81992" w:rsidP="00B62EE0">
            <w:pPr>
              <w:pStyle w:val="TableText"/>
            </w:pPr>
            <w:r w:rsidRPr="00694CEE">
              <w:t>2</w:t>
            </w:r>
            <w:r w:rsidR="00DD7102">
              <w:t>2</w:t>
            </w:r>
            <w:r w:rsidRPr="00694CEE">
              <w:t>.</w:t>
            </w:r>
          </w:p>
        </w:tc>
        <w:tc>
          <w:tcPr>
            <w:tcW w:w="1800" w:type="dxa"/>
            <w:gridSpan w:val="2"/>
          </w:tcPr>
          <w:p w14:paraId="1C133AB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8C0D27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Document all decisions and approvals.</w:t>
            </w:r>
          </w:p>
        </w:tc>
        <w:tc>
          <w:tcPr>
            <w:tcW w:w="2214" w:type="dxa"/>
          </w:tcPr>
          <w:p w14:paraId="085680A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4C606332"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0A6BAFB7" w14:textId="094F2F1B" w:rsidR="00A81992" w:rsidRPr="00694CEE" w:rsidRDefault="00A81992" w:rsidP="00B62EE0">
            <w:pPr>
              <w:pStyle w:val="TableText"/>
            </w:pPr>
            <w:r w:rsidRPr="00694CEE">
              <w:t>2</w:t>
            </w:r>
            <w:r w:rsidR="00DD7102">
              <w:t>3</w:t>
            </w:r>
            <w:r w:rsidRPr="00694CEE">
              <w:t>.</w:t>
            </w:r>
          </w:p>
        </w:tc>
        <w:tc>
          <w:tcPr>
            <w:tcW w:w="1800" w:type="dxa"/>
            <w:gridSpan w:val="2"/>
          </w:tcPr>
          <w:p w14:paraId="6040B341"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D29B22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Approve resource requests not included in EOC </w:t>
            </w:r>
            <w:r w:rsidRPr="00694CEE">
              <w:rPr>
                <w:szCs w:val="24"/>
                <w:highlight w:val="lightGray"/>
              </w:rPr>
              <w:t>(IAP or EAP)</w:t>
            </w:r>
            <w:r w:rsidRPr="00694CEE">
              <w:rPr>
                <w:szCs w:val="24"/>
              </w:rPr>
              <w:t>, as required.</w:t>
            </w:r>
          </w:p>
        </w:tc>
        <w:tc>
          <w:tcPr>
            <w:tcW w:w="2214" w:type="dxa"/>
          </w:tcPr>
          <w:p w14:paraId="33A497C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515D7F91"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28CA5932" w14:textId="3DCECA7E" w:rsidR="00A81992" w:rsidRPr="00694CEE" w:rsidRDefault="00A81992" w:rsidP="00B62EE0">
            <w:pPr>
              <w:pStyle w:val="TableText"/>
            </w:pPr>
            <w:r w:rsidRPr="00694CEE">
              <w:t>2</w:t>
            </w:r>
            <w:r w:rsidR="00DD7102">
              <w:t>4</w:t>
            </w:r>
            <w:r w:rsidRPr="00694CEE">
              <w:t>.</w:t>
            </w:r>
          </w:p>
        </w:tc>
        <w:tc>
          <w:tcPr>
            <w:tcW w:w="1800" w:type="dxa"/>
            <w:gridSpan w:val="2"/>
          </w:tcPr>
          <w:p w14:paraId="75CC997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52792C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Shift Change section of the EOC General Responsibilities Checklist.</w:t>
            </w:r>
          </w:p>
        </w:tc>
        <w:tc>
          <w:tcPr>
            <w:tcW w:w="2214" w:type="dxa"/>
          </w:tcPr>
          <w:p w14:paraId="1A372A4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992" w:rsidRPr="00694CEE" w14:paraId="459CF48D"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0AF3CA1A" w14:textId="77777777" w:rsidR="00A81992" w:rsidRPr="00694CEE" w:rsidRDefault="00A81992" w:rsidP="00B62EE0">
            <w:pPr>
              <w:pStyle w:val="TableText"/>
              <w:jc w:val="center"/>
              <w:rPr>
                <w:b/>
                <w:bCs/>
              </w:rPr>
            </w:pPr>
            <w:r w:rsidRPr="00694CEE">
              <w:rPr>
                <w:b/>
                <w:bCs/>
              </w:rPr>
              <w:t>Demobilization Phase</w:t>
            </w:r>
          </w:p>
        </w:tc>
      </w:tr>
      <w:tr w:rsidR="00A81992" w:rsidRPr="00694CEE" w14:paraId="06695A72" w14:textId="77777777" w:rsidTr="00A60D06">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315EAC66" w14:textId="413B19A4" w:rsidR="00A81992" w:rsidRPr="00694CEE" w:rsidRDefault="00A81992" w:rsidP="00B62EE0">
            <w:pPr>
              <w:pStyle w:val="TableText"/>
            </w:pPr>
            <w:r w:rsidRPr="00694CEE">
              <w:t>2</w:t>
            </w:r>
            <w:r w:rsidR="00DD7102">
              <w:t>5</w:t>
            </w:r>
            <w:r w:rsidRPr="00694CEE">
              <w:t>.</w:t>
            </w:r>
          </w:p>
        </w:tc>
        <w:tc>
          <w:tcPr>
            <w:tcW w:w="1800" w:type="dxa"/>
            <w:gridSpan w:val="2"/>
          </w:tcPr>
          <w:p w14:paraId="1808A37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E73E0F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Complete the tasks outlined in the Demobilization Phase of the EOC General Responsibilities Checklist. </w:t>
            </w:r>
          </w:p>
        </w:tc>
        <w:tc>
          <w:tcPr>
            <w:tcW w:w="2214" w:type="dxa"/>
          </w:tcPr>
          <w:p w14:paraId="5E8A9B01"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sz w:val="28"/>
              </w:rPr>
            </w:pPr>
          </w:p>
        </w:tc>
      </w:tr>
    </w:tbl>
    <w:p w14:paraId="0DF79FE1" w14:textId="77777777" w:rsidR="00BF0F4E" w:rsidRPr="00694CEE" w:rsidRDefault="00BF0F4E">
      <w:pPr>
        <w:rPr>
          <w:rFonts w:ascii="Segoe UI Semilight" w:eastAsiaTheme="majorEastAsia" w:hAnsi="Segoe UI Semilight" w:cstheme="majorBidi"/>
          <w:b/>
          <w:bCs/>
          <w:color w:val="58595B"/>
          <w:sz w:val="38"/>
          <w:szCs w:val="28"/>
        </w:rPr>
      </w:pPr>
      <w:bookmarkStart w:id="85" w:name="_Toc48562442"/>
      <w:bookmarkStart w:id="86" w:name="_Toc50737716"/>
      <w:r w:rsidRPr="00694CEE">
        <w:br w:type="page"/>
      </w:r>
    </w:p>
    <w:p w14:paraId="12BF7C2B" w14:textId="54885A28" w:rsidR="00A81992" w:rsidRPr="00694CEE" w:rsidRDefault="00A81992" w:rsidP="00A81992">
      <w:pPr>
        <w:pStyle w:val="Heading1"/>
      </w:pPr>
      <w:bookmarkStart w:id="87" w:name="_Toc53665218"/>
      <w:r w:rsidRPr="00694CEE">
        <w:lastRenderedPageBreak/>
        <w:t>Public Information Officer</w:t>
      </w:r>
      <w:bookmarkEnd w:id="85"/>
      <w:bookmarkEnd w:id="86"/>
      <w:bookmarkEnd w:id="87"/>
    </w:p>
    <w:p w14:paraId="3AF2B205" w14:textId="0074FCA4" w:rsidR="003B5795" w:rsidRPr="00694CEE" w:rsidRDefault="003B5795" w:rsidP="003B5795">
      <w:pPr>
        <w:pStyle w:val="BodyText"/>
      </w:pPr>
      <w:r w:rsidRPr="00694CEE">
        <w:t xml:space="preserve">The PIO is responsible for </w:t>
      </w:r>
      <w:r w:rsidR="00082CAF" w:rsidRPr="00694CEE">
        <w:t>providing</w:t>
      </w:r>
      <w:r w:rsidR="00C569F7" w:rsidRPr="00694CEE">
        <w:t xml:space="preserve"> incident</w:t>
      </w:r>
      <w:r w:rsidR="00082CAF" w:rsidRPr="00694CEE">
        <w:t xml:space="preserve"> information to</w:t>
      </w:r>
      <w:r w:rsidRPr="00694CEE">
        <w:t xml:space="preserve"> the public, media, and other agencies.</w:t>
      </w:r>
      <w:r w:rsidR="00981FA0" w:rsidRPr="00694CEE">
        <w:t xml:space="preserve"> </w:t>
      </w:r>
      <w:r w:rsidRPr="00694CEE">
        <w:t>The PIO ensures internal and external audiences, including the public, receive</w:t>
      </w:r>
      <w:r w:rsidR="00082CAF" w:rsidRPr="00694CEE">
        <w:t xml:space="preserve"> timely, accurate, and accessible</w:t>
      </w:r>
      <w:r w:rsidRPr="00694CEE">
        <w:t xml:space="preserve"> information regarding life safety and other incident information. The PIO </w:t>
      </w:r>
      <w:r w:rsidR="00082CAF" w:rsidRPr="00694CEE">
        <w:t xml:space="preserve">is responsible for </w:t>
      </w:r>
      <w:r w:rsidRPr="00694CEE">
        <w:t>gather</w:t>
      </w:r>
      <w:r w:rsidR="00082CAF" w:rsidRPr="00694CEE">
        <w:t>ing</w:t>
      </w:r>
      <w:r w:rsidRPr="00694CEE">
        <w:t xml:space="preserve">, </w:t>
      </w:r>
      <w:r w:rsidR="003028F4" w:rsidRPr="00694CEE">
        <w:t xml:space="preserve">organizing, </w:t>
      </w:r>
      <w:r w:rsidRPr="00694CEE">
        <w:t>verif</w:t>
      </w:r>
      <w:r w:rsidR="00082CAF" w:rsidRPr="00694CEE">
        <w:t>ying</w:t>
      </w:r>
      <w:r w:rsidRPr="00694CEE">
        <w:t>,</w:t>
      </w:r>
      <w:r w:rsidR="003028F4" w:rsidRPr="00694CEE">
        <w:t xml:space="preserve"> </w:t>
      </w:r>
      <w:r w:rsidR="00082CAF" w:rsidRPr="00694CEE">
        <w:t>determining delivery methods</w:t>
      </w:r>
      <w:r w:rsidR="003028F4" w:rsidRPr="00694CEE">
        <w:t xml:space="preserve"> for</w:t>
      </w:r>
      <w:r w:rsidRPr="00694CEE">
        <w:t>, and disseminat</w:t>
      </w:r>
      <w:r w:rsidR="00082CAF" w:rsidRPr="00694CEE">
        <w:t>ing</w:t>
      </w:r>
      <w:r w:rsidRPr="00694CEE">
        <w:t xml:space="preserve"> information.</w:t>
      </w:r>
    </w:p>
    <w:p w14:paraId="570B2C4D" w14:textId="77777777" w:rsidR="00A81992" w:rsidRPr="00694CEE" w:rsidRDefault="00A81992" w:rsidP="00A81992">
      <w:pPr>
        <w:pStyle w:val="Heading2"/>
      </w:pPr>
      <w:bookmarkStart w:id="88" w:name="_Toc48562443"/>
      <w:bookmarkStart w:id="89" w:name="_Toc50737717"/>
      <w:bookmarkStart w:id="90" w:name="_Toc53665219"/>
      <w:r w:rsidRPr="00694CEE">
        <w:t>Roles and Responsibilities</w:t>
      </w:r>
      <w:bookmarkEnd w:id="88"/>
      <w:bookmarkEnd w:id="89"/>
      <w:bookmarkEnd w:id="90"/>
    </w:p>
    <w:p w14:paraId="62AF6607" w14:textId="77777777" w:rsidR="00A81992" w:rsidRPr="00694CEE" w:rsidRDefault="00A81992" w:rsidP="00A81992">
      <w:pPr>
        <w:pStyle w:val="Bullet"/>
      </w:pPr>
      <w:r w:rsidRPr="00694CEE">
        <w:tab/>
        <w:t xml:space="preserve">Serve as the central coordination point for the agency or jurisdiction for all media releases. </w:t>
      </w:r>
    </w:p>
    <w:p w14:paraId="7DEA157F" w14:textId="38C0143A" w:rsidR="00A81992" w:rsidRPr="00694CEE" w:rsidRDefault="00A81992" w:rsidP="00A81992">
      <w:pPr>
        <w:pStyle w:val="Bullet"/>
      </w:pPr>
      <w:r w:rsidRPr="00694CEE">
        <w:tab/>
        <w:t xml:space="preserve">Ensure the public within the affected area receives complete, accurate, and consistent information about life safety procedures, public health advisories, relief and assistance programs, and other vital information. </w:t>
      </w:r>
    </w:p>
    <w:p w14:paraId="1847AC1D" w14:textId="77777777" w:rsidR="00A81992" w:rsidRPr="00694CEE" w:rsidRDefault="00A81992" w:rsidP="00A81992">
      <w:pPr>
        <w:pStyle w:val="Bullet"/>
      </w:pPr>
      <w:r w:rsidRPr="00694CEE">
        <w:tab/>
        <w:t xml:space="preserve">Coordinate media releases with Public Information Officers at incidents or representing other affected emergency response agencies as required. </w:t>
      </w:r>
    </w:p>
    <w:p w14:paraId="10A29B7F" w14:textId="77777777" w:rsidR="00A81992" w:rsidRPr="00694CEE" w:rsidRDefault="00A81992" w:rsidP="00A81992">
      <w:pPr>
        <w:pStyle w:val="Bullet"/>
      </w:pPr>
      <w:r w:rsidRPr="00694CEE">
        <w:t>Develop the format for press conferences, in conjunction with EOC Director.</w:t>
      </w:r>
    </w:p>
    <w:p w14:paraId="42491D73" w14:textId="77777777" w:rsidR="0018782F" w:rsidRDefault="0018782F" w:rsidP="0018782F">
      <w:pPr>
        <w:pStyle w:val="BodyText"/>
      </w:pPr>
      <w:bookmarkStart w:id="91" w:name="_Hlk55474002"/>
      <w:bookmarkStart w:id="92" w:name="_Toc48562444"/>
      <w:bookmarkStart w:id="93" w:name="_Toc50737718"/>
      <w:bookmarkStart w:id="94" w:name="_Toc53665220"/>
      <w:r w:rsidRPr="00D601B3">
        <w:rPr>
          <w:b/>
          <w:bCs/>
        </w:rPr>
        <w:t>Member of:</w:t>
      </w:r>
      <w:r>
        <w:t xml:space="preserve"> Command Staff</w:t>
      </w:r>
    </w:p>
    <w:bookmarkEnd w:id="91"/>
    <w:p w14:paraId="49340B23" w14:textId="0A07F795" w:rsidR="00A81992" w:rsidRPr="00694CEE" w:rsidRDefault="00A81992" w:rsidP="00A81992">
      <w:pPr>
        <w:pStyle w:val="Heading2"/>
      </w:pPr>
      <w:r w:rsidRPr="00694CEE">
        <w:t>Position Checklists (Activation, Operations, Demobilization)</w:t>
      </w:r>
      <w:bookmarkEnd w:id="92"/>
      <w:bookmarkEnd w:id="93"/>
      <w:bookmarkEnd w:id="94"/>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A81992" w:rsidRPr="00694CEE" w14:paraId="3B96B061" w14:textId="77777777" w:rsidTr="00A60D06">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6C9C19CD" w14:textId="77777777" w:rsidR="00A81992" w:rsidRPr="00694CEE" w:rsidRDefault="00A81992" w:rsidP="00B62EE0">
            <w:pPr>
              <w:pStyle w:val="TableHeader"/>
            </w:pPr>
            <w:r w:rsidRPr="00694CEE">
              <w:t>Public Information Officer Checklist</w:t>
            </w:r>
          </w:p>
        </w:tc>
      </w:tr>
      <w:tr w:rsidR="00A81992" w:rsidRPr="00694CEE" w14:paraId="6B6939BE"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1EF94A17" w14:textId="77777777" w:rsidR="00A81992" w:rsidRPr="00694CEE" w:rsidRDefault="00A81992" w:rsidP="00B62EE0">
            <w:pPr>
              <w:pStyle w:val="TableText"/>
              <w:jc w:val="center"/>
              <w:rPr>
                <w:b/>
                <w:bCs/>
              </w:rPr>
            </w:pPr>
            <w:r w:rsidRPr="00694CEE">
              <w:rPr>
                <w:b/>
                <w:bCs/>
              </w:rPr>
              <w:t>Item</w:t>
            </w:r>
          </w:p>
        </w:tc>
        <w:tc>
          <w:tcPr>
            <w:tcW w:w="1800" w:type="dxa"/>
            <w:gridSpan w:val="2"/>
            <w:hideMark/>
          </w:tcPr>
          <w:p w14:paraId="5C9C0775"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68D6E8B2"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17A9E2A9"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A81992" w:rsidRPr="00694CEE" w14:paraId="2D5652D1"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3ED931BF" w14:textId="77777777" w:rsidR="00A81992" w:rsidRPr="00694CEE" w:rsidRDefault="00A81992" w:rsidP="00B62EE0">
            <w:pPr>
              <w:pStyle w:val="TableText"/>
              <w:jc w:val="center"/>
              <w:rPr>
                <w:b/>
                <w:bCs/>
              </w:rPr>
            </w:pPr>
            <w:r w:rsidRPr="00694CEE">
              <w:rPr>
                <w:b/>
                <w:bCs/>
              </w:rPr>
              <w:t>Activation Phase</w:t>
            </w:r>
          </w:p>
        </w:tc>
      </w:tr>
      <w:tr w:rsidR="00A81992" w:rsidRPr="00694CEE" w14:paraId="2A5578FC"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63B3DB03" w14:textId="77777777" w:rsidR="00A81992" w:rsidRPr="00694CEE" w:rsidRDefault="00A81992" w:rsidP="00B62EE0">
            <w:pPr>
              <w:pStyle w:val="TableText"/>
            </w:pPr>
            <w:r w:rsidRPr="00694CEE">
              <w:t>1.</w:t>
            </w:r>
          </w:p>
        </w:tc>
        <w:tc>
          <w:tcPr>
            <w:tcW w:w="1800" w:type="dxa"/>
            <w:gridSpan w:val="2"/>
          </w:tcPr>
          <w:p w14:paraId="05E6000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39C8CC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Activation Phase of the EOC General Responsibilities Checklist.</w:t>
            </w:r>
          </w:p>
        </w:tc>
        <w:tc>
          <w:tcPr>
            <w:tcW w:w="2214" w:type="dxa"/>
          </w:tcPr>
          <w:p w14:paraId="07D2500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BD18FA8"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2C0F1DDC" w14:textId="77777777" w:rsidR="00A81992" w:rsidRPr="00694CEE" w:rsidRDefault="00A81992" w:rsidP="00B62EE0">
            <w:pPr>
              <w:pStyle w:val="TableText"/>
            </w:pPr>
            <w:r w:rsidRPr="00694CEE">
              <w:t>2.</w:t>
            </w:r>
          </w:p>
        </w:tc>
        <w:tc>
          <w:tcPr>
            <w:tcW w:w="1800" w:type="dxa"/>
            <w:gridSpan w:val="2"/>
          </w:tcPr>
          <w:p w14:paraId="5AF9513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9AEACF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Receive initial briefing from the EOC Director.</w:t>
            </w:r>
          </w:p>
        </w:tc>
        <w:tc>
          <w:tcPr>
            <w:tcW w:w="2214" w:type="dxa"/>
          </w:tcPr>
          <w:p w14:paraId="2D2D3ED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0C6FAA80"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71810508" w14:textId="77777777" w:rsidR="00A81992" w:rsidRPr="00694CEE" w:rsidRDefault="00A81992" w:rsidP="00B62EE0">
            <w:pPr>
              <w:pStyle w:val="TableText"/>
            </w:pPr>
            <w:r w:rsidRPr="00694CEE">
              <w:t>3.</w:t>
            </w:r>
          </w:p>
        </w:tc>
        <w:tc>
          <w:tcPr>
            <w:tcW w:w="1800" w:type="dxa"/>
            <w:gridSpan w:val="2"/>
          </w:tcPr>
          <w:p w14:paraId="7DAAFE6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3EF01C0" w14:textId="2B5FD150"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 xml:space="preserve">Determine what </w:t>
            </w:r>
            <w:r w:rsidR="009D7025">
              <w:t xml:space="preserve">information, </w:t>
            </w:r>
            <w:r w:rsidRPr="00694CEE">
              <w:t xml:space="preserve">alerts, </w:t>
            </w:r>
            <w:r w:rsidR="009D7025">
              <w:t xml:space="preserve">and </w:t>
            </w:r>
            <w:r w:rsidRPr="00694CEE">
              <w:t>messages</w:t>
            </w:r>
            <w:r w:rsidR="009D7025">
              <w:t xml:space="preserve"> have</w:t>
            </w:r>
            <w:r w:rsidRPr="00694CEE">
              <w:t xml:space="preserve"> been released to the public.</w:t>
            </w:r>
          </w:p>
        </w:tc>
        <w:tc>
          <w:tcPr>
            <w:tcW w:w="2214" w:type="dxa"/>
          </w:tcPr>
          <w:p w14:paraId="2322E31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E4C9D9C"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32ECB79C" w14:textId="77777777" w:rsidR="00A81992" w:rsidRPr="00694CEE" w:rsidRDefault="00A81992" w:rsidP="00B62EE0">
            <w:pPr>
              <w:pStyle w:val="TableText"/>
              <w:jc w:val="center"/>
              <w:rPr>
                <w:b/>
                <w:bCs/>
              </w:rPr>
            </w:pPr>
            <w:r w:rsidRPr="00694CEE">
              <w:rPr>
                <w:b/>
                <w:bCs/>
              </w:rPr>
              <w:t>Operational Phase</w:t>
            </w:r>
          </w:p>
        </w:tc>
      </w:tr>
      <w:tr w:rsidR="00A81992" w:rsidRPr="00694CEE" w14:paraId="4A4BB3FF"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1C473D85" w14:textId="77777777" w:rsidR="00A81992" w:rsidRPr="00694CEE" w:rsidRDefault="00A81992" w:rsidP="00B62EE0">
            <w:pPr>
              <w:pStyle w:val="TableText"/>
            </w:pPr>
            <w:r w:rsidRPr="00694CEE">
              <w:t>4.</w:t>
            </w:r>
          </w:p>
        </w:tc>
        <w:tc>
          <w:tcPr>
            <w:tcW w:w="1800" w:type="dxa"/>
            <w:gridSpan w:val="2"/>
          </w:tcPr>
          <w:p w14:paraId="740FD49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E5C2E7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Develop media releases at the direction of and in conjunction with the EOC Director.</w:t>
            </w:r>
          </w:p>
        </w:tc>
        <w:tc>
          <w:tcPr>
            <w:tcW w:w="2214" w:type="dxa"/>
          </w:tcPr>
          <w:p w14:paraId="516FD50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4745EDC3"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55452AA8" w14:textId="77777777" w:rsidR="00A81992" w:rsidRPr="00694CEE" w:rsidRDefault="00A81992" w:rsidP="00B62EE0">
            <w:pPr>
              <w:pStyle w:val="TableText"/>
            </w:pPr>
            <w:r w:rsidRPr="00694CEE">
              <w:t>5.</w:t>
            </w:r>
          </w:p>
        </w:tc>
        <w:tc>
          <w:tcPr>
            <w:tcW w:w="1800" w:type="dxa"/>
            <w:gridSpan w:val="2"/>
          </w:tcPr>
          <w:p w14:paraId="598253E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77D8F1AB" w14:textId="48B70C4B"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b/>
            </w:r>
            <w:r w:rsidRPr="00694CEE">
              <w:rPr>
                <w:szCs w:val="24"/>
              </w:rPr>
              <w:tab/>
              <w:t xml:space="preserve">Coordinate media releases with </w:t>
            </w:r>
            <w:r w:rsidR="00AA0480" w:rsidRPr="00694CEE">
              <w:rPr>
                <w:szCs w:val="24"/>
              </w:rPr>
              <w:t>PIOs</w:t>
            </w:r>
            <w:r w:rsidRPr="00694CEE">
              <w:rPr>
                <w:szCs w:val="24"/>
              </w:rPr>
              <w:t xml:space="preserve"> at incidents or representing other affected emergency response agencies as required.</w:t>
            </w:r>
          </w:p>
        </w:tc>
        <w:tc>
          <w:tcPr>
            <w:tcW w:w="2214" w:type="dxa"/>
          </w:tcPr>
          <w:p w14:paraId="58BC34E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7A55B4F3"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60BF30FF" w14:textId="77777777" w:rsidR="00A81992" w:rsidRPr="00694CEE" w:rsidRDefault="00A81992" w:rsidP="00B62EE0">
            <w:pPr>
              <w:pStyle w:val="TableText"/>
            </w:pPr>
            <w:r w:rsidRPr="00694CEE">
              <w:t>6.</w:t>
            </w:r>
          </w:p>
        </w:tc>
        <w:tc>
          <w:tcPr>
            <w:tcW w:w="1800" w:type="dxa"/>
            <w:gridSpan w:val="2"/>
          </w:tcPr>
          <w:p w14:paraId="21C79AB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186ACB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Disseminate media releases after they are approved by the EOC Director or other authority.</w:t>
            </w:r>
          </w:p>
        </w:tc>
        <w:tc>
          <w:tcPr>
            <w:tcW w:w="2214" w:type="dxa"/>
          </w:tcPr>
          <w:p w14:paraId="269D446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7EB949E8"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450BC6F3" w14:textId="77777777" w:rsidR="00A81992" w:rsidRPr="00694CEE" w:rsidRDefault="00A81992" w:rsidP="00B62EE0">
            <w:pPr>
              <w:pStyle w:val="TableText"/>
            </w:pPr>
            <w:r w:rsidRPr="00694CEE">
              <w:lastRenderedPageBreak/>
              <w:t>7.</w:t>
            </w:r>
          </w:p>
        </w:tc>
        <w:tc>
          <w:tcPr>
            <w:tcW w:w="1800" w:type="dxa"/>
            <w:gridSpan w:val="2"/>
          </w:tcPr>
          <w:p w14:paraId="6FDC337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6DAF383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Develop the format for press conferences, in conjunction with EOC Director.</w:t>
            </w:r>
          </w:p>
        </w:tc>
        <w:tc>
          <w:tcPr>
            <w:tcW w:w="2214" w:type="dxa"/>
          </w:tcPr>
          <w:p w14:paraId="760D7E7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A0480" w:rsidRPr="00694CEE" w14:paraId="19F9ACD2"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039215DC" w14:textId="6D7D7264" w:rsidR="00AA0480" w:rsidRPr="00694CEE" w:rsidRDefault="00AA0480" w:rsidP="00B62EE0">
            <w:pPr>
              <w:pStyle w:val="TableText"/>
            </w:pPr>
            <w:r w:rsidRPr="00694CEE">
              <w:t>8.</w:t>
            </w:r>
          </w:p>
        </w:tc>
        <w:tc>
          <w:tcPr>
            <w:tcW w:w="1800" w:type="dxa"/>
            <w:gridSpan w:val="2"/>
          </w:tcPr>
          <w:p w14:paraId="165D47AE" w14:textId="77777777" w:rsidR="00AA0480" w:rsidRPr="00694CEE" w:rsidRDefault="00AA0480"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3939EE1" w14:textId="1C67A520" w:rsidR="00AA0480" w:rsidRPr="00694CEE" w:rsidRDefault="00AA0480"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Coordinate with the Media Analysis Unit for media analysis of information from commercial and social media sources.</w:t>
            </w:r>
          </w:p>
        </w:tc>
        <w:tc>
          <w:tcPr>
            <w:tcW w:w="2214" w:type="dxa"/>
          </w:tcPr>
          <w:p w14:paraId="2142C7DA" w14:textId="77777777" w:rsidR="00AA0480" w:rsidRPr="00694CEE" w:rsidRDefault="00AA0480"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29192C22"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25554FC8" w14:textId="50723566" w:rsidR="00A81992" w:rsidRPr="00694CEE" w:rsidRDefault="00AA0480" w:rsidP="00B62EE0">
            <w:pPr>
              <w:pStyle w:val="TableText"/>
            </w:pPr>
            <w:r w:rsidRPr="00694CEE">
              <w:t>9.</w:t>
            </w:r>
          </w:p>
        </w:tc>
        <w:tc>
          <w:tcPr>
            <w:tcW w:w="1800" w:type="dxa"/>
            <w:gridSpan w:val="2"/>
          </w:tcPr>
          <w:p w14:paraId="54E260E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BAD69E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Shift Change section of the EOC General Responsibilities Checklist.</w:t>
            </w:r>
          </w:p>
        </w:tc>
        <w:tc>
          <w:tcPr>
            <w:tcW w:w="2214" w:type="dxa"/>
          </w:tcPr>
          <w:p w14:paraId="16C545F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457D453C"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45BED850" w14:textId="77777777" w:rsidR="00A81992" w:rsidRPr="00694CEE" w:rsidRDefault="00A81992" w:rsidP="00B62EE0">
            <w:pPr>
              <w:pStyle w:val="TableText"/>
              <w:jc w:val="center"/>
              <w:rPr>
                <w:b/>
                <w:bCs/>
              </w:rPr>
            </w:pPr>
            <w:r w:rsidRPr="00694CEE">
              <w:rPr>
                <w:b/>
                <w:bCs/>
              </w:rPr>
              <w:t>Demobilization Phase</w:t>
            </w:r>
          </w:p>
        </w:tc>
      </w:tr>
      <w:tr w:rsidR="00A81992" w:rsidRPr="00694CEE" w14:paraId="04C9EDEF"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71D5F645" w14:textId="43AB90B7" w:rsidR="00A81992" w:rsidRPr="00694CEE" w:rsidRDefault="00AA0480" w:rsidP="00B62EE0">
            <w:pPr>
              <w:pStyle w:val="TableText"/>
            </w:pPr>
            <w:r w:rsidRPr="00694CEE">
              <w:t>10.</w:t>
            </w:r>
          </w:p>
        </w:tc>
        <w:tc>
          <w:tcPr>
            <w:tcW w:w="1800" w:type="dxa"/>
            <w:gridSpan w:val="2"/>
          </w:tcPr>
          <w:p w14:paraId="3855AF5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4A34D3F4" w14:textId="7EEC6B42"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 xml:space="preserve">In coordination with and at the direction of the EOC Director, deactivate </w:t>
            </w:r>
            <w:r w:rsidR="00C569F7" w:rsidRPr="00694CEE">
              <w:t>the</w:t>
            </w:r>
            <w:r w:rsidRPr="00694CEE">
              <w:t xml:space="preserve"> position</w:t>
            </w:r>
            <w:r w:rsidRPr="00694CEE">
              <w:rPr>
                <w:szCs w:val="24"/>
              </w:rPr>
              <w:t>.</w:t>
            </w:r>
          </w:p>
        </w:tc>
        <w:tc>
          <w:tcPr>
            <w:tcW w:w="2214" w:type="dxa"/>
          </w:tcPr>
          <w:p w14:paraId="67B423A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083612DE"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51B998E1" w14:textId="60827EF3" w:rsidR="00A81992" w:rsidRPr="00694CEE" w:rsidRDefault="00AA0480" w:rsidP="00B62EE0">
            <w:pPr>
              <w:pStyle w:val="TableText"/>
            </w:pPr>
            <w:r w:rsidRPr="00694CEE">
              <w:t>11.</w:t>
            </w:r>
          </w:p>
        </w:tc>
        <w:tc>
          <w:tcPr>
            <w:tcW w:w="1800" w:type="dxa"/>
            <w:gridSpan w:val="2"/>
          </w:tcPr>
          <w:p w14:paraId="582ACC4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7CEB7FC7"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Demobilization Phase of the EOC General Responsibilities Checklist.</w:t>
            </w:r>
          </w:p>
        </w:tc>
        <w:tc>
          <w:tcPr>
            <w:tcW w:w="2214" w:type="dxa"/>
          </w:tcPr>
          <w:p w14:paraId="7191FA2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bl>
    <w:p w14:paraId="71C9F228" w14:textId="77777777" w:rsidR="00BF0F4E" w:rsidRPr="00694CEE" w:rsidRDefault="00BF0F4E">
      <w:pPr>
        <w:rPr>
          <w:rFonts w:ascii="Segoe UI Semilight" w:eastAsiaTheme="majorEastAsia" w:hAnsi="Segoe UI Semilight" w:cstheme="majorBidi"/>
          <w:b/>
          <w:bCs/>
          <w:color w:val="58595B"/>
          <w:sz w:val="38"/>
          <w:szCs w:val="28"/>
        </w:rPr>
      </w:pPr>
      <w:bookmarkStart w:id="95" w:name="_Toc50737719"/>
      <w:r w:rsidRPr="00694CEE">
        <w:br w:type="page"/>
      </w:r>
    </w:p>
    <w:p w14:paraId="1C43F56A" w14:textId="32F811A7" w:rsidR="00A81992" w:rsidRPr="00694CEE" w:rsidRDefault="00A81992" w:rsidP="00A81992">
      <w:pPr>
        <w:pStyle w:val="Heading1"/>
      </w:pPr>
      <w:bookmarkStart w:id="96" w:name="_Toc53665221"/>
      <w:r w:rsidRPr="00694CEE">
        <w:lastRenderedPageBreak/>
        <w:t>Liaison Officer</w:t>
      </w:r>
      <w:bookmarkEnd w:id="95"/>
      <w:bookmarkEnd w:id="96"/>
    </w:p>
    <w:p w14:paraId="2504BAA4" w14:textId="55BDAE74" w:rsidR="003B5795" w:rsidRPr="00694CEE" w:rsidRDefault="003B5795" w:rsidP="008115E7">
      <w:pPr>
        <w:pStyle w:val="BodyText"/>
      </w:pPr>
      <w:r w:rsidRPr="00694CEE">
        <w:t>The Liaison Officer is responsible for overseeing</w:t>
      </w:r>
      <w:r w:rsidR="003028F4" w:rsidRPr="00694CEE">
        <w:rPr>
          <w:rFonts w:ascii="Arial" w:hAnsi="Arial"/>
        </w:rPr>
        <w:t xml:space="preserve"> </w:t>
      </w:r>
      <w:r w:rsidR="003028F4" w:rsidRPr="00694CEE">
        <w:tab/>
        <w:t>all</w:t>
      </w:r>
      <w:r w:rsidR="008115E7" w:rsidRPr="00694CEE">
        <w:t xml:space="preserve"> </w:t>
      </w:r>
      <w:r w:rsidR="003028F4" w:rsidRPr="00694CEE">
        <w:t>liaison activities, including coordinating with outside cooperating and assisting agencies or organization representatives assigned to the EOC and handling requests from other EOCs for representatives.</w:t>
      </w:r>
    </w:p>
    <w:p w14:paraId="762AB759" w14:textId="77777777" w:rsidR="00A81992" w:rsidRPr="00694CEE" w:rsidRDefault="00A81992" w:rsidP="00A81992">
      <w:pPr>
        <w:pStyle w:val="Heading2"/>
      </w:pPr>
      <w:bookmarkStart w:id="97" w:name="_Toc50737720"/>
      <w:bookmarkStart w:id="98" w:name="_Toc53665222"/>
      <w:r w:rsidRPr="00694CEE">
        <w:t>Roles and Responsibilities</w:t>
      </w:r>
      <w:bookmarkEnd w:id="97"/>
      <w:bookmarkEnd w:id="98"/>
    </w:p>
    <w:p w14:paraId="3793D5A6" w14:textId="77777777" w:rsidR="00A81992" w:rsidRPr="00694CEE" w:rsidRDefault="00A81992" w:rsidP="00D73E3E">
      <w:pPr>
        <w:pStyle w:val="Bullet"/>
      </w:pPr>
      <w:r w:rsidRPr="00694CEE">
        <w:tab/>
        <w:t xml:space="preserve">Establish and maintain a central location for incoming outside cooperating and assisting agencies or organization representatives, providing workspace and support as needed. </w:t>
      </w:r>
    </w:p>
    <w:p w14:paraId="3D7825DC" w14:textId="15A4D813" w:rsidR="00A81992" w:rsidRPr="00694CEE" w:rsidRDefault="00A81992" w:rsidP="00A81992">
      <w:pPr>
        <w:pStyle w:val="Bullet"/>
      </w:pPr>
      <w:r w:rsidRPr="00694CEE">
        <w:tab/>
        <w:t>Ensure that position</w:t>
      </w:r>
      <w:r w:rsidR="00C569F7" w:rsidRPr="00694CEE">
        <w:t>-</w:t>
      </w:r>
      <w:r w:rsidRPr="00694CEE">
        <w:t xml:space="preserve">specific guidelines, policy directives, situation reports, and a copy of the EOC </w:t>
      </w:r>
      <w:r w:rsidRPr="00694CEE">
        <w:rPr>
          <w:highlight w:val="lightGray"/>
        </w:rPr>
        <w:t>(IAP or EAP)</w:t>
      </w:r>
      <w:r w:rsidRPr="00694CEE">
        <w:t xml:space="preserve"> is provided to outside cooperating and assisting agencies or organization representatives upon check-in. </w:t>
      </w:r>
    </w:p>
    <w:p w14:paraId="4551399F" w14:textId="6F30AB1E" w:rsidR="00A81992" w:rsidRDefault="00A81992" w:rsidP="00A81992">
      <w:pPr>
        <w:pStyle w:val="Bullet"/>
      </w:pPr>
      <w:r w:rsidRPr="00694CEE">
        <w:tab/>
        <w:t xml:space="preserve">In conjunction with the EOC Director, provide orientations for VIPs and other visitors to the EOC. </w:t>
      </w:r>
    </w:p>
    <w:p w14:paraId="39218B85" w14:textId="64DB82E2" w:rsidR="0018782F" w:rsidRPr="00694CEE" w:rsidRDefault="0018782F" w:rsidP="00B47B54">
      <w:pPr>
        <w:pStyle w:val="BodyText"/>
      </w:pPr>
      <w:r w:rsidRPr="00D601B3">
        <w:rPr>
          <w:b/>
          <w:bCs/>
        </w:rPr>
        <w:t>Member of:</w:t>
      </w:r>
      <w:r>
        <w:t xml:space="preserve"> Command Staff</w:t>
      </w:r>
    </w:p>
    <w:p w14:paraId="581C544A" w14:textId="326B5341" w:rsidR="00A81992" w:rsidRPr="00694CEE" w:rsidRDefault="00A81992" w:rsidP="00A81992">
      <w:pPr>
        <w:pStyle w:val="Heading2"/>
      </w:pPr>
      <w:bookmarkStart w:id="99" w:name="_Toc50737721"/>
      <w:bookmarkStart w:id="100" w:name="_Toc53665223"/>
      <w:r w:rsidRPr="00694CEE">
        <w:t>Position Checklists (Activation, Operations, Demobilization)</w:t>
      </w:r>
      <w:bookmarkEnd w:id="99"/>
      <w:bookmarkEnd w:id="100"/>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A81992" w:rsidRPr="00694CEE" w14:paraId="4546A8AC" w14:textId="77777777" w:rsidTr="00A60D06">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51DA7851" w14:textId="77777777" w:rsidR="00A81992" w:rsidRPr="00694CEE" w:rsidRDefault="00A81992" w:rsidP="00B62EE0">
            <w:pPr>
              <w:pStyle w:val="TableHeader"/>
            </w:pPr>
            <w:r w:rsidRPr="00694CEE">
              <w:t>Liaison Officer Checklist</w:t>
            </w:r>
          </w:p>
        </w:tc>
      </w:tr>
      <w:tr w:rsidR="00A81992" w:rsidRPr="00694CEE" w14:paraId="4CFFC5BA"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42C1A1E1" w14:textId="77777777" w:rsidR="00A81992" w:rsidRPr="00694CEE" w:rsidRDefault="00A81992" w:rsidP="00B62EE0">
            <w:pPr>
              <w:pStyle w:val="TableText"/>
              <w:jc w:val="center"/>
              <w:rPr>
                <w:b/>
                <w:bCs/>
              </w:rPr>
            </w:pPr>
            <w:r w:rsidRPr="00694CEE">
              <w:rPr>
                <w:b/>
                <w:bCs/>
              </w:rPr>
              <w:t>Item</w:t>
            </w:r>
          </w:p>
        </w:tc>
        <w:tc>
          <w:tcPr>
            <w:tcW w:w="1800" w:type="dxa"/>
            <w:gridSpan w:val="2"/>
            <w:hideMark/>
          </w:tcPr>
          <w:p w14:paraId="196C14F3"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626C6A71"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743C6BC8"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A81992" w:rsidRPr="00694CEE" w14:paraId="47A93AF0"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0B5143F8" w14:textId="77777777" w:rsidR="00A81992" w:rsidRPr="00694CEE" w:rsidRDefault="00A81992" w:rsidP="00B62EE0">
            <w:pPr>
              <w:pStyle w:val="TableText"/>
              <w:jc w:val="center"/>
              <w:rPr>
                <w:b/>
                <w:bCs/>
              </w:rPr>
            </w:pPr>
            <w:r w:rsidRPr="00694CEE">
              <w:rPr>
                <w:b/>
                <w:bCs/>
              </w:rPr>
              <w:t>Activation Phase</w:t>
            </w:r>
          </w:p>
        </w:tc>
      </w:tr>
      <w:tr w:rsidR="00A81992" w:rsidRPr="00694CEE" w14:paraId="4ECD0F37"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4246EBB8" w14:textId="77777777" w:rsidR="00A81992" w:rsidRPr="00694CEE" w:rsidRDefault="00A81992" w:rsidP="00B62EE0">
            <w:pPr>
              <w:pStyle w:val="TableText"/>
            </w:pPr>
            <w:r w:rsidRPr="00694CEE">
              <w:t>1.</w:t>
            </w:r>
          </w:p>
        </w:tc>
        <w:tc>
          <w:tcPr>
            <w:tcW w:w="1800" w:type="dxa"/>
            <w:gridSpan w:val="2"/>
          </w:tcPr>
          <w:p w14:paraId="35CDC637"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239F3B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Activation Phase of the EOC General Responsibilities Checklist.</w:t>
            </w:r>
          </w:p>
        </w:tc>
        <w:tc>
          <w:tcPr>
            <w:tcW w:w="2214" w:type="dxa"/>
          </w:tcPr>
          <w:p w14:paraId="74467A41"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7D4DD59B"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2BCD97B5" w14:textId="77777777" w:rsidR="00A81992" w:rsidRPr="00694CEE" w:rsidRDefault="00A81992" w:rsidP="00B62EE0">
            <w:pPr>
              <w:pStyle w:val="TableText"/>
            </w:pPr>
            <w:r w:rsidRPr="00694CEE">
              <w:t>2.</w:t>
            </w:r>
          </w:p>
        </w:tc>
        <w:tc>
          <w:tcPr>
            <w:tcW w:w="1800" w:type="dxa"/>
            <w:gridSpan w:val="2"/>
          </w:tcPr>
          <w:p w14:paraId="0941D5B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DB0BAF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Receive initial briefing from the EOC Director.</w:t>
            </w:r>
          </w:p>
        </w:tc>
        <w:tc>
          <w:tcPr>
            <w:tcW w:w="2214" w:type="dxa"/>
          </w:tcPr>
          <w:p w14:paraId="4000E49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10B3CF65"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2E08A554" w14:textId="77777777" w:rsidR="00A81992" w:rsidRPr="00694CEE" w:rsidRDefault="00A81992" w:rsidP="00B62EE0">
            <w:pPr>
              <w:pStyle w:val="TableText"/>
            </w:pPr>
            <w:r w:rsidRPr="00694CEE">
              <w:t>3.</w:t>
            </w:r>
          </w:p>
        </w:tc>
        <w:tc>
          <w:tcPr>
            <w:tcW w:w="1800" w:type="dxa"/>
            <w:gridSpan w:val="2"/>
          </w:tcPr>
          <w:p w14:paraId="1CBB517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9314D2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Determine the status of liaison activities that have already taken place or are in process.</w:t>
            </w:r>
          </w:p>
        </w:tc>
        <w:tc>
          <w:tcPr>
            <w:tcW w:w="2214" w:type="dxa"/>
          </w:tcPr>
          <w:p w14:paraId="53697B8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647E8215"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5D280CC3" w14:textId="77777777" w:rsidR="00A81992" w:rsidRPr="00694CEE" w:rsidRDefault="00A81992" w:rsidP="00B62EE0">
            <w:pPr>
              <w:pStyle w:val="TableText"/>
              <w:jc w:val="center"/>
              <w:rPr>
                <w:b/>
                <w:bCs/>
              </w:rPr>
            </w:pPr>
            <w:r w:rsidRPr="00694CEE">
              <w:rPr>
                <w:b/>
                <w:bCs/>
              </w:rPr>
              <w:t>Operational Phase</w:t>
            </w:r>
          </w:p>
        </w:tc>
      </w:tr>
      <w:tr w:rsidR="00A81992" w:rsidRPr="00694CEE" w14:paraId="6769E4DB"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64515963" w14:textId="77777777" w:rsidR="00A81992" w:rsidRPr="00694CEE" w:rsidRDefault="00A81992" w:rsidP="00B62EE0">
            <w:pPr>
              <w:pStyle w:val="TableText"/>
            </w:pPr>
            <w:r w:rsidRPr="00694CEE">
              <w:t>4.</w:t>
            </w:r>
          </w:p>
        </w:tc>
        <w:tc>
          <w:tcPr>
            <w:tcW w:w="1800" w:type="dxa"/>
            <w:gridSpan w:val="2"/>
          </w:tcPr>
          <w:p w14:paraId="1FDF0B2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4ABC798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Determine required liaison activities in conjunction with and at the direction of the EOC Director.</w:t>
            </w:r>
          </w:p>
        </w:tc>
        <w:tc>
          <w:tcPr>
            <w:tcW w:w="2214" w:type="dxa"/>
          </w:tcPr>
          <w:p w14:paraId="3B8E915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59D0E6CB"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647D9F3E" w14:textId="77777777" w:rsidR="00A81992" w:rsidRPr="00694CEE" w:rsidRDefault="00A81992" w:rsidP="00B62EE0">
            <w:pPr>
              <w:pStyle w:val="TableText"/>
            </w:pPr>
            <w:r w:rsidRPr="00694CEE">
              <w:t>5.</w:t>
            </w:r>
          </w:p>
        </w:tc>
        <w:tc>
          <w:tcPr>
            <w:tcW w:w="1800" w:type="dxa"/>
            <w:gridSpan w:val="2"/>
          </w:tcPr>
          <w:p w14:paraId="4252E6C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016BAD7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Establish and maintain a central location for incoming outside cooperating and assisting agencies or organization representatives.</w:t>
            </w:r>
          </w:p>
        </w:tc>
        <w:tc>
          <w:tcPr>
            <w:tcW w:w="2214" w:type="dxa"/>
          </w:tcPr>
          <w:p w14:paraId="1AEB8EC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41E9DAC6"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3E32ED2C" w14:textId="77777777" w:rsidR="00A81992" w:rsidRPr="00694CEE" w:rsidRDefault="00A81992" w:rsidP="00B62EE0">
            <w:pPr>
              <w:pStyle w:val="TableText"/>
            </w:pPr>
            <w:r w:rsidRPr="00694CEE">
              <w:t>6.</w:t>
            </w:r>
          </w:p>
        </w:tc>
        <w:tc>
          <w:tcPr>
            <w:tcW w:w="1800" w:type="dxa"/>
            <w:gridSpan w:val="2"/>
          </w:tcPr>
          <w:p w14:paraId="42C1970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7CC1D3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 xml:space="preserve">Coordinate with the EOC Director to fill requests from other EOCs for </w:t>
            </w:r>
            <w:r w:rsidRPr="00694CEE">
              <w:rPr>
                <w:highlight w:val="lightGray"/>
              </w:rPr>
              <w:t>(Name of Jurisdiction)</w:t>
            </w:r>
            <w:r w:rsidRPr="00694CEE">
              <w:t xml:space="preserve"> representatives.</w:t>
            </w:r>
          </w:p>
        </w:tc>
        <w:tc>
          <w:tcPr>
            <w:tcW w:w="2214" w:type="dxa"/>
          </w:tcPr>
          <w:p w14:paraId="0C8ABFB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0A666C2C"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437AAB1B" w14:textId="77777777" w:rsidR="00A81992" w:rsidRPr="00694CEE" w:rsidRDefault="00A81992" w:rsidP="00B62EE0">
            <w:pPr>
              <w:pStyle w:val="TableText"/>
            </w:pPr>
            <w:r w:rsidRPr="00694CEE">
              <w:lastRenderedPageBreak/>
              <w:t>7.</w:t>
            </w:r>
          </w:p>
        </w:tc>
        <w:tc>
          <w:tcPr>
            <w:tcW w:w="1800" w:type="dxa"/>
            <w:gridSpan w:val="2"/>
          </w:tcPr>
          <w:p w14:paraId="5403081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35A6008"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Provide position-specific guidelines, policy directives, situation reports, and a copy of the EOC action plan to outside cooperating and assisting agencies or organization representatives upon check-in.</w:t>
            </w:r>
          </w:p>
        </w:tc>
        <w:tc>
          <w:tcPr>
            <w:tcW w:w="2214" w:type="dxa"/>
          </w:tcPr>
          <w:p w14:paraId="0D22C82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68440B85"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16509733" w14:textId="77777777" w:rsidR="00A81992" w:rsidRPr="00694CEE" w:rsidRDefault="00A81992" w:rsidP="00B62EE0">
            <w:pPr>
              <w:pStyle w:val="TableText"/>
            </w:pPr>
            <w:r w:rsidRPr="00694CEE">
              <w:t>8.</w:t>
            </w:r>
          </w:p>
        </w:tc>
        <w:tc>
          <w:tcPr>
            <w:tcW w:w="1800" w:type="dxa"/>
            <w:gridSpan w:val="2"/>
          </w:tcPr>
          <w:p w14:paraId="2CC5306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23DDE39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In conjunction with the EOC Director, provide orientations for VIPs and other visitors to the EOC</w:t>
            </w:r>
            <w:r w:rsidRPr="00694CEE">
              <w:rPr>
                <w:szCs w:val="24"/>
              </w:rPr>
              <w:t>.</w:t>
            </w:r>
          </w:p>
        </w:tc>
        <w:tc>
          <w:tcPr>
            <w:tcW w:w="2214" w:type="dxa"/>
          </w:tcPr>
          <w:p w14:paraId="126FDB7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7EBE4520"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157AE79A" w14:textId="77777777" w:rsidR="00A81992" w:rsidRPr="00694CEE" w:rsidRDefault="00A81992" w:rsidP="00B62EE0">
            <w:pPr>
              <w:pStyle w:val="TableText"/>
            </w:pPr>
            <w:r w:rsidRPr="00694CEE">
              <w:t>9.</w:t>
            </w:r>
          </w:p>
        </w:tc>
        <w:tc>
          <w:tcPr>
            <w:tcW w:w="1800" w:type="dxa"/>
            <w:gridSpan w:val="2"/>
          </w:tcPr>
          <w:p w14:paraId="2713C33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3C348DF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Shift Change section of the EOC General Responsibilities Checklist.</w:t>
            </w:r>
          </w:p>
        </w:tc>
        <w:tc>
          <w:tcPr>
            <w:tcW w:w="2214" w:type="dxa"/>
          </w:tcPr>
          <w:p w14:paraId="4736072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0C81FE1C"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646EDF86" w14:textId="77777777" w:rsidR="00A81992" w:rsidRPr="00694CEE" w:rsidRDefault="00A81992" w:rsidP="00B62EE0">
            <w:pPr>
              <w:pStyle w:val="TableText"/>
              <w:jc w:val="center"/>
              <w:rPr>
                <w:b/>
                <w:bCs/>
              </w:rPr>
            </w:pPr>
            <w:r w:rsidRPr="00694CEE">
              <w:rPr>
                <w:b/>
                <w:bCs/>
              </w:rPr>
              <w:t>Demobilization Phase</w:t>
            </w:r>
          </w:p>
        </w:tc>
      </w:tr>
      <w:tr w:rsidR="00A81992" w:rsidRPr="00694CEE" w14:paraId="3DCE8B4F"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71FE3742" w14:textId="77777777" w:rsidR="00A81992" w:rsidRPr="00694CEE" w:rsidRDefault="00A81992" w:rsidP="00B62EE0">
            <w:pPr>
              <w:pStyle w:val="TableText"/>
            </w:pPr>
            <w:r w:rsidRPr="00694CEE">
              <w:t>10.</w:t>
            </w:r>
          </w:p>
        </w:tc>
        <w:tc>
          <w:tcPr>
            <w:tcW w:w="1800" w:type="dxa"/>
            <w:gridSpan w:val="2"/>
          </w:tcPr>
          <w:p w14:paraId="409ADCE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101A7D57"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In coordination with and at the direction of the EOC Director, deactivate your position</w:t>
            </w:r>
            <w:r w:rsidRPr="00694CEE">
              <w:rPr>
                <w:szCs w:val="24"/>
              </w:rPr>
              <w:t>.</w:t>
            </w:r>
          </w:p>
        </w:tc>
        <w:tc>
          <w:tcPr>
            <w:tcW w:w="2214" w:type="dxa"/>
          </w:tcPr>
          <w:p w14:paraId="6347352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54EAAF57"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37C31863" w14:textId="77777777" w:rsidR="00A81992" w:rsidRPr="00694CEE" w:rsidRDefault="00A81992" w:rsidP="00B62EE0">
            <w:pPr>
              <w:pStyle w:val="TableText"/>
            </w:pPr>
            <w:r w:rsidRPr="00694CEE">
              <w:t>11.</w:t>
            </w:r>
          </w:p>
        </w:tc>
        <w:tc>
          <w:tcPr>
            <w:tcW w:w="1800" w:type="dxa"/>
            <w:gridSpan w:val="2"/>
          </w:tcPr>
          <w:p w14:paraId="528B5AC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4725F203"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Demobilization Phase of the EOC General Responsibilities Checklist.</w:t>
            </w:r>
          </w:p>
        </w:tc>
        <w:tc>
          <w:tcPr>
            <w:tcW w:w="2214" w:type="dxa"/>
          </w:tcPr>
          <w:p w14:paraId="15C22AA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bl>
    <w:p w14:paraId="1D692937" w14:textId="77777777" w:rsidR="00BF0F4E" w:rsidRPr="00694CEE" w:rsidRDefault="00BF0F4E">
      <w:pPr>
        <w:rPr>
          <w:rFonts w:ascii="Segoe UI Semilight" w:eastAsiaTheme="majorEastAsia" w:hAnsi="Segoe UI Semilight" w:cstheme="majorBidi"/>
          <w:b/>
          <w:bCs/>
          <w:color w:val="58595B"/>
          <w:sz w:val="38"/>
          <w:szCs w:val="28"/>
        </w:rPr>
      </w:pPr>
      <w:bookmarkStart w:id="101" w:name="_Toc48562448"/>
      <w:bookmarkStart w:id="102" w:name="_Toc50737722"/>
      <w:r w:rsidRPr="00694CEE">
        <w:br w:type="page"/>
      </w:r>
    </w:p>
    <w:p w14:paraId="6DB2F07C" w14:textId="7F774398" w:rsidR="00A81992" w:rsidRPr="00694CEE" w:rsidRDefault="00A81992" w:rsidP="00A81992">
      <w:pPr>
        <w:pStyle w:val="Heading1"/>
      </w:pPr>
      <w:bookmarkStart w:id="103" w:name="_Toc53665224"/>
      <w:r w:rsidRPr="00694CEE">
        <w:lastRenderedPageBreak/>
        <w:t>Legal Counsel</w:t>
      </w:r>
      <w:bookmarkEnd w:id="101"/>
      <w:bookmarkEnd w:id="102"/>
      <w:bookmarkEnd w:id="103"/>
    </w:p>
    <w:p w14:paraId="2524773B" w14:textId="77777777" w:rsidR="00683631" w:rsidRPr="00694CEE" w:rsidRDefault="00683631" w:rsidP="00683631">
      <w:pPr>
        <w:pStyle w:val="BodyText"/>
      </w:pPr>
      <w:r w:rsidRPr="00694CEE">
        <w:t xml:space="preserve">The Legal Counsel is responsible for assessing all legal risks and liabilities resulting from an incident or resulting operations and providing counsel to the EOC Director regarding emergency actions and potential legal implications. </w:t>
      </w:r>
    </w:p>
    <w:p w14:paraId="04C0BAB0" w14:textId="77777777" w:rsidR="00A81992" w:rsidRPr="00694CEE" w:rsidRDefault="00A81992" w:rsidP="00A81992">
      <w:pPr>
        <w:pStyle w:val="Heading2"/>
      </w:pPr>
      <w:bookmarkStart w:id="104" w:name="_Toc48562449"/>
      <w:bookmarkStart w:id="105" w:name="_Toc50737723"/>
      <w:bookmarkStart w:id="106" w:name="_Toc53665225"/>
      <w:r w:rsidRPr="00694CEE">
        <w:t>Roles and Responsibilities</w:t>
      </w:r>
      <w:bookmarkEnd w:id="104"/>
      <w:bookmarkEnd w:id="105"/>
      <w:bookmarkEnd w:id="106"/>
    </w:p>
    <w:p w14:paraId="70C6AC4E" w14:textId="77777777" w:rsidR="00A81992" w:rsidRPr="00694CEE" w:rsidRDefault="00A81992" w:rsidP="00A81992">
      <w:pPr>
        <w:pStyle w:val="Bullet"/>
      </w:pPr>
      <w:r w:rsidRPr="00694CEE">
        <w:t xml:space="preserve">Assess </w:t>
      </w:r>
      <w:r w:rsidRPr="00694CEE">
        <w:rPr>
          <w:rStyle w:val="Shaded"/>
          <w:shd w:val="clear" w:color="auto" w:fill="D9D9D9" w:themeFill="background1" w:themeFillShade="D9"/>
        </w:rPr>
        <w:t>(Name of Jurisdiction)</w:t>
      </w:r>
      <w:r w:rsidRPr="00694CEE">
        <w:t xml:space="preserve"> legal risks and liabilities resulting from the emergency or from operations.  </w:t>
      </w:r>
    </w:p>
    <w:p w14:paraId="10CD1949" w14:textId="77777777" w:rsidR="00A81992" w:rsidRPr="00694CEE" w:rsidRDefault="00A81992" w:rsidP="00A81992">
      <w:pPr>
        <w:pStyle w:val="Bullet"/>
      </w:pPr>
      <w:r w:rsidRPr="00694CEE">
        <w:tab/>
        <w:t xml:space="preserve">Provide professional counsel to the EOC Director regarding emergency actions, liabilities, legal procedures, and possible legal eventualities.  </w:t>
      </w:r>
    </w:p>
    <w:p w14:paraId="274FBD31" w14:textId="77777777" w:rsidR="00A81992" w:rsidRPr="00694CEE" w:rsidRDefault="00A81992" w:rsidP="00A81992">
      <w:pPr>
        <w:pStyle w:val="Bullet"/>
      </w:pPr>
      <w:r w:rsidRPr="00694CEE">
        <w:t xml:space="preserve">Represent the </w:t>
      </w:r>
      <w:r w:rsidRPr="00694CEE">
        <w:rPr>
          <w:rStyle w:val="Shaded"/>
          <w:shd w:val="clear" w:color="auto" w:fill="D9D9D9" w:themeFill="background1" w:themeFillShade="D9"/>
        </w:rPr>
        <w:t>(Name of Jurisdiction)</w:t>
      </w:r>
      <w:r w:rsidRPr="00694CEE">
        <w:t xml:space="preserve"> in matters involving local, state, and federal regulatory agencies.</w:t>
      </w:r>
    </w:p>
    <w:p w14:paraId="012DCAD6" w14:textId="77777777" w:rsidR="0018782F" w:rsidRDefault="0018782F" w:rsidP="0018782F">
      <w:pPr>
        <w:pStyle w:val="BodyText"/>
      </w:pPr>
      <w:bookmarkStart w:id="107" w:name="_Toc48562450"/>
      <w:bookmarkStart w:id="108" w:name="_Toc50737724"/>
      <w:bookmarkStart w:id="109" w:name="_Toc53665226"/>
      <w:r w:rsidRPr="00D601B3">
        <w:rPr>
          <w:b/>
          <w:bCs/>
        </w:rPr>
        <w:t>Member of:</w:t>
      </w:r>
      <w:r>
        <w:t xml:space="preserve"> Command Staff</w:t>
      </w:r>
    </w:p>
    <w:p w14:paraId="3919D911" w14:textId="6A3EF4A7" w:rsidR="00A81992" w:rsidRPr="00694CEE" w:rsidRDefault="00A81992" w:rsidP="00A81992">
      <w:pPr>
        <w:pStyle w:val="Heading2"/>
      </w:pPr>
      <w:r w:rsidRPr="00694CEE">
        <w:t>Position Checklists (Activation, Operations, Demobilization)</w:t>
      </w:r>
      <w:bookmarkEnd w:id="107"/>
      <w:bookmarkEnd w:id="108"/>
      <w:bookmarkEnd w:id="109"/>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A81992" w:rsidRPr="00694CEE" w14:paraId="0A219BF0" w14:textId="77777777" w:rsidTr="00A60D06">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2FA939F8" w14:textId="77777777" w:rsidR="00A81992" w:rsidRPr="00694CEE" w:rsidRDefault="00A81992" w:rsidP="00B62EE0">
            <w:pPr>
              <w:pStyle w:val="TableHeader"/>
            </w:pPr>
            <w:r w:rsidRPr="00694CEE">
              <w:t>Legal Counsel Checklist</w:t>
            </w:r>
          </w:p>
        </w:tc>
      </w:tr>
      <w:tr w:rsidR="00A81992" w:rsidRPr="00694CEE" w14:paraId="713E8979"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46680C8C" w14:textId="77777777" w:rsidR="00A81992" w:rsidRPr="00694CEE" w:rsidRDefault="00A81992" w:rsidP="00B62EE0">
            <w:pPr>
              <w:pStyle w:val="TableText"/>
              <w:jc w:val="center"/>
              <w:rPr>
                <w:b/>
                <w:bCs/>
              </w:rPr>
            </w:pPr>
            <w:r w:rsidRPr="00694CEE">
              <w:rPr>
                <w:b/>
                <w:bCs/>
              </w:rPr>
              <w:t>Item</w:t>
            </w:r>
          </w:p>
        </w:tc>
        <w:tc>
          <w:tcPr>
            <w:tcW w:w="1800" w:type="dxa"/>
            <w:gridSpan w:val="2"/>
            <w:hideMark/>
          </w:tcPr>
          <w:p w14:paraId="20B61FD7"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05F051CD"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6F7EDF04" w14:textId="77777777" w:rsidR="00A81992" w:rsidRPr="00694CEE" w:rsidRDefault="00A81992" w:rsidP="00B62EE0">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A81992" w:rsidRPr="00694CEE" w14:paraId="5C9690B7" w14:textId="77777777" w:rsidTr="00A60D06">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072CCBE4" w14:textId="77777777" w:rsidR="00A81992" w:rsidRPr="00694CEE" w:rsidRDefault="00A81992" w:rsidP="00B62EE0">
            <w:pPr>
              <w:pStyle w:val="TableText"/>
              <w:jc w:val="center"/>
              <w:rPr>
                <w:b/>
                <w:bCs/>
              </w:rPr>
            </w:pPr>
            <w:r w:rsidRPr="00694CEE">
              <w:rPr>
                <w:b/>
                <w:bCs/>
              </w:rPr>
              <w:t>Activation Phase</w:t>
            </w:r>
          </w:p>
        </w:tc>
      </w:tr>
      <w:tr w:rsidR="00A81992" w:rsidRPr="00694CEE" w14:paraId="6638F602"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173AA0BD" w14:textId="77777777" w:rsidR="00A81992" w:rsidRPr="00694CEE" w:rsidRDefault="00A81992" w:rsidP="00B62EE0">
            <w:pPr>
              <w:pStyle w:val="TableText"/>
            </w:pPr>
            <w:r w:rsidRPr="00694CEE">
              <w:t>1.</w:t>
            </w:r>
          </w:p>
        </w:tc>
        <w:tc>
          <w:tcPr>
            <w:tcW w:w="1800" w:type="dxa"/>
            <w:gridSpan w:val="2"/>
          </w:tcPr>
          <w:p w14:paraId="3F35277C"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5389C0E"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Activation Phase of the EOC General Responsibilities Checklist.</w:t>
            </w:r>
          </w:p>
        </w:tc>
        <w:tc>
          <w:tcPr>
            <w:tcW w:w="2214" w:type="dxa"/>
          </w:tcPr>
          <w:p w14:paraId="17C7C76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04BEB3B5"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32428AC9" w14:textId="77777777" w:rsidR="00A81992" w:rsidRPr="00694CEE" w:rsidRDefault="00A81992" w:rsidP="00B62EE0">
            <w:pPr>
              <w:pStyle w:val="TableText"/>
            </w:pPr>
            <w:r w:rsidRPr="00694CEE">
              <w:t>2.</w:t>
            </w:r>
          </w:p>
        </w:tc>
        <w:tc>
          <w:tcPr>
            <w:tcW w:w="1800" w:type="dxa"/>
            <w:gridSpan w:val="2"/>
          </w:tcPr>
          <w:p w14:paraId="3DD3159D"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5F104A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Receive initial briefing from the EOC Director.</w:t>
            </w:r>
          </w:p>
        </w:tc>
        <w:tc>
          <w:tcPr>
            <w:tcW w:w="2214" w:type="dxa"/>
          </w:tcPr>
          <w:p w14:paraId="6A4C1B4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F9052CF"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28" w:type="dxa"/>
            <w:gridSpan w:val="2"/>
          </w:tcPr>
          <w:p w14:paraId="2300DC7B" w14:textId="77777777" w:rsidR="00A81992" w:rsidRPr="00694CEE" w:rsidRDefault="00A81992" w:rsidP="00B62EE0">
            <w:pPr>
              <w:pStyle w:val="TableText"/>
            </w:pPr>
            <w:r w:rsidRPr="00694CEE">
              <w:t>3.</w:t>
            </w:r>
          </w:p>
        </w:tc>
        <w:tc>
          <w:tcPr>
            <w:tcW w:w="1800" w:type="dxa"/>
            <w:gridSpan w:val="2"/>
          </w:tcPr>
          <w:p w14:paraId="7317173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7E2DCE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Determine the status of legal risks or liabilities that have already taken place resulting from the emergency or operation.</w:t>
            </w:r>
          </w:p>
        </w:tc>
        <w:tc>
          <w:tcPr>
            <w:tcW w:w="2214" w:type="dxa"/>
          </w:tcPr>
          <w:p w14:paraId="3541FCE9"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1C9A1CD9"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1EC592B6" w14:textId="77777777" w:rsidR="00A81992" w:rsidRPr="00694CEE" w:rsidRDefault="00A81992" w:rsidP="00B62EE0">
            <w:pPr>
              <w:pStyle w:val="TableText"/>
              <w:jc w:val="center"/>
              <w:rPr>
                <w:b/>
                <w:bCs/>
              </w:rPr>
            </w:pPr>
            <w:r w:rsidRPr="00694CEE">
              <w:rPr>
                <w:b/>
                <w:bCs/>
              </w:rPr>
              <w:t>Operational Phase</w:t>
            </w:r>
          </w:p>
        </w:tc>
      </w:tr>
      <w:tr w:rsidR="00A81992" w:rsidRPr="00694CEE" w14:paraId="4A82FC32"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5F51644E" w14:textId="77777777" w:rsidR="00A81992" w:rsidRPr="00694CEE" w:rsidRDefault="00A81992" w:rsidP="00B62EE0">
            <w:pPr>
              <w:pStyle w:val="TableText"/>
            </w:pPr>
            <w:r w:rsidRPr="00694CEE">
              <w:t>4.</w:t>
            </w:r>
          </w:p>
        </w:tc>
        <w:tc>
          <w:tcPr>
            <w:tcW w:w="1800" w:type="dxa"/>
            <w:gridSpan w:val="2"/>
          </w:tcPr>
          <w:p w14:paraId="5081FC5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25BBA1E7" w14:textId="1C22E2E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Continually assess </w:t>
            </w:r>
            <w:r w:rsidRPr="00694CEE">
              <w:t>legal risks or liabilities resulting from the emergency or operation</w:t>
            </w:r>
            <w:r w:rsidR="00360D08" w:rsidRPr="00694CEE">
              <w:t>s</w:t>
            </w:r>
            <w:r w:rsidRPr="00694CEE">
              <w:t>, including current and planned operations.</w:t>
            </w:r>
          </w:p>
        </w:tc>
        <w:tc>
          <w:tcPr>
            <w:tcW w:w="2214" w:type="dxa"/>
          </w:tcPr>
          <w:p w14:paraId="2A3EE92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2E103740"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1E11D625" w14:textId="77777777" w:rsidR="00A81992" w:rsidRPr="00694CEE" w:rsidRDefault="00A81992" w:rsidP="00B62EE0">
            <w:pPr>
              <w:pStyle w:val="TableText"/>
            </w:pPr>
            <w:r w:rsidRPr="00694CEE">
              <w:t>5.</w:t>
            </w:r>
          </w:p>
        </w:tc>
        <w:tc>
          <w:tcPr>
            <w:tcW w:w="1800" w:type="dxa"/>
            <w:gridSpan w:val="2"/>
          </w:tcPr>
          <w:p w14:paraId="2D5103F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811C8E4"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Provide professional counsel to the EOC Director regarding emergency actions, liabilities, legal procedures, and possible legal eventualities.</w:t>
            </w:r>
          </w:p>
        </w:tc>
        <w:tc>
          <w:tcPr>
            <w:tcW w:w="2214" w:type="dxa"/>
          </w:tcPr>
          <w:p w14:paraId="7D54821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25740BD3"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3F246C64" w14:textId="2F9E720B" w:rsidR="00A81992" w:rsidRPr="00694CEE" w:rsidRDefault="001157B0" w:rsidP="00B62EE0">
            <w:pPr>
              <w:pStyle w:val="TableText"/>
            </w:pPr>
            <w:r w:rsidRPr="00694CEE">
              <w:t>6.</w:t>
            </w:r>
          </w:p>
        </w:tc>
        <w:tc>
          <w:tcPr>
            <w:tcW w:w="1800" w:type="dxa"/>
            <w:gridSpan w:val="2"/>
          </w:tcPr>
          <w:p w14:paraId="735EFF8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1E7D0D7F"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 xml:space="preserve">Represent and/or prepare to represent the </w:t>
            </w:r>
            <w:r w:rsidRPr="00694CEE">
              <w:rPr>
                <w:rStyle w:val="Shaded"/>
                <w:shd w:val="clear" w:color="auto" w:fill="D9D9D9" w:themeFill="background1" w:themeFillShade="D9"/>
              </w:rPr>
              <w:t>(Name of Jurisdiction)</w:t>
            </w:r>
            <w:r w:rsidRPr="00694CEE">
              <w:t xml:space="preserve"> in matters involving local, state, and federal regulatory agencies.</w:t>
            </w:r>
          </w:p>
        </w:tc>
        <w:tc>
          <w:tcPr>
            <w:tcW w:w="2214" w:type="dxa"/>
          </w:tcPr>
          <w:p w14:paraId="3E7B90F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5F6289BE"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6FF65FD0" w14:textId="7F9AC268" w:rsidR="00A81992" w:rsidRPr="00694CEE" w:rsidRDefault="001157B0" w:rsidP="00B62EE0">
            <w:pPr>
              <w:pStyle w:val="TableText"/>
            </w:pPr>
            <w:r w:rsidRPr="00694CEE">
              <w:lastRenderedPageBreak/>
              <w:t>7</w:t>
            </w:r>
            <w:r w:rsidR="00A81992" w:rsidRPr="00694CEE">
              <w:t>.</w:t>
            </w:r>
          </w:p>
        </w:tc>
        <w:tc>
          <w:tcPr>
            <w:tcW w:w="1800" w:type="dxa"/>
            <w:gridSpan w:val="2"/>
          </w:tcPr>
          <w:p w14:paraId="59C69750"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c>
          <w:tcPr>
            <w:tcW w:w="4037" w:type="dxa"/>
            <w:gridSpan w:val="2"/>
          </w:tcPr>
          <w:p w14:paraId="32A7AF81"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Shift Change section of the EOC General Responsibilities Checklist.</w:t>
            </w:r>
          </w:p>
        </w:tc>
        <w:tc>
          <w:tcPr>
            <w:tcW w:w="2214" w:type="dxa"/>
          </w:tcPr>
          <w:p w14:paraId="6604C0B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rPr>
                <w:b/>
              </w:rPr>
            </w:pPr>
          </w:p>
        </w:tc>
      </w:tr>
      <w:tr w:rsidR="00A81992" w:rsidRPr="00694CEE" w14:paraId="7815917A" w14:textId="77777777" w:rsidTr="00A60D06">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624B269F" w14:textId="77777777" w:rsidR="00A81992" w:rsidRPr="00694CEE" w:rsidRDefault="00A81992" w:rsidP="00B62EE0">
            <w:pPr>
              <w:pStyle w:val="TableText"/>
              <w:jc w:val="center"/>
              <w:rPr>
                <w:b/>
                <w:bCs/>
              </w:rPr>
            </w:pPr>
            <w:r w:rsidRPr="00694CEE">
              <w:rPr>
                <w:b/>
                <w:bCs/>
              </w:rPr>
              <w:t>Demobilization Phase</w:t>
            </w:r>
          </w:p>
        </w:tc>
      </w:tr>
      <w:tr w:rsidR="00A81992" w:rsidRPr="00694CEE" w14:paraId="7636B56B"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6E7AEEDA" w14:textId="6007E3F8" w:rsidR="00A81992" w:rsidRPr="00694CEE" w:rsidRDefault="001157B0" w:rsidP="00B62EE0">
            <w:pPr>
              <w:pStyle w:val="TableText"/>
            </w:pPr>
            <w:r w:rsidRPr="00694CEE">
              <w:t>8</w:t>
            </w:r>
            <w:r w:rsidR="00A81992" w:rsidRPr="00694CEE">
              <w:t>.</w:t>
            </w:r>
          </w:p>
        </w:tc>
        <w:tc>
          <w:tcPr>
            <w:tcW w:w="1800" w:type="dxa"/>
            <w:gridSpan w:val="2"/>
          </w:tcPr>
          <w:p w14:paraId="7D2A130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522830A2"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t>In coordination with and at the direction of the EOC Director, deactivate your position</w:t>
            </w:r>
            <w:r w:rsidRPr="00694CEE">
              <w:rPr>
                <w:szCs w:val="24"/>
              </w:rPr>
              <w:t>.</w:t>
            </w:r>
          </w:p>
        </w:tc>
        <w:tc>
          <w:tcPr>
            <w:tcW w:w="2214" w:type="dxa"/>
          </w:tcPr>
          <w:p w14:paraId="6ADE88E5"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r w:rsidR="00A81992" w:rsidRPr="00694CEE" w14:paraId="3933E869" w14:textId="77777777" w:rsidTr="00A60D06">
        <w:trPr>
          <w:cantSplit/>
        </w:trPr>
        <w:tc>
          <w:tcPr>
            <w:cnfStyle w:val="001000000000" w:firstRow="0" w:lastRow="0" w:firstColumn="1" w:lastColumn="0" w:oddVBand="0" w:evenVBand="0" w:oddHBand="0" w:evenHBand="0" w:firstRowFirstColumn="0" w:firstRowLastColumn="0" w:lastRowFirstColumn="0" w:lastRowLastColumn="0"/>
            <w:tcW w:w="805" w:type="dxa"/>
          </w:tcPr>
          <w:p w14:paraId="2BDAD05E" w14:textId="7F81A9E3" w:rsidR="00A81992" w:rsidRPr="00694CEE" w:rsidRDefault="001157B0" w:rsidP="00B62EE0">
            <w:pPr>
              <w:pStyle w:val="TableText"/>
            </w:pPr>
            <w:r w:rsidRPr="00694CEE">
              <w:t>9</w:t>
            </w:r>
            <w:r w:rsidR="00A81992" w:rsidRPr="00694CEE">
              <w:t>.</w:t>
            </w:r>
          </w:p>
        </w:tc>
        <w:tc>
          <w:tcPr>
            <w:tcW w:w="1800" w:type="dxa"/>
            <w:gridSpan w:val="2"/>
          </w:tcPr>
          <w:p w14:paraId="047881CA"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c>
          <w:tcPr>
            <w:tcW w:w="4037" w:type="dxa"/>
            <w:gridSpan w:val="2"/>
          </w:tcPr>
          <w:p w14:paraId="1E17DB7B"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Demobilization Phase of the EOC General Responsibilities Checklist.</w:t>
            </w:r>
          </w:p>
        </w:tc>
        <w:tc>
          <w:tcPr>
            <w:tcW w:w="2214" w:type="dxa"/>
          </w:tcPr>
          <w:p w14:paraId="144BC0E6" w14:textId="77777777" w:rsidR="00A81992" w:rsidRPr="00694CEE" w:rsidRDefault="00A81992" w:rsidP="00B62EE0">
            <w:pPr>
              <w:pStyle w:val="TableText"/>
              <w:cnfStyle w:val="000000000000" w:firstRow="0" w:lastRow="0" w:firstColumn="0" w:lastColumn="0" w:oddVBand="0" w:evenVBand="0" w:oddHBand="0" w:evenHBand="0" w:firstRowFirstColumn="0" w:firstRowLastColumn="0" w:lastRowFirstColumn="0" w:lastRowLastColumn="0"/>
            </w:pPr>
          </w:p>
        </w:tc>
      </w:tr>
    </w:tbl>
    <w:p w14:paraId="037483FC" w14:textId="4671F1FE" w:rsidR="00A81992" w:rsidRPr="00694CEE" w:rsidRDefault="00BF0F4E" w:rsidP="00725E8D">
      <w:pPr>
        <w:pStyle w:val="Heading1"/>
        <w:numPr>
          <w:ilvl w:val="0"/>
          <w:numId w:val="17"/>
        </w:numPr>
        <w:ind w:hanging="630"/>
      </w:pPr>
      <w:bookmarkStart w:id="110" w:name="_Toc48562454"/>
      <w:bookmarkStart w:id="111" w:name="_Toc50737725"/>
      <w:r w:rsidRPr="00694CEE">
        <w:br w:type="page"/>
      </w:r>
      <w:r w:rsidR="00725E8D" w:rsidRPr="00694CEE">
        <w:lastRenderedPageBreak/>
        <w:t xml:space="preserve"> </w:t>
      </w:r>
      <w:bookmarkStart w:id="112" w:name="_Toc53665227"/>
      <w:r w:rsidR="008D5F5D" w:rsidRPr="00694CEE">
        <w:t xml:space="preserve">Situational Awareness </w:t>
      </w:r>
      <w:r w:rsidR="00A81992" w:rsidRPr="00694CEE">
        <w:t>Section Chief</w:t>
      </w:r>
      <w:bookmarkEnd w:id="110"/>
      <w:bookmarkEnd w:id="111"/>
      <w:bookmarkEnd w:id="112"/>
    </w:p>
    <w:p w14:paraId="19D2F983" w14:textId="77777777" w:rsidR="008D5F5D" w:rsidRPr="00694CEE" w:rsidRDefault="008D5F5D" w:rsidP="008D5F5D">
      <w:pPr>
        <w:pStyle w:val="BodyText"/>
      </w:pPr>
      <w:bookmarkStart w:id="113" w:name="_Toc48562455"/>
      <w:bookmarkStart w:id="114" w:name="_Toc51223385"/>
      <w:r w:rsidRPr="00694CEE">
        <w:t xml:space="preserve">The Situational Awareness Section Chief is responsible for the collection, analysis, and dissemination of information regarding potential or actual incidents to establish and maintain situational awareness. Information is needed to: </w:t>
      </w:r>
    </w:p>
    <w:p w14:paraId="4DBADBAC" w14:textId="349EA0E0" w:rsidR="008D5F5D" w:rsidRPr="00694CEE" w:rsidRDefault="008D5F5D" w:rsidP="008D5F5D">
      <w:pPr>
        <w:pStyle w:val="Number"/>
      </w:pPr>
      <w:r w:rsidRPr="00694CEE">
        <w:tab/>
        <w:t xml:space="preserve">Understand the current situation with a focus on status of community lifelines and public perceptions (commercial and social media), </w:t>
      </w:r>
    </w:p>
    <w:p w14:paraId="148A4176" w14:textId="77777777" w:rsidR="008D5F5D" w:rsidRPr="00694CEE" w:rsidRDefault="008D5F5D" w:rsidP="008D5F5D">
      <w:pPr>
        <w:pStyle w:val="Number"/>
      </w:pPr>
      <w:r w:rsidRPr="00694CEE">
        <w:tab/>
        <w:t>Predict probable course of incident events, including impacts of hazards and restoration timelines for community lifelines, and</w:t>
      </w:r>
    </w:p>
    <w:p w14:paraId="16FDF588" w14:textId="77777777" w:rsidR="008D5F5D" w:rsidRPr="00694CEE" w:rsidRDefault="008D5F5D" w:rsidP="008D5F5D">
      <w:pPr>
        <w:pStyle w:val="Number"/>
      </w:pPr>
      <w:r w:rsidRPr="00694CEE">
        <w:t xml:space="preserve">Inform the decision-making process to prepare alternative strategies and control operations for the incident.  </w:t>
      </w:r>
    </w:p>
    <w:p w14:paraId="27C11596" w14:textId="4D27764E" w:rsidR="008D5F5D" w:rsidRPr="00694CEE" w:rsidRDefault="008D5F5D" w:rsidP="008D5F5D">
      <w:pPr>
        <w:pStyle w:val="BodyText"/>
      </w:pPr>
      <w:r w:rsidRPr="00694CEE">
        <w:t>The Situational Awareness Section Chief is responsible for producing SITREPs and other situational awareness products</w:t>
      </w:r>
      <w:r w:rsidR="009A17AC" w:rsidRPr="00694CEE">
        <w:t xml:space="preserve"> </w:t>
      </w:r>
      <w:r w:rsidRPr="00694CEE">
        <w:t>and providing situational awareness briefings as requested. The Situational Awareness Section Chief activates and supervises units within the Situational Awareness Section.</w:t>
      </w:r>
    </w:p>
    <w:p w14:paraId="3565D14B" w14:textId="77777777" w:rsidR="008D5F5D" w:rsidRPr="00694CEE" w:rsidRDefault="008D5F5D" w:rsidP="008D5F5D">
      <w:pPr>
        <w:pStyle w:val="Heading2"/>
      </w:pPr>
      <w:bookmarkStart w:id="115" w:name="_Toc53665228"/>
      <w:r w:rsidRPr="00694CEE">
        <w:t>Roles and Responsibilities</w:t>
      </w:r>
      <w:bookmarkEnd w:id="113"/>
      <w:bookmarkEnd w:id="114"/>
      <w:bookmarkEnd w:id="115"/>
    </w:p>
    <w:p w14:paraId="47839455" w14:textId="68ECBC7A" w:rsidR="00722093" w:rsidRPr="00694CEE" w:rsidRDefault="008D5F5D" w:rsidP="007241D7">
      <w:pPr>
        <w:pStyle w:val="Bullet"/>
      </w:pPr>
      <w:r w:rsidRPr="00694CEE">
        <w:tab/>
      </w:r>
      <w:r w:rsidR="00722093" w:rsidRPr="00694CEE">
        <w:t>Oversee the collection, analysis, and dissemination of incident-specific and other operational information related to the emergency from all available sources (e.g., field contacts, other EOC staff, Technical Specialists, news feeds, and social media feeds).</w:t>
      </w:r>
    </w:p>
    <w:p w14:paraId="1DDE59AC" w14:textId="77777777" w:rsidR="00722093" w:rsidRPr="00694CEE" w:rsidRDefault="00722093" w:rsidP="007241D7">
      <w:pPr>
        <w:pStyle w:val="Bullet"/>
      </w:pPr>
      <w:r w:rsidRPr="00694CEE">
        <w:t xml:space="preserve">Ensure the responsibilities of the Situational Awareness Section are addressed as required, including the following: </w:t>
      </w:r>
    </w:p>
    <w:p w14:paraId="7622D853" w14:textId="77777777" w:rsidR="00722093" w:rsidRPr="00694CEE" w:rsidRDefault="00722093" w:rsidP="007241D7">
      <w:pPr>
        <w:pStyle w:val="BL2"/>
      </w:pPr>
      <w:r w:rsidRPr="00694CEE">
        <w:t>Ensure all maps, status boards, and other displays contain current and accurate information.</w:t>
      </w:r>
    </w:p>
    <w:p w14:paraId="31D1D4E0" w14:textId="77777777" w:rsidR="00722093" w:rsidRPr="00694CEE" w:rsidRDefault="00722093" w:rsidP="007241D7">
      <w:pPr>
        <w:pStyle w:val="BL2"/>
      </w:pPr>
      <w:r w:rsidRPr="00694CEE">
        <w:t xml:space="preserve">Prepare SITREPs and other situational awareness products for information dissemination, such as reports, briefings, and presentation products. </w:t>
      </w:r>
    </w:p>
    <w:p w14:paraId="59E05E6E" w14:textId="77777777" w:rsidR="00722093" w:rsidRPr="00694CEE" w:rsidRDefault="00722093" w:rsidP="007241D7">
      <w:pPr>
        <w:pStyle w:val="BL2"/>
      </w:pPr>
      <w:r w:rsidRPr="00694CEE">
        <w:t>Provide briefings as requested by the EOC Director or policy-level leadership.</w:t>
      </w:r>
    </w:p>
    <w:p w14:paraId="0F937FA0" w14:textId="77777777" w:rsidR="00722093" w:rsidRPr="00694CEE" w:rsidRDefault="00722093" w:rsidP="007241D7">
      <w:pPr>
        <w:pStyle w:val="BL2"/>
      </w:pPr>
      <w:r w:rsidRPr="00694CEE">
        <w:t>Collect and maintain up-to-date information regarding the impacts and status of community lifelines including restoration timelines.</w:t>
      </w:r>
    </w:p>
    <w:p w14:paraId="2893D28D" w14:textId="77777777" w:rsidR="00722093" w:rsidRPr="00694CEE" w:rsidRDefault="00722093" w:rsidP="007241D7">
      <w:pPr>
        <w:pStyle w:val="Bullet"/>
      </w:pPr>
      <w:r w:rsidRPr="00694CEE">
        <w:t xml:space="preserve">Oversee damage assessment. </w:t>
      </w:r>
    </w:p>
    <w:p w14:paraId="4A013241" w14:textId="77777777" w:rsidR="00722093" w:rsidRPr="00694CEE" w:rsidRDefault="00722093" w:rsidP="007241D7">
      <w:pPr>
        <w:pStyle w:val="Bullet"/>
      </w:pPr>
      <w:r w:rsidRPr="00694CEE">
        <w:t>Inform EOC Director of significant issues affecting the Situational Awareness Section.</w:t>
      </w:r>
    </w:p>
    <w:p w14:paraId="2AF1C8F2" w14:textId="77777777" w:rsidR="00722093" w:rsidRPr="00694CEE" w:rsidRDefault="00722093" w:rsidP="007241D7">
      <w:pPr>
        <w:pStyle w:val="Bullet"/>
      </w:pPr>
      <w:r w:rsidRPr="00694CEE">
        <w:t xml:space="preserve">Ensure the Situational Awareness Section </w:t>
      </w:r>
      <w:r w:rsidRPr="00694CEE">
        <w:rPr>
          <w:szCs w:val="20"/>
        </w:rPr>
        <w:t xml:space="preserve">objectives, as stated in EOC </w:t>
      </w:r>
      <w:r w:rsidRPr="00694CEE">
        <w:rPr>
          <w:szCs w:val="20"/>
          <w:highlight w:val="lightGray"/>
        </w:rPr>
        <w:t>(IAPs or EAPs)</w:t>
      </w:r>
      <w:r w:rsidRPr="00694CEE">
        <w:rPr>
          <w:szCs w:val="20"/>
        </w:rPr>
        <w:t>, are accomplished within the operational period or within the estimated time frame.</w:t>
      </w:r>
    </w:p>
    <w:p w14:paraId="52A51D36" w14:textId="16A601BF" w:rsidR="00722093" w:rsidRPr="00694CEE" w:rsidRDefault="00722093" w:rsidP="007241D7">
      <w:pPr>
        <w:pStyle w:val="Bullet"/>
      </w:pPr>
      <w:r w:rsidRPr="00694CEE">
        <w:t>Establish the appropriate level of organization for the Situational Awareness Section, including the activation of Community Lifelines Unit, Hazard Analysis Unit, and Media Analysis Unit.</w:t>
      </w:r>
    </w:p>
    <w:p w14:paraId="0D2EF5C2" w14:textId="77777777" w:rsidR="00AE6605" w:rsidRPr="00694CEE" w:rsidRDefault="00AE6605" w:rsidP="00AE6605">
      <w:pPr>
        <w:pStyle w:val="Bullet"/>
      </w:pPr>
      <w:r w:rsidRPr="00694CEE">
        <w:t>Supervise the Situational Awareness Section and exercise overall responsibility for the coordination of unit activities within the section.</w:t>
      </w:r>
    </w:p>
    <w:p w14:paraId="5BFE114D" w14:textId="15EDB465" w:rsidR="009A17AC" w:rsidRPr="00694CEE" w:rsidRDefault="009A17AC" w:rsidP="009A17AC">
      <w:pPr>
        <w:pStyle w:val="Bullet"/>
      </w:pPr>
      <w:r w:rsidRPr="00694CEE">
        <w:t>Ensure Activity Logs (ICS 214) are maintained by Situational Awareness Section staff.</w:t>
      </w:r>
    </w:p>
    <w:p w14:paraId="0FCA9FA5" w14:textId="0B989394" w:rsidR="00B24FA4" w:rsidRDefault="008D5F5D" w:rsidP="008D5F5D">
      <w:pPr>
        <w:pStyle w:val="Bullet"/>
        <w:numPr>
          <w:ilvl w:val="0"/>
          <w:numId w:val="0"/>
        </w:numPr>
      </w:pPr>
      <w:bookmarkStart w:id="116" w:name="_Hlk55473463"/>
      <w:r w:rsidRPr="00694CEE">
        <w:tab/>
      </w:r>
      <w:r w:rsidRPr="00694CEE">
        <w:rPr>
          <w:b/>
          <w:bCs/>
        </w:rPr>
        <w:t>Reports to:</w:t>
      </w:r>
      <w:r w:rsidRPr="00694CEE">
        <w:t xml:space="preserve"> EOC Director</w:t>
      </w:r>
      <w:bookmarkEnd w:id="116"/>
    </w:p>
    <w:p w14:paraId="77625101" w14:textId="74A65422" w:rsidR="0018782F" w:rsidRPr="00694CEE" w:rsidRDefault="0018782F" w:rsidP="00B47B54">
      <w:pPr>
        <w:pStyle w:val="BodyText"/>
      </w:pPr>
      <w:bookmarkStart w:id="117" w:name="_Hlk56324123"/>
      <w:r w:rsidRPr="00B2381A">
        <w:rPr>
          <w:b/>
          <w:bCs/>
        </w:rPr>
        <w:t>Member of:</w:t>
      </w:r>
      <w:r w:rsidRPr="00B2381A">
        <w:t xml:space="preserve"> </w:t>
      </w:r>
      <w:r>
        <w:t>General</w:t>
      </w:r>
      <w:r w:rsidRPr="00B2381A">
        <w:t xml:space="preserve"> Staff</w:t>
      </w:r>
      <w:bookmarkEnd w:id="117"/>
    </w:p>
    <w:p w14:paraId="5CDDCEF0" w14:textId="77777777" w:rsidR="008D5F5D" w:rsidRPr="00694CEE" w:rsidRDefault="008D5F5D" w:rsidP="00692461">
      <w:pPr>
        <w:pStyle w:val="Heading3"/>
      </w:pPr>
      <w:r w:rsidRPr="00694CEE">
        <w:lastRenderedPageBreak/>
        <w:t>Subordinate Units Roles and Responsibilities</w:t>
      </w:r>
    </w:p>
    <w:p w14:paraId="4458A335" w14:textId="77777777" w:rsidR="008D5F5D" w:rsidRPr="00694CEE" w:rsidRDefault="008D5F5D" w:rsidP="008D5F5D">
      <w:pPr>
        <w:pStyle w:val="BodyText"/>
      </w:pPr>
      <w:r w:rsidRPr="00694CEE">
        <w:t>The Situational Awareness Section Chief is responsible for the oversight of the Community Lifelines Unit, Hazard Analysis Unit, and Media Analysis Unit. All functions not assigned by the Section Chief remain the responsibility of the Section Chief.</w:t>
      </w:r>
    </w:p>
    <w:p w14:paraId="1779EFD0" w14:textId="77777777" w:rsidR="008D5F5D" w:rsidRPr="00694CEE" w:rsidRDefault="008D5F5D" w:rsidP="008D5F5D">
      <w:pPr>
        <w:pStyle w:val="Heading2"/>
      </w:pPr>
      <w:bookmarkStart w:id="118" w:name="_Toc48562456"/>
      <w:bookmarkStart w:id="119" w:name="_Toc51223386"/>
      <w:bookmarkStart w:id="120" w:name="_Toc53665229"/>
      <w:r w:rsidRPr="00694CEE">
        <w:t>Position Checklists (Activation, Operations, Demobilization)</w:t>
      </w:r>
      <w:bookmarkEnd w:id="118"/>
      <w:bookmarkEnd w:id="119"/>
      <w:bookmarkEnd w:id="120"/>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8D5F5D" w:rsidRPr="00694CEE" w14:paraId="44F6FC65" w14:textId="77777777" w:rsidTr="00FA6C1C">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3BF1C3F2" w14:textId="38F571DD" w:rsidR="008D5F5D" w:rsidRPr="00694CEE" w:rsidRDefault="008D5F5D" w:rsidP="00FA6C1C">
            <w:pPr>
              <w:pStyle w:val="TableHeader"/>
            </w:pPr>
            <w:r w:rsidRPr="00694CEE">
              <w:rPr>
                <w:rFonts w:ascii="Arial" w:hAnsi="Arial" w:cs="Arial"/>
                <w:sz w:val="24"/>
              </w:rPr>
              <w:br w:type="page"/>
            </w:r>
            <w:r w:rsidR="00722093" w:rsidRPr="00694CEE">
              <w:t>Situational Awareness</w:t>
            </w:r>
            <w:r w:rsidRPr="00694CEE">
              <w:t xml:space="preserve"> Section Chief Checklist</w:t>
            </w:r>
          </w:p>
        </w:tc>
      </w:tr>
      <w:tr w:rsidR="008D5F5D" w:rsidRPr="00694CEE" w14:paraId="46A6F023"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523D9498" w14:textId="77777777" w:rsidR="008D5F5D" w:rsidRPr="00694CEE" w:rsidRDefault="008D5F5D" w:rsidP="00FA6C1C">
            <w:pPr>
              <w:pStyle w:val="TableText"/>
              <w:jc w:val="center"/>
              <w:rPr>
                <w:b/>
                <w:bCs/>
              </w:rPr>
            </w:pPr>
            <w:r w:rsidRPr="00694CEE">
              <w:rPr>
                <w:b/>
                <w:bCs/>
              </w:rPr>
              <w:t>Item</w:t>
            </w:r>
          </w:p>
        </w:tc>
        <w:tc>
          <w:tcPr>
            <w:tcW w:w="1800" w:type="dxa"/>
            <w:gridSpan w:val="2"/>
            <w:hideMark/>
          </w:tcPr>
          <w:p w14:paraId="1F7A6642"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35B1C00E"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7F2196E6"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8D5F5D" w:rsidRPr="00694CEE" w14:paraId="6978B664"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0D574EDA" w14:textId="77777777" w:rsidR="008D5F5D" w:rsidRPr="00694CEE" w:rsidRDefault="008D5F5D" w:rsidP="00FA6C1C">
            <w:pPr>
              <w:pStyle w:val="TableText"/>
              <w:jc w:val="center"/>
              <w:rPr>
                <w:b/>
                <w:bCs/>
              </w:rPr>
            </w:pPr>
            <w:r w:rsidRPr="00694CEE">
              <w:rPr>
                <w:b/>
                <w:bCs/>
              </w:rPr>
              <w:t>Activation Phase</w:t>
            </w:r>
          </w:p>
        </w:tc>
      </w:tr>
      <w:tr w:rsidR="008D5F5D" w:rsidRPr="00694CEE" w14:paraId="20E18B3D"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56FA192E" w14:textId="77777777" w:rsidR="008D5F5D" w:rsidRPr="00694CEE" w:rsidRDefault="008D5F5D" w:rsidP="00FA6C1C">
            <w:pPr>
              <w:pStyle w:val="TableText"/>
            </w:pPr>
            <w:r w:rsidRPr="00694CEE">
              <w:t>1.</w:t>
            </w:r>
          </w:p>
        </w:tc>
        <w:tc>
          <w:tcPr>
            <w:tcW w:w="1800" w:type="dxa"/>
            <w:gridSpan w:val="2"/>
          </w:tcPr>
          <w:p w14:paraId="53A4E76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784E579F"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Complete the tasks outlined in the Activation Phase of the EOC General Responsibilities Checklist.</w:t>
            </w:r>
          </w:p>
        </w:tc>
        <w:tc>
          <w:tcPr>
            <w:tcW w:w="2214" w:type="dxa"/>
          </w:tcPr>
          <w:p w14:paraId="70845C9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9CF05B6"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7A7706A" w14:textId="77777777" w:rsidR="008D5F5D" w:rsidRPr="00694CEE" w:rsidRDefault="008D5F5D" w:rsidP="00FA6C1C">
            <w:pPr>
              <w:pStyle w:val="TableText"/>
            </w:pPr>
            <w:r w:rsidRPr="00694CEE">
              <w:t>2.</w:t>
            </w:r>
          </w:p>
        </w:tc>
        <w:tc>
          <w:tcPr>
            <w:tcW w:w="1800" w:type="dxa"/>
            <w:gridSpan w:val="2"/>
          </w:tcPr>
          <w:p w14:paraId="3D905066"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469343E"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Receive initial briefing from EOC Director that includes initial priorities for the EOC based on current status and information from On-scene Incident Commander, if assigned.</w:t>
            </w:r>
          </w:p>
        </w:tc>
        <w:tc>
          <w:tcPr>
            <w:tcW w:w="2214" w:type="dxa"/>
          </w:tcPr>
          <w:p w14:paraId="33060A8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73E02DCE"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661AC5B8" w14:textId="77777777" w:rsidR="008D5F5D" w:rsidRPr="00694CEE" w:rsidRDefault="008D5F5D" w:rsidP="00FA6C1C">
            <w:pPr>
              <w:pStyle w:val="TableText"/>
            </w:pPr>
            <w:r w:rsidRPr="00694CEE">
              <w:t>3.</w:t>
            </w:r>
          </w:p>
        </w:tc>
        <w:tc>
          <w:tcPr>
            <w:tcW w:w="1800" w:type="dxa"/>
            <w:gridSpan w:val="2"/>
          </w:tcPr>
          <w:p w14:paraId="2C20234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7F6F353" w14:textId="6322402B" w:rsidR="008D5F5D" w:rsidRPr="00694CEE" w:rsidRDefault="009A17AC"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Situational Awareness Section is set up properly and that appropriate personnel, equipment, and supplies are in place.</w:t>
            </w:r>
          </w:p>
        </w:tc>
        <w:tc>
          <w:tcPr>
            <w:tcW w:w="2214" w:type="dxa"/>
          </w:tcPr>
          <w:p w14:paraId="07E1936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3BB782F9"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A4A26CD" w14:textId="77777777" w:rsidR="008D5F5D" w:rsidRPr="00694CEE" w:rsidRDefault="008D5F5D" w:rsidP="00FA6C1C">
            <w:pPr>
              <w:pStyle w:val="TableText"/>
            </w:pPr>
            <w:r w:rsidRPr="00694CEE">
              <w:t>4.</w:t>
            </w:r>
          </w:p>
        </w:tc>
        <w:tc>
          <w:tcPr>
            <w:tcW w:w="1800" w:type="dxa"/>
            <w:gridSpan w:val="2"/>
          </w:tcPr>
          <w:p w14:paraId="09BF872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3AFABD2" w14:textId="30608CCF"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 xml:space="preserve">Based on the situation, activate </w:t>
            </w:r>
            <w:r w:rsidR="00D42F28" w:rsidRPr="00694CEE">
              <w:t>u</w:t>
            </w:r>
            <w:r w:rsidRPr="00694CEE">
              <w:t xml:space="preserve">nits within the Situational Awareness Section. </w:t>
            </w:r>
          </w:p>
          <w:p w14:paraId="555F5EEB" w14:textId="77777777" w:rsidR="008D5F5D" w:rsidRPr="00694CEE" w:rsidRDefault="008D5F5D" w:rsidP="00FA6C1C">
            <w:pPr>
              <w:pStyle w:val="TableBullet"/>
              <w:tabs>
                <w:tab w:val="clear" w:pos="2325"/>
                <w:tab w:val="num" w:pos="648"/>
              </w:tabs>
              <w:cnfStyle w:val="000000000000" w:firstRow="0" w:lastRow="0" w:firstColumn="0" w:lastColumn="0" w:oddVBand="0" w:evenVBand="0" w:oddHBand="0" w:evenHBand="0" w:firstRowFirstColumn="0" w:firstRowLastColumn="0" w:lastRowFirstColumn="0" w:lastRowLastColumn="0"/>
            </w:pPr>
            <w:r w:rsidRPr="00694CEE">
              <w:t>Community Lifelines Unit</w:t>
            </w:r>
          </w:p>
          <w:p w14:paraId="46C95016" w14:textId="77777777" w:rsidR="008D5F5D" w:rsidRPr="00694CEE" w:rsidRDefault="008D5F5D" w:rsidP="00FA6C1C">
            <w:pPr>
              <w:pStyle w:val="TableBullet"/>
              <w:tabs>
                <w:tab w:val="clear" w:pos="2325"/>
                <w:tab w:val="num" w:pos="648"/>
              </w:tabs>
              <w:cnfStyle w:val="000000000000" w:firstRow="0" w:lastRow="0" w:firstColumn="0" w:lastColumn="0" w:oddVBand="0" w:evenVBand="0" w:oddHBand="0" w:evenHBand="0" w:firstRowFirstColumn="0" w:firstRowLastColumn="0" w:lastRowFirstColumn="0" w:lastRowLastColumn="0"/>
            </w:pPr>
            <w:r w:rsidRPr="00694CEE">
              <w:t>Hazard Analysis Unit</w:t>
            </w:r>
          </w:p>
          <w:p w14:paraId="3412395B" w14:textId="77777777" w:rsidR="008D5F5D" w:rsidRPr="00694CE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Media Analysis Unit</w:t>
            </w:r>
          </w:p>
        </w:tc>
        <w:tc>
          <w:tcPr>
            <w:tcW w:w="2214" w:type="dxa"/>
          </w:tcPr>
          <w:p w14:paraId="3A2F17F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D6C124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A286A4B" w14:textId="77777777" w:rsidR="008D5F5D" w:rsidRPr="00694CEE" w:rsidRDefault="008D5F5D" w:rsidP="00FA6C1C">
            <w:pPr>
              <w:pStyle w:val="TableText"/>
            </w:pPr>
            <w:r w:rsidRPr="00694CEE">
              <w:t>5.</w:t>
            </w:r>
          </w:p>
        </w:tc>
        <w:tc>
          <w:tcPr>
            <w:tcW w:w="1800" w:type="dxa"/>
            <w:gridSpan w:val="2"/>
          </w:tcPr>
          <w:p w14:paraId="4B827EEF"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84C7FCC" w14:textId="12F98C4F" w:rsidR="008D5F5D" w:rsidRPr="00694CEE" w:rsidRDefault="009A17AC"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Contact</w:t>
            </w:r>
            <w:r w:rsidR="008D5F5D" w:rsidRPr="00694CEE">
              <w:rPr>
                <w:szCs w:val="24"/>
              </w:rPr>
              <w:t xml:space="preserve"> activated Incident Command Post(s)</w:t>
            </w:r>
            <w:r w:rsidR="00CB7CE4" w:rsidRPr="00694CEE">
              <w:rPr>
                <w:szCs w:val="24"/>
              </w:rPr>
              <w:t>,</w:t>
            </w:r>
            <w:r w:rsidR="008D5F5D" w:rsidRPr="00694CEE">
              <w:rPr>
                <w:szCs w:val="24"/>
              </w:rPr>
              <w:t xml:space="preserve"> and establish a schedule for obtaining situation reports.</w:t>
            </w:r>
          </w:p>
        </w:tc>
        <w:tc>
          <w:tcPr>
            <w:tcW w:w="2214" w:type="dxa"/>
          </w:tcPr>
          <w:p w14:paraId="59CFA14E"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485853E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60587E2" w14:textId="77777777" w:rsidR="008D5F5D" w:rsidRPr="00694CEE" w:rsidRDefault="008D5F5D" w:rsidP="00FA6C1C">
            <w:pPr>
              <w:pStyle w:val="TableText"/>
            </w:pPr>
            <w:r w:rsidRPr="00694CEE">
              <w:t>6.</w:t>
            </w:r>
          </w:p>
        </w:tc>
        <w:tc>
          <w:tcPr>
            <w:tcW w:w="1800" w:type="dxa"/>
            <w:gridSpan w:val="2"/>
          </w:tcPr>
          <w:p w14:paraId="1D3AA00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D19E57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Based on the incident, determine the need to separate </w:t>
            </w:r>
            <w:r w:rsidRPr="00694CEE">
              <w:t>the coordination of collection, analysis, and sharing of incident-related intelligence and investigative information into a separate Intelligence Unit.</w:t>
            </w:r>
          </w:p>
        </w:tc>
        <w:tc>
          <w:tcPr>
            <w:tcW w:w="2214" w:type="dxa"/>
          </w:tcPr>
          <w:p w14:paraId="1585C80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36D61500"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F97425E" w14:textId="77777777" w:rsidR="008D5F5D" w:rsidRPr="00694CEE" w:rsidRDefault="008D5F5D" w:rsidP="00FA6C1C">
            <w:pPr>
              <w:pStyle w:val="TableText"/>
            </w:pPr>
            <w:r w:rsidRPr="00694CEE">
              <w:t>7.</w:t>
            </w:r>
          </w:p>
        </w:tc>
        <w:tc>
          <w:tcPr>
            <w:tcW w:w="1800" w:type="dxa"/>
            <w:gridSpan w:val="2"/>
          </w:tcPr>
          <w:p w14:paraId="68DA099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FAF6A16" w14:textId="5ACB7E0E"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adequate staffing to collect and analyze incoming information situational awareness products</w:t>
            </w:r>
            <w:r w:rsidR="009A17AC" w:rsidRPr="00694CEE">
              <w:rPr>
                <w:szCs w:val="24"/>
              </w:rPr>
              <w:t>, and disseminate approved products</w:t>
            </w:r>
            <w:r w:rsidR="00D42F28" w:rsidRPr="00694CEE">
              <w:rPr>
                <w:szCs w:val="24"/>
              </w:rPr>
              <w:t>.</w:t>
            </w:r>
          </w:p>
        </w:tc>
        <w:tc>
          <w:tcPr>
            <w:tcW w:w="2214" w:type="dxa"/>
          </w:tcPr>
          <w:p w14:paraId="57857B3F"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2CABE02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DF0772B" w14:textId="77777777" w:rsidR="008D5F5D" w:rsidRPr="00694CEE" w:rsidRDefault="008D5F5D" w:rsidP="00FA6C1C">
            <w:pPr>
              <w:pStyle w:val="TableText"/>
            </w:pPr>
            <w:r w:rsidRPr="00694CEE">
              <w:t>8.</w:t>
            </w:r>
          </w:p>
        </w:tc>
        <w:tc>
          <w:tcPr>
            <w:tcW w:w="1800" w:type="dxa"/>
            <w:gridSpan w:val="2"/>
          </w:tcPr>
          <w:p w14:paraId="1D18821E"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044760A"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Meet with Resources Support Section Chief and Operations Branch, if activated, and review any major incident reports.</w:t>
            </w:r>
          </w:p>
        </w:tc>
        <w:tc>
          <w:tcPr>
            <w:tcW w:w="2214" w:type="dxa"/>
          </w:tcPr>
          <w:p w14:paraId="6D713FD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7D268319"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58C2C3C8" w14:textId="77777777" w:rsidR="008D5F5D" w:rsidRPr="00694CEE" w:rsidRDefault="008D5F5D" w:rsidP="00FA6C1C">
            <w:pPr>
              <w:pStyle w:val="TableText"/>
            </w:pPr>
            <w:r w:rsidRPr="00694CEE">
              <w:lastRenderedPageBreak/>
              <w:t>9.</w:t>
            </w:r>
          </w:p>
        </w:tc>
        <w:tc>
          <w:tcPr>
            <w:tcW w:w="1800" w:type="dxa"/>
            <w:gridSpan w:val="2"/>
          </w:tcPr>
          <w:p w14:paraId="42DDAF6A"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D9F5497" w14:textId="31246028"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Review responsibilities within the Situational Awareness Section</w:t>
            </w:r>
            <w:r w:rsidR="00D42F28" w:rsidRPr="00694CEE">
              <w:rPr>
                <w:szCs w:val="24"/>
              </w:rPr>
              <w:t>,</w:t>
            </w:r>
            <w:r w:rsidRPr="00694CEE">
              <w:rPr>
                <w:szCs w:val="24"/>
              </w:rPr>
              <w:t xml:space="preserve"> and develop approach for carrying out these responsibilities.</w:t>
            </w:r>
          </w:p>
        </w:tc>
        <w:tc>
          <w:tcPr>
            <w:tcW w:w="2214" w:type="dxa"/>
          </w:tcPr>
          <w:p w14:paraId="747D11F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5F3496F8"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9803E9B" w14:textId="77777777" w:rsidR="008D5F5D" w:rsidRPr="00694CEE" w:rsidRDefault="008D5F5D" w:rsidP="00FA6C1C">
            <w:pPr>
              <w:pStyle w:val="TableText"/>
            </w:pPr>
            <w:r w:rsidRPr="00694CEE">
              <w:t>10.</w:t>
            </w:r>
          </w:p>
        </w:tc>
        <w:tc>
          <w:tcPr>
            <w:tcW w:w="1800" w:type="dxa"/>
            <w:gridSpan w:val="2"/>
          </w:tcPr>
          <w:p w14:paraId="57EEA92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9DB5B9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Identify Situational Awareness Section objectives to accomplish during the initial operational period.</w:t>
            </w:r>
          </w:p>
        </w:tc>
        <w:tc>
          <w:tcPr>
            <w:tcW w:w="2214" w:type="dxa"/>
          </w:tcPr>
          <w:p w14:paraId="6F565CD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15FA682B"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F909376" w14:textId="77777777" w:rsidR="008D5F5D" w:rsidRPr="00694CEE" w:rsidRDefault="008D5F5D" w:rsidP="00FA6C1C">
            <w:pPr>
              <w:pStyle w:val="TableText"/>
            </w:pPr>
            <w:r w:rsidRPr="00694CEE">
              <w:t>11.</w:t>
            </w:r>
          </w:p>
        </w:tc>
        <w:tc>
          <w:tcPr>
            <w:tcW w:w="1800" w:type="dxa"/>
            <w:gridSpan w:val="2"/>
          </w:tcPr>
          <w:p w14:paraId="6876213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6E5CEF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Adopt a proactive attitude, thinking ahead and anticipating situations and problems before they occur.</w:t>
            </w:r>
          </w:p>
        </w:tc>
        <w:tc>
          <w:tcPr>
            <w:tcW w:w="2214" w:type="dxa"/>
          </w:tcPr>
          <w:p w14:paraId="0940CCB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4B41A116"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27AEB60" w14:textId="77777777" w:rsidR="008D5F5D" w:rsidRPr="00694CEE" w:rsidRDefault="008D5F5D" w:rsidP="00FA6C1C">
            <w:pPr>
              <w:pStyle w:val="TableText"/>
            </w:pPr>
            <w:r w:rsidRPr="00694CEE">
              <w:t>12.</w:t>
            </w:r>
          </w:p>
        </w:tc>
        <w:tc>
          <w:tcPr>
            <w:tcW w:w="1800" w:type="dxa"/>
            <w:gridSpan w:val="2"/>
          </w:tcPr>
          <w:p w14:paraId="00A48CB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3B7A705" w14:textId="33B718C5"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As appropriate, assist Situational Awareness Section staff </w:t>
            </w:r>
            <w:r w:rsidR="00D42F28" w:rsidRPr="00694CEE">
              <w:rPr>
                <w:szCs w:val="24"/>
              </w:rPr>
              <w:t xml:space="preserve">in </w:t>
            </w:r>
            <w:r w:rsidRPr="00694CEE">
              <w:rPr>
                <w:szCs w:val="24"/>
              </w:rPr>
              <w:t>gain</w:t>
            </w:r>
            <w:r w:rsidR="00D42F28" w:rsidRPr="00694CEE">
              <w:rPr>
                <w:szCs w:val="24"/>
              </w:rPr>
              <w:t>ing</w:t>
            </w:r>
            <w:r w:rsidRPr="00694CEE">
              <w:rPr>
                <w:szCs w:val="24"/>
              </w:rPr>
              <w:t xml:space="preserve"> field response points of contact to improve field/EOC operations interface (may require assistance from the Resources Support Section).</w:t>
            </w:r>
          </w:p>
        </w:tc>
        <w:tc>
          <w:tcPr>
            <w:tcW w:w="2214" w:type="dxa"/>
          </w:tcPr>
          <w:p w14:paraId="778F306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7DB06546"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2FCD9A97" w14:textId="77777777" w:rsidR="008D5F5D" w:rsidRPr="00694CEE" w:rsidRDefault="008D5F5D" w:rsidP="00FA6C1C">
            <w:pPr>
              <w:pStyle w:val="TableText"/>
              <w:jc w:val="center"/>
              <w:rPr>
                <w:b/>
                <w:bCs/>
              </w:rPr>
            </w:pPr>
            <w:r w:rsidRPr="00694CEE">
              <w:rPr>
                <w:b/>
                <w:bCs/>
              </w:rPr>
              <w:t>Operational Phase</w:t>
            </w:r>
          </w:p>
        </w:tc>
      </w:tr>
      <w:tr w:rsidR="008D5F5D" w:rsidRPr="00694CEE" w14:paraId="4E862826" w14:textId="77777777" w:rsidTr="00FA6C1C">
        <w:trPr>
          <w:cantSplit/>
          <w:trHeight w:val="648"/>
        </w:trPr>
        <w:tc>
          <w:tcPr>
            <w:cnfStyle w:val="001000000000" w:firstRow="0" w:lastRow="0" w:firstColumn="1" w:lastColumn="0" w:oddVBand="0" w:evenVBand="0" w:oddHBand="0" w:evenHBand="0" w:firstRowFirstColumn="0" w:firstRowLastColumn="0" w:lastRowFirstColumn="0" w:lastRowLastColumn="0"/>
            <w:tcW w:w="805" w:type="dxa"/>
          </w:tcPr>
          <w:p w14:paraId="732A2723" w14:textId="77777777" w:rsidR="008D5F5D" w:rsidRPr="00694CEE" w:rsidRDefault="008D5F5D" w:rsidP="00FA6C1C">
            <w:pPr>
              <w:pStyle w:val="TableText"/>
              <w:rPr>
                <w:sz w:val="28"/>
              </w:rPr>
            </w:pPr>
            <w:r w:rsidRPr="00694CEE">
              <w:t>13.</w:t>
            </w:r>
          </w:p>
        </w:tc>
        <w:tc>
          <w:tcPr>
            <w:tcW w:w="1800" w:type="dxa"/>
            <w:gridSpan w:val="2"/>
          </w:tcPr>
          <w:p w14:paraId="332C5B8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7C046F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Ensure the Situational Awareness Section’s Activity Logs (ICS 214) and other necessary files are established and maintained.</w:t>
            </w:r>
          </w:p>
        </w:tc>
        <w:tc>
          <w:tcPr>
            <w:tcW w:w="2214" w:type="dxa"/>
          </w:tcPr>
          <w:p w14:paraId="366EAA40"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636DFCF5" w14:textId="77777777" w:rsidTr="00FA6C1C">
        <w:trPr>
          <w:cantSplit/>
          <w:trHeight w:val="458"/>
        </w:trPr>
        <w:tc>
          <w:tcPr>
            <w:cnfStyle w:val="001000000000" w:firstRow="0" w:lastRow="0" w:firstColumn="1" w:lastColumn="0" w:oddVBand="0" w:evenVBand="0" w:oddHBand="0" w:evenHBand="0" w:firstRowFirstColumn="0" w:firstRowLastColumn="0" w:lastRowFirstColumn="0" w:lastRowLastColumn="0"/>
            <w:tcW w:w="805" w:type="dxa"/>
          </w:tcPr>
          <w:p w14:paraId="0BBF1DEA" w14:textId="77777777" w:rsidR="008D5F5D" w:rsidRPr="00694CEE" w:rsidRDefault="008D5F5D" w:rsidP="00FA6C1C">
            <w:pPr>
              <w:pStyle w:val="TableText"/>
            </w:pPr>
            <w:r w:rsidRPr="00694CEE">
              <w:t>14.</w:t>
            </w:r>
          </w:p>
        </w:tc>
        <w:tc>
          <w:tcPr>
            <w:tcW w:w="1800" w:type="dxa"/>
            <w:gridSpan w:val="2"/>
          </w:tcPr>
          <w:p w14:paraId="3DEB40E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5257573" w14:textId="5AA438DF"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major incident reports and </w:t>
            </w:r>
            <w:r w:rsidR="00D42F28" w:rsidRPr="00694CEE">
              <w:rPr>
                <w:szCs w:val="24"/>
              </w:rPr>
              <w:t>b</w:t>
            </w:r>
            <w:r w:rsidRPr="00694CEE">
              <w:rPr>
                <w:szCs w:val="24"/>
              </w:rPr>
              <w:t>ranch status reports are completed by the Resources Support Section and accessible by the Situational Awareness Section.</w:t>
            </w:r>
          </w:p>
        </w:tc>
        <w:tc>
          <w:tcPr>
            <w:tcW w:w="2214" w:type="dxa"/>
          </w:tcPr>
          <w:p w14:paraId="0917719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5F8C515F"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0D8E1EF2" w14:textId="77777777" w:rsidR="008D5F5D" w:rsidRPr="00694CEE" w:rsidRDefault="008D5F5D" w:rsidP="00FA6C1C">
            <w:pPr>
              <w:pStyle w:val="TableText"/>
            </w:pPr>
            <w:r w:rsidRPr="00694CEE">
              <w:t>15.</w:t>
            </w:r>
          </w:p>
        </w:tc>
        <w:tc>
          <w:tcPr>
            <w:tcW w:w="1800" w:type="dxa"/>
            <w:gridSpan w:val="2"/>
          </w:tcPr>
          <w:p w14:paraId="2045D886"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2903F68" w14:textId="75654C88"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collection and analysis (vetting/validation) of incident information from field contacts, EOC staff, news feeds, social media feeds</w:t>
            </w:r>
            <w:r w:rsidR="009A17AC" w:rsidRPr="00694CEE">
              <w:rPr>
                <w:szCs w:val="24"/>
              </w:rPr>
              <w:t>, and hazard-specific sources (e.g.</w:t>
            </w:r>
            <w:r w:rsidR="009E4FED" w:rsidRPr="00694CEE">
              <w:rPr>
                <w:szCs w:val="24"/>
              </w:rPr>
              <w:t>,</w:t>
            </w:r>
            <w:r w:rsidR="009A17AC" w:rsidRPr="00694CEE">
              <w:rPr>
                <w:szCs w:val="24"/>
              </w:rPr>
              <w:t xml:space="preserve"> National Weather Services)</w:t>
            </w:r>
            <w:r w:rsidR="00CB7CE4" w:rsidRPr="00694CEE">
              <w:rPr>
                <w:szCs w:val="24"/>
              </w:rPr>
              <w:t>.</w:t>
            </w:r>
            <w:r w:rsidRPr="00694CEE">
              <w:rPr>
                <w:szCs w:val="24"/>
              </w:rPr>
              <w:t xml:space="preserve"> Include appropriate information in situational awareness products.  </w:t>
            </w:r>
          </w:p>
        </w:tc>
        <w:tc>
          <w:tcPr>
            <w:tcW w:w="2214" w:type="dxa"/>
          </w:tcPr>
          <w:p w14:paraId="62DD517F"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7843B39F"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3E7C4A2D" w14:textId="29F2C005" w:rsidR="009A17AC" w:rsidRPr="00694CEE" w:rsidRDefault="009A17AC" w:rsidP="009A17AC">
            <w:pPr>
              <w:pStyle w:val="TableText"/>
            </w:pPr>
            <w:r w:rsidRPr="00694CEE">
              <w:t>16.</w:t>
            </w:r>
          </w:p>
        </w:tc>
        <w:tc>
          <w:tcPr>
            <w:tcW w:w="1800" w:type="dxa"/>
            <w:gridSpan w:val="2"/>
          </w:tcPr>
          <w:p w14:paraId="413681FB" w14:textId="1CC293C8"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p>
        </w:tc>
        <w:tc>
          <w:tcPr>
            <w:tcW w:w="4037" w:type="dxa"/>
            <w:gridSpan w:val="2"/>
          </w:tcPr>
          <w:p w14:paraId="632547A8" w14:textId="1934D7F0"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development and maintenance of an up-to-date situational outlook.</w:t>
            </w:r>
          </w:p>
        </w:tc>
        <w:tc>
          <w:tcPr>
            <w:tcW w:w="2214" w:type="dxa"/>
          </w:tcPr>
          <w:p w14:paraId="283AF131"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1C1FC7CB"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584EDE42" w14:textId="60BD55AF" w:rsidR="009A17AC" w:rsidRPr="00694CEE" w:rsidRDefault="009A17AC" w:rsidP="009A17AC">
            <w:pPr>
              <w:pStyle w:val="TableText"/>
            </w:pPr>
            <w:r w:rsidRPr="00694CEE">
              <w:t>17.</w:t>
            </w:r>
          </w:p>
        </w:tc>
        <w:tc>
          <w:tcPr>
            <w:tcW w:w="1800" w:type="dxa"/>
            <w:gridSpan w:val="2"/>
          </w:tcPr>
          <w:p w14:paraId="64B181C9" w14:textId="6FAC2350"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8CCE6DF"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an EOC SITREP is produced, approved, and distributed to EOC sections in timeframe defined by EOC Director. </w:t>
            </w:r>
            <w:r w:rsidRPr="00694CEE">
              <w:rPr>
                <w:szCs w:val="24"/>
              </w:rPr>
              <w:br/>
            </w:r>
            <w:r w:rsidRPr="00694CEE">
              <w:rPr>
                <w:b/>
                <w:bCs/>
                <w:szCs w:val="24"/>
              </w:rPr>
              <w:t xml:space="preserve">Note: </w:t>
            </w:r>
            <w:r w:rsidRPr="00694CEE">
              <w:rPr>
                <w:szCs w:val="24"/>
              </w:rPr>
              <w:t>Commonly at least once prior to the end of the operational period but may be more frequent or less frequent based on operational tempo.</w:t>
            </w:r>
          </w:p>
        </w:tc>
        <w:tc>
          <w:tcPr>
            <w:tcW w:w="2214" w:type="dxa"/>
          </w:tcPr>
          <w:p w14:paraId="37C1AD3D"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01A2F200"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0A4066EE" w14:textId="5A8CFA8E" w:rsidR="009A17AC" w:rsidRPr="00694CEE" w:rsidRDefault="009A17AC" w:rsidP="009A17AC">
            <w:pPr>
              <w:pStyle w:val="TableText"/>
            </w:pPr>
            <w:r w:rsidRPr="00694CEE">
              <w:t>18.</w:t>
            </w:r>
          </w:p>
        </w:tc>
        <w:tc>
          <w:tcPr>
            <w:tcW w:w="1800" w:type="dxa"/>
            <w:gridSpan w:val="2"/>
          </w:tcPr>
          <w:p w14:paraId="63B96411" w14:textId="39D3B51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A40D570"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Upon request by the EOC Director or policy-level leadership, prepare additional situational awareness products and/or provide update briefings.</w:t>
            </w:r>
          </w:p>
        </w:tc>
        <w:tc>
          <w:tcPr>
            <w:tcW w:w="2214" w:type="dxa"/>
          </w:tcPr>
          <w:p w14:paraId="04490DCC"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19280EBC"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632AA7E4" w14:textId="6D750D93" w:rsidR="009A17AC" w:rsidRPr="00694CEE" w:rsidRDefault="009A17AC" w:rsidP="009A17AC">
            <w:pPr>
              <w:pStyle w:val="TableText"/>
            </w:pPr>
            <w:r w:rsidRPr="00694CEE">
              <w:lastRenderedPageBreak/>
              <w:t>19.</w:t>
            </w:r>
          </w:p>
        </w:tc>
        <w:tc>
          <w:tcPr>
            <w:tcW w:w="1800" w:type="dxa"/>
            <w:gridSpan w:val="2"/>
          </w:tcPr>
          <w:p w14:paraId="7677B104" w14:textId="09D7051B"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8CECDED" w14:textId="56FB11F0"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With approval of the EOC Director, disseminate situational awareness products to appropriate trusted partners based on specific product designations or classifications.</w:t>
            </w:r>
          </w:p>
        </w:tc>
        <w:tc>
          <w:tcPr>
            <w:tcW w:w="2214" w:type="dxa"/>
          </w:tcPr>
          <w:p w14:paraId="60BEF774"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40F6C8B8"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30CA03DC" w14:textId="3E96A123" w:rsidR="009A17AC" w:rsidRPr="00694CEE" w:rsidRDefault="009A17AC" w:rsidP="009A17AC">
            <w:pPr>
              <w:pStyle w:val="TableText"/>
            </w:pPr>
            <w:r w:rsidRPr="00694CEE">
              <w:t>20.</w:t>
            </w:r>
          </w:p>
        </w:tc>
        <w:tc>
          <w:tcPr>
            <w:tcW w:w="1800" w:type="dxa"/>
            <w:gridSpan w:val="2"/>
          </w:tcPr>
          <w:p w14:paraId="5102E64A" w14:textId="18EB96CE"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74976C7" w14:textId="107E00ED"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all status board</w:t>
            </w:r>
            <w:r w:rsidR="00D42F28" w:rsidRPr="00694CEE">
              <w:rPr>
                <w:szCs w:val="24"/>
              </w:rPr>
              <w:t>s</w:t>
            </w:r>
            <w:r w:rsidRPr="00694CEE">
              <w:rPr>
                <w:szCs w:val="24"/>
              </w:rPr>
              <w:t>, maps, and other displays are kept current and posted information is accurate, neat, and legible.</w:t>
            </w:r>
          </w:p>
        </w:tc>
        <w:tc>
          <w:tcPr>
            <w:tcW w:w="2214" w:type="dxa"/>
          </w:tcPr>
          <w:p w14:paraId="585E9E96"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3A150FBC" w14:textId="77777777" w:rsidTr="00FA6C1C">
        <w:trPr>
          <w:cantSplit/>
          <w:trHeight w:val="539"/>
        </w:trPr>
        <w:tc>
          <w:tcPr>
            <w:cnfStyle w:val="001000000000" w:firstRow="0" w:lastRow="0" w:firstColumn="1" w:lastColumn="0" w:oddVBand="0" w:evenVBand="0" w:oddHBand="0" w:evenHBand="0" w:firstRowFirstColumn="0" w:firstRowLastColumn="0" w:lastRowFirstColumn="0" w:lastRowLastColumn="0"/>
            <w:tcW w:w="805" w:type="dxa"/>
          </w:tcPr>
          <w:p w14:paraId="567F07B8" w14:textId="33B08260" w:rsidR="009A17AC" w:rsidRPr="00694CEE" w:rsidRDefault="009A17AC" w:rsidP="009A17AC">
            <w:pPr>
              <w:pStyle w:val="TableText"/>
            </w:pPr>
            <w:r w:rsidRPr="00694CEE">
              <w:t>21.</w:t>
            </w:r>
          </w:p>
        </w:tc>
        <w:tc>
          <w:tcPr>
            <w:tcW w:w="1800" w:type="dxa"/>
            <w:gridSpan w:val="2"/>
          </w:tcPr>
          <w:p w14:paraId="6258059E" w14:textId="210526F1"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5DC6E31"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PIO has immediate and unlimited access to all status reports and displays.</w:t>
            </w:r>
          </w:p>
        </w:tc>
        <w:tc>
          <w:tcPr>
            <w:tcW w:w="2214" w:type="dxa"/>
          </w:tcPr>
          <w:p w14:paraId="547C27F0"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9A17AC" w:rsidRPr="00694CEE" w14:paraId="00AF27E2"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55096833" w14:textId="15865B5E" w:rsidR="009A17AC" w:rsidRPr="00694CEE" w:rsidRDefault="009A17AC" w:rsidP="009A17AC">
            <w:pPr>
              <w:pStyle w:val="TableText"/>
            </w:pPr>
            <w:r w:rsidRPr="00694CEE">
              <w:t>22.</w:t>
            </w:r>
          </w:p>
        </w:tc>
        <w:tc>
          <w:tcPr>
            <w:tcW w:w="1800" w:type="dxa"/>
            <w:gridSpan w:val="2"/>
          </w:tcPr>
          <w:p w14:paraId="64EF629D" w14:textId="5DB3B7AD"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EA70510" w14:textId="4FB024FD"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Situational Awareness Section staff provides appropriate information to On-scene Incident Command to inform decision</w:t>
            </w:r>
            <w:r w:rsidR="00D42F28" w:rsidRPr="00694CEE">
              <w:rPr>
                <w:szCs w:val="24"/>
              </w:rPr>
              <w:t>-</w:t>
            </w:r>
            <w:r w:rsidRPr="00694CEE">
              <w:rPr>
                <w:szCs w:val="24"/>
              </w:rPr>
              <w:t>making process.</w:t>
            </w:r>
          </w:p>
        </w:tc>
        <w:tc>
          <w:tcPr>
            <w:tcW w:w="2214" w:type="dxa"/>
          </w:tcPr>
          <w:p w14:paraId="787A2375" w14:textId="77777777" w:rsidR="009A17AC" w:rsidRPr="00694CEE" w:rsidRDefault="009A17AC" w:rsidP="009A17A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045B8672" w14:textId="77777777" w:rsidTr="00255932">
        <w:trPr>
          <w:cantSplit/>
          <w:trHeight w:val="323"/>
        </w:trPr>
        <w:tc>
          <w:tcPr>
            <w:cnfStyle w:val="001000000000" w:firstRow="0" w:lastRow="0" w:firstColumn="1" w:lastColumn="0" w:oddVBand="0" w:evenVBand="0" w:oddHBand="0" w:evenHBand="0" w:firstRowFirstColumn="0" w:firstRowLastColumn="0" w:lastRowFirstColumn="0" w:lastRowLastColumn="0"/>
            <w:tcW w:w="805" w:type="dxa"/>
          </w:tcPr>
          <w:p w14:paraId="5796C656" w14:textId="14C9CAB2" w:rsidR="00A81A1A" w:rsidRPr="00694CEE" w:rsidRDefault="00A81A1A" w:rsidP="00A81A1A">
            <w:pPr>
              <w:pStyle w:val="TableText"/>
            </w:pPr>
            <w:r w:rsidRPr="00694CEE">
              <w:t>23.</w:t>
            </w:r>
          </w:p>
        </w:tc>
        <w:tc>
          <w:tcPr>
            <w:tcW w:w="1800" w:type="dxa"/>
            <w:gridSpan w:val="2"/>
          </w:tcPr>
          <w:p w14:paraId="4E43C6F4"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9346632" w14:textId="68768471"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damage assessment is conducted</w:t>
            </w:r>
            <w:r w:rsidRPr="00694CEE">
              <w:t>.</w:t>
            </w:r>
          </w:p>
        </w:tc>
        <w:tc>
          <w:tcPr>
            <w:tcW w:w="2214" w:type="dxa"/>
          </w:tcPr>
          <w:p w14:paraId="0A4140B1"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7417DFF6"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5A99BDA0" w14:textId="1C71CAFC" w:rsidR="00A81A1A" w:rsidRPr="00694CEE" w:rsidRDefault="00A81A1A" w:rsidP="00A81A1A">
            <w:pPr>
              <w:pStyle w:val="TableText"/>
            </w:pPr>
            <w:r w:rsidRPr="00694CEE">
              <w:t>24.</w:t>
            </w:r>
          </w:p>
        </w:tc>
        <w:tc>
          <w:tcPr>
            <w:tcW w:w="1800" w:type="dxa"/>
            <w:gridSpan w:val="2"/>
          </w:tcPr>
          <w:p w14:paraId="570C89A1" w14:textId="529A56AA"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708B703" w14:textId="5B2E415C"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the Situational Awareness Section develops and distributes a report that highlights </w:t>
            </w:r>
            <w:r w:rsidR="00EC647D">
              <w:rPr>
                <w:szCs w:val="24"/>
              </w:rPr>
              <w:t>potential</w:t>
            </w:r>
            <w:r w:rsidR="00EC647D" w:rsidRPr="00694CEE">
              <w:rPr>
                <w:szCs w:val="24"/>
              </w:rPr>
              <w:t xml:space="preserve"> </w:t>
            </w:r>
            <w:r w:rsidRPr="00694CEE">
              <w:rPr>
                <w:szCs w:val="24"/>
              </w:rPr>
              <w:t>events or conditions likely to occur beyond the forthcoming operational period, particularly those situations that may influence the overall priorities of the EOC.</w:t>
            </w:r>
          </w:p>
        </w:tc>
        <w:tc>
          <w:tcPr>
            <w:tcW w:w="2214" w:type="dxa"/>
          </w:tcPr>
          <w:p w14:paraId="4461B98B"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0633210A" w14:textId="77777777" w:rsidTr="00FA6C1C">
        <w:trPr>
          <w:cantSplit/>
          <w:trHeight w:val="800"/>
        </w:trPr>
        <w:tc>
          <w:tcPr>
            <w:cnfStyle w:val="001000000000" w:firstRow="0" w:lastRow="0" w:firstColumn="1" w:lastColumn="0" w:oddVBand="0" w:evenVBand="0" w:oddHBand="0" w:evenHBand="0" w:firstRowFirstColumn="0" w:firstRowLastColumn="0" w:lastRowFirstColumn="0" w:lastRowLastColumn="0"/>
            <w:tcW w:w="805" w:type="dxa"/>
          </w:tcPr>
          <w:p w14:paraId="52F7D1BC" w14:textId="5484E17D" w:rsidR="00A81A1A" w:rsidRPr="00694CEE" w:rsidRDefault="00A81A1A" w:rsidP="00A81A1A">
            <w:pPr>
              <w:pStyle w:val="TableText"/>
            </w:pPr>
            <w:r w:rsidRPr="00694CEE">
              <w:t>25.</w:t>
            </w:r>
          </w:p>
        </w:tc>
        <w:tc>
          <w:tcPr>
            <w:tcW w:w="1800" w:type="dxa"/>
            <w:gridSpan w:val="2"/>
          </w:tcPr>
          <w:p w14:paraId="0835EC65" w14:textId="05FBAA6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7BAA307" w14:textId="1F0EF946"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Conduct periodic briefings with Situational Awareness Section staff and work on </w:t>
            </w:r>
            <w:r w:rsidR="00CB7CE4" w:rsidRPr="00694CEE">
              <w:rPr>
                <w:szCs w:val="24"/>
              </w:rPr>
              <w:t>s</w:t>
            </w:r>
            <w:r w:rsidRPr="00694CEE">
              <w:rPr>
                <w:szCs w:val="24"/>
              </w:rPr>
              <w:t>ection objectives for forthcoming operational periods.</w:t>
            </w:r>
          </w:p>
        </w:tc>
        <w:tc>
          <w:tcPr>
            <w:tcW w:w="2214" w:type="dxa"/>
          </w:tcPr>
          <w:p w14:paraId="6E0D1031"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3A6EEE27"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72872C36" w14:textId="08CB5E3E" w:rsidR="00A81A1A" w:rsidRPr="00694CEE" w:rsidRDefault="00A81A1A" w:rsidP="00A81A1A">
            <w:pPr>
              <w:pStyle w:val="TableText"/>
            </w:pPr>
            <w:r w:rsidRPr="00694CEE">
              <w:t>26.</w:t>
            </w:r>
          </w:p>
        </w:tc>
        <w:tc>
          <w:tcPr>
            <w:tcW w:w="1800" w:type="dxa"/>
            <w:gridSpan w:val="2"/>
          </w:tcPr>
          <w:p w14:paraId="46B7FA92" w14:textId="22C4E173"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B147CB2" w14:textId="15830B44"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Work closely with other Situational Awareness Section staff to ensure the </w:t>
            </w:r>
            <w:r w:rsidR="00CB7CE4" w:rsidRPr="00694CEE">
              <w:rPr>
                <w:szCs w:val="24"/>
              </w:rPr>
              <w:t>s</w:t>
            </w:r>
            <w:r w:rsidRPr="00694CEE">
              <w:rPr>
                <w:szCs w:val="24"/>
              </w:rPr>
              <w:t xml:space="preserve">ection’s objectives, as defined in the current EOC </w:t>
            </w:r>
            <w:r w:rsidRPr="00694CEE">
              <w:rPr>
                <w:szCs w:val="24"/>
                <w:highlight w:val="lightGray"/>
              </w:rPr>
              <w:t>(IAP or EAP)</w:t>
            </w:r>
            <w:r w:rsidRPr="00694CEE">
              <w:rPr>
                <w:szCs w:val="24"/>
              </w:rPr>
              <w:t>, are being addressed.</w:t>
            </w:r>
          </w:p>
        </w:tc>
        <w:tc>
          <w:tcPr>
            <w:tcW w:w="2214" w:type="dxa"/>
          </w:tcPr>
          <w:p w14:paraId="7C008157"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42A251D1" w14:textId="77777777" w:rsidTr="00FA6C1C">
        <w:trPr>
          <w:cantSplit/>
          <w:trHeight w:val="593"/>
        </w:trPr>
        <w:tc>
          <w:tcPr>
            <w:cnfStyle w:val="001000000000" w:firstRow="0" w:lastRow="0" w:firstColumn="1" w:lastColumn="0" w:oddVBand="0" w:evenVBand="0" w:oddHBand="0" w:evenHBand="0" w:firstRowFirstColumn="0" w:firstRowLastColumn="0" w:lastRowFirstColumn="0" w:lastRowLastColumn="0"/>
            <w:tcW w:w="805" w:type="dxa"/>
          </w:tcPr>
          <w:p w14:paraId="40129481" w14:textId="6FEFA480" w:rsidR="00A81A1A" w:rsidRPr="00694CEE" w:rsidRDefault="00AE6605" w:rsidP="00A81A1A">
            <w:pPr>
              <w:pStyle w:val="TableText"/>
            </w:pPr>
            <w:r w:rsidRPr="00694CEE">
              <w:t>27.</w:t>
            </w:r>
          </w:p>
        </w:tc>
        <w:tc>
          <w:tcPr>
            <w:tcW w:w="1800" w:type="dxa"/>
            <w:gridSpan w:val="2"/>
          </w:tcPr>
          <w:p w14:paraId="23D7F002" w14:textId="6E9D4EB4"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E1F39B8"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fiscal requirements are coordinated through the Finance/Administration Branch.</w:t>
            </w:r>
          </w:p>
        </w:tc>
        <w:tc>
          <w:tcPr>
            <w:tcW w:w="2214" w:type="dxa"/>
          </w:tcPr>
          <w:p w14:paraId="7EF61C22"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6D25F6E7"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6829965D" w14:textId="6616128A" w:rsidR="00A81A1A" w:rsidRPr="00694CEE" w:rsidRDefault="00AE6605" w:rsidP="00A81A1A">
            <w:pPr>
              <w:pStyle w:val="TableText"/>
            </w:pPr>
            <w:r w:rsidRPr="00694CEE">
              <w:t>28.</w:t>
            </w:r>
          </w:p>
        </w:tc>
        <w:tc>
          <w:tcPr>
            <w:tcW w:w="1800" w:type="dxa"/>
            <w:gridSpan w:val="2"/>
          </w:tcPr>
          <w:p w14:paraId="1E7A6D04" w14:textId="23E132D3"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9B4F643"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Shift Change section of the EOC General Responsibilities Checklist.</w:t>
            </w:r>
          </w:p>
        </w:tc>
        <w:tc>
          <w:tcPr>
            <w:tcW w:w="2214" w:type="dxa"/>
          </w:tcPr>
          <w:p w14:paraId="0E5850F1" w14:textId="77777777" w:rsidR="00A81A1A" w:rsidRPr="00694CEE" w:rsidRDefault="00A81A1A" w:rsidP="00A81A1A">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81A1A" w:rsidRPr="00694CEE" w14:paraId="4F3E2E98"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647DF573" w14:textId="77777777" w:rsidR="00A81A1A" w:rsidRPr="00694CEE" w:rsidRDefault="00A81A1A" w:rsidP="00A81A1A">
            <w:pPr>
              <w:pStyle w:val="TableText"/>
              <w:jc w:val="center"/>
              <w:rPr>
                <w:b/>
                <w:bCs/>
              </w:rPr>
            </w:pPr>
            <w:r w:rsidRPr="00694CEE">
              <w:rPr>
                <w:b/>
                <w:bCs/>
              </w:rPr>
              <w:t>Demobilization Phase</w:t>
            </w:r>
          </w:p>
        </w:tc>
      </w:tr>
      <w:tr w:rsidR="00AE6605" w:rsidRPr="00694CEE" w14:paraId="4FAA8F57"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1F8E53B0" w14:textId="5BC712BE" w:rsidR="00AE6605" w:rsidRPr="00694CEE" w:rsidRDefault="00AE6605" w:rsidP="00AE6605">
            <w:pPr>
              <w:pStyle w:val="TableText"/>
            </w:pPr>
            <w:r w:rsidRPr="00694CEE">
              <w:t>29.</w:t>
            </w:r>
          </w:p>
        </w:tc>
        <w:tc>
          <w:tcPr>
            <w:tcW w:w="1800" w:type="dxa"/>
            <w:gridSpan w:val="2"/>
          </w:tcPr>
          <w:p w14:paraId="322D51F1"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FAD5D93"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Determine demobilization status of Situational Awareness Section and advise EOC Director. </w:t>
            </w:r>
          </w:p>
        </w:tc>
        <w:tc>
          <w:tcPr>
            <w:tcW w:w="2214" w:type="dxa"/>
          </w:tcPr>
          <w:p w14:paraId="08EB8DC6"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694CEE" w14:paraId="2C94AD7B" w14:textId="77777777" w:rsidTr="00FA6C1C">
        <w:trPr>
          <w:cantSplit/>
          <w:trHeight w:val="467"/>
        </w:trPr>
        <w:tc>
          <w:tcPr>
            <w:cnfStyle w:val="001000000000" w:firstRow="0" w:lastRow="0" w:firstColumn="1" w:lastColumn="0" w:oddVBand="0" w:evenVBand="0" w:oddHBand="0" w:evenHBand="0" w:firstRowFirstColumn="0" w:firstRowLastColumn="0" w:lastRowFirstColumn="0" w:lastRowLastColumn="0"/>
            <w:tcW w:w="805" w:type="dxa"/>
          </w:tcPr>
          <w:p w14:paraId="5D49CF1A" w14:textId="13F0798F" w:rsidR="00AE6605" w:rsidRPr="00694CEE" w:rsidRDefault="00AE6605" w:rsidP="00AE6605">
            <w:pPr>
              <w:pStyle w:val="TableText"/>
            </w:pPr>
            <w:r w:rsidRPr="00694CEE">
              <w:t>30.</w:t>
            </w:r>
          </w:p>
        </w:tc>
        <w:tc>
          <w:tcPr>
            <w:tcW w:w="1800" w:type="dxa"/>
            <w:gridSpan w:val="2"/>
          </w:tcPr>
          <w:p w14:paraId="739AF1C2"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A398D19"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all logs and documentation and forward to Documentation Unit.</w:t>
            </w:r>
          </w:p>
        </w:tc>
        <w:tc>
          <w:tcPr>
            <w:tcW w:w="2214" w:type="dxa"/>
          </w:tcPr>
          <w:p w14:paraId="2CE6C808"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694CEE" w14:paraId="41D913C6" w14:textId="77777777" w:rsidTr="00FA6C1C">
        <w:trPr>
          <w:cantSplit/>
          <w:trHeight w:val="557"/>
        </w:trPr>
        <w:tc>
          <w:tcPr>
            <w:cnfStyle w:val="001000000000" w:firstRow="0" w:lastRow="0" w:firstColumn="1" w:lastColumn="0" w:oddVBand="0" w:evenVBand="0" w:oddHBand="0" w:evenHBand="0" w:firstRowFirstColumn="0" w:firstRowLastColumn="0" w:lastRowFirstColumn="0" w:lastRowLastColumn="0"/>
            <w:tcW w:w="805" w:type="dxa"/>
          </w:tcPr>
          <w:p w14:paraId="5ED0019A" w14:textId="01EE89DB" w:rsidR="00AE6605" w:rsidRPr="00694CEE" w:rsidRDefault="00AE6605" w:rsidP="00AE6605">
            <w:pPr>
              <w:pStyle w:val="TableText"/>
            </w:pPr>
            <w:r w:rsidRPr="00694CEE">
              <w:lastRenderedPageBreak/>
              <w:t>31.</w:t>
            </w:r>
          </w:p>
        </w:tc>
        <w:tc>
          <w:tcPr>
            <w:tcW w:w="1800" w:type="dxa"/>
            <w:gridSpan w:val="2"/>
          </w:tcPr>
          <w:p w14:paraId="6CDA5A71"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FCC97AA"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any open actions are assigned to appropriate staff of other EOC sections.</w:t>
            </w:r>
          </w:p>
        </w:tc>
        <w:tc>
          <w:tcPr>
            <w:tcW w:w="2214" w:type="dxa"/>
          </w:tcPr>
          <w:p w14:paraId="36E31CEA"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694CEE" w14:paraId="483DA09B"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3FD879CE" w14:textId="14003EB9" w:rsidR="00AE6605" w:rsidRPr="00694CEE" w:rsidRDefault="00AE6605" w:rsidP="00AE6605">
            <w:pPr>
              <w:pStyle w:val="TableText"/>
            </w:pPr>
            <w:r w:rsidRPr="00694CEE">
              <w:t>32.</w:t>
            </w:r>
          </w:p>
        </w:tc>
        <w:tc>
          <w:tcPr>
            <w:tcW w:w="1800" w:type="dxa"/>
            <w:gridSpan w:val="2"/>
          </w:tcPr>
          <w:p w14:paraId="6EC5BCBC"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2E65D87"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all expenditures have been coordinated through the Finance/Administration Branch.</w:t>
            </w:r>
          </w:p>
        </w:tc>
        <w:tc>
          <w:tcPr>
            <w:tcW w:w="2214" w:type="dxa"/>
          </w:tcPr>
          <w:p w14:paraId="4A9EC6CE"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694CEE" w14:paraId="531123BE" w14:textId="77777777" w:rsidTr="00FA6C1C">
        <w:trPr>
          <w:cantSplit/>
          <w:trHeight w:val="305"/>
        </w:trPr>
        <w:tc>
          <w:tcPr>
            <w:cnfStyle w:val="001000000000" w:firstRow="0" w:lastRow="0" w:firstColumn="1" w:lastColumn="0" w:oddVBand="0" w:evenVBand="0" w:oddHBand="0" w:evenHBand="0" w:firstRowFirstColumn="0" w:firstRowLastColumn="0" w:lastRowFirstColumn="0" w:lastRowLastColumn="0"/>
            <w:tcW w:w="805" w:type="dxa"/>
          </w:tcPr>
          <w:p w14:paraId="7F4736FE" w14:textId="1B84A461" w:rsidR="00AE6605" w:rsidRPr="00694CEE" w:rsidRDefault="00AE6605" w:rsidP="00AE6605">
            <w:pPr>
              <w:pStyle w:val="TableText"/>
            </w:pPr>
            <w:r w:rsidRPr="00694CEE">
              <w:t>33.</w:t>
            </w:r>
          </w:p>
        </w:tc>
        <w:tc>
          <w:tcPr>
            <w:tcW w:w="1800" w:type="dxa"/>
            <w:gridSpan w:val="2"/>
          </w:tcPr>
          <w:p w14:paraId="6A15A28F"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B0A448E" w14:textId="2744771E"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Provide input towards the EOC </w:t>
            </w:r>
            <w:r w:rsidR="00B91DAF" w:rsidRPr="00694CEE">
              <w:rPr>
                <w:szCs w:val="24"/>
              </w:rPr>
              <w:t>A</w:t>
            </w:r>
            <w:r w:rsidRPr="00694CEE">
              <w:rPr>
                <w:szCs w:val="24"/>
              </w:rPr>
              <w:t>fter-</w:t>
            </w:r>
            <w:r w:rsidR="00B91DAF" w:rsidRPr="00694CEE">
              <w:rPr>
                <w:szCs w:val="24"/>
              </w:rPr>
              <w:t>A</w:t>
            </w:r>
            <w:r w:rsidRPr="00694CEE">
              <w:rPr>
                <w:szCs w:val="24"/>
              </w:rPr>
              <w:t xml:space="preserve">ction </w:t>
            </w:r>
            <w:r w:rsidR="00B91DAF" w:rsidRPr="00694CEE">
              <w:rPr>
                <w:szCs w:val="24"/>
              </w:rPr>
              <w:t>R</w:t>
            </w:r>
            <w:r w:rsidRPr="00694CEE">
              <w:rPr>
                <w:szCs w:val="24"/>
              </w:rPr>
              <w:t>eport.</w:t>
            </w:r>
          </w:p>
        </w:tc>
        <w:tc>
          <w:tcPr>
            <w:tcW w:w="2214" w:type="dxa"/>
          </w:tcPr>
          <w:p w14:paraId="33F4D80C"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AE6605" w:rsidRPr="00694CEE" w14:paraId="3D9BB54C" w14:textId="77777777" w:rsidTr="00FA6C1C">
        <w:trPr>
          <w:cantSplit/>
          <w:trHeight w:val="350"/>
        </w:trPr>
        <w:tc>
          <w:tcPr>
            <w:cnfStyle w:val="001000000000" w:firstRow="0" w:lastRow="0" w:firstColumn="1" w:lastColumn="0" w:oddVBand="0" w:evenVBand="0" w:oddHBand="0" w:evenHBand="0" w:firstRowFirstColumn="0" w:firstRowLastColumn="0" w:lastRowFirstColumn="0" w:lastRowLastColumn="0"/>
            <w:tcW w:w="805" w:type="dxa"/>
          </w:tcPr>
          <w:p w14:paraId="539512A1" w14:textId="6661094B" w:rsidR="00AE6605" w:rsidRPr="00694CEE" w:rsidRDefault="00AE6605" w:rsidP="00AE6605">
            <w:pPr>
              <w:pStyle w:val="TableText"/>
            </w:pPr>
            <w:r w:rsidRPr="00694CEE">
              <w:t>34.</w:t>
            </w:r>
          </w:p>
        </w:tc>
        <w:tc>
          <w:tcPr>
            <w:tcW w:w="1800" w:type="dxa"/>
            <w:gridSpan w:val="2"/>
          </w:tcPr>
          <w:p w14:paraId="18F885D4"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132D99B"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tasks outlined in the Demobilization Phase of the EOC General Responsibilities Checklist.</w:t>
            </w:r>
          </w:p>
        </w:tc>
        <w:tc>
          <w:tcPr>
            <w:tcW w:w="2214" w:type="dxa"/>
          </w:tcPr>
          <w:p w14:paraId="66D2BCA3" w14:textId="77777777" w:rsidR="00AE6605" w:rsidRPr="00694CEE" w:rsidRDefault="00AE6605" w:rsidP="00AE6605">
            <w:pPr>
              <w:pStyle w:val="TableText"/>
              <w:cnfStyle w:val="000000000000" w:firstRow="0" w:lastRow="0" w:firstColumn="0" w:lastColumn="0" w:oddVBand="0" w:evenVBand="0" w:oddHBand="0" w:evenHBand="0" w:firstRowFirstColumn="0" w:firstRowLastColumn="0" w:lastRowFirstColumn="0" w:lastRowLastColumn="0"/>
              <w:rPr>
                <w:b/>
                <w:sz w:val="28"/>
              </w:rPr>
            </w:pPr>
          </w:p>
        </w:tc>
      </w:tr>
    </w:tbl>
    <w:p w14:paraId="1F5F5272" w14:textId="77777777" w:rsidR="008D5F5D" w:rsidRPr="00694CEE" w:rsidRDefault="008D5F5D">
      <w:pPr>
        <w:rPr>
          <w:rFonts w:ascii="Segoe UI Semilight" w:eastAsiaTheme="majorEastAsia" w:hAnsi="Segoe UI Semilight" w:cstheme="majorBidi"/>
          <w:b/>
          <w:bCs/>
          <w:color w:val="58595B"/>
          <w:sz w:val="38"/>
          <w:szCs w:val="28"/>
        </w:rPr>
      </w:pPr>
      <w:bookmarkStart w:id="121" w:name="_Toc48562457"/>
      <w:bookmarkStart w:id="122" w:name="_Toc51223387"/>
      <w:r w:rsidRPr="00694CEE">
        <w:br w:type="page"/>
      </w:r>
    </w:p>
    <w:p w14:paraId="1986F6A9" w14:textId="15314CE3" w:rsidR="008D5F5D" w:rsidRPr="00694CEE" w:rsidRDefault="008D5F5D" w:rsidP="008D5F5D">
      <w:pPr>
        <w:pStyle w:val="Heading1"/>
      </w:pPr>
      <w:bookmarkStart w:id="123" w:name="_Toc53665230"/>
      <w:r w:rsidRPr="00694CEE">
        <w:lastRenderedPageBreak/>
        <w:t>Planning Support Section Chief</w:t>
      </w:r>
      <w:bookmarkEnd w:id="121"/>
      <w:bookmarkEnd w:id="122"/>
      <w:bookmarkEnd w:id="123"/>
    </w:p>
    <w:p w14:paraId="69B160E6" w14:textId="39407E4D" w:rsidR="008D5F5D" w:rsidRPr="00694CEE" w:rsidRDefault="008D5F5D" w:rsidP="008D5F5D">
      <w:pPr>
        <w:pStyle w:val="BodyText"/>
      </w:pPr>
      <w:bookmarkStart w:id="124" w:name="_Hlk53037735"/>
      <w:bookmarkStart w:id="125" w:name="_Toc48562458"/>
      <w:r w:rsidRPr="00694CEE">
        <w:t xml:space="preserve">The Planning Support Section Chief is responsible for overseeing a range of current and future planning services </w:t>
      </w:r>
      <w:r w:rsidR="00B40F6E" w:rsidRPr="00694CEE">
        <w:t xml:space="preserve">to develop shared goals of involved organizations that may include developing contingency, deactivation, demobilization, and recovery plans. Additionally, the </w:t>
      </w:r>
      <w:r w:rsidR="00CB7CE4" w:rsidRPr="00694CEE">
        <w:t>S</w:t>
      </w:r>
      <w:r w:rsidR="00B40F6E" w:rsidRPr="00694CEE">
        <w:t xml:space="preserve">ection </w:t>
      </w:r>
      <w:r w:rsidR="00CB7CE4" w:rsidRPr="00694CEE">
        <w:t>C</w:t>
      </w:r>
      <w:r w:rsidR="00B40F6E" w:rsidRPr="00694CEE">
        <w:t xml:space="preserve">hief coordinates with the EOC Director, Command Staff, and General Staff to establish the operational periods, meeting schedule, and staffing plan. The Planning Support Section Chief </w:t>
      </w:r>
      <w:r w:rsidR="006518B7" w:rsidRPr="00694CEE">
        <w:t>facilitates</w:t>
      </w:r>
      <w:r w:rsidR="00B40F6E" w:rsidRPr="00694CEE">
        <w:t xml:space="preserve"> the EOC’s operational planning process to establish and achieve the EOC’s operational objectives and establish unity of effort in the EOC, including the development of EOC </w:t>
      </w:r>
      <w:r w:rsidR="00B40F6E" w:rsidRPr="00694CEE">
        <w:rPr>
          <w:highlight w:val="lightGray"/>
        </w:rPr>
        <w:t>(IAPs or EAPs)</w:t>
      </w:r>
      <w:r w:rsidR="00B40F6E" w:rsidRPr="00694CEE">
        <w:t>.</w:t>
      </w:r>
      <w:r w:rsidRPr="00694CEE">
        <w:t xml:space="preserve"> Additionally, the Planning Support Section Chief is responsible for the proper documentation and maintenance of files on all EOC activities and the provision of technical support service to EOC sections and branches. The Planning Support Section Chief activates and supervises units and positions within the Planning Support Section.</w:t>
      </w:r>
    </w:p>
    <w:p w14:paraId="54DF3789" w14:textId="77777777" w:rsidR="008D5F5D" w:rsidRPr="00694CEE" w:rsidRDefault="008D5F5D" w:rsidP="008D5F5D">
      <w:pPr>
        <w:pStyle w:val="Heading2"/>
      </w:pPr>
      <w:bookmarkStart w:id="126" w:name="_Toc51223388"/>
      <w:bookmarkStart w:id="127" w:name="_Toc53665231"/>
      <w:bookmarkEnd w:id="124"/>
      <w:r w:rsidRPr="00694CEE">
        <w:t>Roles and Responsibilities</w:t>
      </w:r>
      <w:bookmarkEnd w:id="125"/>
      <w:bookmarkEnd w:id="126"/>
      <w:bookmarkEnd w:id="127"/>
    </w:p>
    <w:p w14:paraId="4270888C" w14:textId="77777777" w:rsidR="007241D7" w:rsidRPr="00694CEE" w:rsidRDefault="007241D7" w:rsidP="007241D7">
      <w:pPr>
        <w:pStyle w:val="Bullet"/>
      </w:pPr>
      <w:r w:rsidRPr="00694CEE">
        <w:t>Provide a range of current and future planning services that may include developing contingency, deactivation, demobilization, and recovery plans.</w:t>
      </w:r>
    </w:p>
    <w:p w14:paraId="723341F1" w14:textId="77777777" w:rsidR="007241D7" w:rsidRPr="00694CEE" w:rsidRDefault="007241D7" w:rsidP="007241D7">
      <w:pPr>
        <w:pStyle w:val="Bullet"/>
      </w:pPr>
      <w:r w:rsidRPr="00694CEE">
        <w:t xml:space="preserve">Ensure the responsibilities of the Planning Support Section are addressed as required, including the following: </w:t>
      </w:r>
    </w:p>
    <w:p w14:paraId="3375A7A6" w14:textId="77777777" w:rsidR="007241D7" w:rsidRPr="00694CEE" w:rsidRDefault="007241D7" w:rsidP="007241D7">
      <w:pPr>
        <w:pStyle w:val="BL2"/>
      </w:pPr>
      <w:r w:rsidRPr="00694CEE">
        <w:t>In coordination with the EOC Director, the Command Staff, and the General Staff, establish the operational periods, meetings schedules, and staffing plan.</w:t>
      </w:r>
    </w:p>
    <w:p w14:paraId="43AD50C3" w14:textId="258EAD24" w:rsidR="007241D7" w:rsidRPr="00694CEE" w:rsidRDefault="007241D7" w:rsidP="007241D7">
      <w:pPr>
        <w:pStyle w:val="BL2"/>
      </w:pPr>
      <w:r w:rsidRPr="00694CEE">
        <w:t xml:space="preserve">Prepare and distribute the EOC </w:t>
      </w:r>
      <w:r w:rsidRPr="00694CEE">
        <w:rPr>
          <w:highlight w:val="lightGray"/>
        </w:rPr>
        <w:t>(IAP or EAP)</w:t>
      </w:r>
      <w:r w:rsidR="009E05D4" w:rsidRPr="00694CEE">
        <w:t>,</w:t>
      </w:r>
      <w:r w:rsidRPr="00694CEE">
        <w:t xml:space="preserve"> and facilitate the </w:t>
      </w:r>
      <w:r w:rsidR="0018782F">
        <w:t>p</w:t>
      </w:r>
      <w:r w:rsidR="004C0786" w:rsidRPr="00694CEE">
        <w:t xml:space="preserve">lanning </w:t>
      </w:r>
      <w:r w:rsidR="0018782F">
        <w:t>m</w:t>
      </w:r>
      <w:r w:rsidR="004C0786" w:rsidRPr="00694CEE">
        <w:t>eeting</w:t>
      </w:r>
      <w:r w:rsidRPr="00694CEE">
        <w:t xml:space="preserve">. </w:t>
      </w:r>
    </w:p>
    <w:p w14:paraId="6B00314A" w14:textId="77777777" w:rsidR="007241D7" w:rsidRPr="00694CEE" w:rsidRDefault="007241D7" w:rsidP="007241D7">
      <w:pPr>
        <w:pStyle w:val="BL2"/>
      </w:pPr>
      <w:r w:rsidRPr="00694CEE">
        <w:t>Develop the EOC Demobilization Plan, if necessary.</w:t>
      </w:r>
    </w:p>
    <w:p w14:paraId="016FC5AB" w14:textId="77777777" w:rsidR="007241D7" w:rsidRPr="00694CEE" w:rsidRDefault="007241D7" w:rsidP="007241D7">
      <w:pPr>
        <w:pStyle w:val="BL2"/>
      </w:pPr>
      <w:r w:rsidRPr="00694CEE">
        <w:t xml:space="preserve">Document and maintain files on all EOC activities. </w:t>
      </w:r>
    </w:p>
    <w:p w14:paraId="37FEE63F" w14:textId="77777777" w:rsidR="007241D7" w:rsidRPr="00694CEE" w:rsidRDefault="007241D7" w:rsidP="007241D7">
      <w:pPr>
        <w:pStyle w:val="BL2"/>
      </w:pPr>
      <w:r w:rsidRPr="00694CEE">
        <w:t>Provide technical support services to EOC sections and branches.</w:t>
      </w:r>
    </w:p>
    <w:p w14:paraId="48D3D069" w14:textId="77777777" w:rsidR="007241D7" w:rsidRPr="00694CEE" w:rsidRDefault="007241D7" w:rsidP="007241D7">
      <w:pPr>
        <w:pStyle w:val="Bullet"/>
      </w:pPr>
      <w:r w:rsidRPr="00694CEE">
        <w:t xml:space="preserve">In coordination with other Section Chiefs, ensure status reports are completed and used as the basis for the EOC </w:t>
      </w:r>
      <w:r w:rsidRPr="00694CEE">
        <w:rPr>
          <w:highlight w:val="lightGray"/>
        </w:rPr>
        <w:t>(IAP or EAP)</w:t>
      </w:r>
      <w:r w:rsidRPr="00694CEE">
        <w:t>.</w:t>
      </w:r>
    </w:p>
    <w:p w14:paraId="00EF2311" w14:textId="77777777" w:rsidR="007241D7" w:rsidRPr="00694CEE" w:rsidRDefault="007241D7" w:rsidP="007241D7">
      <w:pPr>
        <w:pStyle w:val="Bullet"/>
      </w:pPr>
      <w:r w:rsidRPr="00694CEE">
        <w:t xml:space="preserve">Inform EOC Director of significant issues affecting the Planning Support Section. </w:t>
      </w:r>
    </w:p>
    <w:p w14:paraId="7120EB42" w14:textId="77777777" w:rsidR="007241D7" w:rsidRPr="00694CEE" w:rsidRDefault="007241D7" w:rsidP="007241D7">
      <w:pPr>
        <w:pStyle w:val="Bullet"/>
        <w:rPr>
          <w:szCs w:val="20"/>
        </w:rPr>
      </w:pPr>
      <w:r w:rsidRPr="00694CEE">
        <w:rPr>
          <w:szCs w:val="20"/>
        </w:rPr>
        <w:t xml:space="preserve">Ensure Planning Support Section objectives, as stated in EOC </w:t>
      </w:r>
      <w:r w:rsidRPr="00694CEE">
        <w:rPr>
          <w:szCs w:val="20"/>
          <w:highlight w:val="lightGray"/>
        </w:rPr>
        <w:t>(IAPs or EAPs)</w:t>
      </w:r>
      <w:r w:rsidRPr="00694CEE">
        <w:rPr>
          <w:szCs w:val="20"/>
        </w:rPr>
        <w:t>, are accomplished within the operational period or within the estimated time frame.</w:t>
      </w:r>
    </w:p>
    <w:p w14:paraId="04C46639" w14:textId="406B8A4C" w:rsidR="00722093" w:rsidRPr="00694CEE" w:rsidRDefault="007241D7" w:rsidP="007241D7">
      <w:pPr>
        <w:pStyle w:val="Bullet"/>
        <w:rPr>
          <w:b/>
          <w:bCs/>
        </w:rPr>
      </w:pPr>
      <w:r w:rsidRPr="00694CEE">
        <w:t xml:space="preserve">Establish the appropriate level of organization for the Planning Support Section, including the activation of the </w:t>
      </w:r>
      <w:r w:rsidR="009E05D4" w:rsidRPr="00694CEE">
        <w:t xml:space="preserve">Demobilization Unit, </w:t>
      </w:r>
      <w:r w:rsidRPr="00694CEE">
        <w:t>Documentation Unit, and Technical Specialists.</w:t>
      </w:r>
    </w:p>
    <w:p w14:paraId="01868B16" w14:textId="63A87B6A" w:rsidR="00AE6605" w:rsidRPr="00694CEE" w:rsidRDefault="00AE6605" w:rsidP="00AE6605">
      <w:pPr>
        <w:pStyle w:val="Bullet"/>
      </w:pPr>
      <w:r w:rsidRPr="00694CEE">
        <w:tab/>
        <w:t>Supervise the Planning Support Section and exercise overall responsibility for the coordination of unit activities within the section</w:t>
      </w:r>
      <w:r w:rsidR="00B40F6E" w:rsidRPr="00694CEE">
        <w:t>.</w:t>
      </w:r>
    </w:p>
    <w:p w14:paraId="219286CA" w14:textId="6D9509E7" w:rsidR="00AE6605" w:rsidRPr="00694CEE" w:rsidRDefault="00AE6605" w:rsidP="00AE6605">
      <w:pPr>
        <w:pStyle w:val="Bullet"/>
      </w:pPr>
      <w:r w:rsidRPr="00694CEE">
        <w:t>Ensure Activity Logs (ICS 214) are maintained by Planning Support Section staff.</w:t>
      </w:r>
    </w:p>
    <w:p w14:paraId="76175BA6" w14:textId="3976FE19" w:rsidR="00B24FA4" w:rsidRDefault="008D5F5D" w:rsidP="008D5F5D">
      <w:pPr>
        <w:pStyle w:val="BodyText"/>
      </w:pPr>
      <w:r w:rsidRPr="00694CEE">
        <w:rPr>
          <w:b/>
          <w:bCs/>
        </w:rPr>
        <w:t>Reports to:</w:t>
      </w:r>
      <w:r w:rsidRPr="00694CEE">
        <w:t xml:space="preserve"> EOC Director</w:t>
      </w:r>
    </w:p>
    <w:p w14:paraId="24FED69B" w14:textId="1033BD85" w:rsidR="0018782F" w:rsidRPr="00694CEE" w:rsidRDefault="0018782F" w:rsidP="008D5F5D">
      <w:pPr>
        <w:pStyle w:val="BodyText"/>
      </w:pPr>
      <w:bookmarkStart w:id="128" w:name="_Hlk56325607"/>
      <w:r w:rsidRPr="00B2381A">
        <w:rPr>
          <w:b/>
          <w:bCs/>
        </w:rPr>
        <w:t>Member of:</w:t>
      </w:r>
      <w:r w:rsidRPr="00B2381A">
        <w:t xml:space="preserve"> </w:t>
      </w:r>
      <w:r>
        <w:t>General</w:t>
      </w:r>
      <w:r w:rsidRPr="00B2381A">
        <w:t xml:space="preserve"> Staff</w:t>
      </w:r>
      <w:bookmarkEnd w:id="128"/>
    </w:p>
    <w:p w14:paraId="0EA47326" w14:textId="77777777" w:rsidR="008D5F5D" w:rsidRPr="00694CEE" w:rsidRDefault="008D5F5D" w:rsidP="00692461">
      <w:pPr>
        <w:pStyle w:val="Heading3"/>
      </w:pPr>
      <w:r w:rsidRPr="00694CEE">
        <w:lastRenderedPageBreak/>
        <w:t>Subordinate Units and Positions Roles and Responsibilities</w:t>
      </w:r>
    </w:p>
    <w:p w14:paraId="55E22769" w14:textId="560F6BC4" w:rsidR="008D5F5D" w:rsidRPr="00694CEE" w:rsidRDefault="008D5F5D" w:rsidP="008D5F5D">
      <w:pPr>
        <w:pStyle w:val="BodyText"/>
      </w:pPr>
      <w:r w:rsidRPr="00694CEE">
        <w:t>The Planning Support Section Chief is responsible for the oversight of the Demobilization Unit, Documentation Unit, and Technical Specialists. All functions not assigned by the Section Chief remain the responsibility of the Section Chief.</w:t>
      </w:r>
    </w:p>
    <w:p w14:paraId="600EC03C" w14:textId="77777777" w:rsidR="008D5F5D" w:rsidRPr="00694CEE" w:rsidRDefault="008D5F5D" w:rsidP="008D5F5D">
      <w:pPr>
        <w:pStyle w:val="Heading2"/>
      </w:pPr>
      <w:bookmarkStart w:id="129" w:name="_Toc48562459"/>
      <w:bookmarkStart w:id="130" w:name="_Toc51223389"/>
      <w:bookmarkStart w:id="131" w:name="_Toc53665232"/>
      <w:r w:rsidRPr="00694CEE">
        <w:t>Position Checklists (Activation, Operations, Demobilization)</w:t>
      </w:r>
      <w:bookmarkEnd w:id="129"/>
      <w:bookmarkEnd w:id="130"/>
      <w:bookmarkEnd w:id="131"/>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8D5F5D" w:rsidRPr="00694CEE" w14:paraId="3F27FBD4" w14:textId="77777777" w:rsidTr="00FA6C1C">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30F19683" w14:textId="77777777" w:rsidR="008D5F5D" w:rsidRPr="00694CEE" w:rsidRDefault="008D5F5D" w:rsidP="00FA6C1C">
            <w:pPr>
              <w:pStyle w:val="TableHeader"/>
            </w:pPr>
            <w:bookmarkStart w:id="132" w:name="_Hlk53575955"/>
            <w:bookmarkStart w:id="133" w:name="_Toc48562460"/>
            <w:bookmarkStart w:id="134" w:name="_Toc51223390"/>
            <w:r w:rsidRPr="00694CEE">
              <w:rPr>
                <w:rFonts w:ascii="Arial" w:hAnsi="Arial" w:cs="Arial"/>
                <w:sz w:val="24"/>
              </w:rPr>
              <w:br w:type="page"/>
            </w:r>
            <w:bookmarkStart w:id="135" w:name="_Toc525121188"/>
            <w:r w:rsidRPr="00694CEE">
              <w:t>Planning Support Section Chief Checklist</w:t>
            </w:r>
            <w:bookmarkEnd w:id="135"/>
          </w:p>
        </w:tc>
      </w:tr>
      <w:tr w:rsidR="008D5F5D" w:rsidRPr="00694CEE" w14:paraId="22604EAF"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7BF4BE7E" w14:textId="77777777" w:rsidR="008D5F5D" w:rsidRPr="00694CEE" w:rsidRDefault="008D5F5D" w:rsidP="00FA6C1C">
            <w:pPr>
              <w:pStyle w:val="TableText"/>
              <w:jc w:val="center"/>
              <w:rPr>
                <w:b/>
                <w:bCs/>
              </w:rPr>
            </w:pPr>
            <w:r w:rsidRPr="00694CEE">
              <w:rPr>
                <w:b/>
                <w:bCs/>
              </w:rPr>
              <w:t>Item</w:t>
            </w:r>
          </w:p>
        </w:tc>
        <w:tc>
          <w:tcPr>
            <w:tcW w:w="1800" w:type="dxa"/>
            <w:gridSpan w:val="2"/>
            <w:hideMark/>
          </w:tcPr>
          <w:p w14:paraId="773CD6BD"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7407114F"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4E2FFF41"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8D5F5D" w:rsidRPr="00694CEE" w14:paraId="0D59C46F"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63B762E5" w14:textId="77777777" w:rsidR="008D5F5D" w:rsidRPr="00694CEE" w:rsidRDefault="008D5F5D" w:rsidP="00FA6C1C">
            <w:pPr>
              <w:pStyle w:val="TableText"/>
              <w:jc w:val="center"/>
              <w:rPr>
                <w:b/>
                <w:bCs/>
              </w:rPr>
            </w:pPr>
            <w:r w:rsidRPr="00694CEE">
              <w:rPr>
                <w:b/>
                <w:bCs/>
              </w:rPr>
              <w:t>Activation Phase</w:t>
            </w:r>
          </w:p>
        </w:tc>
      </w:tr>
      <w:tr w:rsidR="008D5F5D" w:rsidRPr="00694CEE" w14:paraId="56672629"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47D1969D" w14:textId="77777777" w:rsidR="008D5F5D" w:rsidRPr="00694CEE" w:rsidRDefault="008D5F5D" w:rsidP="00FA6C1C">
            <w:pPr>
              <w:pStyle w:val="TableText"/>
            </w:pPr>
            <w:r w:rsidRPr="00694CEE">
              <w:t>1.</w:t>
            </w:r>
          </w:p>
        </w:tc>
        <w:tc>
          <w:tcPr>
            <w:tcW w:w="1800" w:type="dxa"/>
            <w:gridSpan w:val="2"/>
          </w:tcPr>
          <w:p w14:paraId="4E8BD90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6611D32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Complete the tasks outlined in the Activation Phase of the EOC General Responsibilities Checklist.</w:t>
            </w:r>
          </w:p>
        </w:tc>
        <w:tc>
          <w:tcPr>
            <w:tcW w:w="2214" w:type="dxa"/>
          </w:tcPr>
          <w:p w14:paraId="54DDA74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7A0EB13"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E2FC4CA" w14:textId="77777777" w:rsidR="008D5F5D" w:rsidRPr="00694CEE" w:rsidRDefault="008D5F5D" w:rsidP="00FA6C1C">
            <w:pPr>
              <w:pStyle w:val="TableText"/>
            </w:pPr>
            <w:r w:rsidRPr="00694CEE">
              <w:t>2.</w:t>
            </w:r>
          </w:p>
        </w:tc>
        <w:tc>
          <w:tcPr>
            <w:tcW w:w="1800" w:type="dxa"/>
            <w:gridSpan w:val="2"/>
          </w:tcPr>
          <w:p w14:paraId="199D67AE"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69F401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Receive initial briefing from EOC Director that includes initial priorities for the EOC based on current status and information from On-scene Incident Commander, if assigned.</w:t>
            </w:r>
          </w:p>
        </w:tc>
        <w:tc>
          <w:tcPr>
            <w:tcW w:w="2214" w:type="dxa"/>
          </w:tcPr>
          <w:p w14:paraId="6669E5C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1916421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366DAF8" w14:textId="77777777" w:rsidR="008D5F5D" w:rsidRPr="00694CEE" w:rsidRDefault="008D5F5D" w:rsidP="00FA6C1C">
            <w:pPr>
              <w:pStyle w:val="TableText"/>
            </w:pPr>
            <w:r w:rsidRPr="00694CEE">
              <w:t>3.</w:t>
            </w:r>
          </w:p>
        </w:tc>
        <w:tc>
          <w:tcPr>
            <w:tcW w:w="1800" w:type="dxa"/>
            <w:gridSpan w:val="2"/>
          </w:tcPr>
          <w:p w14:paraId="5BEB363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98C62FA" w14:textId="6DDAF431"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the Planning Support Section is set up properly and </w:t>
            </w:r>
            <w:r w:rsidR="00B40F6E" w:rsidRPr="00694CEE">
              <w:rPr>
                <w:szCs w:val="24"/>
              </w:rPr>
              <w:t xml:space="preserve">that </w:t>
            </w:r>
            <w:r w:rsidRPr="00694CEE">
              <w:rPr>
                <w:szCs w:val="24"/>
              </w:rPr>
              <w:t>appropriate personnel, equipment, and supplies are in place.</w:t>
            </w:r>
          </w:p>
        </w:tc>
        <w:tc>
          <w:tcPr>
            <w:tcW w:w="2214" w:type="dxa"/>
          </w:tcPr>
          <w:p w14:paraId="49BE001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4FFC64E9"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5F1DD4C" w14:textId="77777777" w:rsidR="008D5F5D" w:rsidRPr="00694CEE" w:rsidRDefault="008D5F5D" w:rsidP="00FA6C1C">
            <w:pPr>
              <w:pStyle w:val="TableText"/>
            </w:pPr>
            <w:r w:rsidRPr="00694CEE">
              <w:t>4.</w:t>
            </w:r>
          </w:p>
        </w:tc>
        <w:tc>
          <w:tcPr>
            <w:tcW w:w="1800" w:type="dxa"/>
            <w:gridSpan w:val="2"/>
          </w:tcPr>
          <w:p w14:paraId="2AC372E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71B7D35" w14:textId="59A2C3FB"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 xml:space="preserve">Based on the situation, activate </w:t>
            </w:r>
            <w:r w:rsidR="009E05D4" w:rsidRPr="00694CEE">
              <w:t>u</w:t>
            </w:r>
            <w:r w:rsidRPr="00694CEE">
              <w:t xml:space="preserve">nits within the Planning Support Section. </w:t>
            </w:r>
          </w:p>
          <w:p w14:paraId="649F0EB4" w14:textId="77777777" w:rsidR="008D5F5D" w:rsidRPr="00694CEE" w:rsidRDefault="008D5F5D" w:rsidP="00FA6C1C">
            <w:pPr>
              <w:pStyle w:val="TableBullet"/>
              <w:tabs>
                <w:tab w:val="clear" w:pos="2325"/>
                <w:tab w:val="num" w:pos="648"/>
              </w:tabs>
              <w:cnfStyle w:val="000000000000" w:firstRow="0" w:lastRow="0" w:firstColumn="0" w:lastColumn="0" w:oddVBand="0" w:evenVBand="0" w:oddHBand="0" w:evenHBand="0" w:firstRowFirstColumn="0" w:firstRowLastColumn="0" w:lastRowFirstColumn="0" w:lastRowLastColumn="0"/>
            </w:pPr>
            <w:r w:rsidRPr="00694CEE">
              <w:t>Demobilization Unit</w:t>
            </w:r>
          </w:p>
          <w:p w14:paraId="4503EEED" w14:textId="77777777" w:rsidR="008D5F5D" w:rsidRPr="00694CE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Documentation Unit</w:t>
            </w:r>
          </w:p>
          <w:p w14:paraId="5003AAE3" w14:textId="77777777" w:rsidR="008D5F5D" w:rsidRPr="00694CE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Technical Specialists</w:t>
            </w:r>
          </w:p>
        </w:tc>
        <w:tc>
          <w:tcPr>
            <w:tcW w:w="2214" w:type="dxa"/>
          </w:tcPr>
          <w:p w14:paraId="37BFB12A"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6D8BF29D"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20B81184" w14:textId="77777777" w:rsidR="008D5F5D" w:rsidRPr="00694CEE" w:rsidRDefault="008D5F5D" w:rsidP="00FA6C1C">
            <w:pPr>
              <w:pStyle w:val="TableText"/>
            </w:pPr>
            <w:r w:rsidRPr="00694CEE">
              <w:t>7.</w:t>
            </w:r>
          </w:p>
        </w:tc>
        <w:tc>
          <w:tcPr>
            <w:tcW w:w="1800" w:type="dxa"/>
            <w:gridSpan w:val="2"/>
          </w:tcPr>
          <w:p w14:paraId="5084CABF"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162DA6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sufficient staff is available for EOC Operational Periods as required.</w:t>
            </w:r>
          </w:p>
        </w:tc>
        <w:tc>
          <w:tcPr>
            <w:tcW w:w="2214" w:type="dxa"/>
          </w:tcPr>
          <w:p w14:paraId="1861732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7952F136"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2CE76181" w14:textId="77777777" w:rsidR="008D5F5D" w:rsidRPr="00694CEE" w:rsidRDefault="008D5F5D" w:rsidP="00FA6C1C">
            <w:pPr>
              <w:pStyle w:val="TableText"/>
            </w:pPr>
            <w:r w:rsidRPr="00694CEE">
              <w:t>8.</w:t>
            </w:r>
          </w:p>
        </w:tc>
        <w:tc>
          <w:tcPr>
            <w:tcW w:w="1800" w:type="dxa"/>
            <w:gridSpan w:val="2"/>
          </w:tcPr>
          <w:p w14:paraId="43945E1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DE9819A" w14:textId="7B0CCCAD"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Review responsibilities within the Planning Support Section</w:t>
            </w:r>
            <w:r w:rsidR="009E05D4" w:rsidRPr="00694CEE">
              <w:rPr>
                <w:szCs w:val="24"/>
              </w:rPr>
              <w:t>,</w:t>
            </w:r>
            <w:r w:rsidRPr="00694CEE">
              <w:rPr>
                <w:szCs w:val="24"/>
              </w:rPr>
              <w:t xml:space="preserve"> and develop plans for carrying out these responsibilities.</w:t>
            </w:r>
          </w:p>
        </w:tc>
        <w:tc>
          <w:tcPr>
            <w:tcW w:w="2214" w:type="dxa"/>
          </w:tcPr>
          <w:p w14:paraId="721DB91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139F6A42"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DFC8BA4" w14:textId="77777777" w:rsidR="008D5F5D" w:rsidRPr="00694CEE" w:rsidRDefault="008D5F5D" w:rsidP="00FA6C1C">
            <w:pPr>
              <w:pStyle w:val="TableText"/>
            </w:pPr>
            <w:r w:rsidRPr="00694CEE">
              <w:t>9.</w:t>
            </w:r>
          </w:p>
        </w:tc>
        <w:tc>
          <w:tcPr>
            <w:tcW w:w="1800" w:type="dxa"/>
            <w:gridSpan w:val="2"/>
          </w:tcPr>
          <w:p w14:paraId="5C86097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D26E47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Identify objectives to accomplish during the initial operational period.</w:t>
            </w:r>
          </w:p>
        </w:tc>
        <w:tc>
          <w:tcPr>
            <w:tcW w:w="2214" w:type="dxa"/>
          </w:tcPr>
          <w:p w14:paraId="7816895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2716971"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65BC1A80" w14:textId="77777777" w:rsidR="008D5F5D" w:rsidRPr="00694CEE" w:rsidRDefault="008D5F5D" w:rsidP="00FA6C1C">
            <w:pPr>
              <w:pStyle w:val="TableText"/>
            </w:pPr>
            <w:r w:rsidRPr="00694CEE">
              <w:t>10.</w:t>
            </w:r>
          </w:p>
        </w:tc>
        <w:tc>
          <w:tcPr>
            <w:tcW w:w="1800" w:type="dxa"/>
            <w:gridSpan w:val="2"/>
          </w:tcPr>
          <w:p w14:paraId="7C518700"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EB4F76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Adopt a proactive attitude, thinking ahead and anticipating situations and problems before they occur.</w:t>
            </w:r>
          </w:p>
        </w:tc>
        <w:tc>
          <w:tcPr>
            <w:tcW w:w="2214" w:type="dxa"/>
          </w:tcPr>
          <w:p w14:paraId="5F84BDC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3C9A8D90"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53E6C7FA" w14:textId="77777777" w:rsidR="008D5F5D" w:rsidRPr="00694CEE" w:rsidRDefault="008D5F5D" w:rsidP="00FA6C1C">
            <w:pPr>
              <w:pStyle w:val="TableText"/>
            </w:pPr>
            <w:r w:rsidRPr="00694CEE">
              <w:t>11.</w:t>
            </w:r>
          </w:p>
        </w:tc>
        <w:tc>
          <w:tcPr>
            <w:tcW w:w="1800" w:type="dxa"/>
            <w:gridSpan w:val="2"/>
          </w:tcPr>
          <w:p w14:paraId="579296F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DB57338" w14:textId="09A9DC3B"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As appropriate, assist Planning Support Section </w:t>
            </w:r>
            <w:r w:rsidR="00353C83">
              <w:rPr>
                <w:szCs w:val="24"/>
              </w:rPr>
              <w:t>staff in gaining field</w:t>
            </w:r>
            <w:r w:rsidRPr="00694CEE">
              <w:rPr>
                <w:szCs w:val="24"/>
              </w:rPr>
              <w:t xml:space="preserve"> response points of contact to improve field/EOC operations interface.</w:t>
            </w:r>
          </w:p>
        </w:tc>
        <w:tc>
          <w:tcPr>
            <w:tcW w:w="2214" w:type="dxa"/>
          </w:tcPr>
          <w:p w14:paraId="2511F2C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71FBFBA3"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103590AD" w14:textId="77777777" w:rsidR="008D5F5D" w:rsidRPr="00694CEE" w:rsidRDefault="008D5F5D" w:rsidP="00FA6C1C">
            <w:pPr>
              <w:pStyle w:val="TableText"/>
              <w:jc w:val="center"/>
              <w:rPr>
                <w:b/>
                <w:bCs/>
              </w:rPr>
            </w:pPr>
            <w:r w:rsidRPr="00694CEE">
              <w:rPr>
                <w:b/>
                <w:bCs/>
              </w:rPr>
              <w:lastRenderedPageBreak/>
              <w:t>Operational Phase</w:t>
            </w:r>
          </w:p>
        </w:tc>
      </w:tr>
      <w:tr w:rsidR="008D5F5D" w:rsidRPr="00694CEE" w14:paraId="796496CF" w14:textId="77777777" w:rsidTr="00FA6C1C">
        <w:trPr>
          <w:cantSplit/>
          <w:trHeight w:val="648"/>
        </w:trPr>
        <w:tc>
          <w:tcPr>
            <w:cnfStyle w:val="001000000000" w:firstRow="0" w:lastRow="0" w:firstColumn="1" w:lastColumn="0" w:oddVBand="0" w:evenVBand="0" w:oddHBand="0" w:evenHBand="0" w:firstRowFirstColumn="0" w:firstRowLastColumn="0" w:lastRowFirstColumn="0" w:lastRowLastColumn="0"/>
            <w:tcW w:w="805" w:type="dxa"/>
          </w:tcPr>
          <w:p w14:paraId="6AF17E4B" w14:textId="77777777" w:rsidR="008D5F5D" w:rsidRPr="00694CEE" w:rsidRDefault="008D5F5D" w:rsidP="00FA6C1C">
            <w:pPr>
              <w:pStyle w:val="TableText"/>
              <w:rPr>
                <w:sz w:val="28"/>
              </w:rPr>
            </w:pPr>
            <w:r w:rsidRPr="00694CEE">
              <w:t>12.</w:t>
            </w:r>
          </w:p>
        </w:tc>
        <w:tc>
          <w:tcPr>
            <w:tcW w:w="1800" w:type="dxa"/>
            <w:gridSpan w:val="2"/>
          </w:tcPr>
          <w:p w14:paraId="4D86FA9B"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E48F3C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Ensure the Planning Support Section’s Activity Logs (ICS 214) and other necessary files are established and maintained.</w:t>
            </w:r>
          </w:p>
        </w:tc>
        <w:tc>
          <w:tcPr>
            <w:tcW w:w="2214" w:type="dxa"/>
          </w:tcPr>
          <w:p w14:paraId="5FBD39F0"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2C839E1D" w14:textId="77777777" w:rsidTr="00FA6C1C">
        <w:trPr>
          <w:cantSplit/>
          <w:trHeight w:val="1052"/>
        </w:trPr>
        <w:tc>
          <w:tcPr>
            <w:cnfStyle w:val="001000000000" w:firstRow="0" w:lastRow="0" w:firstColumn="1" w:lastColumn="0" w:oddVBand="0" w:evenVBand="0" w:oddHBand="0" w:evenHBand="0" w:firstRowFirstColumn="0" w:firstRowLastColumn="0" w:lastRowFirstColumn="0" w:lastRowLastColumn="0"/>
            <w:tcW w:w="805" w:type="dxa"/>
          </w:tcPr>
          <w:p w14:paraId="4E3D2162" w14:textId="72D4FFAF" w:rsidR="00553408" w:rsidRPr="00694CEE" w:rsidRDefault="00553408" w:rsidP="00553408">
            <w:pPr>
              <w:pStyle w:val="TableText"/>
            </w:pPr>
            <w:r w:rsidRPr="00694CEE">
              <w:t>13.</w:t>
            </w:r>
          </w:p>
        </w:tc>
        <w:tc>
          <w:tcPr>
            <w:tcW w:w="1800" w:type="dxa"/>
            <w:gridSpan w:val="2"/>
          </w:tcPr>
          <w:p w14:paraId="1A367E6D"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79CDC90" w14:textId="417701B0"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major incident reports and </w:t>
            </w:r>
            <w:r w:rsidR="009E05D4" w:rsidRPr="00694CEE">
              <w:rPr>
                <w:szCs w:val="24"/>
              </w:rPr>
              <w:t>b</w:t>
            </w:r>
            <w:r w:rsidRPr="00694CEE">
              <w:rPr>
                <w:szCs w:val="24"/>
              </w:rPr>
              <w:t>ranch status reports are completed by the Resources Support Section and accessible by the Situational Awareness and Planning Support Sections.</w:t>
            </w:r>
          </w:p>
        </w:tc>
        <w:tc>
          <w:tcPr>
            <w:tcW w:w="2214" w:type="dxa"/>
          </w:tcPr>
          <w:p w14:paraId="17C6464C"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293F5CF1"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50558378" w14:textId="7061DF19" w:rsidR="00553408" w:rsidRPr="00694CEE" w:rsidRDefault="00553408" w:rsidP="00553408">
            <w:pPr>
              <w:pStyle w:val="TableText"/>
            </w:pPr>
            <w:r w:rsidRPr="00694CEE">
              <w:t>14.</w:t>
            </w:r>
          </w:p>
        </w:tc>
        <w:tc>
          <w:tcPr>
            <w:tcW w:w="1800" w:type="dxa"/>
            <w:gridSpan w:val="2"/>
          </w:tcPr>
          <w:p w14:paraId="7BA170A0"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B6AA8C0" w14:textId="4A65EFD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Conduct periodic briefings with Planning Support Section staff and work on </w:t>
            </w:r>
            <w:r w:rsidR="009E05D4" w:rsidRPr="00694CEE">
              <w:rPr>
                <w:szCs w:val="24"/>
              </w:rPr>
              <w:t>s</w:t>
            </w:r>
            <w:r w:rsidRPr="00694CEE">
              <w:rPr>
                <w:szCs w:val="24"/>
              </w:rPr>
              <w:t>ection objectives for forthcoming operational periods.</w:t>
            </w:r>
          </w:p>
        </w:tc>
        <w:tc>
          <w:tcPr>
            <w:tcW w:w="2214" w:type="dxa"/>
          </w:tcPr>
          <w:p w14:paraId="45D8CD0E"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2ED2BA82"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2DB75FF9" w14:textId="75B8AC1A" w:rsidR="00553408" w:rsidRPr="00694CEE" w:rsidRDefault="00553408" w:rsidP="00553408">
            <w:pPr>
              <w:pStyle w:val="TableText"/>
            </w:pPr>
            <w:r w:rsidRPr="00694CEE">
              <w:t>15.</w:t>
            </w:r>
          </w:p>
        </w:tc>
        <w:tc>
          <w:tcPr>
            <w:tcW w:w="1800" w:type="dxa"/>
            <w:gridSpan w:val="2"/>
          </w:tcPr>
          <w:p w14:paraId="6EE9946B"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1EFB938" w14:textId="2BE9A4A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Establish the operational periods, meetings schedules, and staffing plan, in coordination with the EOC Director, the Command Staff, and the General Staff. </w:t>
            </w:r>
          </w:p>
        </w:tc>
        <w:tc>
          <w:tcPr>
            <w:tcW w:w="2214" w:type="dxa"/>
          </w:tcPr>
          <w:p w14:paraId="34A165FF"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15155B6F" w14:textId="77777777" w:rsidTr="00553408">
        <w:trPr>
          <w:cantSplit/>
          <w:trHeight w:val="485"/>
        </w:trPr>
        <w:tc>
          <w:tcPr>
            <w:cnfStyle w:val="001000000000" w:firstRow="0" w:lastRow="0" w:firstColumn="1" w:lastColumn="0" w:oddVBand="0" w:evenVBand="0" w:oddHBand="0" w:evenHBand="0" w:firstRowFirstColumn="0" w:firstRowLastColumn="0" w:lastRowFirstColumn="0" w:lastRowLastColumn="0"/>
            <w:tcW w:w="805" w:type="dxa"/>
          </w:tcPr>
          <w:p w14:paraId="5095F718" w14:textId="48AF628C" w:rsidR="00553408" w:rsidRPr="00694CEE" w:rsidRDefault="00553408" w:rsidP="00553408">
            <w:pPr>
              <w:pStyle w:val="TableText"/>
            </w:pPr>
            <w:r w:rsidRPr="00694CEE">
              <w:t>16.</w:t>
            </w:r>
          </w:p>
        </w:tc>
        <w:tc>
          <w:tcPr>
            <w:tcW w:w="1800" w:type="dxa"/>
            <w:gridSpan w:val="2"/>
          </w:tcPr>
          <w:p w14:paraId="24352924"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6780041" w14:textId="585E522B"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IS</w:t>
            </w:r>
            <w:r w:rsidR="000254B7">
              <w:rPr>
                <w:szCs w:val="24"/>
              </w:rPr>
              <w:t>M</w:t>
            </w:r>
            <w:r w:rsidRPr="00694CEE">
              <w:rPr>
                <w:szCs w:val="24"/>
              </w:rPr>
              <w:t xml:space="preserve"> 230</w:t>
            </w:r>
            <w:r w:rsidR="009E05D4" w:rsidRPr="00694CEE">
              <w:rPr>
                <w:szCs w:val="24"/>
              </w:rPr>
              <w:t>,</w:t>
            </w:r>
            <w:r w:rsidRPr="00694CEE">
              <w:rPr>
                <w:szCs w:val="24"/>
              </w:rPr>
              <w:t xml:space="preserve"> and facilitate planning activities.  </w:t>
            </w:r>
          </w:p>
        </w:tc>
        <w:tc>
          <w:tcPr>
            <w:tcW w:w="2214" w:type="dxa"/>
          </w:tcPr>
          <w:p w14:paraId="64AE7D9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0A81872E"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6F6166AC" w14:textId="0B646D81" w:rsidR="00553408" w:rsidRPr="00694CEE" w:rsidRDefault="00553408" w:rsidP="00553408">
            <w:pPr>
              <w:pStyle w:val="TableText"/>
            </w:pPr>
            <w:r w:rsidRPr="00694CEE">
              <w:t>17.</w:t>
            </w:r>
          </w:p>
        </w:tc>
        <w:tc>
          <w:tcPr>
            <w:tcW w:w="1800" w:type="dxa"/>
            <w:gridSpan w:val="2"/>
          </w:tcPr>
          <w:p w14:paraId="06ACBAE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B8B622D" w14:textId="6A0D6364"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For each operational period, ensure that the staffing plan includes the name, agency, and contact information for individuals filling EOC staff positions and that it is disseminated prior to shift change.</w:t>
            </w:r>
          </w:p>
        </w:tc>
        <w:tc>
          <w:tcPr>
            <w:tcW w:w="2214" w:type="dxa"/>
          </w:tcPr>
          <w:p w14:paraId="1D42108C"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06CD1005"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7EDD4EA2" w14:textId="26C99CC5" w:rsidR="00553408" w:rsidRPr="00694CEE" w:rsidRDefault="00553408" w:rsidP="00553408">
            <w:pPr>
              <w:pStyle w:val="TableText"/>
            </w:pPr>
            <w:r w:rsidRPr="00694CEE">
              <w:t>18.</w:t>
            </w:r>
          </w:p>
        </w:tc>
        <w:tc>
          <w:tcPr>
            <w:tcW w:w="1800" w:type="dxa"/>
            <w:gridSpan w:val="2"/>
          </w:tcPr>
          <w:p w14:paraId="0B1E88D4"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D73D6C1" w14:textId="46BB9525"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the objectives of each section are completed and status posted in preparation for the next </w:t>
            </w:r>
            <w:r w:rsidR="00255932">
              <w:rPr>
                <w:szCs w:val="24"/>
              </w:rPr>
              <w:t>p</w:t>
            </w:r>
            <w:r w:rsidR="004C0786" w:rsidRPr="00694CEE">
              <w:rPr>
                <w:szCs w:val="24"/>
              </w:rPr>
              <w:t xml:space="preserve">lanning </w:t>
            </w:r>
            <w:r w:rsidR="00255932">
              <w:rPr>
                <w:szCs w:val="24"/>
              </w:rPr>
              <w:t>m</w:t>
            </w:r>
            <w:r w:rsidR="004C0786" w:rsidRPr="00694CEE">
              <w:rPr>
                <w:szCs w:val="24"/>
              </w:rPr>
              <w:t>eeting</w:t>
            </w:r>
            <w:r w:rsidRPr="00694CEE">
              <w:rPr>
                <w:szCs w:val="24"/>
              </w:rPr>
              <w:t>.</w:t>
            </w:r>
          </w:p>
        </w:tc>
        <w:tc>
          <w:tcPr>
            <w:tcW w:w="2214" w:type="dxa"/>
          </w:tcPr>
          <w:p w14:paraId="50026442"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305AB0D8"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56E5F9AF" w14:textId="003DA19E" w:rsidR="00553408" w:rsidRPr="00694CEE" w:rsidRDefault="00553408" w:rsidP="00553408">
            <w:pPr>
              <w:pStyle w:val="TableText"/>
            </w:pPr>
            <w:r w:rsidRPr="00694CEE">
              <w:t>1</w:t>
            </w:r>
            <w:r w:rsidR="009E05D4" w:rsidRPr="00694CEE">
              <w:t>9</w:t>
            </w:r>
            <w:r w:rsidRPr="00694CEE">
              <w:t>.</w:t>
            </w:r>
          </w:p>
        </w:tc>
        <w:tc>
          <w:tcPr>
            <w:tcW w:w="1800" w:type="dxa"/>
            <w:gridSpan w:val="2"/>
          </w:tcPr>
          <w:p w14:paraId="4FA89274"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1074AD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the EOC </w:t>
            </w:r>
            <w:r w:rsidRPr="00694CEE">
              <w:rPr>
                <w:szCs w:val="24"/>
                <w:highlight w:val="lightGray"/>
              </w:rPr>
              <w:t>(IAP or EAP)</w:t>
            </w:r>
            <w:r w:rsidRPr="00694CEE">
              <w:rPr>
                <w:szCs w:val="24"/>
              </w:rPr>
              <w:t xml:space="preserve"> is completed and distributed prior to the start of the next operational period. </w:t>
            </w:r>
          </w:p>
        </w:tc>
        <w:tc>
          <w:tcPr>
            <w:tcW w:w="2214" w:type="dxa"/>
          </w:tcPr>
          <w:p w14:paraId="5FCF5773"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18782F" w:rsidRPr="00694CEE" w14:paraId="4F6248F2" w14:textId="77777777" w:rsidTr="0018782F">
        <w:trPr>
          <w:cantSplit/>
          <w:trHeight w:val="575"/>
        </w:trPr>
        <w:tc>
          <w:tcPr>
            <w:cnfStyle w:val="001000000000" w:firstRow="0" w:lastRow="0" w:firstColumn="1" w:lastColumn="0" w:oddVBand="0" w:evenVBand="0" w:oddHBand="0" w:evenHBand="0" w:firstRowFirstColumn="0" w:firstRowLastColumn="0" w:lastRowFirstColumn="0" w:lastRowLastColumn="0"/>
            <w:tcW w:w="805" w:type="dxa"/>
          </w:tcPr>
          <w:p w14:paraId="68CBCD2B" w14:textId="120DD598" w:rsidR="0018782F" w:rsidRPr="00694CEE" w:rsidRDefault="0018782F" w:rsidP="00553408">
            <w:pPr>
              <w:pStyle w:val="TableText"/>
            </w:pPr>
            <w:r>
              <w:t>20.</w:t>
            </w:r>
          </w:p>
        </w:tc>
        <w:tc>
          <w:tcPr>
            <w:tcW w:w="1800" w:type="dxa"/>
            <w:gridSpan w:val="2"/>
          </w:tcPr>
          <w:p w14:paraId="6D8AC728" w14:textId="77777777" w:rsidR="0018782F" w:rsidRPr="00694CEE" w:rsidRDefault="0018782F"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0072FE3" w14:textId="5C009FE5" w:rsidR="0018782F" w:rsidRPr="00694CEE" w:rsidRDefault="0018782F"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18782F">
              <w:rPr>
                <w:szCs w:val="24"/>
              </w:rPr>
              <w:t>Complete the TDEM Disaster Summary Outline and notify EOC Director.</w:t>
            </w:r>
          </w:p>
        </w:tc>
        <w:tc>
          <w:tcPr>
            <w:tcW w:w="2214" w:type="dxa"/>
          </w:tcPr>
          <w:p w14:paraId="2EC4CFBD" w14:textId="77777777" w:rsidR="0018782F" w:rsidRPr="00694CEE" w:rsidRDefault="0018782F"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3D9C47FF" w14:textId="77777777" w:rsidTr="00FA6C1C">
        <w:trPr>
          <w:cantSplit/>
          <w:trHeight w:val="737"/>
        </w:trPr>
        <w:tc>
          <w:tcPr>
            <w:cnfStyle w:val="001000000000" w:firstRow="0" w:lastRow="0" w:firstColumn="1" w:lastColumn="0" w:oddVBand="0" w:evenVBand="0" w:oddHBand="0" w:evenHBand="0" w:firstRowFirstColumn="0" w:firstRowLastColumn="0" w:lastRowFirstColumn="0" w:lastRowLastColumn="0"/>
            <w:tcW w:w="805" w:type="dxa"/>
          </w:tcPr>
          <w:p w14:paraId="223F0EAF" w14:textId="25557A72" w:rsidR="00553408" w:rsidRPr="00694CEE" w:rsidRDefault="009E05D4" w:rsidP="00553408">
            <w:pPr>
              <w:pStyle w:val="TableText"/>
            </w:pPr>
            <w:r w:rsidRPr="00694CEE">
              <w:t>2</w:t>
            </w:r>
            <w:r w:rsidR="0018782F">
              <w:t>1</w:t>
            </w:r>
            <w:r w:rsidRPr="00694CEE">
              <w:t>.</w:t>
            </w:r>
          </w:p>
        </w:tc>
        <w:tc>
          <w:tcPr>
            <w:tcW w:w="1800" w:type="dxa"/>
            <w:gridSpan w:val="2"/>
          </w:tcPr>
          <w:p w14:paraId="68231C99"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60D0F4C" w14:textId="57C1F368"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Work closely with other Planning Support Section staff to ensure the </w:t>
            </w:r>
            <w:r w:rsidR="009E05D4" w:rsidRPr="00694CEE">
              <w:rPr>
                <w:szCs w:val="24"/>
              </w:rPr>
              <w:t>s</w:t>
            </w:r>
            <w:r w:rsidRPr="00694CEE">
              <w:rPr>
                <w:szCs w:val="24"/>
              </w:rPr>
              <w:t xml:space="preserve">ection’s objectives, as defined in the current EOC </w:t>
            </w:r>
            <w:r w:rsidRPr="00694CEE">
              <w:rPr>
                <w:szCs w:val="24"/>
                <w:highlight w:val="lightGray"/>
              </w:rPr>
              <w:t>(IAP or EAP)</w:t>
            </w:r>
            <w:r w:rsidRPr="00694CEE">
              <w:rPr>
                <w:szCs w:val="24"/>
              </w:rPr>
              <w:t>, are being addressed.</w:t>
            </w:r>
          </w:p>
        </w:tc>
        <w:tc>
          <w:tcPr>
            <w:tcW w:w="2214" w:type="dxa"/>
          </w:tcPr>
          <w:p w14:paraId="5E1097CC"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732BEB96" w14:textId="77777777" w:rsidTr="00FA6C1C">
        <w:trPr>
          <w:cantSplit/>
          <w:trHeight w:val="548"/>
        </w:trPr>
        <w:tc>
          <w:tcPr>
            <w:cnfStyle w:val="001000000000" w:firstRow="0" w:lastRow="0" w:firstColumn="1" w:lastColumn="0" w:oddVBand="0" w:evenVBand="0" w:oddHBand="0" w:evenHBand="0" w:firstRowFirstColumn="0" w:firstRowLastColumn="0" w:lastRowFirstColumn="0" w:lastRowLastColumn="0"/>
            <w:tcW w:w="805" w:type="dxa"/>
          </w:tcPr>
          <w:p w14:paraId="651CE823" w14:textId="5B471E43" w:rsidR="00553408" w:rsidRPr="00694CEE" w:rsidRDefault="00553408" w:rsidP="00553408">
            <w:pPr>
              <w:pStyle w:val="TableText"/>
            </w:pPr>
            <w:r w:rsidRPr="00694CEE">
              <w:t>2</w:t>
            </w:r>
            <w:r w:rsidR="0018782F">
              <w:t>2</w:t>
            </w:r>
            <w:r w:rsidRPr="00694CEE">
              <w:t>.</w:t>
            </w:r>
          </w:p>
        </w:tc>
        <w:tc>
          <w:tcPr>
            <w:tcW w:w="1800" w:type="dxa"/>
            <w:gridSpan w:val="2"/>
          </w:tcPr>
          <w:p w14:paraId="21027144"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5BFFC6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Documentation Unit maintains files on all EOC activities.</w:t>
            </w:r>
          </w:p>
        </w:tc>
        <w:tc>
          <w:tcPr>
            <w:tcW w:w="2214" w:type="dxa"/>
          </w:tcPr>
          <w:p w14:paraId="61436FFB"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232D64D0"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76F9DFE9" w14:textId="5260C8AE" w:rsidR="00553408" w:rsidRPr="00694CEE" w:rsidRDefault="009E05D4" w:rsidP="00553408">
            <w:pPr>
              <w:pStyle w:val="TableText"/>
            </w:pPr>
            <w:r w:rsidRPr="00694CEE">
              <w:t>2</w:t>
            </w:r>
            <w:r w:rsidR="0018782F">
              <w:t>3</w:t>
            </w:r>
            <w:r w:rsidRPr="00694CEE">
              <w:t>.</w:t>
            </w:r>
          </w:p>
        </w:tc>
        <w:tc>
          <w:tcPr>
            <w:tcW w:w="1800" w:type="dxa"/>
            <w:gridSpan w:val="2"/>
          </w:tcPr>
          <w:p w14:paraId="6B0FE8C0"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C60F85F"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fiscal requirements are coordinated through the Finance/Administration Branch.</w:t>
            </w:r>
          </w:p>
        </w:tc>
        <w:tc>
          <w:tcPr>
            <w:tcW w:w="2214" w:type="dxa"/>
          </w:tcPr>
          <w:p w14:paraId="0F2540A3"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78A6D4B8"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1F8150DD" w14:textId="65FF9AF8" w:rsidR="00553408" w:rsidRPr="00694CEE" w:rsidRDefault="00553408" w:rsidP="00553408">
            <w:pPr>
              <w:pStyle w:val="TableText"/>
            </w:pPr>
            <w:r w:rsidRPr="00694CEE">
              <w:lastRenderedPageBreak/>
              <w:t>2</w:t>
            </w:r>
            <w:r w:rsidR="0018782F">
              <w:t>4</w:t>
            </w:r>
            <w:r w:rsidRPr="00694CEE">
              <w:t>.</w:t>
            </w:r>
          </w:p>
        </w:tc>
        <w:tc>
          <w:tcPr>
            <w:tcW w:w="1800" w:type="dxa"/>
            <w:gridSpan w:val="2"/>
          </w:tcPr>
          <w:p w14:paraId="3F07E4D5"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CE2A236" w14:textId="797BF130"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the development of the EOC Demobilization Plan, using detailed specific responsibilities, release priorities, and procedures.</w:t>
            </w:r>
          </w:p>
        </w:tc>
        <w:tc>
          <w:tcPr>
            <w:tcW w:w="2214" w:type="dxa"/>
          </w:tcPr>
          <w:p w14:paraId="0D75BB80"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392815C6"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333B9207" w14:textId="19E8FB2E" w:rsidR="00553408" w:rsidRPr="00694CEE" w:rsidRDefault="00553408" w:rsidP="00553408">
            <w:pPr>
              <w:pStyle w:val="TableText"/>
            </w:pPr>
            <w:r w:rsidRPr="00694CEE">
              <w:t>2</w:t>
            </w:r>
            <w:r w:rsidR="0018782F">
              <w:t>5</w:t>
            </w:r>
            <w:r w:rsidRPr="00694CEE">
              <w:t>.</w:t>
            </w:r>
          </w:p>
        </w:tc>
        <w:tc>
          <w:tcPr>
            <w:tcW w:w="1800" w:type="dxa"/>
            <w:gridSpan w:val="2"/>
          </w:tcPr>
          <w:p w14:paraId="0F5DE1B3"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FA84AA0"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Shift Change section of the EOC General Responsibilities Checklist.</w:t>
            </w:r>
          </w:p>
        </w:tc>
        <w:tc>
          <w:tcPr>
            <w:tcW w:w="2214" w:type="dxa"/>
          </w:tcPr>
          <w:p w14:paraId="16439141"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6A2C3E11"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51D81862" w14:textId="77777777" w:rsidR="00553408" w:rsidRPr="00694CEE" w:rsidRDefault="00553408" w:rsidP="00553408">
            <w:pPr>
              <w:pStyle w:val="TableText"/>
              <w:jc w:val="center"/>
              <w:rPr>
                <w:b/>
                <w:bCs/>
              </w:rPr>
            </w:pPr>
            <w:r w:rsidRPr="00694CEE">
              <w:rPr>
                <w:b/>
                <w:bCs/>
              </w:rPr>
              <w:t>Demobilization Phase</w:t>
            </w:r>
          </w:p>
        </w:tc>
      </w:tr>
      <w:tr w:rsidR="00553408" w:rsidRPr="00694CEE" w14:paraId="1A37C3D5"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3E56038B" w14:textId="19F8DA72" w:rsidR="00553408" w:rsidRPr="00694CEE" w:rsidRDefault="00553408" w:rsidP="00553408">
            <w:pPr>
              <w:pStyle w:val="TableText"/>
            </w:pPr>
            <w:r w:rsidRPr="00694CEE">
              <w:t>2</w:t>
            </w:r>
            <w:r w:rsidR="0018782F">
              <w:t>6</w:t>
            </w:r>
            <w:r w:rsidRPr="00694CEE">
              <w:t>.</w:t>
            </w:r>
          </w:p>
        </w:tc>
        <w:tc>
          <w:tcPr>
            <w:tcW w:w="1800" w:type="dxa"/>
            <w:gridSpan w:val="2"/>
          </w:tcPr>
          <w:p w14:paraId="04D2BE85"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3E3B1AF"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Demobilization Plan for the EOC is complete, approved, and distributed to all Sections.</w:t>
            </w:r>
          </w:p>
        </w:tc>
        <w:tc>
          <w:tcPr>
            <w:tcW w:w="2214" w:type="dxa"/>
          </w:tcPr>
          <w:p w14:paraId="71245758"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2F9A9747" w14:textId="77777777" w:rsidTr="00FA6C1C">
        <w:trPr>
          <w:cantSplit/>
          <w:trHeight w:val="512"/>
        </w:trPr>
        <w:tc>
          <w:tcPr>
            <w:cnfStyle w:val="001000000000" w:firstRow="0" w:lastRow="0" w:firstColumn="1" w:lastColumn="0" w:oddVBand="0" w:evenVBand="0" w:oddHBand="0" w:evenHBand="0" w:firstRowFirstColumn="0" w:firstRowLastColumn="0" w:lastRowFirstColumn="0" w:lastRowLastColumn="0"/>
            <w:tcW w:w="805" w:type="dxa"/>
          </w:tcPr>
          <w:p w14:paraId="68607567" w14:textId="7AE10CDF" w:rsidR="00553408" w:rsidRPr="00694CEE" w:rsidRDefault="00553408" w:rsidP="00553408">
            <w:pPr>
              <w:pStyle w:val="TableText"/>
            </w:pPr>
            <w:r w:rsidRPr="00694CEE">
              <w:t>2</w:t>
            </w:r>
            <w:r w:rsidR="0018782F">
              <w:t>7</w:t>
            </w:r>
            <w:r w:rsidRPr="00694CEE">
              <w:t>.</w:t>
            </w:r>
          </w:p>
        </w:tc>
        <w:tc>
          <w:tcPr>
            <w:tcW w:w="1800" w:type="dxa"/>
            <w:gridSpan w:val="2"/>
          </w:tcPr>
          <w:p w14:paraId="5784E501"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052497B" w14:textId="6B16B4C0"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Oversee preparation of the EOC After-Action Report</w:t>
            </w:r>
            <w:r w:rsidR="00B91DAF" w:rsidRPr="00694CEE">
              <w:rPr>
                <w:szCs w:val="24"/>
              </w:rPr>
              <w:t xml:space="preserve"> (AAR)</w:t>
            </w:r>
            <w:r w:rsidRPr="00694CEE">
              <w:rPr>
                <w:szCs w:val="24"/>
              </w:rPr>
              <w:t xml:space="preserve">. </w:t>
            </w:r>
          </w:p>
        </w:tc>
        <w:tc>
          <w:tcPr>
            <w:tcW w:w="2214" w:type="dxa"/>
          </w:tcPr>
          <w:p w14:paraId="0FD9BFA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4BB41DD5"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58AA5350" w14:textId="26B7AF77" w:rsidR="00553408" w:rsidRPr="00694CEE" w:rsidRDefault="00553408" w:rsidP="00553408">
            <w:pPr>
              <w:pStyle w:val="TableText"/>
            </w:pPr>
            <w:r w:rsidRPr="00694CEE">
              <w:t>2</w:t>
            </w:r>
            <w:r w:rsidR="0018782F">
              <w:t>8</w:t>
            </w:r>
            <w:r w:rsidRPr="00694CEE">
              <w:t>.</w:t>
            </w:r>
          </w:p>
        </w:tc>
        <w:tc>
          <w:tcPr>
            <w:tcW w:w="1800" w:type="dxa"/>
            <w:gridSpan w:val="2"/>
          </w:tcPr>
          <w:p w14:paraId="194AF9B5"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C5A5FD4" w14:textId="3F99411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Determine demobilization status of Planning Support Section</w:t>
            </w:r>
            <w:r w:rsidR="00B91DAF" w:rsidRPr="00694CEE">
              <w:rPr>
                <w:szCs w:val="24"/>
              </w:rPr>
              <w:t>,</w:t>
            </w:r>
            <w:r w:rsidRPr="00694CEE">
              <w:rPr>
                <w:szCs w:val="24"/>
              </w:rPr>
              <w:t xml:space="preserve"> and advise EOC Director. </w:t>
            </w:r>
          </w:p>
        </w:tc>
        <w:tc>
          <w:tcPr>
            <w:tcW w:w="2214" w:type="dxa"/>
          </w:tcPr>
          <w:p w14:paraId="621B485E"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4ED258EE" w14:textId="77777777" w:rsidTr="00FA6C1C">
        <w:trPr>
          <w:cantSplit/>
          <w:trHeight w:val="467"/>
        </w:trPr>
        <w:tc>
          <w:tcPr>
            <w:cnfStyle w:val="001000000000" w:firstRow="0" w:lastRow="0" w:firstColumn="1" w:lastColumn="0" w:oddVBand="0" w:evenVBand="0" w:oddHBand="0" w:evenHBand="0" w:firstRowFirstColumn="0" w:firstRowLastColumn="0" w:lastRowFirstColumn="0" w:lastRowLastColumn="0"/>
            <w:tcW w:w="805" w:type="dxa"/>
          </w:tcPr>
          <w:p w14:paraId="57E94C7E" w14:textId="6FD323CC" w:rsidR="00553408" w:rsidRPr="00694CEE" w:rsidRDefault="009E05D4" w:rsidP="00553408">
            <w:pPr>
              <w:pStyle w:val="TableText"/>
            </w:pPr>
            <w:r w:rsidRPr="00694CEE">
              <w:t>2</w:t>
            </w:r>
            <w:r w:rsidR="0018782F">
              <w:t>9</w:t>
            </w:r>
            <w:r w:rsidR="00553408" w:rsidRPr="00694CEE">
              <w:t>.</w:t>
            </w:r>
          </w:p>
        </w:tc>
        <w:tc>
          <w:tcPr>
            <w:tcW w:w="1800" w:type="dxa"/>
            <w:gridSpan w:val="2"/>
          </w:tcPr>
          <w:p w14:paraId="2C286EFE"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636CB5C" w14:textId="1A2FBC2A"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all logs and documentation</w:t>
            </w:r>
            <w:r w:rsidR="00B91DAF" w:rsidRPr="00694CEE">
              <w:rPr>
                <w:szCs w:val="24"/>
              </w:rPr>
              <w:t>,</w:t>
            </w:r>
            <w:r w:rsidRPr="00694CEE">
              <w:rPr>
                <w:szCs w:val="24"/>
              </w:rPr>
              <w:t xml:space="preserve"> and forward to Documentation Unit.</w:t>
            </w:r>
          </w:p>
        </w:tc>
        <w:tc>
          <w:tcPr>
            <w:tcW w:w="2214" w:type="dxa"/>
          </w:tcPr>
          <w:p w14:paraId="1F244E08"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43B03ADE" w14:textId="77777777" w:rsidTr="00FA6C1C">
        <w:trPr>
          <w:cantSplit/>
          <w:trHeight w:val="557"/>
        </w:trPr>
        <w:tc>
          <w:tcPr>
            <w:cnfStyle w:val="001000000000" w:firstRow="0" w:lastRow="0" w:firstColumn="1" w:lastColumn="0" w:oddVBand="0" w:evenVBand="0" w:oddHBand="0" w:evenHBand="0" w:firstRowFirstColumn="0" w:firstRowLastColumn="0" w:lastRowFirstColumn="0" w:lastRowLastColumn="0"/>
            <w:tcW w:w="805" w:type="dxa"/>
          </w:tcPr>
          <w:p w14:paraId="76AA7BFF" w14:textId="12113276" w:rsidR="00553408" w:rsidRPr="00694CEE" w:rsidRDefault="0018782F" w:rsidP="00553408">
            <w:pPr>
              <w:pStyle w:val="TableText"/>
            </w:pPr>
            <w:r>
              <w:t>30</w:t>
            </w:r>
            <w:r w:rsidR="009E05D4" w:rsidRPr="00694CEE">
              <w:t>.</w:t>
            </w:r>
          </w:p>
        </w:tc>
        <w:tc>
          <w:tcPr>
            <w:tcW w:w="1800" w:type="dxa"/>
            <w:gridSpan w:val="2"/>
          </w:tcPr>
          <w:p w14:paraId="0563E82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4CE56EB"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any open actions are assigned to appropriate staff of other EOC sections.</w:t>
            </w:r>
          </w:p>
        </w:tc>
        <w:tc>
          <w:tcPr>
            <w:tcW w:w="2214" w:type="dxa"/>
          </w:tcPr>
          <w:p w14:paraId="5AE95008"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15E9E639"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5ACF2911" w14:textId="38C99B54" w:rsidR="00553408" w:rsidRPr="00694CEE" w:rsidRDefault="00553408" w:rsidP="00553408">
            <w:pPr>
              <w:pStyle w:val="TableText"/>
            </w:pPr>
            <w:r w:rsidRPr="00694CEE">
              <w:t>3</w:t>
            </w:r>
            <w:r w:rsidR="0018782F">
              <w:t>1</w:t>
            </w:r>
            <w:r w:rsidRPr="00694CEE">
              <w:t>.</w:t>
            </w:r>
          </w:p>
        </w:tc>
        <w:tc>
          <w:tcPr>
            <w:tcW w:w="1800" w:type="dxa"/>
            <w:gridSpan w:val="2"/>
          </w:tcPr>
          <w:p w14:paraId="586769E2"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255F4D9"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that all expenditures have been coordinated through the Finance/Administration Branch.</w:t>
            </w:r>
          </w:p>
        </w:tc>
        <w:tc>
          <w:tcPr>
            <w:tcW w:w="2214" w:type="dxa"/>
          </w:tcPr>
          <w:p w14:paraId="069ED1F9"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743226A4" w14:textId="77777777" w:rsidTr="00FA6C1C">
        <w:trPr>
          <w:cantSplit/>
          <w:trHeight w:val="305"/>
        </w:trPr>
        <w:tc>
          <w:tcPr>
            <w:cnfStyle w:val="001000000000" w:firstRow="0" w:lastRow="0" w:firstColumn="1" w:lastColumn="0" w:oddVBand="0" w:evenVBand="0" w:oddHBand="0" w:evenHBand="0" w:firstRowFirstColumn="0" w:firstRowLastColumn="0" w:lastRowFirstColumn="0" w:lastRowLastColumn="0"/>
            <w:tcW w:w="805" w:type="dxa"/>
          </w:tcPr>
          <w:p w14:paraId="4931C4FD" w14:textId="2958C3C7" w:rsidR="00553408" w:rsidRPr="00694CEE" w:rsidRDefault="00553408" w:rsidP="00553408">
            <w:pPr>
              <w:pStyle w:val="TableText"/>
            </w:pPr>
            <w:r w:rsidRPr="00694CEE">
              <w:t>3</w:t>
            </w:r>
            <w:r w:rsidR="0018782F">
              <w:t>2</w:t>
            </w:r>
            <w:r w:rsidRPr="00694CEE">
              <w:t>.</w:t>
            </w:r>
          </w:p>
        </w:tc>
        <w:tc>
          <w:tcPr>
            <w:tcW w:w="1800" w:type="dxa"/>
            <w:gridSpan w:val="2"/>
          </w:tcPr>
          <w:p w14:paraId="155F052A"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955DB45"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Provide input towards the EOC AAR.</w:t>
            </w:r>
          </w:p>
        </w:tc>
        <w:tc>
          <w:tcPr>
            <w:tcW w:w="2214" w:type="dxa"/>
          </w:tcPr>
          <w:p w14:paraId="6DC9DD0D"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553408" w:rsidRPr="00694CEE" w14:paraId="7470698E" w14:textId="77777777" w:rsidTr="00FA6C1C">
        <w:trPr>
          <w:cantSplit/>
          <w:trHeight w:val="350"/>
        </w:trPr>
        <w:tc>
          <w:tcPr>
            <w:cnfStyle w:val="001000000000" w:firstRow="0" w:lastRow="0" w:firstColumn="1" w:lastColumn="0" w:oddVBand="0" w:evenVBand="0" w:oddHBand="0" w:evenHBand="0" w:firstRowFirstColumn="0" w:firstRowLastColumn="0" w:lastRowFirstColumn="0" w:lastRowLastColumn="0"/>
            <w:tcW w:w="805" w:type="dxa"/>
          </w:tcPr>
          <w:p w14:paraId="43016993" w14:textId="4D5B701A" w:rsidR="00553408" w:rsidRPr="00694CEE" w:rsidRDefault="00553408" w:rsidP="00553408">
            <w:pPr>
              <w:pStyle w:val="TableText"/>
            </w:pPr>
            <w:r w:rsidRPr="00694CEE">
              <w:t>3</w:t>
            </w:r>
            <w:r w:rsidR="0018782F">
              <w:t>3</w:t>
            </w:r>
            <w:r w:rsidRPr="00694CEE">
              <w:t>.</w:t>
            </w:r>
          </w:p>
        </w:tc>
        <w:tc>
          <w:tcPr>
            <w:tcW w:w="1800" w:type="dxa"/>
            <w:gridSpan w:val="2"/>
          </w:tcPr>
          <w:p w14:paraId="283BF9F4"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FF0DF68"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tasks outlined in the Demobilization Phase of the EOC General Responsibilities Checklist.</w:t>
            </w:r>
          </w:p>
        </w:tc>
        <w:tc>
          <w:tcPr>
            <w:tcW w:w="2214" w:type="dxa"/>
          </w:tcPr>
          <w:p w14:paraId="76B7637B" w14:textId="77777777" w:rsidR="00553408" w:rsidRPr="00694CEE" w:rsidRDefault="00553408" w:rsidP="00553408">
            <w:pPr>
              <w:pStyle w:val="TableText"/>
              <w:cnfStyle w:val="000000000000" w:firstRow="0" w:lastRow="0" w:firstColumn="0" w:lastColumn="0" w:oddVBand="0" w:evenVBand="0" w:oddHBand="0" w:evenHBand="0" w:firstRowFirstColumn="0" w:firstRowLastColumn="0" w:lastRowFirstColumn="0" w:lastRowLastColumn="0"/>
              <w:rPr>
                <w:b/>
                <w:sz w:val="28"/>
              </w:rPr>
            </w:pPr>
          </w:p>
        </w:tc>
      </w:tr>
      <w:bookmarkEnd w:id="132"/>
    </w:tbl>
    <w:p w14:paraId="21FCFA13" w14:textId="77777777" w:rsidR="008D5F5D" w:rsidRPr="00694CEE" w:rsidRDefault="008D5F5D">
      <w:pPr>
        <w:rPr>
          <w:rFonts w:ascii="Segoe UI Semilight" w:eastAsiaTheme="majorEastAsia" w:hAnsi="Segoe UI Semilight" w:cstheme="majorBidi"/>
          <w:b/>
          <w:bCs/>
          <w:color w:val="58595B"/>
          <w:sz w:val="38"/>
          <w:szCs w:val="28"/>
        </w:rPr>
      </w:pPr>
      <w:r w:rsidRPr="00694CEE">
        <w:br w:type="page"/>
      </w:r>
    </w:p>
    <w:p w14:paraId="178E60CD" w14:textId="264AE341" w:rsidR="008D5F5D" w:rsidRPr="00694CEE" w:rsidRDefault="008D5F5D" w:rsidP="008D5F5D">
      <w:pPr>
        <w:pStyle w:val="Heading1"/>
      </w:pPr>
      <w:bookmarkStart w:id="136" w:name="_Toc53665233"/>
      <w:r w:rsidRPr="00694CEE">
        <w:lastRenderedPageBreak/>
        <w:t>Resources Support Section Chief</w:t>
      </w:r>
      <w:bookmarkEnd w:id="133"/>
      <w:bookmarkEnd w:id="134"/>
      <w:bookmarkEnd w:id="136"/>
    </w:p>
    <w:p w14:paraId="4C2467D2" w14:textId="29212040" w:rsidR="008D5F5D" w:rsidRPr="00694CEE" w:rsidRDefault="008D5F5D" w:rsidP="008D5F5D">
      <w:pPr>
        <w:pStyle w:val="BodyText"/>
      </w:pPr>
      <w:bookmarkStart w:id="137" w:name="_Toc48562461"/>
      <w:bookmarkStart w:id="138" w:name="_Hlk52876559"/>
      <w:r w:rsidRPr="00694CEE">
        <w:t>The Resources Support Section Chief is responsible</w:t>
      </w:r>
      <w:r w:rsidR="00B12E08" w:rsidRPr="00694CEE">
        <w:t xml:space="preserve"> for overseeing</w:t>
      </w:r>
      <w:r w:rsidR="00B91DAF" w:rsidRPr="00694CEE">
        <w:t xml:space="preserve"> a</w:t>
      </w:r>
      <w:r w:rsidR="00B12E08" w:rsidRPr="00694CEE">
        <w:t xml:space="preserve"> one-stop shop for acquiring, deploying, and tracking resources and services to ensure EOC and</w:t>
      </w:r>
      <w:r w:rsidRPr="00694CEE">
        <w:t xml:space="preserve"> on-scene incident management personnel have the necessary resources and operational support to meet incident demands. The section addresses this responsibility through coordination with </w:t>
      </w:r>
      <w:r w:rsidR="00B91DAF" w:rsidRPr="00694CEE">
        <w:t>O</w:t>
      </w:r>
      <w:r w:rsidR="00B12E08" w:rsidRPr="00694CEE">
        <w:t>n</w:t>
      </w:r>
      <w:r w:rsidRPr="00694CEE">
        <w:t xml:space="preserve">-scene Incident Command </w:t>
      </w:r>
      <w:r w:rsidR="00B12E08" w:rsidRPr="00694CEE">
        <w:t>via</w:t>
      </w:r>
      <w:r w:rsidRPr="00694CEE">
        <w:t xml:space="preserve"> the EOC </w:t>
      </w:r>
      <w:r w:rsidR="00B12E08" w:rsidRPr="00694CEE">
        <w:t xml:space="preserve">and resource tracking by the </w:t>
      </w:r>
      <w:r w:rsidRPr="00694CEE">
        <w:t xml:space="preserve">Operations Branch; managing </w:t>
      </w:r>
      <w:r w:rsidR="00B12E08" w:rsidRPr="00694CEE">
        <w:t xml:space="preserve">sourcing of </w:t>
      </w:r>
      <w:r w:rsidRPr="00694CEE">
        <w:t>resource</w:t>
      </w:r>
      <w:r w:rsidR="00B12E08" w:rsidRPr="00694CEE">
        <w:t>s and services by</w:t>
      </w:r>
      <w:r w:rsidRPr="00694CEE">
        <w:t xml:space="preserve"> the EOC Logistics Branch; and handling the financial processes related to purchasing, contracts/leases, time-keeping, claims/compensation, and reimbursement via the EOC Finance/Administration Branch. The </w:t>
      </w:r>
      <w:r w:rsidR="001A75AE" w:rsidRPr="00694CEE">
        <w:t>Resources Support Section</w:t>
      </w:r>
      <w:r w:rsidRPr="00694CEE">
        <w:t xml:space="preserve"> also supports the Center Support Section, as requested, to secure additional resources for the EOC. The Resources Support Section Chief activates and supervises the branches within the Resources Support Section. </w:t>
      </w:r>
    </w:p>
    <w:p w14:paraId="2BAFCAD7" w14:textId="77777777" w:rsidR="008D5F5D" w:rsidRPr="00694CEE" w:rsidRDefault="008D5F5D" w:rsidP="008D5F5D">
      <w:pPr>
        <w:pStyle w:val="Heading2"/>
      </w:pPr>
      <w:bookmarkStart w:id="139" w:name="_Toc51223391"/>
      <w:bookmarkStart w:id="140" w:name="_Toc53665234"/>
      <w:bookmarkStart w:id="141" w:name="_Hlk53039421"/>
      <w:r w:rsidRPr="00694CEE">
        <w:t>Roles and Responsibilities</w:t>
      </w:r>
      <w:bookmarkEnd w:id="137"/>
      <w:bookmarkEnd w:id="139"/>
      <w:bookmarkEnd w:id="140"/>
    </w:p>
    <w:p w14:paraId="71784CB5" w14:textId="77777777" w:rsidR="007241D7" w:rsidRPr="00694CEE" w:rsidRDefault="007241D7" w:rsidP="007241D7">
      <w:pPr>
        <w:pStyle w:val="Bullet"/>
      </w:pPr>
      <w:r w:rsidRPr="00694CEE">
        <w:t>Oversee one-stop shop for acquiring, deploying, and tracking resources and services.</w:t>
      </w:r>
    </w:p>
    <w:p w14:paraId="2F23B8F6" w14:textId="77777777" w:rsidR="007241D7" w:rsidRPr="00694CEE" w:rsidRDefault="007241D7" w:rsidP="007241D7">
      <w:pPr>
        <w:pStyle w:val="Bullet"/>
      </w:pPr>
      <w:r w:rsidRPr="00694CEE">
        <w:t xml:space="preserve">Ensure the responsibilities of the Resources Support Section are addressed as required, including the following: </w:t>
      </w:r>
    </w:p>
    <w:p w14:paraId="087B7CED" w14:textId="30F38DCC" w:rsidR="007241D7" w:rsidRPr="00694CEE" w:rsidRDefault="007241D7" w:rsidP="007241D7">
      <w:pPr>
        <w:pStyle w:val="BL2"/>
      </w:pPr>
      <w:r w:rsidRPr="00694CEE">
        <w:t xml:space="preserve">Ensure support is provided to </w:t>
      </w:r>
      <w:r w:rsidRPr="00694CEE">
        <w:rPr>
          <w:highlight w:val="lightGray"/>
        </w:rPr>
        <w:t>(Name of Jurisdiction)</w:t>
      </w:r>
      <w:r w:rsidRPr="00694CEE">
        <w:t xml:space="preserve"> first responder operations</w:t>
      </w:r>
      <w:r w:rsidR="00B91DAF" w:rsidRPr="00694CEE">
        <w:t>,</w:t>
      </w:r>
      <w:r w:rsidRPr="00694CEE">
        <w:t xml:space="preserve"> mass care operations</w:t>
      </w:r>
      <w:r w:rsidR="00B91DAF" w:rsidRPr="00694CEE">
        <w:t>,</w:t>
      </w:r>
      <w:r w:rsidRPr="00694CEE">
        <w:t xml:space="preserve"> and hospital and public health operations.</w:t>
      </w:r>
    </w:p>
    <w:p w14:paraId="0474557C" w14:textId="77777777" w:rsidR="007241D7" w:rsidRPr="00694CEE" w:rsidRDefault="007241D7" w:rsidP="007241D7">
      <w:pPr>
        <w:pStyle w:val="BL2"/>
      </w:pPr>
      <w:r w:rsidRPr="00694CEE">
        <w:t xml:space="preserve">Oversee funding, purchasing, and reimbursement of expenses. </w:t>
      </w:r>
    </w:p>
    <w:p w14:paraId="7E003129" w14:textId="77777777" w:rsidR="007241D7" w:rsidRPr="00694CEE" w:rsidRDefault="007241D7" w:rsidP="007241D7">
      <w:pPr>
        <w:pStyle w:val="BL2"/>
      </w:pPr>
      <w:r w:rsidRPr="00694CEE">
        <w:t>Ensure all financial records are maintained throughout the event or disaster.</w:t>
      </w:r>
    </w:p>
    <w:p w14:paraId="686AFE28" w14:textId="77777777" w:rsidR="007241D7" w:rsidRPr="00694CEE" w:rsidRDefault="007241D7" w:rsidP="007241D7">
      <w:pPr>
        <w:pStyle w:val="BL2"/>
      </w:pPr>
      <w:r w:rsidRPr="00694CEE">
        <w:t>Ensure all recovery documentation and disaster financial assistance paperwork is accurately maintained and properly submitted to FEMA and/or the Texas Division of Emergency Management (TDEM).</w:t>
      </w:r>
    </w:p>
    <w:p w14:paraId="6BA545EE" w14:textId="77777777" w:rsidR="007241D7" w:rsidRPr="00694CEE" w:rsidRDefault="007241D7" w:rsidP="007241D7">
      <w:pPr>
        <w:pStyle w:val="Bullet"/>
      </w:pPr>
      <w:r w:rsidRPr="00694CEE">
        <w:t>In consultation with EOC Director, determine spending limits, if any.</w:t>
      </w:r>
    </w:p>
    <w:p w14:paraId="3E78AFE6" w14:textId="77777777" w:rsidR="007241D7" w:rsidRPr="00694CEE" w:rsidRDefault="007241D7" w:rsidP="007241D7">
      <w:pPr>
        <w:pStyle w:val="Bullet"/>
      </w:pPr>
      <w:r w:rsidRPr="00694CEE">
        <w:t xml:space="preserve">Inform EOC Director of significant issues affecting the Resources Support Section. </w:t>
      </w:r>
    </w:p>
    <w:p w14:paraId="39D93642" w14:textId="549FB30C" w:rsidR="007241D7" w:rsidRPr="00694CEE" w:rsidRDefault="007241D7" w:rsidP="007241D7">
      <w:pPr>
        <w:pStyle w:val="Bullet"/>
        <w:rPr>
          <w:szCs w:val="20"/>
        </w:rPr>
      </w:pPr>
      <w:r w:rsidRPr="00694CEE">
        <w:rPr>
          <w:szCs w:val="20"/>
        </w:rPr>
        <w:t xml:space="preserve">Ensure Resources Support Section objectives, as stated in EOC </w:t>
      </w:r>
      <w:r w:rsidRPr="00694CEE">
        <w:rPr>
          <w:szCs w:val="20"/>
          <w:highlight w:val="lightGray"/>
        </w:rPr>
        <w:t>(IAPs or EAPs)</w:t>
      </w:r>
      <w:r w:rsidRPr="00694CEE">
        <w:rPr>
          <w:szCs w:val="20"/>
        </w:rPr>
        <w:t>, are accomplished within the operational period or within the estimated time frame.</w:t>
      </w:r>
    </w:p>
    <w:p w14:paraId="2A13080C" w14:textId="54068A26" w:rsidR="007241D7" w:rsidRPr="00694CEE" w:rsidRDefault="007241D7" w:rsidP="007241D7">
      <w:pPr>
        <w:pStyle w:val="Bullet"/>
      </w:pPr>
      <w:r w:rsidRPr="00694CEE">
        <w:t>Establish the appropriate level of organization for the Resources Support Section, including the Operations Branch, Logistics Branch, and Finance/Administration Branch.</w:t>
      </w:r>
    </w:p>
    <w:p w14:paraId="496DC977" w14:textId="316D3121" w:rsidR="00553408" w:rsidRPr="00694CEE" w:rsidRDefault="00553408" w:rsidP="00553408">
      <w:pPr>
        <w:pStyle w:val="Bullet"/>
      </w:pPr>
      <w:r w:rsidRPr="00694CEE">
        <w:t>Supervise the Resources Support Section and exercise overall responsibility for the coordination of branch and unit activities within the section.</w:t>
      </w:r>
    </w:p>
    <w:p w14:paraId="19EEB42A" w14:textId="47E861DF" w:rsidR="00553408" w:rsidRPr="00694CEE" w:rsidRDefault="00553408" w:rsidP="00553408">
      <w:pPr>
        <w:pStyle w:val="Bullet"/>
        <w:rPr>
          <w:b/>
          <w:bCs/>
        </w:rPr>
      </w:pPr>
      <w:r w:rsidRPr="00694CEE">
        <w:t>Ensure Activity Logs (ICS 214) are maintained by Resources Support Section staff.</w:t>
      </w:r>
    </w:p>
    <w:p w14:paraId="54CE534E" w14:textId="46C32262" w:rsidR="00B24FA4" w:rsidRDefault="008D5F5D" w:rsidP="008D5F5D">
      <w:pPr>
        <w:pStyle w:val="Bullet"/>
        <w:numPr>
          <w:ilvl w:val="0"/>
          <w:numId w:val="0"/>
        </w:numPr>
      </w:pPr>
      <w:r w:rsidRPr="00694CEE">
        <w:rPr>
          <w:b/>
          <w:bCs/>
        </w:rPr>
        <w:t>Reports to:</w:t>
      </w:r>
      <w:r w:rsidRPr="00694CEE">
        <w:t xml:space="preserve"> EOC Director</w:t>
      </w:r>
    </w:p>
    <w:p w14:paraId="470AE085" w14:textId="4972DACD" w:rsidR="0018782F" w:rsidRPr="00694CEE" w:rsidRDefault="0018782F" w:rsidP="008D5F5D">
      <w:pPr>
        <w:pStyle w:val="Bullet"/>
        <w:numPr>
          <w:ilvl w:val="0"/>
          <w:numId w:val="0"/>
        </w:numPr>
      </w:pPr>
      <w:bookmarkStart w:id="142" w:name="_Hlk56326655"/>
      <w:r w:rsidRPr="00B2381A">
        <w:rPr>
          <w:b/>
          <w:bCs/>
        </w:rPr>
        <w:t>Member of:</w:t>
      </w:r>
      <w:r w:rsidRPr="00B2381A">
        <w:t xml:space="preserve"> General Staff</w:t>
      </w:r>
      <w:bookmarkEnd w:id="142"/>
    </w:p>
    <w:p w14:paraId="30850B36" w14:textId="77777777" w:rsidR="008D5F5D" w:rsidRPr="00694CEE" w:rsidRDefault="008D5F5D" w:rsidP="00692461">
      <w:pPr>
        <w:pStyle w:val="Heading3"/>
      </w:pPr>
      <w:r w:rsidRPr="00694CEE">
        <w:t>Subordinate Branch(es), Roles, and Responsibilities</w:t>
      </w:r>
    </w:p>
    <w:p w14:paraId="7B0BF27A" w14:textId="77777777" w:rsidR="008D5F5D" w:rsidRPr="00694CEE" w:rsidRDefault="008D5F5D" w:rsidP="008D5F5D">
      <w:pPr>
        <w:pStyle w:val="BodyText"/>
      </w:pPr>
      <w:r w:rsidRPr="00694CEE">
        <w:t>The Resources Support Section Chief is responsible for the oversight of the Operations Branch, Logistics Branch, and Finance/Administration Branch. All functions not assigned by the Section Chief remain the responsibility of the Section Chief.</w:t>
      </w:r>
    </w:p>
    <w:p w14:paraId="1472E4DD" w14:textId="0EF5340E" w:rsidR="008D5F5D" w:rsidRPr="00694CEE" w:rsidRDefault="008D5F5D" w:rsidP="008D5F5D">
      <w:pPr>
        <w:pStyle w:val="Heading2"/>
      </w:pPr>
      <w:bookmarkStart w:id="143" w:name="_Toc48562462"/>
      <w:bookmarkStart w:id="144" w:name="_Toc51223392"/>
      <w:bookmarkStart w:id="145" w:name="_Toc53665235"/>
      <w:bookmarkEnd w:id="138"/>
      <w:bookmarkEnd w:id="141"/>
      <w:r w:rsidRPr="00694CEE">
        <w:lastRenderedPageBreak/>
        <w:t>Position Checklists (Activation, Operations, Demobilization)</w:t>
      </w:r>
      <w:bookmarkEnd w:id="143"/>
      <w:bookmarkEnd w:id="144"/>
      <w:bookmarkEnd w:id="145"/>
    </w:p>
    <w:tbl>
      <w:tblPr>
        <w:tblStyle w:val="TableSubhead"/>
        <w:tblW w:w="0" w:type="auto"/>
        <w:tblLayout w:type="fixed"/>
        <w:tblLook w:val="01E0" w:firstRow="1" w:lastRow="1" w:firstColumn="1" w:lastColumn="1" w:noHBand="0" w:noVBand="0"/>
      </w:tblPr>
      <w:tblGrid>
        <w:gridCol w:w="805"/>
        <w:gridCol w:w="23"/>
        <w:gridCol w:w="1777"/>
        <w:gridCol w:w="23"/>
        <w:gridCol w:w="4014"/>
        <w:gridCol w:w="2214"/>
      </w:tblGrid>
      <w:tr w:rsidR="008D5F5D" w:rsidRPr="00694CEE" w14:paraId="452FD212" w14:textId="77777777" w:rsidTr="00FA6C1C">
        <w:trPr>
          <w:cnfStyle w:val="100000000000" w:firstRow="1" w:lastRow="0" w:firstColumn="0" w:lastColumn="0" w:oddVBand="0" w:evenVBand="0" w:oddHBand="0" w:evenHBand="0" w:firstRowFirstColumn="0" w:firstRowLastColumn="0" w:lastRowFirstColumn="0" w:lastRowLastColumn="0"/>
          <w:cantSplit/>
          <w:trHeight w:val="503"/>
        </w:trPr>
        <w:tc>
          <w:tcPr>
            <w:cnfStyle w:val="001000000000" w:firstRow="0" w:lastRow="0" w:firstColumn="1" w:lastColumn="0" w:oddVBand="0" w:evenVBand="0" w:oddHBand="0" w:evenHBand="0" w:firstRowFirstColumn="0" w:firstRowLastColumn="0" w:lastRowFirstColumn="0" w:lastRowLastColumn="0"/>
            <w:tcW w:w="8856" w:type="dxa"/>
            <w:gridSpan w:val="6"/>
          </w:tcPr>
          <w:p w14:paraId="16C2AB3C" w14:textId="77777777" w:rsidR="008D5F5D" w:rsidRPr="00694CEE" w:rsidRDefault="008D5F5D" w:rsidP="00FA6C1C">
            <w:pPr>
              <w:pStyle w:val="TableHeader"/>
            </w:pPr>
            <w:bookmarkStart w:id="146" w:name="_Hlk53039673"/>
            <w:r w:rsidRPr="00694CEE">
              <w:br w:type="page"/>
            </w:r>
            <w:bookmarkStart w:id="147" w:name="_Toc525121190"/>
            <w:r w:rsidRPr="00694CEE">
              <w:t>Resources Support Section Chief Checklist</w:t>
            </w:r>
            <w:bookmarkEnd w:id="147"/>
          </w:p>
        </w:tc>
      </w:tr>
      <w:tr w:rsidR="008D5F5D" w:rsidRPr="00694CEE" w14:paraId="26BD7391"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569ADBFF" w14:textId="77777777" w:rsidR="008D5F5D" w:rsidRPr="00694CEE" w:rsidRDefault="008D5F5D" w:rsidP="00FA6C1C">
            <w:pPr>
              <w:pStyle w:val="TableText"/>
              <w:jc w:val="center"/>
              <w:rPr>
                <w:b/>
                <w:bCs/>
              </w:rPr>
            </w:pPr>
            <w:r w:rsidRPr="00694CEE">
              <w:rPr>
                <w:b/>
                <w:bCs/>
              </w:rPr>
              <w:t>Item</w:t>
            </w:r>
          </w:p>
        </w:tc>
        <w:tc>
          <w:tcPr>
            <w:tcW w:w="1800" w:type="dxa"/>
            <w:gridSpan w:val="2"/>
            <w:hideMark/>
          </w:tcPr>
          <w:p w14:paraId="0DF6AF37"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hideMark/>
          </w:tcPr>
          <w:p w14:paraId="4BAC81D5"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hideMark/>
          </w:tcPr>
          <w:p w14:paraId="33FDB2B4"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8D5F5D" w:rsidRPr="00694CEE" w14:paraId="2A9A134E"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856" w:type="dxa"/>
            <w:gridSpan w:val="6"/>
          </w:tcPr>
          <w:p w14:paraId="4D0742CA" w14:textId="77777777" w:rsidR="008D5F5D" w:rsidRPr="00694CEE" w:rsidRDefault="008D5F5D" w:rsidP="00FA6C1C">
            <w:pPr>
              <w:pStyle w:val="TableText"/>
              <w:jc w:val="center"/>
              <w:rPr>
                <w:b/>
                <w:bCs/>
              </w:rPr>
            </w:pPr>
            <w:r w:rsidRPr="00694CEE">
              <w:rPr>
                <w:b/>
                <w:bCs/>
              </w:rPr>
              <w:t>Activation Phase</w:t>
            </w:r>
          </w:p>
        </w:tc>
      </w:tr>
      <w:tr w:rsidR="008D5F5D" w:rsidRPr="00694CEE" w14:paraId="1B4A38D2"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hideMark/>
          </w:tcPr>
          <w:p w14:paraId="73E35B98" w14:textId="77777777" w:rsidR="008D5F5D" w:rsidRPr="00694CEE" w:rsidRDefault="008D5F5D" w:rsidP="00FA6C1C">
            <w:pPr>
              <w:pStyle w:val="TableText"/>
            </w:pPr>
            <w:r w:rsidRPr="00694CEE">
              <w:t>1.</w:t>
            </w:r>
          </w:p>
        </w:tc>
        <w:tc>
          <w:tcPr>
            <w:tcW w:w="1800" w:type="dxa"/>
            <w:gridSpan w:val="2"/>
          </w:tcPr>
          <w:p w14:paraId="743DC24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hideMark/>
          </w:tcPr>
          <w:p w14:paraId="005281D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Complete the tasks outlined in the Activation Phase of the EOC General Responsibilities Checklist.</w:t>
            </w:r>
          </w:p>
        </w:tc>
        <w:tc>
          <w:tcPr>
            <w:tcW w:w="2214" w:type="dxa"/>
          </w:tcPr>
          <w:p w14:paraId="784C1EE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459DE794"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9729B4C" w14:textId="77777777" w:rsidR="008D5F5D" w:rsidRPr="00694CEE" w:rsidRDefault="008D5F5D" w:rsidP="00FA6C1C">
            <w:pPr>
              <w:pStyle w:val="TableText"/>
            </w:pPr>
            <w:r w:rsidRPr="00694CEE">
              <w:t>2.</w:t>
            </w:r>
          </w:p>
        </w:tc>
        <w:tc>
          <w:tcPr>
            <w:tcW w:w="1800" w:type="dxa"/>
            <w:gridSpan w:val="2"/>
          </w:tcPr>
          <w:p w14:paraId="0CBC5F4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19F976F"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Receive initial briefing from EOC Director that includes initial priorities for the EOC based on current status and information from On-scene Incident Commander, if assigned.</w:t>
            </w:r>
          </w:p>
        </w:tc>
        <w:tc>
          <w:tcPr>
            <w:tcW w:w="2214" w:type="dxa"/>
          </w:tcPr>
          <w:p w14:paraId="52814E1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6549D8A8"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55C9F214" w14:textId="77777777" w:rsidR="008D5F5D" w:rsidRPr="00694CEE" w:rsidRDefault="008D5F5D" w:rsidP="00FA6C1C">
            <w:pPr>
              <w:pStyle w:val="TableText"/>
            </w:pPr>
            <w:r w:rsidRPr="00694CEE">
              <w:t>3.</w:t>
            </w:r>
          </w:p>
        </w:tc>
        <w:tc>
          <w:tcPr>
            <w:tcW w:w="1800" w:type="dxa"/>
            <w:gridSpan w:val="2"/>
          </w:tcPr>
          <w:p w14:paraId="3F58D6E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E389256" w14:textId="2610C9C2"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the Resources Support Section is set up properly and </w:t>
            </w:r>
            <w:r w:rsidR="006054FA" w:rsidRPr="00694CEE">
              <w:rPr>
                <w:szCs w:val="24"/>
              </w:rPr>
              <w:t xml:space="preserve">that </w:t>
            </w:r>
            <w:r w:rsidRPr="00694CEE">
              <w:rPr>
                <w:szCs w:val="24"/>
              </w:rPr>
              <w:t>appropriate personnel, equipment, and supplies are in place</w:t>
            </w:r>
            <w:r w:rsidR="006054FA" w:rsidRPr="00694CEE">
              <w:rPr>
                <w:szCs w:val="24"/>
              </w:rPr>
              <w:t>, including maps, status boards, vendor references, and other resource directories.</w:t>
            </w:r>
          </w:p>
        </w:tc>
        <w:tc>
          <w:tcPr>
            <w:tcW w:w="2214" w:type="dxa"/>
          </w:tcPr>
          <w:p w14:paraId="6B52DF3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60DC3303"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5D098E27" w14:textId="77777777" w:rsidR="008D5F5D" w:rsidRPr="00694CEE" w:rsidRDefault="008D5F5D" w:rsidP="00FA6C1C">
            <w:pPr>
              <w:pStyle w:val="TableText"/>
            </w:pPr>
            <w:r w:rsidRPr="00694CEE">
              <w:t>4.</w:t>
            </w:r>
          </w:p>
        </w:tc>
        <w:tc>
          <w:tcPr>
            <w:tcW w:w="1800" w:type="dxa"/>
            <w:gridSpan w:val="2"/>
          </w:tcPr>
          <w:p w14:paraId="529F684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8712EA9" w14:textId="140F6494"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 xml:space="preserve">Based on the situation, activate </w:t>
            </w:r>
            <w:r w:rsidR="00B91DAF" w:rsidRPr="00694CEE">
              <w:t>b</w:t>
            </w:r>
            <w:r w:rsidRPr="00694CEE">
              <w:t>ranches</w:t>
            </w:r>
            <w:r w:rsidR="006054FA" w:rsidRPr="00694CEE">
              <w:t>/</w:t>
            </w:r>
            <w:r w:rsidR="00B91DAF" w:rsidRPr="00694CEE">
              <w:t>u</w:t>
            </w:r>
            <w:r w:rsidR="006054FA" w:rsidRPr="00694CEE">
              <w:t xml:space="preserve">nits </w:t>
            </w:r>
            <w:r w:rsidRPr="00694CEE">
              <w:t xml:space="preserve">within the Resources Support Section. </w:t>
            </w:r>
          </w:p>
          <w:p w14:paraId="3917D752" w14:textId="7E37B3A2" w:rsidR="008D5F5D" w:rsidRPr="00694CE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Operations Branch</w:t>
            </w:r>
          </w:p>
          <w:p w14:paraId="39F337F3" w14:textId="113CA2F1" w:rsidR="006054FA" w:rsidRPr="00694CEE" w:rsidRDefault="006054FA" w:rsidP="006054FA">
            <w:pPr>
              <w:pStyle w:val="TBL2"/>
              <w:cnfStyle w:val="000000000000" w:firstRow="0" w:lastRow="0" w:firstColumn="0" w:lastColumn="0" w:oddVBand="0" w:evenVBand="0" w:oddHBand="0" w:evenHBand="0" w:firstRowFirstColumn="0" w:firstRowLastColumn="0" w:lastRowFirstColumn="0" w:lastRowLastColumn="0"/>
            </w:pPr>
            <w:r w:rsidRPr="00694CEE">
              <w:t>Resource Tracking Unit</w:t>
            </w:r>
          </w:p>
          <w:p w14:paraId="62AC3B08" w14:textId="77777777" w:rsidR="008D5F5D" w:rsidRPr="00694CE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Logistics Branch</w:t>
            </w:r>
          </w:p>
          <w:p w14:paraId="04617E5F" w14:textId="77777777" w:rsidR="008D5F5D" w:rsidRPr="00694CEE" w:rsidRDefault="008D5F5D" w:rsidP="00FA6C1C">
            <w:pPr>
              <w:pStyle w:val="TableBullet"/>
              <w:tabs>
                <w:tab w:val="num" w:pos="648"/>
              </w:tabs>
              <w:cnfStyle w:val="000000000000" w:firstRow="0" w:lastRow="0" w:firstColumn="0" w:lastColumn="0" w:oddVBand="0" w:evenVBand="0" w:oddHBand="0" w:evenHBand="0" w:firstRowFirstColumn="0" w:firstRowLastColumn="0" w:lastRowFirstColumn="0" w:lastRowLastColumn="0"/>
            </w:pPr>
            <w:r w:rsidRPr="00694CEE">
              <w:t>Finance/Administration Branch</w:t>
            </w:r>
          </w:p>
        </w:tc>
        <w:tc>
          <w:tcPr>
            <w:tcW w:w="2214" w:type="dxa"/>
          </w:tcPr>
          <w:p w14:paraId="2B39BB8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6150BD2A"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A9DD56D" w14:textId="77777777" w:rsidR="008D5F5D" w:rsidRPr="00694CEE" w:rsidRDefault="008D5F5D" w:rsidP="00FA6C1C">
            <w:pPr>
              <w:pStyle w:val="TableText"/>
            </w:pPr>
            <w:r w:rsidRPr="00694CEE">
              <w:t>5.</w:t>
            </w:r>
          </w:p>
        </w:tc>
        <w:tc>
          <w:tcPr>
            <w:tcW w:w="1800" w:type="dxa"/>
            <w:gridSpan w:val="2"/>
          </w:tcPr>
          <w:p w14:paraId="1411A08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348EEB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sufficient staff is available for EOC operational periods as required.</w:t>
            </w:r>
          </w:p>
        </w:tc>
        <w:tc>
          <w:tcPr>
            <w:tcW w:w="2214" w:type="dxa"/>
          </w:tcPr>
          <w:p w14:paraId="1FFA530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1788D4F"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7175E1E0" w14:textId="77777777" w:rsidR="008D5F5D" w:rsidRPr="00694CEE" w:rsidRDefault="008D5F5D" w:rsidP="00FA6C1C">
            <w:pPr>
              <w:pStyle w:val="TableText"/>
            </w:pPr>
            <w:r w:rsidRPr="00694CEE">
              <w:t>6.</w:t>
            </w:r>
          </w:p>
        </w:tc>
        <w:tc>
          <w:tcPr>
            <w:tcW w:w="1800" w:type="dxa"/>
            <w:gridSpan w:val="2"/>
          </w:tcPr>
          <w:p w14:paraId="5267449C"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EC006C9" w14:textId="5B59219A"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an effective resource request and management process</w:t>
            </w:r>
            <w:r w:rsidR="006054FA" w:rsidRPr="00694CEE">
              <w:rPr>
                <w:szCs w:val="24"/>
              </w:rPr>
              <w:t xml:space="preserve"> to prioritize and </w:t>
            </w:r>
            <w:r w:rsidRPr="00694CEE">
              <w:rPr>
                <w:szCs w:val="24"/>
              </w:rPr>
              <w:t>validat</w:t>
            </w:r>
            <w:r w:rsidR="006054FA" w:rsidRPr="00694CEE">
              <w:rPr>
                <w:szCs w:val="24"/>
              </w:rPr>
              <w:t>e</w:t>
            </w:r>
            <w:r w:rsidRPr="00694CEE">
              <w:rPr>
                <w:szCs w:val="24"/>
              </w:rPr>
              <w:t xml:space="preserve"> resource requests from the </w:t>
            </w:r>
            <w:r w:rsidR="000C4725" w:rsidRPr="00694CEE">
              <w:rPr>
                <w:szCs w:val="24"/>
              </w:rPr>
              <w:t xml:space="preserve">On-scene </w:t>
            </w:r>
            <w:r w:rsidRPr="00694CEE">
              <w:rPr>
                <w:szCs w:val="24"/>
              </w:rPr>
              <w:t>Incident Commander. This should be done prior to acting upon a request.</w:t>
            </w:r>
          </w:p>
        </w:tc>
        <w:tc>
          <w:tcPr>
            <w:tcW w:w="2214" w:type="dxa"/>
          </w:tcPr>
          <w:p w14:paraId="07D13F5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35D9F464"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8D1BDDC" w14:textId="77777777" w:rsidR="008D5F5D" w:rsidRPr="00694CEE" w:rsidRDefault="008D5F5D" w:rsidP="00FA6C1C">
            <w:pPr>
              <w:pStyle w:val="TableText"/>
            </w:pPr>
            <w:r w:rsidRPr="00694CEE">
              <w:t>7.</w:t>
            </w:r>
          </w:p>
        </w:tc>
        <w:tc>
          <w:tcPr>
            <w:tcW w:w="1800" w:type="dxa"/>
            <w:gridSpan w:val="2"/>
          </w:tcPr>
          <w:p w14:paraId="716D503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9AAB17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Meet with EOC Director to identify immediate resource needs.</w:t>
            </w:r>
          </w:p>
        </w:tc>
        <w:tc>
          <w:tcPr>
            <w:tcW w:w="2214" w:type="dxa"/>
          </w:tcPr>
          <w:p w14:paraId="74673144"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5F9733AB"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5816F62" w14:textId="77777777" w:rsidR="008D5F5D" w:rsidRPr="00694CEE" w:rsidRDefault="008D5F5D" w:rsidP="00FA6C1C">
            <w:pPr>
              <w:pStyle w:val="TableText"/>
            </w:pPr>
            <w:r w:rsidRPr="00694CEE">
              <w:t>8.</w:t>
            </w:r>
          </w:p>
        </w:tc>
        <w:tc>
          <w:tcPr>
            <w:tcW w:w="1800" w:type="dxa"/>
            <w:gridSpan w:val="2"/>
          </w:tcPr>
          <w:p w14:paraId="519AA7EA"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528A762" w14:textId="00FF9EAC"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Determine level of purchasing authority for the Resources Support Section with the </w:t>
            </w:r>
            <w:r w:rsidR="006054FA" w:rsidRPr="00694CEE">
              <w:rPr>
                <w:szCs w:val="24"/>
              </w:rPr>
              <w:t xml:space="preserve">support of the </w:t>
            </w:r>
            <w:r w:rsidRPr="00694CEE">
              <w:rPr>
                <w:szCs w:val="24"/>
              </w:rPr>
              <w:t>Finance/Administration Branch.</w:t>
            </w:r>
          </w:p>
        </w:tc>
        <w:tc>
          <w:tcPr>
            <w:tcW w:w="2214" w:type="dxa"/>
          </w:tcPr>
          <w:p w14:paraId="73AA193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CF75696"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46A6005C" w14:textId="77777777" w:rsidR="008D5F5D" w:rsidRPr="00694CEE" w:rsidRDefault="008D5F5D" w:rsidP="00FA6C1C">
            <w:pPr>
              <w:pStyle w:val="TableText"/>
            </w:pPr>
            <w:r w:rsidRPr="00694CEE">
              <w:lastRenderedPageBreak/>
              <w:t>9.</w:t>
            </w:r>
          </w:p>
        </w:tc>
        <w:tc>
          <w:tcPr>
            <w:tcW w:w="1800" w:type="dxa"/>
            <w:gridSpan w:val="2"/>
          </w:tcPr>
          <w:p w14:paraId="6968B01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0379CE5" w14:textId="1222AB24"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Assist in developing objectives for Resources Support Section</w:t>
            </w:r>
            <w:r w:rsidR="000C4725" w:rsidRPr="00694CEE">
              <w:rPr>
                <w:szCs w:val="24"/>
              </w:rPr>
              <w:t>,</w:t>
            </w:r>
            <w:r w:rsidRPr="00694CEE">
              <w:rPr>
                <w:szCs w:val="24"/>
              </w:rPr>
              <w:t xml:space="preserve"> and plan to accomplish objectives within the first operational period or in accordance with the time frame established in the </w:t>
            </w:r>
            <w:smartTag w:uri="urn:schemas-microsoft-com:office:smarttags" w:element="stockticker">
              <w:r w:rsidRPr="00694CEE">
                <w:rPr>
                  <w:szCs w:val="24"/>
                </w:rPr>
                <w:t>EOC</w:t>
              </w:r>
            </w:smartTag>
            <w:r w:rsidRPr="00694CEE">
              <w:rPr>
                <w:szCs w:val="24"/>
              </w:rPr>
              <w:t xml:space="preserve"> </w:t>
            </w:r>
            <w:r w:rsidRPr="00694CEE">
              <w:rPr>
                <w:szCs w:val="24"/>
                <w:highlight w:val="lightGray"/>
              </w:rPr>
              <w:t>(IAP or EAP)</w:t>
            </w:r>
            <w:r w:rsidRPr="00694CEE">
              <w:rPr>
                <w:szCs w:val="24"/>
              </w:rPr>
              <w:t>.</w:t>
            </w:r>
          </w:p>
        </w:tc>
        <w:tc>
          <w:tcPr>
            <w:tcW w:w="2214" w:type="dxa"/>
          </w:tcPr>
          <w:p w14:paraId="208AEEC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27F278FE"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07C16980" w14:textId="77777777" w:rsidR="008D5F5D" w:rsidRPr="00694CEE" w:rsidRDefault="008D5F5D" w:rsidP="00FA6C1C">
            <w:pPr>
              <w:pStyle w:val="TableText"/>
            </w:pPr>
            <w:r w:rsidRPr="00694CEE">
              <w:t>10.</w:t>
            </w:r>
          </w:p>
        </w:tc>
        <w:tc>
          <w:tcPr>
            <w:tcW w:w="1800" w:type="dxa"/>
            <w:gridSpan w:val="2"/>
          </w:tcPr>
          <w:p w14:paraId="21F8FF0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85CC43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Adopt a proactive attitude, thinking ahead and anticipating situations and problems before they occur.</w:t>
            </w:r>
          </w:p>
        </w:tc>
        <w:tc>
          <w:tcPr>
            <w:tcW w:w="2214" w:type="dxa"/>
          </w:tcPr>
          <w:p w14:paraId="49DFC0C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0600D0F5" w14:textId="77777777" w:rsidTr="00FA6C1C">
        <w:trPr>
          <w:cantSplit/>
          <w:trHeight w:val="440"/>
        </w:trPr>
        <w:tc>
          <w:tcPr>
            <w:cnfStyle w:val="001000000000" w:firstRow="0" w:lastRow="0" w:firstColumn="1" w:lastColumn="0" w:oddVBand="0" w:evenVBand="0" w:oddHBand="0" w:evenHBand="0" w:firstRowFirstColumn="0" w:firstRowLastColumn="0" w:lastRowFirstColumn="0" w:lastRowLastColumn="0"/>
            <w:tcW w:w="828" w:type="dxa"/>
            <w:gridSpan w:val="2"/>
          </w:tcPr>
          <w:p w14:paraId="1C1869B0" w14:textId="77777777" w:rsidR="008D5F5D" w:rsidRPr="00694CEE" w:rsidRDefault="008D5F5D" w:rsidP="00FA6C1C">
            <w:pPr>
              <w:pStyle w:val="TableText"/>
            </w:pPr>
            <w:r w:rsidRPr="00694CEE">
              <w:t>11.</w:t>
            </w:r>
          </w:p>
        </w:tc>
        <w:tc>
          <w:tcPr>
            <w:tcW w:w="1800" w:type="dxa"/>
            <w:gridSpan w:val="2"/>
          </w:tcPr>
          <w:p w14:paraId="6F9B4E5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41A464A" w14:textId="38FF8C5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As appropriate, assist Resources Support Section </w:t>
            </w:r>
            <w:r w:rsidR="00353C83">
              <w:rPr>
                <w:szCs w:val="24"/>
              </w:rPr>
              <w:t>staff in gaining field</w:t>
            </w:r>
            <w:r w:rsidRPr="00694CEE">
              <w:rPr>
                <w:szCs w:val="24"/>
              </w:rPr>
              <w:t xml:space="preserve"> response points of contact to improve field/EOC operations interface.</w:t>
            </w:r>
          </w:p>
        </w:tc>
        <w:tc>
          <w:tcPr>
            <w:tcW w:w="2214" w:type="dxa"/>
          </w:tcPr>
          <w:p w14:paraId="6F074C23"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p>
        </w:tc>
      </w:tr>
      <w:tr w:rsidR="008D5F5D" w:rsidRPr="00694CEE" w14:paraId="4FE5AAAB"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hideMark/>
          </w:tcPr>
          <w:p w14:paraId="685CEC64" w14:textId="77777777" w:rsidR="008D5F5D" w:rsidRPr="00694CEE" w:rsidRDefault="008D5F5D" w:rsidP="00FA6C1C">
            <w:pPr>
              <w:pStyle w:val="TableText"/>
              <w:jc w:val="center"/>
              <w:rPr>
                <w:b/>
                <w:bCs/>
              </w:rPr>
            </w:pPr>
            <w:r w:rsidRPr="00694CEE">
              <w:rPr>
                <w:b/>
                <w:bCs/>
              </w:rPr>
              <w:t>Operational Phase</w:t>
            </w:r>
          </w:p>
        </w:tc>
      </w:tr>
      <w:tr w:rsidR="008D5F5D" w:rsidRPr="00694CEE" w14:paraId="2B15515F" w14:textId="77777777" w:rsidTr="00FA6C1C">
        <w:trPr>
          <w:cantSplit/>
          <w:trHeight w:val="1097"/>
        </w:trPr>
        <w:tc>
          <w:tcPr>
            <w:cnfStyle w:val="001000000000" w:firstRow="0" w:lastRow="0" w:firstColumn="1" w:lastColumn="0" w:oddVBand="0" w:evenVBand="0" w:oddHBand="0" w:evenHBand="0" w:firstRowFirstColumn="0" w:firstRowLastColumn="0" w:lastRowFirstColumn="0" w:lastRowLastColumn="0"/>
            <w:tcW w:w="805" w:type="dxa"/>
          </w:tcPr>
          <w:p w14:paraId="38D14301" w14:textId="77777777" w:rsidR="008D5F5D" w:rsidRPr="00694CEE" w:rsidRDefault="008D5F5D" w:rsidP="00FA6C1C">
            <w:pPr>
              <w:pStyle w:val="TableText"/>
              <w:rPr>
                <w:sz w:val="28"/>
              </w:rPr>
            </w:pPr>
            <w:r w:rsidRPr="00694CEE">
              <w:t>12.</w:t>
            </w:r>
          </w:p>
        </w:tc>
        <w:tc>
          <w:tcPr>
            <w:tcW w:w="1800" w:type="dxa"/>
            <w:gridSpan w:val="2"/>
          </w:tcPr>
          <w:p w14:paraId="4F0451E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73C620BE"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Meet regularly with Resources Support Section staff and work to reach consensus on Resources Support Section objectives for forthcoming operational periods.</w:t>
            </w:r>
          </w:p>
        </w:tc>
        <w:tc>
          <w:tcPr>
            <w:tcW w:w="2214" w:type="dxa"/>
          </w:tcPr>
          <w:p w14:paraId="12E30A7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23BF900F" w14:textId="77777777" w:rsidTr="00FA6C1C">
        <w:trPr>
          <w:cantSplit/>
          <w:trHeight w:val="1025"/>
        </w:trPr>
        <w:tc>
          <w:tcPr>
            <w:cnfStyle w:val="001000000000" w:firstRow="0" w:lastRow="0" w:firstColumn="1" w:lastColumn="0" w:oddVBand="0" w:evenVBand="0" w:oddHBand="0" w:evenHBand="0" w:firstRowFirstColumn="0" w:firstRowLastColumn="0" w:lastRowFirstColumn="0" w:lastRowLastColumn="0"/>
            <w:tcW w:w="805" w:type="dxa"/>
          </w:tcPr>
          <w:p w14:paraId="6BDF70B1" w14:textId="77777777" w:rsidR="008D5F5D" w:rsidRPr="00694CEE" w:rsidRDefault="008D5F5D" w:rsidP="00FA6C1C">
            <w:pPr>
              <w:pStyle w:val="TableText"/>
            </w:pPr>
            <w:r w:rsidRPr="00694CEE">
              <w:t>13.</w:t>
            </w:r>
          </w:p>
        </w:tc>
        <w:tc>
          <w:tcPr>
            <w:tcW w:w="1800" w:type="dxa"/>
            <w:gridSpan w:val="2"/>
          </w:tcPr>
          <w:p w14:paraId="75F3259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BF521D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Resources Support Section status reports are provided to the EOC Director, Situational Awareness Section, and Planning Support Section on a regular basis or as the situation requires.</w:t>
            </w:r>
          </w:p>
        </w:tc>
        <w:tc>
          <w:tcPr>
            <w:tcW w:w="2214" w:type="dxa"/>
          </w:tcPr>
          <w:p w14:paraId="561FF9D0"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27F77253" w14:textId="77777777" w:rsidTr="00FA6C1C">
        <w:trPr>
          <w:cantSplit/>
          <w:trHeight w:val="593"/>
        </w:trPr>
        <w:tc>
          <w:tcPr>
            <w:cnfStyle w:val="001000000000" w:firstRow="0" w:lastRow="0" w:firstColumn="1" w:lastColumn="0" w:oddVBand="0" w:evenVBand="0" w:oddHBand="0" w:evenHBand="0" w:firstRowFirstColumn="0" w:firstRowLastColumn="0" w:lastRowFirstColumn="0" w:lastRowLastColumn="0"/>
            <w:tcW w:w="805" w:type="dxa"/>
          </w:tcPr>
          <w:p w14:paraId="07064DB8" w14:textId="77777777" w:rsidR="008D5F5D" w:rsidRPr="00694CEE" w:rsidRDefault="008D5F5D" w:rsidP="00FA6C1C">
            <w:pPr>
              <w:pStyle w:val="TableText"/>
            </w:pPr>
            <w:r w:rsidRPr="00694CEE">
              <w:t>14.</w:t>
            </w:r>
          </w:p>
        </w:tc>
        <w:tc>
          <w:tcPr>
            <w:tcW w:w="1800" w:type="dxa"/>
            <w:gridSpan w:val="2"/>
          </w:tcPr>
          <w:p w14:paraId="17E03D26"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096A23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Ensure the Resources Support Section’s Activity Logs (ICS 214) and other necessary files are established and maintained.</w:t>
            </w:r>
          </w:p>
        </w:tc>
        <w:tc>
          <w:tcPr>
            <w:tcW w:w="2214" w:type="dxa"/>
          </w:tcPr>
          <w:p w14:paraId="7DD9CF6D"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5D1C963A" w14:textId="77777777" w:rsidTr="00FA6C1C">
        <w:trPr>
          <w:cantSplit/>
          <w:trHeight w:val="593"/>
        </w:trPr>
        <w:tc>
          <w:tcPr>
            <w:cnfStyle w:val="001000000000" w:firstRow="0" w:lastRow="0" w:firstColumn="1" w:lastColumn="0" w:oddVBand="0" w:evenVBand="0" w:oddHBand="0" w:evenHBand="0" w:firstRowFirstColumn="0" w:firstRowLastColumn="0" w:lastRowFirstColumn="0" w:lastRowLastColumn="0"/>
            <w:tcW w:w="805" w:type="dxa"/>
          </w:tcPr>
          <w:p w14:paraId="5AE99904" w14:textId="77777777" w:rsidR="008D5F5D" w:rsidRPr="00694CEE" w:rsidRDefault="008D5F5D" w:rsidP="00FA6C1C">
            <w:pPr>
              <w:pStyle w:val="TableText"/>
            </w:pPr>
            <w:r w:rsidRPr="00694CEE">
              <w:t>15.</w:t>
            </w:r>
          </w:p>
        </w:tc>
        <w:tc>
          <w:tcPr>
            <w:tcW w:w="1800" w:type="dxa"/>
            <w:gridSpan w:val="2"/>
          </w:tcPr>
          <w:p w14:paraId="4EA0178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EB27CAA" w14:textId="2EBCEBF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Attend and participate in </w:t>
            </w:r>
            <w:r w:rsidR="004C0786" w:rsidRPr="00694CEE">
              <w:rPr>
                <w:szCs w:val="24"/>
              </w:rPr>
              <w:t>Planning Meeting</w:t>
            </w:r>
            <w:r w:rsidRPr="00694CEE">
              <w:rPr>
                <w:szCs w:val="24"/>
              </w:rPr>
              <w:t>s.</w:t>
            </w:r>
          </w:p>
        </w:tc>
        <w:tc>
          <w:tcPr>
            <w:tcW w:w="2214" w:type="dxa"/>
          </w:tcPr>
          <w:p w14:paraId="5065669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054FA" w:rsidRPr="00694CEE" w14:paraId="433706EC" w14:textId="77777777" w:rsidTr="00FA6C1C">
        <w:trPr>
          <w:cantSplit/>
          <w:trHeight w:val="845"/>
        </w:trPr>
        <w:tc>
          <w:tcPr>
            <w:cnfStyle w:val="001000000000" w:firstRow="0" w:lastRow="0" w:firstColumn="1" w:lastColumn="0" w:oddVBand="0" w:evenVBand="0" w:oddHBand="0" w:evenHBand="0" w:firstRowFirstColumn="0" w:firstRowLastColumn="0" w:lastRowFirstColumn="0" w:lastRowLastColumn="0"/>
            <w:tcW w:w="805" w:type="dxa"/>
          </w:tcPr>
          <w:p w14:paraId="04E5A9AE" w14:textId="66155B9C" w:rsidR="006054FA" w:rsidRPr="00694CEE" w:rsidRDefault="00677A67" w:rsidP="00FA6C1C">
            <w:pPr>
              <w:pStyle w:val="TableText"/>
            </w:pPr>
            <w:r w:rsidRPr="00694CEE">
              <w:t>16.</w:t>
            </w:r>
          </w:p>
        </w:tc>
        <w:tc>
          <w:tcPr>
            <w:tcW w:w="1800" w:type="dxa"/>
            <w:gridSpan w:val="2"/>
          </w:tcPr>
          <w:p w14:paraId="79AB2C0F" w14:textId="77777777" w:rsidR="006054FA" w:rsidRPr="00694CEE" w:rsidRDefault="006054FA"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6C62FF7" w14:textId="5FF7C577" w:rsidR="006054FA" w:rsidRPr="00694CEE" w:rsidRDefault="006054FA" w:rsidP="00FA6C1C">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 xml:space="preserve">Provide periodic </w:t>
            </w:r>
            <w:r w:rsidR="000C4725" w:rsidRPr="00694CEE">
              <w:rPr>
                <w:szCs w:val="24"/>
              </w:rPr>
              <w:t>s</w:t>
            </w:r>
            <w:r w:rsidRPr="00694CEE">
              <w:rPr>
                <w:szCs w:val="24"/>
              </w:rPr>
              <w:t>ection status reports to the EOC Director, Situational Awareness Section Chief, and Planning Support Section Chief.</w:t>
            </w:r>
          </w:p>
        </w:tc>
        <w:tc>
          <w:tcPr>
            <w:tcW w:w="2214" w:type="dxa"/>
          </w:tcPr>
          <w:p w14:paraId="6C2ADB96" w14:textId="77777777" w:rsidR="006054FA" w:rsidRPr="00694CEE" w:rsidRDefault="006054FA"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306C7C8E" w14:textId="77777777" w:rsidTr="00FA6C1C">
        <w:trPr>
          <w:cantSplit/>
          <w:trHeight w:val="845"/>
        </w:trPr>
        <w:tc>
          <w:tcPr>
            <w:cnfStyle w:val="001000000000" w:firstRow="0" w:lastRow="0" w:firstColumn="1" w:lastColumn="0" w:oddVBand="0" w:evenVBand="0" w:oddHBand="0" w:evenHBand="0" w:firstRowFirstColumn="0" w:firstRowLastColumn="0" w:lastRowFirstColumn="0" w:lastRowLastColumn="0"/>
            <w:tcW w:w="805" w:type="dxa"/>
          </w:tcPr>
          <w:p w14:paraId="2CBC08D6" w14:textId="2BFA7BB4" w:rsidR="008D5F5D" w:rsidRPr="00694CEE" w:rsidRDefault="00677A67" w:rsidP="00FA6C1C">
            <w:pPr>
              <w:pStyle w:val="TableText"/>
            </w:pPr>
            <w:r w:rsidRPr="00694CEE">
              <w:t>17.</w:t>
            </w:r>
          </w:p>
        </w:tc>
        <w:tc>
          <w:tcPr>
            <w:tcW w:w="1800" w:type="dxa"/>
            <w:gridSpan w:val="2"/>
          </w:tcPr>
          <w:p w14:paraId="44ABC47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C9C26EE" w14:textId="1D331FD2"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 xml:space="preserve">Ensure displays associated with the </w:t>
            </w:r>
            <w:r w:rsidR="006054FA" w:rsidRPr="00694CEE">
              <w:t>Resource</w:t>
            </w:r>
            <w:r w:rsidR="00464627" w:rsidRPr="00694CEE">
              <w:t>s</w:t>
            </w:r>
            <w:r w:rsidR="006054FA" w:rsidRPr="00694CEE">
              <w:t xml:space="preserve"> Support Section</w:t>
            </w:r>
            <w:r w:rsidRPr="00694CEE">
              <w:t xml:space="preserve"> are current and information is posted in a legible and concise manner.</w:t>
            </w:r>
          </w:p>
        </w:tc>
        <w:tc>
          <w:tcPr>
            <w:tcW w:w="2214" w:type="dxa"/>
          </w:tcPr>
          <w:p w14:paraId="5D8E1FF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5BDD51D8"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645CC478" w14:textId="77777777" w:rsidR="008D5F5D" w:rsidRPr="00694CEE" w:rsidRDefault="008D5F5D" w:rsidP="00FA6C1C">
            <w:pPr>
              <w:pStyle w:val="TableText"/>
            </w:pPr>
            <w:bookmarkStart w:id="148" w:name="_Hlk52887817"/>
            <w:r w:rsidRPr="00694CEE">
              <w:t>18.</w:t>
            </w:r>
          </w:p>
        </w:tc>
        <w:tc>
          <w:tcPr>
            <w:tcW w:w="1800" w:type="dxa"/>
            <w:gridSpan w:val="2"/>
          </w:tcPr>
          <w:p w14:paraId="55EA26A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2D9C690"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Oversee the procurement process, development of cost estimates, time keeping, purchasing, mutual aid requests, and other ad hoc financial or resource-related topics defined during operations.</w:t>
            </w:r>
          </w:p>
        </w:tc>
        <w:tc>
          <w:tcPr>
            <w:tcW w:w="2214" w:type="dxa"/>
          </w:tcPr>
          <w:p w14:paraId="47A33962"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444D7063"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5499C53A" w14:textId="77777777" w:rsidR="008D5F5D" w:rsidRPr="00694CEE" w:rsidRDefault="008D5F5D" w:rsidP="00FA6C1C">
            <w:pPr>
              <w:pStyle w:val="TableText"/>
            </w:pPr>
            <w:r w:rsidRPr="00694CEE">
              <w:lastRenderedPageBreak/>
              <w:t>19.</w:t>
            </w:r>
          </w:p>
        </w:tc>
        <w:tc>
          <w:tcPr>
            <w:tcW w:w="1800" w:type="dxa"/>
            <w:gridSpan w:val="2"/>
          </w:tcPr>
          <w:p w14:paraId="2A30224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39FE054" w14:textId="1FB9E193"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all financial records are maintained throughout the incident</w:t>
            </w:r>
            <w:r w:rsidR="000C4725" w:rsidRPr="00694CEE">
              <w:rPr>
                <w:szCs w:val="24"/>
              </w:rPr>
              <w:t>,</w:t>
            </w:r>
            <w:r w:rsidR="00730CEE" w:rsidRPr="00694CEE">
              <w:rPr>
                <w:szCs w:val="24"/>
              </w:rPr>
              <w:t xml:space="preserve"> and k</w:t>
            </w:r>
            <w:r w:rsidR="00730CEE" w:rsidRPr="00694CEE">
              <w:t>eep the EOC Director apprised of the current fiscal situation and other related matters.</w:t>
            </w:r>
          </w:p>
        </w:tc>
        <w:tc>
          <w:tcPr>
            <w:tcW w:w="2214" w:type="dxa"/>
          </w:tcPr>
          <w:p w14:paraId="776DA485"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8D5F5D" w:rsidRPr="00694CEE" w14:paraId="15B35B68"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7998DEA6" w14:textId="3C7C6850" w:rsidR="008D5F5D" w:rsidRPr="00694CEE" w:rsidRDefault="00677A67" w:rsidP="00FA6C1C">
            <w:pPr>
              <w:pStyle w:val="TableText"/>
            </w:pPr>
            <w:r w:rsidRPr="00694CEE">
              <w:t>20.</w:t>
            </w:r>
          </w:p>
        </w:tc>
        <w:tc>
          <w:tcPr>
            <w:tcW w:w="1800" w:type="dxa"/>
            <w:gridSpan w:val="2"/>
          </w:tcPr>
          <w:p w14:paraId="78A28647"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E065B4A" w14:textId="3EB7C7C3"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b/>
              <w:t>Ensure all on-duty time sheets are collected from EOC-assigned personnel and departments are collecting this information from field-level supervisors or On-</w:t>
            </w:r>
            <w:r w:rsidR="0076569A">
              <w:rPr>
                <w:szCs w:val="24"/>
              </w:rPr>
              <w:t>s</w:t>
            </w:r>
            <w:r w:rsidRPr="00694CEE">
              <w:rPr>
                <w:szCs w:val="24"/>
              </w:rPr>
              <w:t>cene Incident Commanders and staff.</w:t>
            </w:r>
          </w:p>
        </w:tc>
        <w:tc>
          <w:tcPr>
            <w:tcW w:w="2214" w:type="dxa"/>
          </w:tcPr>
          <w:p w14:paraId="24E8E559"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rPr>
                <w:b/>
                <w:sz w:val="28"/>
              </w:rPr>
            </w:pPr>
          </w:p>
        </w:tc>
      </w:tr>
      <w:bookmarkEnd w:id="148"/>
      <w:tr w:rsidR="00677A67" w:rsidRPr="00694CEE" w14:paraId="20F1FAD1"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1CC6509E" w14:textId="2FFBF211" w:rsidR="00677A67" w:rsidRPr="00694CEE" w:rsidRDefault="00677A67" w:rsidP="00677A67">
            <w:pPr>
              <w:pStyle w:val="TableText"/>
            </w:pPr>
            <w:r w:rsidRPr="00694CEE">
              <w:t>21.</w:t>
            </w:r>
          </w:p>
        </w:tc>
        <w:tc>
          <w:tcPr>
            <w:tcW w:w="1800" w:type="dxa"/>
            <w:gridSpan w:val="2"/>
          </w:tcPr>
          <w:p w14:paraId="7F0F7AD6"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FE861DA"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continuity of the payroll process for all (</w:t>
            </w:r>
            <w:r w:rsidRPr="00694CEE">
              <w:rPr>
                <w:szCs w:val="24"/>
                <w:highlight w:val="lightGray"/>
              </w:rPr>
              <w:t>Name of Jurisdiction</w:t>
            </w:r>
            <w:r w:rsidRPr="00694CEE">
              <w:rPr>
                <w:szCs w:val="24"/>
              </w:rPr>
              <w:t>) employees responding to the event or disaster.</w:t>
            </w:r>
          </w:p>
        </w:tc>
        <w:tc>
          <w:tcPr>
            <w:tcW w:w="2214" w:type="dxa"/>
          </w:tcPr>
          <w:p w14:paraId="60FE9048"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77A67" w:rsidRPr="00694CEE" w14:paraId="5F35E490"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7E2FE389" w14:textId="6F8246CC" w:rsidR="00677A67" w:rsidRPr="00694CEE" w:rsidRDefault="00677A67" w:rsidP="00677A67">
            <w:pPr>
              <w:pStyle w:val="TableText"/>
            </w:pPr>
            <w:r w:rsidRPr="00694CEE">
              <w:t>22.</w:t>
            </w:r>
          </w:p>
        </w:tc>
        <w:tc>
          <w:tcPr>
            <w:tcW w:w="1800" w:type="dxa"/>
            <w:gridSpan w:val="2"/>
          </w:tcPr>
          <w:p w14:paraId="0E390724"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CD3BA08"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b/>
              <w:t>Ensure all travel and expense claims are processed in a reasonable time, given the nature of the situation.</w:t>
            </w:r>
          </w:p>
        </w:tc>
        <w:tc>
          <w:tcPr>
            <w:tcW w:w="2214" w:type="dxa"/>
          </w:tcPr>
          <w:p w14:paraId="2194A976"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77A67" w:rsidRPr="00694CEE" w14:paraId="22240EFD"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318E5A34" w14:textId="73E2EB07" w:rsidR="00677A67" w:rsidRPr="00694CEE" w:rsidRDefault="00677A67" w:rsidP="00677A67">
            <w:pPr>
              <w:pStyle w:val="TableText"/>
            </w:pPr>
            <w:r w:rsidRPr="00694CEE">
              <w:t>23.</w:t>
            </w:r>
          </w:p>
        </w:tc>
        <w:tc>
          <w:tcPr>
            <w:tcW w:w="1800" w:type="dxa"/>
            <w:gridSpan w:val="2"/>
          </w:tcPr>
          <w:p w14:paraId="3D275A54"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9C10F66" w14:textId="4DCED5C8"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Ensure workers’ compensation claims resulting from the response are processed in a reasonable time, given the nature of the situation.</w:t>
            </w:r>
          </w:p>
        </w:tc>
        <w:tc>
          <w:tcPr>
            <w:tcW w:w="2214" w:type="dxa"/>
          </w:tcPr>
          <w:p w14:paraId="6E788F73"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77A67" w:rsidRPr="00694CEE" w14:paraId="72642E53"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5C5FBC14" w14:textId="635F7389" w:rsidR="00677A67" w:rsidRPr="00694CEE" w:rsidRDefault="00677A67" w:rsidP="00677A67">
            <w:pPr>
              <w:pStyle w:val="TableText"/>
            </w:pPr>
            <w:r w:rsidRPr="00694CEE">
              <w:t>24.</w:t>
            </w:r>
          </w:p>
        </w:tc>
        <w:tc>
          <w:tcPr>
            <w:tcW w:w="1800" w:type="dxa"/>
            <w:gridSpan w:val="2"/>
          </w:tcPr>
          <w:p w14:paraId="5FBF1FA2"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22D77EC"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ab/>
              <w:t>Ensure all recovery documentation and disaster financial assistance paperwork is accurately maintained during the response and submitted on the appropriate forms to FEMA and/or the Texas Division of Emergency Management (TDEM).</w:t>
            </w:r>
          </w:p>
        </w:tc>
        <w:tc>
          <w:tcPr>
            <w:tcW w:w="2214" w:type="dxa"/>
          </w:tcPr>
          <w:p w14:paraId="655E6C0D"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77A67" w:rsidRPr="00694CEE" w14:paraId="2C0DFB92"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08520CCF" w14:textId="5FE042AF" w:rsidR="00677A67" w:rsidRPr="00694CEE" w:rsidRDefault="00677A67" w:rsidP="00677A67">
            <w:pPr>
              <w:pStyle w:val="TableText"/>
            </w:pPr>
            <w:r w:rsidRPr="00694CEE">
              <w:t>25.</w:t>
            </w:r>
          </w:p>
        </w:tc>
        <w:tc>
          <w:tcPr>
            <w:tcW w:w="1800" w:type="dxa"/>
            <w:gridSpan w:val="2"/>
          </w:tcPr>
          <w:p w14:paraId="4EC20EFB"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5C58C5A"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support is provided to </w:t>
            </w:r>
            <w:r w:rsidRPr="00694CEE">
              <w:rPr>
                <w:szCs w:val="24"/>
                <w:highlight w:val="lightGray"/>
              </w:rPr>
              <w:t>(Name of Jurisdiction)</w:t>
            </w:r>
            <w:r w:rsidRPr="00694CEE">
              <w:rPr>
                <w:szCs w:val="24"/>
              </w:rPr>
              <w:t xml:space="preserve"> field operations, including law enforcement and public safety; firefighting, EMS, HazMat; search and rescue; mass care; and hospital and public health.</w:t>
            </w:r>
          </w:p>
        </w:tc>
        <w:tc>
          <w:tcPr>
            <w:tcW w:w="2214" w:type="dxa"/>
          </w:tcPr>
          <w:p w14:paraId="06A61205"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77A67" w:rsidRPr="00694CEE" w14:paraId="1F1C8498"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2F78DAE5" w14:textId="396B0D57" w:rsidR="00677A67" w:rsidRPr="00694CEE" w:rsidRDefault="00677A67" w:rsidP="00677A67">
            <w:pPr>
              <w:pStyle w:val="TableText"/>
            </w:pPr>
            <w:r w:rsidRPr="00694CEE">
              <w:t>26.</w:t>
            </w:r>
          </w:p>
        </w:tc>
        <w:tc>
          <w:tcPr>
            <w:tcW w:w="1800" w:type="dxa"/>
            <w:gridSpan w:val="2"/>
          </w:tcPr>
          <w:p w14:paraId="4A724846"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D4B9167" w14:textId="2B774840"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the Resources Support Section’s branches coordinate relevant activities with appropriate </w:t>
            </w:r>
            <w:smartTag w:uri="urn:schemas-microsoft-com:office:smarttags" w:element="stockticker">
              <w:r w:rsidRPr="00694CEE">
                <w:rPr>
                  <w:szCs w:val="24"/>
                </w:rPr>
                <w:t>EOC</w:t>
              </w:r>
            </w:smartTag>
            <w:r w:rsidRPr="00694CEE">
              <w:rPr>
                <w:szCs w:val="24"/>
              </w:rPr>
              <w:t xml:space="preserve"> sections.</w:t>
            </w:r>
          </w:p>
        </w:tc>
        <w:tc>
          <w:tcPr>
            <w:tcW w:w="2214" w:type="dxa"/>
          </w:tcPr>
          <w:p w14:paraId="7715EC70"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677A67" w:rsidRPr="00694CEE" w14:paraId="385A37D4"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05" w:type="dxa"/>
          </w:tcPr>
          <w:p w14:paraId="24177118" w14:textId="5AEB8D4F" w:rsidR="00677A67" w:rsidRPr="00694CEE" w:rsidRDefault="00677A67" w:rsidP="00677A67">
            <w:pPr>
              <w:pStyle w:val="TableText"/>
            </w:pPr>
            <w:r w:rsidRPr="00694CEE">
              <w:t>27.</w:t>
            </w:r>
          </w:p>
        </w:tc>
        <w:tc>
          <w:tcPr>
            <w:tcW w:w="1800" w:type="dxa"/>
            <w:gridSpan w:val="2"/>
          </w:tcPr>
          <w:p w14:paraId="325A7033"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28F1D22" w14:textId="243CC635" w:rsidR="00677A67" w:rsidRPr="00694CEE" w:rsidRDefault="00730CEE" w:rsidP="00677A67">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Ensure all resource requests for the EOC and all off-incident ordering are received, processed, and fulfilled (if request is valid and fillable).</w:t>
            </w:r>
          </w:p>
        </w:tc>
        <w:tc>
          <w:tcPr>
            <w:tcW w:w="2214" w:type="dxa"/>
          </w:tcPr>
          <w:p w14:paraId="575D7B90" w14:textId="77777777" w:rsidR="00677A67" w:rsidRPr="00694CEE" w:rsidRDefault="00677A67" w:rsidP="00677A67">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5E7CB660"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04D3700C" w14:textId="55BA6262" w:rsidR="00730CEE" w:rsidRPr="00694CEE" w:rsidRDefault="00730CEE" w:rsidP="00730CEE">
            <w:pPr>
              <w:pStyle w:val="TableText"/>
            </w:pPr>
            <w:r w:rsidRPr="00694CEE">
              <w:t>28.</w:t>
            </w:r>
          </w:p>
        </w:tc>
        <w:tc>
          <w:tcPr>
            <w:tcW w:w="1800" w:type="dxa"/>
            <w:gridSpan w:val="2"/>
          </w:tcPr>
          <w:p w14:paraId="3E7E3FF2" w14:textId="12FADD7E"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C67FA9D" w14:textId="417A9C13"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resources are tracked and accounted for, including resources ordered through mutual aid and </w:t>
            </w:r>
            <w:r w:rsidRPr="00694CEE">
              <w:rPr>
                <w:szCs w:val="24"/>
                <w:highlight w:val="lightGray"/>
              </w:rPr>
              <w:t>(Name of Jurisdiction)</w:t>
            </w:r>
            <w:r w:rsidRPr="00694CEE">
              <w:rPr>
                <w:szCs w:val="24"/>
              </w:rPr>
              <w:t xml:space="preserve"> resources deployed to other jurisdictions via mutual aid</w:t>
            </w:r>
            <w:r w:rsidR="000C4725" w:rsidRPr="00694CEE">
              <w:rPr>
                <w:szCs w:val="24"/>
              </w:rPr>
              <w:t>.</w:t>
            </w:r>
          </w:p>
        </w:tc>
        <w:tc>
          <w:tcPr>
            <w:tcW w:w="2214" w:type="dxa"/>
          </w:tcPr>
          <w:p w14:paraId="0C060865"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2374D270"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05" w:type="dxa"/>
          </w:tcPr>
          <w:p w14:paraId="716D56BD" w14:textId="6A5D3BA4" w:rsidR="00730CEE" w:rsidRPr="00694CEE" w:rsidRDefault="00730CEE" w:rsidP="00730CEE">
            <w:pPr>
              <w:pStyle w:val="TableText"/>
            </w:pPr>
            <w:r w:rsidRPr="00694CEE">
              <w:lastRenderedPageBreak/>
              <w:t>29.</w:t>
            </w:r>
          </w:p>
        </w:tc>
        <w:tc>
          <w:tcPr>
            <w:tcW w:w="1800" w:type="dxa"/>
            <w:gridSpan w:val="2"/>
          </w:tcPr>
          <w:p w14:paraId="0AA59703" w14:textId="3D0FF70B"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0D9EF56E" w14:textId="6D01F33D"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As appropriate, assist Resources Support Section staff </w:t>
            </w:r>
            <w:r w:rsidR="000C4725" w:rsidRPr="00694CEE">
              <w:rPr>
                <w:szCs w:val="24"/>
              </w:rPr>
              <w:t xml:space="preserve">in </w:t>
            </w:r>
            <w:r w:rsidRPr="00694CEE">
              <w:rPr>
                <w:szCs w:val="24"/>
              </w:rPr>
              <w:t>gain</w:t>
            </w:r>
            <w:r w:rsidR="000C4725" w:rsidRPr="00694CEE">
              <w:rPr>
                <w:szCs w:val="24"/>
              </w:rPr>
              <w:t>ing</w:t>
            </w:r>
            <w:r w:rsidRPr="00694CEE">
              <w:rPr>
                <w:szCs w:val="24"/>
              </w:rPr>
              <w:t xml:space="preserve"> field response points of contact to improve field/EOC operations interface.</w:t>
            </w:r>
          </w:p>
        </w:tc>
        <w:tc>
          <w:tcPr>
            <w:tcW w:w="2214" w:type="dxa"/>
          </w:tcPr>
          <w:p w14:paraId="263A3E4D"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0B0B9FC3"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53B9CA95" w14:textId="15C5EDF4" w:rsidR="00730CEE" w:rsidRPr="00694CEE" w:rsidRDefault="00730CEE" w:rsidP="00730CEE">
            <w:pPr>
              <w:pStyle w:val="TableText"/>
            </w:pPr>
            <w:r w:rsidRPr="00694CEE">
              <w:t>30.</w:t>
            </w:r>
          </w:p>
        </w:tc>
        <w:tc>
          <w:tcPr>
            <w:tcW w:w="1800" w:type="dxa"/>
            <w:gridSpan w:val="2"/>
          </w:tcPr>
          <w:p w14:paraId="199DA34D" w14:textId="28852824"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F8E8D66"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Provide Resources Support Section staff with information updates via section briefings, as required.</w:t>
            </w:r>
          </w:p>
        </w:tc>
        <w:tc>
          <w:tcPr>
            <w:tcW w:w="2214" w:type="dxa"/>
          </w:tcPr>
          <w:p w14:paraId="2AD36663"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1E73273C"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57FCAD5E" w14:textId="65466847" w:rsidR="00730CEE" w:rsidRPr="00694CEE" w:rsidRDefault="00730CEE" w:rsidP="00730CEE">
            <w:pPr>
              <w:pStyle w:val="TableText"/>
            </w:pPr>
            <w:r w:rsidRPr="00694CEE">
              <w:t>31.</w:t>
            </w:r>
          </w:p>
        </w:tc>
        <w:tc>
          <w:tcPr>
            <w:tcW w:w="1800" w:type="dxa"/>
            <w:gridSpan w:val="2"/>
          </w:tcPr>
          <w:p w14:paraId="1393CB77" w14:textId="1761C5A5"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27F13F51"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Complete the tasks outlined in the Shift Change section of the EOC General Responsibilities Checklist.</w:t>
            </w:r>
          </w:p>
        </w:tc>
        <w:tc>
          <w:tcPr>
            <w:tcW w:w="2214" w:type="dxa"/>
          </w:tcPr>
          <w:p w14:paraId="6D16CAE8"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32EE5303" w14:textId="77777777" w:rsidTr="00FA6C1C">
        <w:trPr>
          <w:cantSplit/>
          <w:trHeight w:val="504"/>
        </w:trPr>
        <w:tc>
          <w:tcPr>
            <w:cnfStyle w:val="001000000000" w:firstRow="0" w:lastRow="0" w:firstColumn="1" w:lastColumn="0" w:oddVBand="0" w:evenVBand="0" w:oddHBand="0" w:evenHBand="0" w:firstRowFirstColumn="0" w:firstRowLastColumn="0" w:lastRowFirstColumn="0" w:lastRowLastColumn="0"/>
            <w:tcW w:w="8856" w:type="dxa"/>
            <w:gridSpan w:val="6"/>
          </w:tcPr>
          <w:p w14:paraId="42B4F380" w14:textId="77777777" w:rsidR="00730CEE" w:rsidRPr="00694CEE" w:rsidRDefault="00730CEE" w:rsidP="00730CEE">
            <w:pPr>
              <w:pStyle w:val="TableText"/>
              <w:jc w:val="center"/>
              <w:rPr>
                <w:b/>
                <w:bCs/>
              </w:rPr>
            </w:pPr>
            <w:r w:rsidRPr="00694CEE">
              <w:rPr>
                <w:b/>
                <w:bCs/>
              </w:rPr>
              <w:t>Demobilization Phase</w:t>
            </w:r>
          </w:p>
        </w:tc>
      </w:tr>
      <w:tr w:rsidR="00730CEE" w:rsidRPr="00694CEE" w14:paraId="4280EEBF"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7BF367F0" w14:textId="14BB6AE0" w:rsidR="00730CEE" w:rsidRPr="00694CEE" w:rsidRDefault="00730CEE" w:rsidP="00730CEE">
            <w:pPr>
              <w:pStyle w:val="TableText"/>
            </w:pPr>
            <w:r w:rsidRPr="00694CEE">
              <w:t>32.</w:t>
            </w:r>
          </w:p>
        </w:tc>
        <w:tc>
          <w:tcPr>
            <w:tcW w:w="1800" w:type="dxa"/>
            <w:gridSpan w:val="2"/>
          </w:tcPr>
          <w:p w14:paraId="43E757D3"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1D211A63" w14:textId="2B775BBB"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With the Demobilization Unit, identify high</w:t>
            </w:r>
            <w:r w:rsidR="0076569A">
              <w:t>-</w:t>
            </w:r>
            <w:r w:rsidRPr="00694CEE">
              <w:t>cost resources that could be demobilized early and advise other Section Chiefs.</w:t>
            </w:r>
          </w:p>
        </w:tc>
        <w:tc>
          <w:tcPr>
            <w:tcW w:w="2214" w:type="dxa"/>
          </w:tcPr>
          <w:p w14:paraId="19FE0E8D"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594CCDAB"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6753DFB7" w14:textId="17A11B26" w:rsidR="00730CEE" w:rsidRPr="00694CEE" w:rsidRDefault="00730CEE" w:rsidP="00730CEE">
            <w:pPr>
              <w:pStyle w:val="TableText"/>
            </w:pPr>
            <w:r w:rsidRPr="00694CEE">
              <w:t>33.</w:t>
            </w:r>
          </w:p>
        </w:tc>
        <w:tc>
          <w:tcPr>
            <w:tcW w:w="1800" w:type="dxa"/>
            <w:gridSpan w:val="2"/>
          </w:tcPr>
          <w:p w14:paraId="17BA5084"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1AF940B"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Determine demobilization status of the Resources Support Section and advise the EOC Director and Demobilization Unit.</w:t>
            </w:r>
          </w:p>
        </w:tc>
        <w:tc>
          <w:tcPr>
            <w:tcW w:w="2214" w:type="dxa"/>
          </w:tcPr>
          <w:p w14:paraId="27CF5DC3"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72F7F14F"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727AEC10" w14:textId="5136E88C" w:rsidR="00730CEE" w:rsidRPr="00694CEE" w:rsidRDefault="00730CEE" w:rsidP="00730CEE">
            <w:pPr>
              <w:pStyle w:val="TableText"/>
            </w:pPr>
            <w:r w:rsidRPr="00694CEE">
              <w:t>34.</w:t>
            </w:r>
          </w:p>
        </w:tc>
        <w:tc>
          <w:tcPr>
            <w:tcW w:w="1800" w:type="dxa"/>
            <w:gridSpan w:val="2"/>
          </w:tcPr>
          <w:p w14:paraId="70BF24EF"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FF8E03B" w14:textId="3528389B"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Ensure development of the final cost summary report for the emergency or incident.</w:t>
            </w:r>
          </w:p>
        </w:tc>
        <w:tc>
          <w:tcPr>
            <w:tcW w:w="2214" w:type="dxa"/>
          </w:tcPr>
          <w:p w14:paraId="39BF1791"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00B0885F"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2CF16986" w14:textId="650DE581" w:rsidR="00730CEE" w:rsidRPr="00694CEE" w:rsidRDefault="00730CEE" w:rsidP="00730CEE">
            <w:pPr>
              <w:pStyle w:val="TableText"/>
            </w:pPr>
            <w:r w:rsidRPr="00694CEE">
              <w:t>35.</w:t>
            </w:r>
          </w:p>
        </w:tc>
        <w:tc>
          <w:tcPr>
            <w:tcW w:w="1800" w:type="dxa"/>
            <w:gridSpan w:val="2"/>
          </w:tcPr>
          <w:p w14:paraId="4469FD0A"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311D4DCA"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Complete all Activity Logs (ICS 214) and documentation and forward to Planning Support Section.</w:t>
            </w:r>
          </w:p>
        </w:tc>
        <w:tc>
          <w:tcPr>
            <w:tcW w:w="2214" w:type="dxa"/>
          </w:tcPr>
          <w:p w14:paraId="4C3DFA1A"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6BD2E5DF"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0F6C5E96" w14:textId="3413AE87" w:rsidR="00730CEE" w:rsidRPr="00694CEE" w:rsidRDefault="00730CEE" w:rsidP="00730CEE">
            <w:pPr>
              <w:pStyle w:val="TableText"/>
            </w:pPr>
            <w:r w:rsidRPr="00694CEE">
              <w:t>36.</w:t>
            </w:r>
          </w:p>
        </w:tc>
        <w:tc>
          <w:tcPr>
            <w:tcW w:w="1800" w:type="dxa"/>
            <w:gridSpan w:val="2"/>
          </w:tcPr>
          <w:p w14:paraId="4B754B34"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6DD2DD65"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 xml:space="preserve">Ensure any open actions are assigned to appropriate Resources Support Section staff or other EOC sections to follow up on. </w:t>
            </w:r>
          </w:p>
        </w:tc>
        <w:tc>
          <w:tcPr>
            <w:tcW w:w="2214" w:type="dxa"/>
          </w:tcPr>
          <w:p w14:paraId="4D846992"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7E79FD39" w14:textId="77777777" w:rsidTr="00FA6C1C">
        <w:trPr>
          <w:cantSplit/>
          <w:trHeight w:val="720"/>
        </w:trPr>
        <w:tc>
          <w:tcPr>
            <w:cnfStyle w:val="001000000000" w:firstRow="0" w:lastRow="0" w:firstColumn="1" w:lastColumn="0" w:oddVBand="0" w:evenVBand="0" w:oddHBand="0" w:evenHBand="0" w:firstRowFirstColumn="0" w:firstRowLastColumn="0" w:lastRowFirstColumn="0" w:lastRowLastColumn="0"/>
            <w:tcW w:w="805" w:type="dxa"/>
          </w:tcPr>
          <w:p w14:paraId="14C98211" w14:textId="718BBDB3" w:rsidR="00730CEE" w:rsidRPr="00694CEE" w:rsidRDefault="00730CEE" w:rsidP="00730CEE">
            <w:pPr>
              <w:pStyle w:val="TableText"/>
            </w:pPr>
            <w:r w:rsidRPr="00694CEE">
              <w:t>37.</w:t>
            </w:r>
          </w:p>
        </w:tc>
        <w:tc>
          <w:tcPr>
            <w:tcW w:w="1800" w:type="dxa"/>
            <w:gridSpan w:val="2"/>
          </w:tcPr>
          <w:p w14:paraId="118F88F1"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4A8532F5"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Ensure all expenditures and financial claims have been coordinated through the Finance/Administration Branch.</w:t>
            </w:r>
          </w:p>
        </w:tc>
        <w:tc>
          <w:tcPr>
            <w:tcW w:w="2214" w:type="dxa"/>
          </w:tcPr>
          <w:p w14:paraId="7300BDB0"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7F83249F" w14:textId="77777777" w:rsidTr="00FA6C1C">
        <w:trPr>
          <w:cantSplit/>
          <w:trHeight w:val="548"/>
        </w:trPr>
        <w:tc>
          <w:tcPr>
            <w:cnfStyle w:val="001000000000" w:firstRow="0" w:lastRow="0" w:firstColumn="1" w:lastColumn="0" w:oddVBand="0" w:evenVBand="0" w:oddHBand="0" w:evenHBand="0" w:firstRowFirstColumn="0" w:firstRowLastColumn="0" w:lastRowFirstColumn="0" w:lastRowLastColumn="0"/>
            <w:tcW w:w="805" w:type="dxa"/>
          </w:tcPr>
          <w:p w14:paraId="319CAB93" w14:textId="347FEDAC" w:rsidR="00730CEE" w:rsidRPr="00694CEE" w:rsidRDefault="00730CEE" w:rsidP="00730CEE">
            <w:pPr>
              <w:pStyle w:val="TableText"/>
            </w:pPr>
            <w:r w:rsidRPr="00694CEE">
              <w:t>3</w:t>
            </w:r>
            <w:r w:rsidR="003A2FEF">
              <w:t>8</w:t>
            </w:r>
            <w:r w:rsidRPr="00694CEE">
              <w:t>.</w:t>
            </w:r>
          </w:p>
        </w:tc>
        <w:tc>
          <w:tcPr>
            <w:tcW w:w="1800" w:type="dxa"/>
            <w:gridSpan w:val="2"/>
          </w:tcPr>
          <w:p w14:paraId="626EE591"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369CA3C" w14:textId="6EE67FED"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Provide input towards the EOC After</w:t>
            </w:r>
            <w:r w:rsidR="000C4725" w:rsidRPr="00694CEE">
              <w:t>-</w:t>
            </w:r>
            <w:r w:rsidRPr="00694CEE">
              <w:t>Action Report.</w:t>
            </w:r>
          </w:p>
        </w:tc>
        <w:tc>
          <w:tcPr>
            <w:tcW w:w="2214" w:type="dxa"/>
          </w:tcPr>
          <w:p w14:paraId="1C80427B"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r w:rsidR="00730CEE" w:rsidRPr="00694CEE" w14:paraId="37B8FB98" w14:textId="77777777" w:rsidTr="00FA6C1C">
        <w:trPr>
          <w:cantSplit/>
          <w:trHeight w:val="485"/>
        </w:trPr>
        <w:tc>
          <w:tcPr>
            <w:cnfStyle w:val="001000000000" w:firstRow="0" w:lastRow="0" w:firstColumn="1" w:lastColumn="0" w:oddVBand="0" w:evenVBand="0" w:oddHBand="0" w:evenHBand="0" w:firstRowFirstColumn="0" w:firstRowLastColumn="0" w:lastRowFirstColumn="0" w:lastRowLastColumn="0"/>
            <w:tcW w:w="805" w:type="dxa"/>
          </w:tcPr>
          <w:p w14:paraId="6520F3F3" w14:textId="08AF8F01" w:rsidR="00730CEE" w:rsidRPr="00694CEE" w:rsidRDefault="003A2FEF" w:rsidP="00730CEE">
            <w:pPr>
              <w:pStyle w:val="TableText"/>
            </w:pPr>
            <w:r>
              <w:t>39</w:t>
            </w:r>
            <w:r w:rsidR="00730CEE" w:rsidRPr="00694CEE">
              <w:t>.</w:t>
            </w:r>
          </w:p>
        </w:tc>
        <w:tc>
          <w:tcPr>
            <w:tcW w:w="1800" w:type="dxa"/>
            <w:gridSpan w:val="2"/>
          </w:tcPr>
          <w:p w14:paraId="3C3BABC9"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c>
          <w:tcPr>
            <w:tcW w:w="4037" w:type="dxa"/>
            <w:gridSpan w:val="2"/>
          </w:tcPr>
          <w:p w14:paraId="583A172F"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pPr>
            <w:r w:rsidRPr="00694CEE">
              <w:t>Complete the tasks outlined in the Demobilization Phase of the EOC General Responsibilities Checklist.</w:t>
            </w:r>
          </w:p>
        </w:tc>
        <w:tc>
          <w:tcPr>
            <w:tcW w:w="2214" w:type="dxa"/>
          </w:tcPr>
          <w:p w14:paraId="479845C2" w14:textId="77777777" w:rsidR="00730CEE" w:rsidRPr="00694CEE" w:rsidRDefault="00730CEE" w:rsidP="00730CEE">
            <w:pPr>
              <w:pStyle w:val="TableText"/>
              <w:cnfStyle w:val="000000000000" w:firstRow="0" w:lastRow="0" w:firstColumn="0" w:lastColumn="0" w:oddVBand="0" w:evenVBand="0" w:oddHBand="0" w:evenHBand="0" w:firstRowFirstColumn="0" w:firstRowLastColumn="0" w:lastRowFirstColumn="0" w:lastRowLastColumn="0"/>
              <w:rPr>
                <w:b/>
                <w:sz w:val="28"/>
              </w:rPr>
            </w:pPr>
          </w:p>
        </w:tc>
      </w:tr>
    </w:tbl>
    <w:p w14:paraId="0E58FE80" w14:textId="77777777" w:rsidR="008D5F5D" w:rsidRPr="00694CEE" w:rsidRDefault="008D5F5D">
      <w:pPr>
        <w:rPr>
          <w:rFonts w:ascii="Segoe UI Semilight" w:eastAsiaTheme="majorEastAsia" w:hAnsi="Segoe UI Semilight" w:cstheme="majorBidi"/>
          <w:b/>
          <w:bCs/>
          <w:color w:val="58595B"/>
          <w:sz w:val="38"/>
          <w:szCs w:val="28"/>
        </w:rPr>
      </w:pPr>
      <w:bookmarkStart w:id="149" w:name="_Toc48562463"/>
      <w:bookmarkStart w:id="150" w:name="_Toc51223393"/>
      <w:bookmarkEnd w:id="146"/>
      <w:r w:rsidRPr="00694CEE">
        <w:br w:type="page"/>
      </w:r>
    </w:p>
    <w:p w14:paraId="4E98C112" w14:textId="0BEFECB8" w:rsidR="008D5F5D" w:rsidRPr="00694CEE" w:rsidRDefault="008D5F5D" w:rsidP="008D5F5D">
      <w:pPr>
        <w:pStyle w:val="Heading1"/>
      </w:pPr>
      <w:bookmarkStart w:id="151" w:name="_Toc53665236"/>
      <w:r w:rsidRPr="00694CEE">
        <w:lastRenderedPageBreak/>
        <w:t>Center Support Section Chief</w:t>
      </w:r>
      <w:bookmarkEnd w:id="149"/>
      <w:bookmarkEnd w:id="150"/>
      <w:bookmarkEnd w:id="151"/>
    </w:p>
    <w:p w14:paraId="5533BAFC" w14:textId="3EE95998" w:rsidR="008D5F5D" w:rsidRPr="00694CEE" w:rsidRDefault="008D5F5D" w:rsidP="008D5F5D">
      <w:pPr>
        <w:pStyle w:val="BodyText"/>
      </w:pPr>
      <w:bookmarkStart w:id="152" w:name="_Toc48562464"/>
      <w:r w:rsidRPr="00694CEE">
        <w:t>The Center Support Section Chief is responsible for supporting</w:t>
      </w:r>
      <w:r w:rsidR="00DB3FFC" w:rsidRPr="00694CEE">
        <w:t xml:space="preserve"> the needs of the EOC facility and staff to ensure staff have the resources and capabilities required to perform their roles, including the Joint Information Center (JIC), if activated. Support includes addressing</w:t>
      </w:r>
      <w:r w:rsidRPr="00694CEE">
        <w:t xml:space="preserve"> facility </w:t>
      </w:r>
      <w:r w:rsidR="00DB3FFC" w:rsidRPr="00694CEE">
        <w:t xml:space="preserve">needs </w:t>
      </w:r>
      <w:r w:rsidRPr="00694CEE">
        <w:t xml:space="preserve">(e.g., </w:t>
      </w:r>
      <w:r w:rsidR="00DB3FFC" w:rsidRPr="00694CEE">
        <w:t xml:space="preserve">workspace, </w:t>
      </w:r>
      <w:r w:rsidRPr="00694CEE">
        <w:t xml:space="preserve">communications </w:t>
      </w:r>
      <w:r w:rsidR="00DB3FFC" w:rsidRPr="00694CEE">
        <w:t xml:space="preserve">systems, </w:t>
      </w:r>
      <w:r w:rsidRPr="00694CEE">
        <w:t>IT</w:t>
      </w:r>
      <w:r w:rsidR="00DB3FFC" w:rsidRPr="00694CEE">
        <w:t xml:space="preserve"> systems</w:t>
      </w:r>
      <w:r w:rsidRPr="00694CEE">
        <w:t>), administrative needs, and general services, including</w:t>
      </w:r>
      <w:r w:rsidR="00DB3FFC" w:rsidRPr="00694CEE">
        <w:t xml:space="preserve"> </w:t>
      </w:r>
      <w:r w:rsidRPr="00694CEE">
        <w:t>food and housing accommodations. The Center Support Section Chief activates and supervises units within the Center Support Section.</w:t>
      </w:r>
    </w:p>
    <w:p w14:paraId="3C994185" w14:textId="77777777" w:rsidR="008D5F5D" w:rsidRPr="00694CEE" w:rsidRDefault="008D5F5D" w:rsidP="008D5F5D">
      <w:pPr>
        <w:pStyle w:val="Heading2"/>
      </w:pPr>
      <w:bookmarkStart w:id="153" w:name="_Toc51223394"/>
      <w:bookmarkStart w:id="154" w:name="_Toc53665237"/>
      <w:r w:rsidRPr="00694CEE">
        <w:t>Roles and Responsibilities</w:t>
      </w:r>
      <w:bookmarkEnd w:id="152"/>
      <w:bookmarkEnd w:id="153"/>
      <w:bookmarkEnd w:id="154"/>
    </w:p>
    <w:p w14:paraId="18AED89E" w14:textId="6E233B67" w:rsidR="007241D7" w:rsidRPr="00694CEE" w:rsidRDefault="007241D7" w:rsidP="007241D7">
      <w:pPr>
        <w:pStyle w:val="Bullet"/>
      </w:pPr>
      <w:bookmarkStart w:id="155" w:name="_Hlk53579283"/>
      <w:r w:rsidRPr="00694CEE">
        <w:t>Support the needs of the EOC facility and staff to ensure staff have the resources and capabilities required to perform their roles, including the JIC, if activated.</w:t>
      </w:r>
    </w:p>
    <w:p w14:paraId="06B8EEC2" w14:textId="77777777" w:rsidR="007241D7" w:rsidRPr="00694CEE" w:rsidRDefault="007241D7" w:rsidP="007241D7">
      <w:pPr>
        <w:pStyle w:val="Bullet"/>
      </w:pPr>
      <w:r w:rsidRPr="00694CEE">
        <w:t xml:space="preserve">Ensure the responsibilities of the Center Support Section are addressed as required, including the following: </w:t>
      </w:r>
    </w:p>
    <w:p w14:paraId="7FAC3548" w14:textId="77777777" w:rsidR="007241D7" w:rsidRPr="00694CEE" w:rsidRDefault="007241D7" w:rsidP="007241D7">
      <w:pPr>
        <w:pStyle w:val="BL2"/>
      </w:pPr>
      <w:r w:rsidRPr="00694CEE">
        <w:t>Locate or acquire equipment, supplies, and personnel to meet EOC needs, including JIC needs, if activated. Ensure proper installation of new systems or equipment.</w:t>
      </w:r>
    </w:p>
    <w:p w14:paraId="0C84FCD3" w14:textId="77777777" w:rsidR="007241D7" w:rsidRPr="00694CEE" w:rsidRDefault="007241D7" w:rsidP="007241D7">
      <w:pPr>
        <w:pStyle w:val="BL2"/>
      </w:pPr>
      <w:r w:rsidRPr="00694CEE">
        <w:t>Arrange for food, lodging, and other support services as required for the EOC, and oversee the EOC’s administrative processes.</w:t>
      </w:r>
    </w:p>
    <w:p w14:paraId="64E3F342" w14:textId="77777777" w:rsidR="007241D7" w:rsidRPr="00694CEE" w:rsidRDefault="007241D7" w:rsidP="007241D7">
      <w:pPr>
        <w:pStyle w:val="BL2"/>
      </w:pPr>
      <w:r w:rsidRPr="00694CEE">
        <w:t>Ensure EOC facilities include adequate restrooms, food service, and rest areas, and ensure cleaning services are established and maintained.</w:t>
      </w:r>
    </w:p>
    <w:p w14:paraId="17F80531" w14:textId="77777777" w:rsidR="007241D7" w:rsidRPr="00694CEE" w:rsidRDefault="007241D7" w:rsidP="007241D7">
      <w:pPr>
        <w:pStyle w:val="BL2"/>
      </w:pPr>
      <w:r w:rsidRPr="00694CEE">
        <w:t>Oversee facility access and security.</w:t>
      </w:r>
    </w:p>
    <w:p w14:paraId="20EBF6F4" w14:textId="77777777" w:rsidR="007241D7" w:rsidRPr="00694CEE" w:rsidRDefault="007241D7" w:rsidP="007241D7">
      <w:pPr>
        <w:pStyle w:val="Bullet"/>
      </w:pPr>
      <w:r w:rsidRPr="00694CEE">
        <w:t xml:space="preserve">Ensure Center Support Section objectives, as stated in EOC </w:t>
      </w:r>
      <w:r w:rsidRPr="00694CEE">
        <w:rPr>
          <w:highlight w:val="lightGray"/>
        </w:rPr>
        <w:t>(IAPs or EAPs),</w:t>
      </w:r>
      <w:r w:rsidRPr="00694CEE">
        <w:t xml:space="preserve"> are accomplished within the operational period or within the estimated time frame.</w:t>
      </w:r>
    </w:p>
    <w:p w14:paraId="176DB36D" w14:textId="77777777" w:rsidR="007241D7" w:rsidRPr="00694CEE" w:rsidRDefault="007241D7" w:rsidP="007241D7">
      <w:pPr>
        <w:pStyle w:val="Bullet"/>
      </w:pPr>
      <w:r w:rsidRPr="00694CEE">
        <w:t xml:space="preserve">Inform EOC Director of significant issues affecting the Center Support Section. </w:t>
      </w:r>
    </w:p>
    <w:p w14:paraId="66892CB2" w14:textId="77777777" w:rsidR="007241D7" w:rsidRPr="00694CEE" w:rsidRDefault="007241D7" w:rsidP="007241D7">
      <w:pPr>
        <w:pStyle w:val="Bullet"/>
      </w:pPr>
      <w:r w:rsidRPr="00694CEE">
        <w:t>Supervise and exercise overall responsibility for the coordination of unit activities within the section.</w:t>
      </w:r>
      <w:r w:rsidRPr="00694CEE" w:rsidDel="009A17F7">
        <w:t xml:space="preserve"> </w:t>
      </w:r>
    </w:p>
    <w:p w14:paraId="056C9BB7" w14:textId="15ED73F3" w:rsidR="007241D7" w:rsidRPr="00694CEE" w:rsidRDefault="007241D7" w:rsidP="007241D7">
      <w:pPr>
        <w:pStyle w:val="Bullet"/>
        <w:rPr>
          <w:b/>
          <w:bCs/>
        </w:rPr>
      </w:pPr>
      <w:r w:rsidRPr="00694CEE">
        <w:t>Establish the appropriate level of organization for the Center Support Section, including the Facility Support Unit and Administrative Support Unit</w:t>
      </w:r>
      <w:bookmarkEnd w:id="155"/>
      <w:r w:rsidRPr="00694CEE">
        <w:t>.</w:t>
      </w:r>
    </w:p>
    <w:p w14:paraId="5986768A" w14:textId="77777777" w:rsidR="00DB3FFC" w:rsidRPr="00694CEE" w:rsidRDefault="00DB3FFC" w:rsidP="00DB3FFC">
      <w:pPr>
        <w:pStyle w:val="Bullet"/>
      </w:pPr>
      <w:r w:rsidRPr="00694CEE">
        <w:t>Supervise the Center Support Section and exercise overall responsibility for the coordination of unit activities within the section.</w:t>
      </w:r>
    </w:p>
    <w:p w14:paraId="5185EECB" w14:textId="2D6D1DEE" w:rsidR="00DB3FFC" w:rsidRPr="00694CEE" w:rsidRDefault="00DB3FFC" w:rsidP="00DB3FFC">
      <w:pPr>
        <w:pStyle w:val="Bullet"/>
        <w:rPr>
          <w:b/>
          <w:bCs/>
        </w:rPr>
      </w:pPr>
      <w:r w:rsidRPr="00694CEE">
        <w:t>Ensure that Activity Logs (ICS 214) are maintained by Center Support Section staff.</w:t>
      </w:r>
    </w:p>
    <w:p w14:paraId="59B29FFB" w14:textId="14C66BB7" w:rsidR="00B24FA4" w:rsidRDefault="008D5F5D" w:rsidP="008D5F5D">
      <w:pPr>
        <w:pStyle w:val="Bullet"/>
        <w:numPr>
          <w:ilvl w:val="0"/>
          <w:numId w:val="0"/>
        </w:numPr>
      </w:pPr>
      <w:r w:rsidRPr="00694CEE">
        <w:rPr>
          <w:b/>
          <w:bCs/>
        </w:rPr>
        <w:t>Reports to:</w:t>
      </w:r>
      <w:r w:rsidRPr="00694CEE">
        <w:t xml:space="preserve"> EOC Director</w:t>
      </w:r>
    </w:p>
    <w:p w14:paraId="1B1F01CE" w14:textId="15E9C0A3" w:rsidR="0018782F" w:rsidRPr="00694CEE" w:rsidRDefault="0018782F" w:rsidP="008D5F5D">
      <w:pPr>
        <w:pStyle w:val="Bullet"/>
        <w:numPr>
          <w:ilvl w:val="0"/>
          <w:numId w:val="0"/>
        </w:numPr>
      </w:pPr>
      <w:r w:rsidRPr="00B2381A">
        <w:rPr>
          <w:b/>
          <w:bCs/>
        </w:rPr>
        <w:t>Member of:</w:t>
      </w:r>
      <w:r w:rsidRPr="00B2381A">
        <w:t xml:space="preserve"> General Staff</w:t>
      </w:r>
    </w:p>
    <w:p w14:paraId="548F1E7E" w14:textId="77777777" w:rsidR="008D5F5D" w:rsidRPr="00694CEE" w:rsidRDefault="008D5F5D" w:rsidP="00692461">
      <w:pPr>
        <w:pStyle w:val="Heading3"/>
      </w:pPr>
      <w:r w:rsidRPr="00694CEE">
        <w:t>Subordinate Units, Roles, and Responsibilities</w:t>
      </w:r>
    </w:p>
    <w:p w14:paraId="11919960" w14:textId="7F2E4975" w:rsidR="008D5F5D" w:rsidRPr="00694CEE" w:rsidRDefault="008D5F5D" w:rsidP="00536568">
      <w:pPr>
        <w:pStyle w:val="BodyText"/>
      </w:pPr>
      <w:r w:rsidRPr="00694CEE">
        <w:rPr>
          <w:spacing w:val="-5"/>
        </w:rPr>
        <w:t xml:space="preserve">The Center Support Section Chief is responsible for the oversight of </w:t>
      </w:r>
      <w:r w:rsidRPr="00694CEE">
        <w:rPr>
          <w:spacing w:val="-5"/>
        </w:rPr>
        <w:tab/>
        <w:t>the Facility Support Unit and</w:t>
      </w:r>
      <w:r w:rsidRPr="00694CEE">
        <w:t xml:space="preserve"> Administrative Support Unit. All functions not assigned by the Section Chief remain the responsibility of the Section Chief.</w:t>
      </w:r>
    </w:p>
    <w:p w14:paraId="19B5A3EF" w14:textId="77777777" w:rsidR="008D5F5D" w:rsidRPr="00694CEE" w:rsidRDefault="008D5F5D" w:rsidP="00536568">
      <w:pPr>
        <w:pStyle w:val="Heading2"/>
      </w:pPr>
      <w:bookmarkStart w:id="156" w:name="_Toc48562465"/>
      <w:bookmarkStart w:id="157" w:name="_Toc51223395"/>
      <w:bookmarkStart w:id="158" w:name="_Toc53665238"/>
      <w:r w:rsidRPr="00694CEE">
        <w:lastRenderedPageBreak/>
        <w:t>Position Checklists (Activation, Operations, Demobilization)</w:t>
      </w:r>
      <w:bookmarkEnd w:id="156"/>
      <w:bookmarkEnd w:id="157"/>
      <w:bookmarkEnd w:id="158"/>
    </w:p>
    <w:tbl>
      <w:tblPr>
        <w:tblStyle w:val="TableSubhead"/>
        <w:tblW w:w="0" w:type="auto"/>
        <w:tblLayout w:type="fixed"/>
        <w:tblLook w:val="04A0" w:firstRow="1" w:lastRow="0" w:firstColumn="1" w:lastColumn="0" w:noHBand="0" w:noVBand="1"/>
      </w:tblPr>
      <w:tblGrid>
        <w:gridCol w:w="810"/>
        <w:gridCol w:w="1818"/>
        <w:gridCol w:w="4014"/>
        <w:gridCol w:w="2214"/>
      </w:tblGrid>
      <w:tr w:rsidR="008D5F5D" w:rsidRPr="00694CEE" w14:paraId="19E4955D" w14:textId="77777777" w:rsidTr="00FA6C1C">
        <w:trPr>
          <w:cnfStyle w:val="100000000000" w:firstRow="1" w:lastRow="0" w:firstColumn="0" w:lastColumn="0" w:oddVBand="0" w:evenVBand="0" w:oddHBand="0" w:evenHBand="0" w:firstRowFirstColumn="0" w:firstRowLastColumn="0" w:lastRowFirstColumn="0" w:lastRowLastColumn="0"/>
          <w:cantSplit/>
        </w:trPr>
        <w:tc>
          <w:tcPr>
            <w:cnfStyle w:val="001000000000" w:firstRow="0" w:lastRow="0" w:firstColumn="1" w:lastColumn="0" w:oddVBand="0" w:evenVBand="0" w:oddHBand="0" w:evenHBand="0" w:firstRowFirstColumn="0" w:firstRowLastColumn="0" w:lastRowFirstColumn="0" w:lastRowLastColumn="0"/>
            <w:tcW w:w="8856" w:type="dxa"/>
            <w:gridSpan w:val="4"/>
          </w:tcPr>
          <w:p w14:paraId="685EDA2B" w14:textId="77777777" w:rsidR="008D5F5D" w:rsidRPr="00694CEE" w:rsidRDefault="008D5F5D" w:rsidP="00536568">
            <w:pPr>
              <w:pStyle w:val="TableHeader"/>
              <w:keepNext/>
              <w:keepLines/>
              <w:rPr>
                <w:sz w:val="24"/>
              </w:rPr>
            </w:pPr>
            <w:bookmarkStart w:id="159" w:name="_Toc520121450"/>
            <w:bookmarkStart w:id="160" w:name="_Toc525121192"/>
            <w:bookmarkStart w:id="161" w:name="_Hlk52967624"/>
            <w:r w:rsidRPr="00694CEE">
              <w:t>Center Support Section Chief Checklist</w:t>
            </w:r>
            <w:bookmarkEnd w:id="159"/>
            <w:bookmarkEnd w:id="160"/>
          </w:p>
        </w:tc>
      </w:tr>
      <w:tr w:rsidR="008D5F5D" w:rsidRPr="00694CEE" w14:paraId="15A82268"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7142E048" w14:textId="77777777" w:rsidR="008D5F5D" w:rsidRPr="00694CEE" w:rsidRDefault="008D5F5D" w:rsidP="00FA6C1C">
            <w:pPr>
              <w:pStyle w:val="TableText"/>
              <w:jc w:val="center"/>
              <w:rPr>
                <w:b/>
                <w:bCs/>
              </w:rPr>
            </w:pPr>
            <w:r w:rsidRPr="00694CEE">
              <w:rPr>
                <w:b/>
                <w:bCs/>
              </w:rPr>
              <w:t>Item</w:t>
            </w:r>
          </w:p>
        </w:tc>
        <w:tc>
          <w:tcPr>
            <w:tcW w:w="1818" w:type="dxa"/>
          </w:tcPr>
          <w:p w14:paraId="2DA31FA5"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Completed Time</w:t>
            </w:r>
          </w:p>
        </w:tc>
        <w:tc>
          <w:tcPr>
            <w:tcW w:w="4014" w:type="dxa"/>
          </w:tcPr>
          <w:p w14:paraId="6601CF96"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Action</w:t>
            </w:r>
          </w:p>
        </w:tc>
        <w:tc>
          <w:tcPr>
            <w:tcW w:w="2214" w:type="dxa"/>
          </w:tcPr>
          <w:p w14:paraId="6E8594BE" w14:textId="77777777" w:rsidR="008D5F5D" w:rsidRPr="00694CEE" w:rsidRDefault="008D5F5D" w:rsidP="00FA6C1C">
            <w:pPr>
              <w:pStyle w:val="TableText"/>
              <w:jc w:val="center"/>
              <w:cnfStyle w:val="000000000000" w:firstRow="0" w:lastRow="0" w:firstColumn="0" w:lastColumn="0" w:oddVBand="0" w:evenVBand="0" w:oddHBand="0" w:evenHBand="0" w:firstRowFirstColumn="0" w:firstRowLastColumn="0" w:lastRowFirstColumn="0" w:lastRowLastColumn="0"/>
              <w:rPr>
                <w:b/>
                <w:bCs/>
              </w:rPr>
            </w:pPr>
            <w:r w:rsidRPr="00694CEE">
              <w:rPr>
                <w:b/>
                <w:bCs/>
              </w:rPr>
              <w:t>Follow-up Needed/ Notes</w:t>
            </w:r>
          </w:p>
        </w:tc>
      </w:tr>
      <w:tr w:rsidR="008D5F5D" w:rsidRPr="00694CEE" w14:paraId="25F13C6E" w14:textId="77777777" w:rsidTr="00FA6C1C">
        <w:trPr>
          <w:cantSplit/>
          <w:trHeight w:val="395"/>
        </w:trPr>
        <w:tc>
          <w:tcPr>
            <w:cnfStyle w:val="001000000000" w:firstRow="0" w:lastRow="0" w:firstColumn="1" w:lastColumn="0" w:oddVBand="0" w:evenVBand="0" w:oddHBand="0" w:evenHBand="0" w:firstRowFirstColumn="0" w:firstRowLastColumn="0" w:lastRowFirstColumn="0" w:lastRowLastColumn="0"/>
            <w:tcW w:w="8856" w:type="dxa"/>
            <w:gridSpan w:val="4"/>
          </w:tcPr>
          <w:p w14:paraId="6E3C9A1D" w14:textId="77777777" w:rsidR="008D5F5D" w:rsidRPr="00694CEE" w:rsidRDefault="008D5F5D" w:rsidP="00FA6C1C">
            <w:pPr>
              <w:pStyle w:val="TableText"/>
              <w:jc w:val="center"/>
              <w:rPr>
                <w:b/>
                <w:bCs/>
              </w:rPr>
            </w:pPr>
            <w:r w:rsidRPr="00694CEE">
              <w:rPr>
                <w:b/>
                <w:bCs/>
              </w:rPr>
              <w:t>Activation Phase</w:t>
            </w:r>
          </w:p>
        </w:tc>
      </w:tr>
      <w:tr w:rsidR="008D5F5D" w:rsidRPr="00694CEE" w14:paraId="75CDE6B7" w14:textId="77777777" w:rsidTr="00FA6C1C">
        <w:trPr>
          <w:cantSplit/>
          <w:trHeight w:val="638"/>
        </w:trPr>
        <w:tc>
          <w:tcPr>
            <w:cnfStyle w:val="001000000000" w:firstRow="0" w:lastRow="0" w:firstColumn="1" w:lastColumn="0" w:oddVBand="0" w:evenVBand="0" w:oddHBand="0" w:evenHBand="0" w:firstRowFirstColumn="0" w:firstRowLastColumn="0" w:lastRowFirstColumn="0" w:lastRowLastColumn="0"/>
            <w:tcW w:w="810" w:type="dxa"/>
          </w:tcPr>
          <w:p w14:paraId="32A7FF09" w14:textId="77777777" w:rsidR="008D5F5D" w:rsidRPr="00694CEE" w:rsidRDefault="008D5F5D" w:rsidP="00FA6C1C">
            <w:pPr>
              <w:pStyle w:val="TableText"/>
            </w:pPr>
            <w:r w:rsidRPr="00694CEE">
              <w:t>1.</w:t>
            </w:r>
          </w:p>
        </w:tc>
        <w:tc>
          <w:tcPr>
            <w:tcW w:w="1818" w:type="dxa"/>
          </w:tcPr>
          <w:p w14:paraId="71EFC326"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161E8291"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Complete the tasks outlined in the Activation Phase of the EOC General Responsibilities Checklist.</w:t>
            </w:r>
          </w:p>
        </w:tc>
        <w:tc>
          <w:tcPr>
            <w:tcW w:w="2214" w:type="dxa"/>
          </w:tcPr>
          <w:p w14:paraId="2B83AE99" w14:textId="2F4C7D42"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8D5F5D" w:rsidRPr="00694CEE" w14:paraId="1F1C6B6F" w14:textId="77777777" w:rsidTr="00FA6C1C">
        <w:trPr>
          <w:cantSplit/>
          <w:trHeight w:val="1142"/>
        </w:trPr>
        <w:tc>
          <w:tcPr>
            <w:cnfStyle w:val="001000000000" w:firstRow="0" w:lastRow="0" w:firstColumn="1" w:lastColumn="0" w:oddVBand="0" w:evenVBand="0" w:oddHBand="0" w:evenHBand="0" w:firstRowFirstColumn="0" w:firstRowLastColumn="0" w:lastRowFirstColumn="0" w:lastRowLastColumn="0"/>
            <w:tcW w:w="810" w:type="dxa"/>
          </w:tcPr>
          <w:p w14:paraId="7718F117" w14:textId="77777777" w:rsidR="008D5F5D" w:rsidRPr="00694CEE" w:rsidRDefault="008D5F5D" w:rsidP="00FA6C1C">
            <w:pPr>
              <w:pStyle w:val="TableText"/>
            </w:pPr>
            <w:r w:rsidRPr="00694CEE">
              <w:t>2.</w:t>
            </w:r>
          </w:p>
        </w:tc>
        <w:tc>
          <w:tcPr>
            <w:tcW w:w="1818" w:type="dxa"/>
          </w:tcPr>
          <w:p w14:paraId="12E5EDE1"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sz w:val="24"/>
              </w:rPr>
            </w:pPr>
          </w:p>
        </w:tc>
        <w:tc>
          <w:tcPr>
            <w:tcW w:w="4014" w:type="dxa"/>
          </w:tcPr>
          <w:p w14:paraId="19E38138"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t>Receive initial briefing from EOC Director that includes initial priorities for the EOC based on current status and information from On-scene Incident Commander, if assigned.</w:t>
            </w:r>
          </w:p>
        </w:tc>
        <w:tc>
          <w:tcPr>
            <w:tcW w:w="2214" w:type="dxa"/>
          </w:tcPr>
          <w:p w14:paraId="47E108D3"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b/>
                <w:sz w:val="24"/>
              </w:rPr>
            </w:pPr>
          </w:p>
        </w:tc>
      </w:tr>
      <w:tr w:rsidR="008D5F5D" w:rsidRPr="00694CEE" w14:paraId="5F73FA11" w14:textId="77777777" w:rsidTr="00B442B0">
        <w:trPr>
          <w:cantSplit/>
          <w:trHeight w:val="467"/>
        </w:trPr>
        <w:tc>
          <w:tcPr>
            <w:cnfStyle w:val="001000000000" w:firstRow="0" w:lastRow="0" w:firstColumn="1" w:lastColumn="0" w:oddVBand="0" w:evenVBand="0" w:oddHBand="0" w:evenHBand="0" w:firstRowFirstColumn="0" w:firstRowLastColumn="0" w:lastRowFirstColumn="0" w:lastRowLastColumn="0"/>
            <w:tcW w:w="810" w:type="dxa"/>
          </w:tcPr>
          <w:p w14:paraId="20524091" w14:textId="77777777" w:rsidR="008D5F5D" w:rsidRPr="00694CEE" w:rsidRDefault="008D5F5D" w:rsidP="00FA6C1C">
            <w:pPr>
              <w:pStyle w:val="TableText"/>
            </w:pPr>
            <w:r w:rsidRPr="00694CEE">
              <w:t>3.</w:t>
            </w:r>
          </w:p>
        </w:tc>
        <w:tc>
          <w:tcPr>
            <w:tcW w:w="1818" w:type="dxa"/>
          </w:tcPr>
          <w:p w14:paraId="0E83B9D8"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sz w:val="24"/>
              </w:rPr>
            </w:pPr>
          </w:p>
        </w:tc>
        <w:tc>
          <w:tcPr>
            <w:tcW w:w="4014" w:type="dxa"/>
          </w:tcPr>
          <w:p w14:paraId="6E7D4BAA" w14:textId="2F10A5E7" w:rsidR="008D5F5D" w:rsidRPr="00694CEE" w:rsidRDefault="00B442B0" w:rsidP="00FA6C1C">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rPr>
                <w:szCs w:val="24"/>
              </w:rPr>
              <w:t xml:space="preserve">Ensure all facility and administrative tasks in the </w:t>
            </w:r>
            <w:r w:rsidRPr="00694CEE">
              <w:t>EOC Activation Checklist are addressed.</w:t>
            </w:r>
          </w:p>
        </w:tc>
        <w:tc>
          <w:tcPr>
            <w:tcW w:w="2214" w:type="dxa"/>
          </w:tcPr>
          <w:p w14:paraId="57CC9B70"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b/>
                <w:sz w:val="24"/>
              </w:rPr>
            </w:pPr>
          </w:p>
        </w:tc>
      </w:tr>
      <w:tr w:rsidR="008D5F5D" w:rsidRPr="00694CEE" w14:paraId="3A89CFD5" w14:textId="77777777" w:rsidTr="00FA6C1C">
        <w:trPr>
          <w:cantSplit/>
          <w:trHeight w:val="827"/>
        </w:trPr>
        <w:tc>
          <w:tcPr>
            <w:cnfStyle w:val="001000000000" w:firstRow="0" w:lastRow="0" w:firstColumn="1" w:lastColumn="0" w:oddVBand="0" w:evenVBand="0" w:oddHBand="0" w:evenHBand="0" w:firstRowFirstColumn="0" w:firstRowLastColumn="0" w:lastRowFirstColumn="0" w:lastRowLastColumn="0"/>
            <w:tcW w:w="810" w:type="dxa"/>
          </w:tcPr>
          <w:p w14:paraId="1410303E" w14:textId="4A007E3D" w:rsidR="008D5F5D" w:rsidRPr="00694CEE" w:rsidRDefault="00B442B0" w:rsidP="00FA6C1C">
            <w:pPr>
              <w:pStyle w:val="TableText"/>
            </w:pPr>
            <w:r w:rsidRPr="00694CEE">
              <w:t>4.</w:t>
            </w:r>
          </w:p>
        </w:tc>
        <w:tc>
          <w:tcPr>
            <w:tcW w:w="1818" w:type="dxa"/>
          </w:tcPr>
          <w:p w14:paraId="4C177F15"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3C732A30" w14:textId="77777777" w:rsidR="008D5F5D" w:rsidRPr="00694CEE" w:rsidRDefault="008D5F5D" w:rsidP="00FA6C1C">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 xml:space="preserve">Ensure the EOC and </w:t>
            </w:r>
            <w:r w:rsidRPr="00694CEE">
              <w:t>JIC, if activated,</w:t>
            </w:r>
            <w:r w:rsidRPr="00694CEE">
              <w:rPr>
                <w:szCs w:val="24"/>
              </w:rPr>
              <w:t xml:space="preserve"> are set up properly and appropriate equipment and supplies are in place.</w:t>
            </w:r>
          </w:p>
        </w:tc>
        <w:tc>
          <w:tcPr>
            <w:tcW w:w="2214" w:type="dxa"/>
          </w:tcPr>
          <w:p w14:paraId="292639F2" w14:textId="77777777" w:rsidR="008D5F5D" w:rsidRPr="00694CEE" w:rsidRDefault="008D5F5D" w:rsidP="00FA6C1C">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B442B0" w:rsidRPr="00694CEE" w14:paraId="7E539C53" w14:textId="77777777" w:rsidTr="00536568">
        <w:trPr>
          <w:cantSplit/>
          <w:trHeight w:val="557"/>
        </w:trPr>
        <w:tc>
          <w:tcPr>
            <w:cnfStyle w:val="001000000000" w:firstRow="0" w:lastRow="0" w:firstColumn="1" w:lastColumn="0" w:oddVBand="0" w:evenVBand="0" w:oddHBand="0" w:evenHBand="0" w:firstRowFirstColumn="0" w:firstRowLastColumn="0" w:lastRowFirstColumn="0" w:lastRowLastColumn="0"/>
            <w:tcW w:w="0" w:type="dxa"/>
          </w:tcPr>
          <w:p w14:paraId="53F6ECD4" w14:textId="68560224" w:rsidR="00B442B0" w:rsidRPr="00694CEE" w:rsidRDefault="00B442B0" w:rsidP="00B442B0">
            <w:pPr>
              <w:pStyle w:val="TableText"/>
            </w:pPr>
            <w:r w:rsidRPr="00694CEE">
              <w:t>5.</w:t>
            </w:r>
          </w:p>
        </w:tc>
        <w:tc>
          <w:tcPr>
            <w:tcW w:w="0" w:type="dxa"/>
          </w:tcPr>
          <w:p w14:paraId="42E861AC"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sz w:val="24"/>
              </w:rPr>
            </w:pPr>
          </w:p>
        </w:tc>
        <w:tc>
          <w:tcPr>
            <w:tcW w:w="0" w:type="dxa"/>
          </w:tcPr>
          <w:p w14:paraId="67F7E976" w14:textId="716E99E9" w:rsidR="00B442B0" w:rsidRPr="00694CEE" w:rsidRDefault="00B442B0" w:rsidP="00B442B0">
            <w:pPr>
              <w:pStyle w:val="TableText"/>
              <w:cnfStyle w:val="000000000000" w:firstRow="0" w:lastRow="0" w:firstColumn="0" w:lastColumn="0" w:oddVBand="0" w:evenVBand="0" w:oddHBand="0" w:evenHBand="0" w:firstRowFirstColumn="0" w:firstRowLastColumn="0" w:lastRowFirstColumn="0" w:lastRowLastColumn="0"/>
              <w:rPr>
                <w:highlight w:val="cyan"/>
              </w:rPr>
            </w:pPr>
            <w:r w:rsidRPr="00694CEE">
              <w:t>Ensure the Center Support Section is properly staffed.</w:t>
            </w:r>
          </w:p>
        </w:tc>
        <w:tc>
          <w:tcPr>
            <w:tcW w:w="0" w:type="dxa"/>
          </w:tcPr>
          <w:p w14:paraId="2CC435E0"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b/>
                <w:sz w:val="24"/>
              </w:rPr>
            </w:pPr>
          </w:p>
        </w:tc>
      </w:tr>
      <w:tr w:rsidR="00B442B0" w:rsidRPr="00694CEE" w14:paraId="5996003D" w14:textId="77777777" w:rsidTr="00FA6C1C">
        <w:trPr>
          <w:cantSplit/>
          <w:trHeight w:val="530"/>
        </w:trPr>
        <w:tc>
          <w:tcPr>
            <w:cnfStyle w:val="001000000000" w:firstRow="0" w:lastRow="0" w:firstColumn="1" w:lastColumn="0" w:oddVBand="0" w:evenVBand="0" w:oddHBand="0" w:evenHBand="0" w:firstRowFirstColumn="0" w:firstRowLastColumn="0" w:lastRowFirstColumn="0" w:lastRowLastColumn="0"/>
            <w:tcW w:w="810" w:type="dxa"/>
          </w:tcPr>
          <w:p w14:paraId="68A12711" w14:textId="469CFBC4" w:rsidR="00B442B0" w:rsidRPr="00694CEE" w:rsidRDefault="00B442B0" w:rsidP="00B442B0">
            <w:pPr>
              <w:pStyle w:val="TableText"/>
            </w:pPr>
            <w:r w:rsidRPr="00694CEE">
              <w:t>6.</w:t>
            </w:r>
          </w:p>
        </w:tc>
        <w:tc>
          <w:tcPr>
            <w:tcW w:w="1818" w:type="dxa"/>
          </w:tcPr>
          <w:p w14:paraId="0964AE64"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sz w:val="24"/>
              </w:rPr>
            </w:pPr>
          </w:p>
        </w:tc>
        <w:tc>
          <w:tcPr>
            <w:tcW w:w="4014" w:type="dxa"/>
          </w:tcPr>
          <w:p w14:paraId="7682E56D" w14:textId="66A239CF" w:rsidR="00B442B0" w:rsidRPr="00694CEE" w:rsidRDefault="00B442B0" w:rsidP="00B442B0">
            <w:pPr>
              <w:pStyle w:val="TableText"/>
              <w:cnfStyle w:val="000000000000" w:firstRow="0" w:lastRow="0" w:firstColumn="0" w:lastColumn="0" w:oddVBand="0" w:evenVBand="0" w:oddHBand="0" w:evenHBand="0" w:firstRowFirstColumn="0" w:firstRowLastColumn="0" w:lastRowFirstColumn="0" w:lastRowLastColumn="0"/>
              <w:rPr>
                <w:highlight w:val="cyan"/>
              </w:rPr>
            </w:pPr>
            <w:r w:rsidRPr="00694CEE">
              <w:t xml:space="preserve">Ensure all initial requests for additional equipment or supplies from other EOC Section Chiefs are addressed. </w:t>
            </w:r>
          </w:p>
        </w:tc>
        <w:tc>
          <w:tcPr>
            <w:tcW w:w="2214" w:type="dxa"/>
          </w:tcPr>
          <w:p w14:paraId="16A88228"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b/>
                <w:sz w:val="24"/>
              </w:rPr>
            </w:pPr>
          </w:p>
        </w:tc>
      </w:tr>
      <w:tr w:rsidR="00B442B0" w:rsidRPr="00694CEE" w14:paraId="2DAF7B99" w14:textId="77777777" w:rsidTr="00FA6C1C">
        <w:trPr>
          <w:cantSplit/>
          <w:trHeight w:val="503"/>
        </w:trPr>
        <w:tc>
          <w:tcPr>
            <w:cnfStyle w:val="001000000000" w:firstRow="0" w:lastRow="0" w:firstColumn="1" w:lastColumn="0" w:oddVBand="0" w:evenVBand="0" w:oddHBand="0" w:evenHBand="0" w:firstRowFirstColumn="0" w:firstRowLastColumn="0" w:lastRowFirstColumn="0" w:lastRowLastColumn="0"/>
            <w:tcW w:w="810" w:type="dxa"/>
          </w:tcPr>
          <w:p w14:paraId="6A93F77A" w14:textId="0F735C22" w:rsidR="00B442B0" w:rsidRPr="00694CEE" w:rsidRDefault="00B442B0" w:rsidP="00B442B0">
            <w:pPr>
              <w:pStyle w:val="TableText"/>
            </w:pPr>
            <w:r w:rsidRPr="00694CEE">
              <w:t>7.</w:t>
            </w:r>
          </w:p>
        </w:tc>
        <w:tc>
          <w:tcPr>
            <w:tcW w:w="1818" w:type="dxa"/>
          </w:tcPr>
          <w:p w14:paraId="498A02EC"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4E9EFE63" w14:textId="77777777" w:rsidR="00B442B0" w:rsidRPr="00694CEE" w:rsidRDefault="00B442B0" w:rsidP="00B442B0">
            <w:pPr>
              <w:pStyle w:val="TableText"/>
              <w:cnfStyle w:val="000000000000" w:firstRow="0" w:lastRow="0" w:firstColumn="0" w:lastColumn="0" w:oddVBand="0" w:evenVBand="0" w:oddHBand="0" w:evenHBand="0" w:firstRowFirstColumn="0" w:firstRowLastColumn="0" w:lastRowFirstColumn="0" w:lastRowLastColumn="0"/>
            </w:pPr>
            <w:r w:rsidRPr="00694CEE">
              <w:t>Ensure all communications and computer resource requests and issues are addressed, including installation of these systems, as necessary.</w:t>
            </w:r>
          </w:p>
        </w:tc>
        <w:tc>
          <w:tcPr>
            <w:tcW w:w="2214" w:type="dxa"/>
          </w:tcPr>
          <w:p w14:paraId="4491EFF6"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B442B0" w:rsidRPr="00694CEE" w14:paraId="5181BD2F"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40255E25" w14:textId="57A2343B" w:rsidR="00B442B0" w:rsidRPr="00694CEE" w:rsidRDefault="00B442B0" w:rsidP="00B442B0">
            <w:pPr>
              <w:pStyle w:val="TableText"/>
            </w:pPr>
            <w:r w:rsidRPr="00694CEE">
              <w:t>8.</w:t>
            </w:r>
          </w:p>
        </w:tc>
        <w:tc>
          <w:tcPr>
            <w:tcW w:w="1818" w:type="dxa"/>
          </w:tcPr>
          <w:p w14:paraId="749988CE"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41223F19" w14:textId="3B3B0EB9" w:rsidR="00B442B0" w:rsidRPr="00694CEE" w:rsidRDefault="005A1AAC" w:rsidP="00B442B0">
            <w:pPr>
              <w:pStyle w:val="TableText"/>
              <w:cnfStyle w:val="000000000000" w:firstRow="0" w:lastRow="0" w:firstColumn="0" w:lastColumn="0" w:oddVBand="0" w:evenVBand="0" w:oddHBand="0" w:evenHBand="0" w:firstRowFirstColumn="0" w:firstRowLastColumn="0" w:lastRowFirstColumn="0" w:lastRowLastColumn="0"/>
            </w:pPr>
            <w:r w:rsidRPr="00694CEE">
              <w:t>Ensure EOC facilities include adequate restrooms, food service, and rest areas, and ensure cleaning services are established and maintained.</w:t>
            </w:r>
          </w:p>
        </w:tc>
        <w:tc>
          <w:tcPr>
            <w:tcW w:w="2214" w:type="dxa"/>
          </w:tcPr>
          <w:p w14:paraId="59DB6A16"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B442B0" w:rsidRPr="00694CEE" w14:paraId="27D01151"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7943A331" w14:textId="04BA97E6" w:rsidR="00B442B0" w:rsidRPr="00694CEE" w:rsidRDefault="00B442B0" w:rsidP="00B442B0">
            <w:pPr>
              <w:pStyle w:val="TableText"/>
            </w:pPr>
            <w:r w:rsidRPr="00694CEE">
              <w:t>9.</w:t>
            </w:r>
          </w:p>
        </w:tc>
        <w:tc>
          <w:tcPr>
            <w:tcW w:w="1818" w:type="dxa"/>
          </w:tcPr>
          <w:p w14:paraId="32D876F4"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355834B3" w14:textId="0C77A72F" w:rsidR="00B442B0" w:rsidRPr="00694CEE" w:rsidRDefault="00B442B0" w:rsidP="00B442B0">
            <w:pPr>
              <w:pStyle w:val="TableText"/>
              <w:cnfStyle w:val="000000000000" w:firstRow="0" w:lastRow="0" w:firstColumn="0" w:lastColumn="0" w:oddVBand="0" w:evenVBand="0" w:oddHBand="0" w:evenHBand="0" w:firstRowFirstColumn="0" w:firstRowLastColumn="0" w:lastRowFirstColumn="0" w:lastRowLastColumn="0"/>
            </w:pPr>
            <w:r w:rsidRPr="00694CEE">
              <w:t>If not pre-established, establish local sources for acquiring equipment, supplies, and services for the EOC in coordination with Resources Support Section.</w:t>
            </w:r>
          </w:p>
        </w:tc>
        <w:tc>
          <w:tcPr>
            <w:tcW w:w="2214" w:type="dxa"/>
          </w:tcPr>
          <w:p w14:paraId="13EA8A80"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B442B0" w:rsidRPr="00694CEE" w14:paraId="09253976" w14:textId="77777777" w:rsidTr="00FA6C1C">
        <w:trPr>
          <w:cantSplit/>
          <w:trHeight w:val="917"/>
        </w:trPr>
        <w:tc>
          <w:tcPr>
            <w:cnfStyle w:val="001000000000" w:firstRow="0" w:lastRow="0" w:firstColumn="1" w:lastColumn="0" w:oddVBand="0" w:evenVBand="0" w:oddHBand="0" w:evenHBand="0" w:firstRowFirstColumn="0" w:firstRowLastColumn="0" w:lastRowFirstColumn="0" w:lastRowLastColumn="0"/>
            <w:tcW w:w="810" w:type="dxa"/>
          </w:tcPr>
          <w:p w14:paraId="3E2394F5" w14:textId="0BBB20E2" w:rsidR="00B442B0" w:rsidRPr="00694CEE" w:rsidRDefault="005A1AAC" w:rsidP="00B442B0">
            <w:pPr>
              <w:pStyle w:val="TableText"/>
            </w:pPr>
            <w:r w:rsidRPr="00694CEE">
              <w:t>10.</w:t>
            </w:r>
          </w:p>
        </w:tc>
        <w:tc>
          <w:tcPr>
            <w:tcW w:w="1818" w:type="dxa"/>
          </w:tcPr>
          <w:p w14:paraId="76165CEF"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52F8262C" w14:textId="37EFC9B2" w:rsidR="00B442B0" w:rsidRPr="00694CEE" w:rsidRDefault="00B442B0" w:rsidP="00B442B0">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 xml:space="preserve">Identify </w:t>
            </w:r>
            <w:r w:rsidR="002B6599" w:rsidRPr="00694CEE">
              <w:rPr>
                <w:szCs w:val="24"/>
              </w:rPr>
              <w:t xml:space="preserve">Center Support Section </w:t>
            </w:r>
            <w:r w:rsidRPr="00694CEE">
              <w:rPr>
                <w:szCs w:val="24"/>
              </w:rPr>
              <w:t>objectives to accomplish during the initial operational period.</w:t>
            </w:r>
          </w:p>
        </w:tc>
        <w:tc>
          <w:tcPr>
            <w:tcW w:w="2214" w:type="dxa"/>
          </w:tcPr>
          <w:p w14:paraId="14DD4ED0" w14:textId="77777777" w:rsidR="00B442B0" w:rsidRPr="00694CEE" w:rsidRDefault="00B442B0" w:rsidP="00B442B0">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5A1AAC" w:rsidRPr="00694CEE" w14:paraId="6E1ED2BD"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741A2AAC" w14:textId="57751E71" w:rsidR="005A1AAC" w:rsidRPr="00694CEE" w:rsidRDefault="005A1AAC" w:rsidP="005A1AAC">
            <w:pPr>
              <w:pStyle w:val="TableText"/>
            </w:pPr>
            <w:r w:rsidRPr="00694CEE">
              <w:t>11.</w:t>
            </w:r>
          </w:p>
        </w:tc>
        <w:tc>
          <w:tcPr>
            <w:tcW w:w="1818" w:type="dxa"/>
          </w:tcPr>
          <w:p w14:paraId="2AE3FB47" w14:textId="77777777" w:rsidR="005A1AAC" w:rsidRPr="00694CEE" w:rsidRDefault="005A1AAC" w:rsidP="005A1AAC">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072B90C3" w14:textId="7897D6A8"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Review responsibilities within the Center Support Section</w:t>
            </w:r>
            <w:r w:rsidR="00536568" w:rsidRPr="00694CEE">
              <w:rPr>
                <w:szCs w:val="24"/>
              </w:rPr>
              <w:t>,</w:t>
            </w:r>
            <w:r w:rsidRPr="00694CEE">
              <w:rPr>
                <w:szCs w:val="24"/>
              </w:rPr>
              <w:t xml:space="preserve"> and develop plans for carrying out these responsibilities.</w:t>
            </w:r>
          </w:p>
        </w:tc>
        <w:tc>
          <w:tcPr>
            <w:tcW w:w="2214" w:type="dxa"/>
          </w:tcPr>
          <w:p w14:paraId="2D5D44A2" w14:textId="77777777" w:rsidR="005A1AAC" w:rsidRPr="00694CEE" w:rsidRDefault="005A1AAC" w:rsidP="005A1AAC">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5A1AAC" w:rsidRPr="00694CEE" w14:paraId="1B0418C4"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2F879F56" w14:textId="64AE73CB" w:rsidR="005A1AAC" w:rsidRPr="00694CEE" w:rsidRDefault="005A1AAC" w:rsidP="005A1AAC">
            <w:pPr>
              <w:pStyle w:val="TableText"/>
            </w:pPr>
            <w:r w:rsidRPr="00694CEE">
              <w:lastRenderedPageBreak/>
              <w:t>12.</w:t>
            </w:r>
          </w:p>
        </w:tc>
        <w:tc>
          <w:tcPr>
            <w:tcW w:w="1818" w:type="dxa"/>
          </w:tcPr>
          <w:p w14:paraId="00F877B2" w14:textId="77777777" w:rsidR="005A1AAC" w:rsidRPr="00694CEE" w:rsidRDefault="005A1AAC" w:rsidP="005A1AAC">
            <w:pPr>
              <w:spacing w:before="120"/>
              <w:cnfStyle w:val="000000000000" w:firstRow="0" w:lastRow="0" w:firstColumn="0" w:lastColumn="0" w:oddVBand="0" w:evenVBand="0" w:oddHBand="0" w:evenHBand="0" w:firstRowFirstColumn="0" w:firstRowLastColumn="0" w:lastRowFirstColumn="0" w:lastRowLastColumn="0"/>
              <w:rPr>
                <w:rFonts w:cs="Arial"/>
                <w:sz w:val="24"/>
                <w:szCs w:val="24"/>
              </w:rPr>
            </w:pPr>
          </w:p>
        </w:tc>
        <w:tc>
          <w:tcPr>
            <w:tcW w:w="4014" w:type="dxa"/>
          </w:tcPr>
          <w:p w14:paraId="571485C9"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t>Adopt a proactive attitude, thinking ahead and anticipating situations and problems before they occur.</w:t>
            </w:r>
          </w:p>
        </w:tc>
        <w:tc>
          <w:tcPr>
            <w:tcW w:w="2214" w:type="dxa"/>
          </w:tcPr>
          <w:p w14:paraId="495D4A9C" w14:textId="77777777" w:rsidR="005A1AAC" w:rsidRPr="00694CEE" w:rsidRDefault="005A1AAC" w:rsidP="005A1AAC">
            <w:pPr>
              <w:spacing w:before="120"/>
              <w:cnfStyle w:val="000000000000" w:firstRow="0" w:lastRow="0" w:firstColumn="0" w:lastColumn="0" w:oddVBand="0" w:evenVBand="0" w:oddHBand="0" w:evenHBand="0" w:firstRowFirstColumn="0" w:firstRowLastColumn="0" w:lastRowFirstColumn="0" w:lastRowLastColumn="0"/>
              <w:rPr>
                <w:rFonts w:cs="Arial"/>
                <w:b/>
                <w:sz w:val="24"/>
                <w:szCs w:val="24"/>
              </w:rPr>
            </w:pPr>
          </w:p>
        </w:tc>
      </w:tr>
      <w:tr w:rsidR="005A1AAC" w:rsidRPr="00694CEE" w14:paraId="6017F832" w14:textId="77777777" w:rsidTr="00FA6C1C">
        <w:trPr>
          <w:cantSplit/>
          <w:trHeight w:val="386"/>
        </w:trPr>
        <w:tc>
          <w:tcPr>
            <w:cnfStyle w:val="001000000000" w:firstRow="0" w:lastRow="0" w:firstColumn="1" w:lastColumn="0" w:oddVBand="0" w:evenVBand="0" w:oddHBand="0" w:evenHBand="0" w:firstRowFirstColumn="0" w:firstRowLastColumn="0" w:lastRowFirstColumn="0" w:lastRowLastColumn="0"/>
            <w:tcW w:w="8856" w:type="dxa"/>
            <w:gridSpan w:val="4"/>
          </w:tcPr>
          <w:p w14:paraId="0736E5BB" w14:textId="77777777" w:rsidR="005A1AAC" w:rsidRPr="00694CEE" w:rsidRDefault="005A1AAC" w:rsidP="005A1AAC">
            <w:pPr>
              <w:pStyle w:val="TableText"/>
              <w:jc w:val="center"/>
              <w:rPr>
                <w:b/>
                <w:bCs/>
              </w:rPr>
            </w:pPr>
            <w:r w:rsidRPr="00694CEE">
              <w:rPr>
                <w:b/>
                <w:bCs/>
              </w:rPr>
              <w:t>Operational Phase</w:t>
            </w:r>
          </w:p>
        </w:tc>
      </w:tr>
      <w:tr w:rsidR="005A1AAC" w:rsidRPr="00694CEE" w14:paraId="69832AFF"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12997806" w14:textId="78292210" w:rsidR="005A1AAC" w:rsidRPr="00694CEE" w:rsidRDefault="005A1AAC" w:rsidP="005A1AAC">
            <w:pPr>
              <w:pStyle w:val="TableText"/>
            </w:pPr>
            <w:r w:rsidRPr="00694CEE">
              <w:t>13.</w:t>
            </w:r>
          </w:p>
        </w:tc>
        <w:tc>
          <w:tcPr>
            <w:tcW w:w="1818" w:type="dxa"/>
          </w:tcPr>
          <w:p w14:paraId="249E3A33"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52B7CF5"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t>Ensure the Center Support Section’s Activity Logs (ICS 214) and other necessary files are established and maintained.</w:t>
            </w:r>
          </w:p>
        </w:tc>
        <w:tc>
          <w:tcPr>
            <w:tcW w:w="2214" w:type="dxa"/>
          </w:tcPr>
          <w:p w14:paraId="5065B951"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r>
      <w:tr w:rsidR="005A1AAC" w:rsidRPr="00694CEE" w14:paraId="64341408"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681558EB" w14:textId="3B4FECEE" w:rsidR="005A1AAC" w:rsidRPr="00694CEE" w:rsidRDefault="005A1AAC" w:rsidP="005A1AAC">
            <w:pPr>
              <w:pStyle w:val="TableText"/>
            </w:pPr>
            <w:r w:rsidRPr="00694CEE">
              <w:t>14.</w:t>
            </w:r>
          </w:p>
        </w:tc>
        <w:tc>
          <w:tcPr>
            <w:tcW w:w="1818" w:type="dxa"/>
          </w:tcPr>
          <w:p w14:paraId="160118DF"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323F343" w14:textId="59C60755"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t>Brief Center Support Section staff</w:t>
            </w:r>
            <w:r w:rsidR="00536568" w:rsidRPr="00694CEE">
              <w:t>,</w:t>
            </w:r>
            <w:r w:rsidRPr="00694CEE">
              <w:t xml:space="preserve"> and ensure they are aware of EOC priorities particularly those affecting the </w:t>
            </w:r>
            <w:r w:rsidR="00536568" w:rsidRPr="00694CEE">
              <w:t>s</w:t>
            </w:r>
            <w:r w:rsidRPr="00694CEE">
              <w:t>ection.</w:t>
            </w:r>
          </w:p>
        </w:tc>
        <w:tc>
          <w:tcPr>
            <w:tcW w:w="2214" w:type="dxa"/>
          </w:tcPr>
          <w:p w14:paraId="5538196B"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r>
      <w:tr w:rsidR="005A1AAC" w:rsidRPr="00694CEE" w14:paraId="4614BB35"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3CF161E8" w14:textId="04412EEC" w:rsidR="005A1AAC" w:rsidRPr="00694CEE" w:rsidRDefault="005A1AAC" w:rsidP="005A1AAC">
            <w:pPr>
              <w:pStyle w:val="TableText"/>
            </w:pPr>
            <w:r w:rsidRPr="00694CEE">
              <w:t>15.</w:t>
            </w:r>
          </w:p>
        </w:tc>
        <w:tc>
          <w:tcPr>
            <w:tcW w:w="1818" w:type="dxa"/>
          </w:tcPr>
          <w:p w14:paraId="1345C372"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667AECC"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Continue to ensure the EOC is set up properly and appropriate equipment and supplies are in place.</w:t>
            </w:r>
          </w:p>
        </w:tc>
        <w:tc>
          <w:tcPr>
            <w:tcW w:w="2214" w:type="dxa"/>
          </w:tcPr>
          <w:p w14:paraId="02A9C5C5"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r>
      <w:tr w:rsidR="005A1AAC" w:rsidRPr="00694CEE" w14:paraId="16E183F7"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245EB347" w14:textId="53B1B9A6" w:rsidR="005A1AAC" w:rsidRPr="00694CEE" w:rsidRDefault="005A1AAC" w:rsidP="005A1AAC">
            <w:pPr>
              <w:pStyle w:val="TableText"/>
            </w:pPr>
            <w:r w:rsidRPr="00694CEE">
              <w:t>16.</w:t>
            </w:r>
          </w:p>
        </w:tc>
        <w:tc>
          <w:tcPr>
            <w:tcW w:w="1818" w:type="dxa"/>
          </w:tcPr>
          <w:p w14:paraId="60107F29"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3EB35F6" w14:textId="60824836"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t>Ensure facility access, safety, and security issues are addressed.</w:t>
            </w:r>
          </w:p>
        </w:tc>
        <w:tc>
          <w:tcPr>
            <w:tcW w:w="2214" w:type="dxa"/>
          </w:tcPr>
          <w:p w14:paraId="2182180E"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r>
      <w:tr w:rsidR="005A1AAC" w:rsidRPr="00694CEE" w14:paraId="102B5712"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64905B04" w14:textId="642BEBB2" w:rsidR="005A1AAC" w:rsidRPr="00694CEE" w:rsidRDefault="005A1AAC" w:rsidP="005A1AAC">
            <w:pPr>
              <w:pStyle w:val="TableText"/>
            </w:pPr>
            <w:r w:rsidRPr="00694CEE">
              <w:t>17.</w:t>
            </w:r>
          </w:p>
        </w:tc>
        <w:tc>
          <w:tcPr>
            <w:tcW w:w="1818" w:type="dxa"/>
          </w:tcPr>
          <w:p w14:paraId="1100A2D0"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6072D0CA" w14:textId="01192154"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t>Ensure the continued functioning of EOC systems (e.g., computers, communication systems, internet, AV equipment, copiers/printers)</w:t>
            </w:r>
            <w:r w:rsidR="00536568" w:rsidRPr="00694CEE">
              <w:t>,</w:t>
            </w:r>
            <w:r w:rsidRPr="00694CEE">
              <w:t xml:space="preserve"> and address any identified issues are addressed.</w:t>
            </w:r>
          </w:p>
        </w:tc>
        <w:tc>
          <w:tcPr>
            <w:tcW w:w="2214" w:type="dxa"/>
          </w:tcPr>
          <w:p w14:paraId="2FC0BD4F"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r>
      <w:tr w:rsidR="005A1AAC" w:rsidRPr="00694CEE" w14:paraId="66BA893C" w14:textId="77777777" w:rsidTr="00FA6C1C">
        <w:trPr>
          <w:cantSplit/>
          <w:trHeight w:val="70"/>
        </w:trPr>
        <w:tc>
          <w:tcPr>
            <w:cnfStyle w:val="001000000000" w:firstRow="0" w:lastRow="0" w:firstColumn="1" w:lastColumn="0" w:oddVBand="0" w:evenVBand="0" w:oddHBand="0" w:evenHBand="0" w:firstRowFirstColumn="0" w:firstRowLastColumn="0" w:lastRowFirstColumn="0" w:lastRowLastColumn="0"/>
            <w:tcW w:w="810" w:type="dxa"/>
          </w:tcPr>
          <w:p w14:paraId="17D421A1" w14:textId="7407E912" w:rsidR="005A1AAC" w:rsidRPr="00694CEE" w:rsidRDefault="002B6599" w:rsidP="005A1AAC">
            <w:pPr>
              <w:pStyle w:val="TableText"/>
            </w:pPr>
            <w:r w:rsidRPr="00694CEE">
              <w:t>18.</w:t>
            </w:r>
          </w:p>
        </w:tc>
        <w:tc>
          <w:tcPr>
            <w:tcW w:w="1818" w:type="dxa"/>
          </w:tcPr>
          <w:p w14:paraId="401AD144"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5FDAE4E2" w14:textId="7BD038C8"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r w:rsidRPr="00694CEE">
              <w:t>Ensure an updated EOC Safety Plan is developed and posted each operational period.</w:t>
            </w:r>
          </w:p>
        </w:tc>
        <w:tc>
          <w:tcPr>
            <w:tcW w:w="2214" w:type="dxa"/>
          </w:tcPr>
          <w:p w14:paraId="6B8BA15E" w14:textId="77777777" w:rsidR="005A1AAC" w:rsidRPr="00694CEE" w:rsidRDefault="005A1AAC" w:rsidP="005A1AAC">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406438EC" w14:textId="77777777" w:rsidTr="00FA6C1C">
        <w:trPr>
          <w:cantSplit/>
          <w:trHeight w:val="908"/>
        </w:trPr>
        <w:tc>
          <w:tcPr>
            <w:cnfStyle w:val="001000000000" w:firstRow="0" w:lastRow="0" w:firstColumn="1" w:lastColumn="0" w:oddVBand="0" w:evenVBand="0" w:oddHBand="0" w:evenHBand="0" w:firstRowFirstColumn="0" w:firstRowLastColumn="0" w:lastRowFirstColumn="0" w:lastRowLastColumn="0"/>
            <w:tcW w:w="810" w:type="dxa"/>
          </w:tcPr>
          <w:p w14:paraId="2995372F" w14:textId="0C77180F" w:rsidR="002B6599" w:rsidRPr="00694CEE" w:rsidRDefault="002B6599" w:rsidP="002B6599">
            <w:pPr>
              <w:pStyle w:val="TableText"/>
            </w:pPr>
            <w:r w:rsidRPr="00694CEE">
              <w:t>19.</w:t>
            </w:r>
          </w:p>
        </w:tc>
        <w:tc>
          <w:tcPr>
            <w:tcW w:w="1818" w:type="dxa"/>
          </w:tcPr>
          <w:p w14:paraId="5C72D92B" w14:textId="57AEA20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3D023152"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Ensure arrangements are made for food, lodging, and other support services as required for the EOC and JIC, if activated.</w:t>
            </w:r>
          </w:p>
        </w:tc>
        <w:tc>
          <w:tcPr>
            <w:tcW w:w="2214" w:type="dxa"/>
          </w:tcPr>
          <w:p w14:paraId="182AE372"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1CEB1CA8" w14:textId="77777777" w:rsidTr="00FA6C1C">
        <w:trPr>
          <w:cantSplit/>
          <w:trHeight w:val="215"/>
        </w:trPr>
        <w:tc>
          <w:tcPr>
            <w:cnfStyle w:val="001000000000" w:firstRow="0" w:lastRow="0" w:firstColumn="1" w:lastColumn="0" w:oddVBand="0" w:evenVBand="0" w:oddHBand="0" w:evenHBand="0" w:firstRowFirstColumn="0" w:firstRowLastColumn="0" w:lastRowFirstColumn="0" w:lastRowLastColumn="0"/>
            <w:tcW w:w="810" w:type="dxa"/>
          </w:tcPr>
          <w:p w14:paraId="5FE88B87" w14:textId="4FE2B4F7" w:rsidR="002B6599" w:rsidRPr="00694CEE" w:rsidRDefault="002B6599" w:rsidP="002B6599">
            <w:pPr>
              <w:pStyle w:val="TableText"/>
            </w:pPr>
            <w:r w:rsidRPr="00694CEE">
              <w:t>20.</w:t>
            </w:r>
          </w:p>
        </w:tc>
        <w:tc>
          <w:tcPr>
            <w:tcW w:w="1818" w:type="dxa"/>
          </w:tcPr>
          <w:p w14:paraId="773D930E" w14:textId="7F673971"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103F7833"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rPr>
                <w:szCs w:val="24"/>
              </w:rPr>
            </w:pPr>
            <w:r w:rsidRPr="00694CEE">
              <w:t>Oversee EOC administrative processes.</w:t>
            </w:r>
          </w:p>
        </w:tc>
        <w:tc>
          <w:tcPr>
            <w:tcW w:w="2214" w:type="dxa"/>
          </w:tcPr>
          <w:p w14:paraId="6DF2F698"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50DD82C9" w14:textId="77777777" w:rsidTr="00FA6C1C">
        <w:trPr>
          <w:cantSplit/>
          <w:trHeight w:val="422"/>
        </w:trPr>
        <w:tc>
          <w:tcPr>
            <w:cnfStyle w:val="001000000000" w:firstRow="0" w:lastRow="0" w:firstColumn="1" w:lastColumn="0" w:oddVBand="0" w:evenVBand="0" w:oddHBand="0" w:evenHBand="0" w:firstRowFirstColumn="0" w:firstRowLastColumn="0" w:lastRowFirstColumn="0" w:lastRowLastColumn="0"/>
            <w:tcW w:w="810" w:type="dxa"/>
          </w:tcPr>
          <w:p w14:paraId="1D0F1FF8" w14:textId="47AC274E" w:rsidR="002B6599" w:rsidRPr="00694CEE" w:rsidRDefault="002B6599" w:rsidP="002B6599">
            <w:pPr>
              <w:pStyle w:val="TableText"/>
            </w:pPr>
            <w:r w:rsidRPr="00694CEE">
              <w:t>21.</w:t>
            </w:r>
          </w:p>
        </w:tc>
        <w:tc>
          <w:tcPr>
            <w:tcW w:w="1818" w:type="dxa"/>
          </w:tcPr>
          <w:p w14:paraId="684A39D1"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2990722"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Ensure the EOC and related facilities are safe for occupancy and comply with Americans with Disabilities Act requirements.</w:t>
            </w:r>
          </w:p>
        </w:tc>
        <w:tc>
          <w:tcPr>
            <w:tcW w:w="2214" w:type="dxa"/>
          </w:tcPr>
          <w:p w14:paraId="43B34EA9"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1E589C41"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7A675474" w14:textId="39D3DE17" w:rsidR="002B6599" w:rsidRPr="00694CEE" w:rsidRDefault="002B6599" w:rsidP="002B6599">
            <w:pPr>
              <w:pStyle w:val="TableText"/>
            </w:pPr>
            <w:r w:rsidRPr="00694CEE">
              <w:t>22.</w:t>
            </w:r>
          </w:p>
        </w:tc>
        <w:tc>
          <w:tcPr>
            <w:tcW w:w="1818" w:type="dxa"/>
          </w:tcPr>
          <w:p w14:paraId="691FD735"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58FE9D8"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rPr>
                <w:szCs w:val="24"/>
              </w:rPr>
              <w:t>Complete the tasks outlined in the Shift Change section of the EOC General Responsibilities Checklist.</w:t>
            </w:r>
          </w:p>
        </w:tc>
        <w:tc>
          <w:tcPr>
            <w:tcW w:w="2214" w:type="dxa"/>
          </w:tcPr>
          <w:p w14:paraId="7D0AB1EC"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6ACFC09C" w14:textId="77777777" w:rsidTr="00FA6C1C">
        <w:trPr>
          <w:cantSplit/>
          <w:trHeight w:val="404"/>
        </w:trPr>
        <w:tc>
          <w:tcPr>
            <w:cnfStyle w:val="001000000000" w:firstRow="0" w:lastRow="0" w:firstColumn="1" w:lastColumn="0" w:oddVBand="0" w:evenVBand="0" w:oddHBand="0" w:evenHBand="0" w:firstRowFirstColumn="0" w:firstRowLastColumn="0" w:lastRowFirstColumn="0" w:lastRowLastColumn="0"/>
            <w:tcW w:w="8856" w:type="dxa"/>
            <w:gridSpan w:val="4"/>
          </w:tcPr>
          <w:p w14:paraId="486F2448" w14:textId="77777777" w:rsidR="002B6599" w:rsidRPr="00694CEE" w:rsidRDefault="002B6599" w:rsidP="002B6599">
            <w:pPr>
              <w:pStyle w:val="TableText"/>
              <w:jc w:val="center"/>
              <w:rPr>
                <w:b/>
                <w:bCs/>
              </w:rPr>
            </w:pPr>
            <w:r w:rsidRPr="00694CEE">
              <w:rPr>
                <w:b/>
                <w:bCs/>
              </w:rPr>
              <w:t>Demobilization Phase</w:t>
            </w:r>
          </w:p>
        </w:tc>
      </w:tr>
      <w:tr w:rsidR="002B6599" w:rsidRPr="00694CEE" w14:paraId="2256EE86"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3F1D1470" w14:textId="13FEF254" w:rsidR="002B6599" w:rsidRPr="00694CEE" w:rsidRDefault="002B6599" w:rsidP="002B6599">
            <w:pPr>
              <w:pStyle w:val="TableText"/>
            </w:pPr>
            <w:r w:rsidRPr="00694CEE">
              <w:t>23.</w:t>
            </w:r>
          </w:p>
        </w:tc>
        <w:tc>
          <w:tcPr>
            <w:tcW w:w="1818" w:type="dxa"/>
          </w:tcPr>
          <w:p w14:paraId="59A5D897" w14:textId="29E227CD"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A72F2C5"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Determine demobilization status of the Center Support Section and advise EOC Director.</w:t>
            </w:r>
          </w:p>
        </w:tc>
        <w:tc>
          <w:tcPr>
            <w:tcW w:w="2214" w:type="dxa"/>
          </w:tcPr>
          <w:p w14:paraId="36D84835"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1452B0EF" w14:textId="77777777" w:rsidTr="00FA6C1C">
        <w:trPr>
          <w:cantSplit/>
          <w:trHeight w:val="206"/>
        </w:trPr>
        <w:tc>
          <w:tcPr>
            <w:cnfStyle w:val="001000000000" w:firstRow="0" w:lastRow="0" w:firstColumn="1" w:lastColumn="0" w:oddVBand="0" w:evenVBand="0" w:oddHBand="0" w:evenHBand="0" w:firstRowFirstColumn="0" w:firstRowLastColumn="0" w:lastRowFirstColumn="0" w:lastRowLastColumn="0"/>
            <w:tcW w:w="810" w:type="dxa"/>
          </w:tcPr>
          <w:p w14:paraId="7C095947" w14:textId="6BBFFB5E" w:rsidR="002B6599" w:rsidRPr="00694CEE" w:rsidRDefault="002B6599" w:rsidP="002B6599">
            <w:pPr>
              <w:pStyle w:val="TableText"/>
            </w:pPr>
            <w:r w:rsidRPr="00694CEE">
              <w:t>24.</w:t>
            </w:r>
          </w:p>
        </w:tc>
        <w:tc>
          <w:tcPr>
            <w:tcW w:w="1818" w:type="dxa"/>
          </w:tcPr>
          <w:p w14:paraId="0DB2E764" w14:textId="641DA7BB"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23639EB4"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Ensure all facility/administrative tasks, including proper break down of EOC equipment and supply inventory/restocking tasks, in the EOC Demobilization Checklist are completed.</w:t>
            </w:r>
          </w:p>
        </w:tc>
        <w:tc>
          <w:tcPr>
            <w:tcW w:w="2214" w:type="dxa"/>
          </w:tcPr>
          <w:p w14:paraId="3FCC1BC8"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22109DCF"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435A7C2B" w14:textId="3F1B3B16" w:rsidR="002B6599" w:rsidRPr="00694CEE" w:rsidRDefault="002B6599" w:rsidP="002B6599">
            <w:pPr>
              <w:pStyle w:val="TableText"/>
            </w:pPr>
            <w:r w:rsidRPr="00694CEE">
              <w:lastRenderedPageBreak/>
              <w:t>25.</w:t>
            </w:r>
          </w:p>
        </w:tc>
        <w:tc>
          <w:tcPr>
            <w:tcW w:w="1818" w:type="dxa"/>
          </w:tcPr>
          <w:p w14:paraId="015A5212" w14:textId="60B89CFB"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10B24DB"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Complete all Activity Logs (ICS 214) and documentation and forward to Planning Support Section.</w:t>
            </w:r>
          </w:p>
        </w:tc>
        <w:tc>
          <w:tcPr>
            <w:tcW w:w="2214" w:type="dxa"/>
          </w:tcPr>
          <w:p w14:paraId="23918E66"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75652AE2"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7282C29C" w14:textId="12B6913D" w:rsidR="002B6599" w:rsidRPr="00694CEE" w:rsidRDefault="002B6599" w:rsidP="002B6599">
            <w:pPr>
              <w:pStyle w:val="TableText"/>
            </w:pPr>
            <w:r w:rsidRPr="00694CEE">
              <w:t>26.</w:t>
            </w:r>
          </w:p>
        </w:tc>
        <w:tc>
          <w:tcPr>
            <w:tcW w:w="1818" w:type="dxa"/>
          </w:tcPr>
          <w:p w14:paraId="1D70C9E8" w14:textId="256B202D"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0AFE8275"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Ensure any open actions are assigned to appropriate staff or other EOC sections.</w:t>
            </w:r>
          </w:p>
        </w:tc>
        <w:tc>
          <w:tcPr>
            <w:tcW w:w="2214" w:type="dxa"/>
          </w:tcPr>
          <w:p w14:paraId="60DF6651"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04F79D8E"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452B0ACD" w14:textId="00EE8743" w:rsidR="002B6599" w:rsidRPr="00694CEE" w:rsidRDefault="002B6599" w:rsidP="002B6599">
            <w:pPr>
              <w:pStyle w:val="TableText"/>
            </w:pPr>
            <w:r w:rsidRPr="00694CEE">
              <w:t>27.</w:t>
            </w:r>
          </w:p>
        </w:tc>
        <w:tc>
          <w:tcPr>
            <w:tcW w:w="1818" w:type="dxa"/>
          </w:tcPr>
          <w:p w14:paraId="1F4A2720" w14:textId="19BE33C5"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7ACBC97E" w14:textId="66682862"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Provide input towards the EOC After</w:t>
            </w:r>
            <w:r w:rsidR="00536568" w:rsidRPr="00694CEE">
              <w:t>-</w:t>
            </w:r>
            <w:r w:rsidRPr="00694CEE">
              <w:t>Action Report.</w:t>
            </w:r>
          </w:p>
        </w:tc>
        <w:tc>
          <w:tcPr>
            <w:tcW w:w="2214" w:type="dxa"/>
          </w:tcPr>
          <w:p w14:paraId="76FDE2ED"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tr w:rsidR="002B6599" w:rsidRPr="00694CEE" w14:paraId="26D24899" w14:textId="77777777" w:rsidTr="00FA6C1C">
        <w:trPr>
          <w:cantSplit/>
        </w:trPr>
        <w:tc>
          <w:tcPr>
            <w:cnfStyle w:val="001000000000" w:firstRow="0" w:lastRow="0" w:firstColumn="1" w:lastColumn="0" w:oddVBand="0" w:evenVBand="0" w:oddHBand="0" w:evenHBand="0" w:firstRowFirstColumn="0" w:firstRowLastColumn="0" w:lastRowFirstColumn="0" w:lastRowLastColumn="0"/>
            <w:tcW w:w="810" w:type="dxa"/>
          </w:tcPr>
          <w:p w14:paraId="2A640304" w14:textId="61448207" w:rsidR="002B6599" w:rsidRPr="00694CEE" w:rsidRDefault="002B6599" w:rsidP="002B6599">
            <w:pPr>
              <w:pStyle w:val="TableText"/>
            </w:pPr>
            <w:r w:rsidRPr="00694CEE">
              <w:t>28.</w:t>
            </w:r>
          </w:p>
        </w:tc>
        <w:tc>
          <w:tcPr>
            <w:tcW w:w="1818" w:type="dxa"/>
          </w:tcPr>
          <w:p w14:paraId="59D46D4B" w14:textId="30D4C2BE"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c>
          <w:tcPr>
            <w:tcW w:w="4014" w:type="dxa"/>
          </w:tcPr>
          <w:p w14:paraId="4571C2F8"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r w:rsidRPr="00694CEE">
              <w:t>Complete the tasks outlined in the Demobilization Phase of the EOC General Responsibilities Checklist.</w:t>
            </w:r>
          </w:p>
        </w:tc>
        <w:tc>
          <w:tcPr>
            <w:tcW w:w="2214" w:type="dxa"/>
          </w:tcPr>
          <w:p w14:paraId="38516D13" w14:textId="77777777" w:rsidR="002B6599" w:rsidRPr="00694CEE" w:rsidRDefault="002B6599" w:rsidP="002B6599">
            <w:pPr>
              <w:pStyle w:val="TableText"/>
              <w:cnfStyle w:val="000000000000" w:firstRow="0" w:lastRow="0" w:firstColumn="0" w:lastColumn="0" w:oddVBand="0" w:evenVBand="0" w:oddHBand="0" w:evenHBand="0" w:firstRowFirstColumn="0" w:firstRowLastColumn="0" w:lastRowFirstColumn="0" w:lastRowLastColumn="0"/>
            </w:pPr>
          </w:p>
        </w:tc>
      </w:tr>
      <w:bookmarkEnd w:id="161"/>
    </w:tbl>
    <w:p w14:paraId="6C37CF20" w14:textId="77777777" w:rsidR="008D5F5D" w:rsidRPr="00694CEE" w:rsidRDefault="008D5F5D" w:rsidP="008D5F5D">
      <w:pPr>
        <w:pStyle w:val="BodyText"/>
      </w:pPr>
    </w:p>
    <w:p w14:paraId="653BE37F" w14:textId="77777777" w:rsidR="001D37E1" w:rsidRPr="00694CEE" w:rsidRDefault="001D37E1" w:rsidP="00E96818">
      <w:pPr>
        <w:pStyle w:val="Heading9"/>
        <w:sectPr w:rsidR="001D37E1" w:rsidRPr="00694CEE" w:rsidSect="00822B0F">
          <w:pgSz w:w="12240" w:h="15840" w:code="1"/>
          <w:pgMar w:top="1440" w:right="1440" w:bottom="1440" w:left="1440" w:header="720" w:footer="720" w:gutter="0"/>
          <w:cols w:space="720"/>
          <w:docGrid w:linePitch="360"/>
        </w:sectPr>
      </w:pPr>
    </w:p>
    <w:p w14:paraId="45936078" w14:textId="0F336963" w:rsidR="001D37E1" w:rsidRPr="00694CEE" w:rsidRDefault="00853ED1" w:rsidP="00F65516">
      <w:pPr>
        <w:pStyle w:val="SectionHeading"/>
      </w:pPr>
      <w:bookmarkStart w:id="162" w:name="_Toc53665239"/>
      <w:r w:rsidRPr="00694CEE">
        <w:lastRenderedPageBreak/>
        <w:t xml:space="preserve">Handbook Maintenance, </w:t>
      </w:r>
      <w:r w:rsidR="00010082" w:rsidRPr="00694CEE">
        <w:t>Revision</w:t>
      </w:r>
      <w:r w:rsidR="00D0109A" w:rsidRPr="00694CEE">
        <w:t>,</w:t>
      </w:r>
      <w:r w:rsidR="00010082" w:rsidRPr="00694CEE">
        <w:t xml:space="preserve"> and </w:t>
      </w:r>
      <w:r w:rsidRPr="00694CEE">
        <w:t>References</w:t>
      </w:r>
      <w:bookmarkEnd w:id="162"/>
    </w:p>
    <w:p w14:paraId="5DFFEE94" w14:textId="50F9A01C" w:rsidR="00790E91" w:rsidRPr="00694CEE" w:rsidRDefault="00790E91" w:rsidP="001D37E1">
      <w:pPr>
        <w:pStyle w:val="BodyText"/>
      </w:pPr>
      <w:r w:rsidRPr="00694CEE">
        <w:t xml:space="preserve">The Handbook Maintenance, Revision, and References section focuses on establishing a clear maintenance and revision process for the </w:t>
      </w:r>
      <w:r w:rsidRPr="00694CEE">
        <w:rPr>
          <w:highlight w:val="lightGray"/>
        </w:rPr>
        <w:t>(Name of Jurisdiction)</w:t>
      </w:r>
      <w:r w:rsidRPr="00694CEE">
        <w:t xml:space="preserve"> </w:t>
      </w:r>
      <w:r w:rsidR="00536568" w:rsidRPr="00694CEE">
        <w:t>Incident Support</w:t>
      </w:r>
      <w:r w:rsidRPr="00694CEE">
        <w:t xml:space="preserve"> EOC </w:t>
      </w:r>
      <w:r w:rsidR="00874BAE" w:rsidRPr="00694CEE">
        <w:t>Command</w:t>
      </w:r>
      <w:r w:rsidRPr="00694CEE">
        <w:t xml:space="preserve"> Handbook and listing of relevant references used in the development of the handbook. </w:t>
      </w:r>
    </w:p>
    <w:p w14:paraId="63E95BED" w14:textId="77777777" w:rsidR="00130013" w:rsidRPr="00694CEE" w:rsidRDefault="00130013" w:rsidP="003309CE">
      <w:pPr>
        <w:pStyle w:val="Heading1"/>
        <w:numPr>
          <w:ilvl w:val="0"/>
          <w:numId w:val="17"/>
        </w:numPr>
        <w:ind w:left="540" w:hanging="540"/>
        <w:sectPr w:rsidR="00130013" w:rsidRPr="00694CEE" w:rsidSect="00822B0F">
          <w:pgSz w:w="12240" w:h="15840" w:code="1"/>
          <w:pgMar w:top="1440" w:right="1440" w:bottom="1440" w:left="1440" w:header="720" w:footer="720" w:gutter="0"/>
          <w:cols w:space="720"/>
          <w:docGrid w:linePitch="360"/>
        </w:sectPr>
      </w:pPr>
    </w:p>
    <w:p w14:paraId="03D5843F" w14:textId="655AB547" w:rsidR="00790E91" w:rsidRPr="00694CEE" w:rsidRDefault="00790E91" w:rsidP="003309CE">
      <w:pPr>
        <w:pStyle w:val="Heading1"/>
        <w:numPr>
          <w:ilvl w:val="0"/>
          <w:numId w:val="22"/>
        </w:numPr>
        <w:ind w:hanging="720"/>
      </w:pPr>
      <w:bookmarkStart w:id="163" w:name="_Toc53665240"/>
      <w:r w:rsidRPr="00694CEE">
        <w:lastRenderedPageBreak/>
        <w:t>Maintenance and Revision</w:t>
      </w:r>
      <w:bookmarkEnd w:id="163"/>
    </w:p>
    <w:p w14:paraId="313F0D6D" w14:textId="76700B4F" w:rsidR="00790E91" w:rsidRPr="00694CEE" w:rsidRDefault="00790E91" w:rsidP="00790E91">
      <w:pPr>
        <w:pStyle w:val="BodyText"/>
      </w:pPr>
      <w:r w:rsidRPr="00694CEE">
        <w:rPr>
          <w:highlight w:val="lightGray"/>
        </w:rPr>
        <w:t xml:space="preserve">The Maintenance and Revision section establishes a standard method and timeline for reviewing and updating the </w:t>
      </w:r>
      <w:r w:rsidR="00536568" w:rsidRPr="00694CEE">
        <w:rPr>
          <w:highlight w:val="lightGray"/>
        </w:rPr>
        <w:t>Incident Support</w:t>
      </w:r>
      <w:r w:rsidRPr="00694CEE">
        <w:rPr>
          <w:highlight w:val="lightGray"/>
        </w:rPr>
        <w:t xml:space="preserve"> EOC </w:t>
      </w:r>
      <w:r w:rsidR="00874BAE" w:rsidRPr="00694CEE">
        <w:rPr>
          <w:highlight w:val="lightGray"/>
        </w:rPr>
        <w:t>Command</w:t>
      </w:r>
      <w:r w:rsidRPr="00694CEE">
        <w:rPr>
          <w:highlight w:val="lightGray"/>
        </w:rPr>
        <w:t xml:space="preserve"> Handbook. The section only requires inserting applicable jurisdiction information, but it can be edited further based on established review processes of the jurisdiction.</w:t>
      </w:r>
      <w:r w:rsidRPr="00694CEE">
        <w:t xml:space="preserve"> </w:t>
      </w:r>
    </w:p>
    <w:p w14:paraId="5AF2CC56" w14:textId="24FE651C" w:rsidR="00790E91" w:rsidRPr="00694CEE" w:rsidRDefault="00790E91" w:rsidP="00790E91">
      <w:pPr>
        <w:pStyle w:val="BodyText"/>
      </w:pPr>
      <w:r w:rsidRPr="00694CEE">
        <w:t xml:space="preserve">The </w:t>
      </w:r>
      <w:r w:rsidRPr="00694CEE">
        <w:rPr>
          <w:highlight w:val="lightGray"/>
        </w:rPr>
        <w:t>(Name of Jurisdiction)</w:t>
      </w:r>
      <w:r w:rsidRPr="00694CEE">
        <w:t xml:space="preserve"> </w:t>
      </w:r>
      <w:r w:rsidR="00536568" w:rsidRPr="00694CEE">
        <w:t>Incident Support</w:t>
      </w:r>
      <w:r w:rsidRPr="00694CEE">
        <w:t xml:space="preserve"> EOC </w:t>
      </w:r>
      <w:r w:rsidR="00A81992" w:rsidRPr="00694CEE">
        <w:t>Command</w:t>
      </w:r>
      <w:r w:rsidRPr="00694CEE">
        <w:t xml:space="preserve"> Handbook is a living document based on priorities established by the </w:t>
      </w:r>
      <w:r w:rsidRPr="00694CEE">
        <w:rPr>
          <w:highlight w:val="lightGray"/>
        </w:rPr>
        <w:t>(Name of Jurisdiction)</w:t>
      </w:r>
      <w:r w:rsidRPr="00694CEE">
        <w:t xml:space="preserve"> </w:t>
      </w:r>
      <w:r w:rsidRPr="00694CEE">
        <w:rPr>
          <w:highlight w:val="lightGray"/>
        </w:rPr>
        <w:t>(Department Name)</w:t>
      </w:r>
      <w:r w:rsidRPr="00694CEE">
        <w:t xml:space="preserve">. The handbook is reviewed and revised </w:t>
      </w:r>
      <w:r w:rsidRPr="00694CEE">
        <w:rPr>
          <w:highlight w:val="lightGray"/>
        </w:rPr>
        <w:t>(Time Frame)</w:t>
      </w:r>
      <w:r w:rsidRPr="00694CEE">
        <w:t xml:space="preserve"> by </w:t>
      </w:r>
      <w:r w:rsidRPr="00694CEE">
        <w:rPr>
          <w:highlight w:val="lightGray"/>
        </w:rPr>
        <w:t>(Position Title)</w:t>
      </w:r>
      <w:r w:rsidRPr="00694CEE">
        <w:t xml:space="preserve"> to ensure all outlined operational guidance is accurate and up to date. The updated handbook is submitted to </w:t>
      </w:r>
      <w:r w:rsidRPr="00694CEE">
        <w:rPr>
          <w:highlight w:val="lightGray"/>
        </w:rPr>
        <w:t>(Position Title)</w:t>
      </w:r>
      <w:r w:rsidRPr="00694CEE">
        <w:t xml:space="preserve"> for final review and approval.</w:t>
      </w:r>
    </w:p>
    <w:p w14:paraId="2F95F2DC" w14:textId="77777777" w:rsidR="00790E91" w:rsidRPr="00694CEE" w:rsidRDefault="00790E91" w:rsidP="00790E91">
      <w:pPr>
        <w:pStyle w:val="BodyText"/>
      </w:pPr>
      <w:r w:rsidRPr="00694CEE">
        <w:t>Additionally, the handbook may be updated on an ad hoc basis to incorporate lessons learned from exercises and real-world incidents.</w:t>
      </w:r>
    </w:p>
    <w:p w14:paraId="3C53F082" w14:textId="77777777" w:rsidR="00BF0F4E" w:rsidRPr="00694CEE" w:rsidRDefault="00BF0F4E">
      <w:pPr>
        <w:rPr>
          <w:rFonts w:ascii="Segoe UI Semilight" w:eastAsiaTheme="majorEastAsia" w:hAnsi="Segoe UI Semilight" w:cstheme="majorBidi"/>
          <w:b/>
          <w:bCs/>
          <w:color w:val="58595B"/>
          <w:sz w:val="38"/>
          <w:szCs w:val="28"/>
        </w:rPr>
      </w:pPr>
      <w:r w:rsidRPr="00694CEE">
        <w:br w:type="page"/>
      </w:r>
    </w:p>
    <w:p w14:paraId="02AF5317" w14:textId="5B67E89F" w:rsidR="007A110B" w:rsidRPr="00694CEE" w:rsidRDefault="007A110B" w:rsidP="007A110B">
      <w:pPr>
        <w:pStyle w:val="Heading1"/>
      </w:pPr>
      <w:bookmarkStart w:id="164" w:name="_Toc53665241"/>
      <w:r w:rsidRPr="00694CEE">
        <w:lastRenderedPageBreak/>
        <w:t>References</w:t>
      </w:r>
      <w:bookmarkEnd w:id="164"/>
    </w:p>
    <w:p w14:paraId="594F48DC" w14:textId="77777777" w:rsidR="007F76C5" w:rsidRDefault="007F76C5" w:rsidP="007F76C5">
      <w:pPr>
        <w:pStyle w:val="BodyText"/>
        <w:rPr>
          <w:i/>
        </w:rPr>
      </w:pPr>
      <w:r>
        <w:rPr>
          <w:i/>
          <w:highlight w:val="lightGray"/>
        </w:rPr>
        <w:t>(Name of Jurisdiction)</w:t>
      </w:r>
      <w:r>
        <w:rPr>
          <w:i/>
        </w:rPr>
        <w:t xml:space="preserve"> Emergency Operations Plan</w:t>
      </w:r>
    </w:p>
    <w:p w14:paraId="51AAFEC8" w14:textId="77777777" w:rsidR="007F76C5" w:rsidRDefault="007F76C5" w:rsidP="007F76C5">
      <w:pPr>
        <w:pStyle w:val="BodyText"/>
      </w:pPr>
      <w:r>
        <w:rPr>
          <w:i/>
        </w:rPr>
        <w:t>Community Lifelines Implementation Toolkit, Version 2.0,</w:t>
      </w:r>
      <w:r>
        <w:t xml:space="preserve"> (2019) FEMA</w:t>
      </w:r>
    </w:p>
    <w:p w14:paraId="27FD16D9" w14:textId="77777777" w:rsidR="007F76C5" w:rsidRDefault="007F76C5" w:rsidP="007F76C5">
      <w:pPr>
        <w:pStyle w:val="BodyText"/>
      </w:pPr>
      <w:r>
        <w:rPr>
          <w:i/>
        </w:rPr>
        <w:t>FEMA Incident Stabilization Guide (Operational Draft),</w:t>
      </w:r>
      <w:r>
        <w:t xml:space="preserve"> (2019) FEMA</w:t>
      </w:r>
    </w:p>
    <w:p w14:paraId="336254A8" w14:textId="77777777" w:rsidR="007F76C5" w:rsidRDefault="007F76C5" w:rsidP="007F76C5">
      <w:pPr>
        <w:pStyle w:val="BodyText"/>
      </w:pPr>
      <w:r>
        <w:rPr>
          <w:i/>
        </w:rPr>
        <w:t>G0191: ICS/EOC Interface Workshop Student Manual</w:t>
      </w:r>
      <w:r>
        <w:t>, (2013) FEMA</w:t>
      </w:r>
    </w:p>
    <w:p w14:paraId="5E5671FE" w14:textId="77777777" w:rsidR="007F76C5" w:rsidRDefault="007F76C5" w:rsidP="007F76C5">
      <w:pPr>
        <w:pStyle w:val="BodyText"/>
      </w:pPr>
      <w:bookmarkStart w:id="165" w:name="_Hlk50711961"/>
      <w:r>
        <w:rPr>
          <w:i/>
        </w:rPr>
        <w:t>National Incident Management System, 3</w:t>
      </w:r>
      <w:r>
        <w:rPr>
          <w:i/>
          <w:vertAlign w:val="superscript"/>
        </w:rPr>
        <w:t>rd</w:t>
      </w:r>
      <w:r>
        <w:rPr>
          <w:i/>
        </w:rPr>
        <w:t xml:space="preserve"> ed.,</w:t>
      </w:r>
      <w:r>
        <w:t xml:space="preserve"> (2017) FEMA</w:t>
      </w:r>
      <w:bookmarkEnd w:id="165"/>
    </w:p>
    <w:p w14:paraId="3560099F" w14:textId="77777777" w:rsidR="007F76C5" w:rsidRDefault="007F76C5" w:rsidP="007F76C5">
      <w:pPr>
        <w:pStyle w:val="BodyText"/>
      </w:pPr>
      <w:r>
        <w:rPr>
          <w:i/>
        </w:rPr>
        <w:t>National Response Framework,</w:t>
      </w:r>
      <w:r>
        <w:t xml:space="preserve"> (2019) FEMA </w:t>
      </w:r>
    </w:p>
    <w:p w14:paraId="405DE544" w14:textId="77777777" w:rsidR="007F76C5" w:rsidRDefault="007F76C5" w:rsidP="007F76C5">
      <w:pPr>
        <w:pStyle w:val="BodyText"/>
      </w:pPr>
      <w:r>
        <w:rPr>
          <w:i/>
        </w:rPr>
        <w:t>NIMS Emergency Operations Center Skillsets User Guide,</w:t>
      </w:r>
      <w:r>
        <w:t xml:space="preserve"> (2018) FEMA </w:t>
      </w:r>
    </w:p>
    <w:p w14:paraId="6D3126A2" w14:textId="77777777" w:rsidR="007F76C5" w:rsidRDefault="007F76C5" w:rsidP="007F76C5">
      <w:pPr>
        <w:pStyle w:val="BodyText"/>
      </w:pPr>
      <w:r>
        <w:rPr>
          <w:i/>
        </w:rPr>
        <w:t>State of Texas Emergency Management Plan, Basic Plan,</w:t>
      </w:r>
      <w:r>
        <w:t xml:space="preserve"> (2020) TDEM </w:t>
      </w:r>
    </w:p>
    <w:p w14:paraId="11A41941" w14:textId="77777777" w:rsidR="007F76C5" w:rsidRDefault="007F76C5" w:rsidP="007F76C5">
      <w:pPr>
        <w:pStyle w:val="BodyText"/>
        <w:rPr>
          <w:iCs/>
        </w:rPr>
      </w:pPr>
      <w:r>
        <w:rPr>
          <w:i/>
        </w:rPr>
        <w:t xml:space="preserve">Texas Emergency Management Executive Guide FY2019 edition, </w:t>
      </w:r>
      <w:r>
        <w:rPr>
          <w:iCs/>
        </w:rPr>
        <w:t>TDEM</w:t>
      </w:r>
    </w:p>
    <w:p w14:paraId="5F698497" w14:textId="77777777" w:rsidR="007F76C5" w:rsidRDefault="007F76C5" w:rsidP="007F76C5">
      <w:pPr>
        <w:pStyle w:val="BodyText"/>
      </w:pPr>
      <w:r>
        <w:rPr>
          <w:i/>
        </w:rPr>
        <w:t>Texas Government Code, Chapter 418, Emergency Management (amended)</w:t>
      </w:r>
      <w:r>
        <w:t>, (1975)</w:t>
      </w:r>
    </w:p>
    <w:p w14:paraId="7A8F66EE" w14:textId="4EA63515" w:rsidR="00CE37C4" w:rsidRPr="00694CEE" w:rsidRDefault="00CE37C4" w:rsidP="00491E19">
      <w:pPr>
        <w:pStyle w:val="BodyText"/>
      </w:pPr>
    </w:p>
    <w:p w14:paraId="0348CD88" w14:textId="77777777" w:rsidR="00CE37C4" w:rsidRPr="00694CEE" w:rsidRDefault="00CE37C4">
      <w:pPr>
        <w:rPr>
          <w:rFonts w:ascii="Segoe UI Semilight" w:hAnsi="Segoe UI Semilight"/>
        </w:rPr>
      </w:pPr>
      <w:r w:rsidRPr="00694CEE">
        <w:br w:type="page"/>
      </w:r>
    </w:p>
    <w:p w14:paraId="76A97D46" w14:textId="77777777" w:rsidR="00CE37C4" w:rsidRPr="00694CEE" w:rsidRDefault="00CE37C4" w:rsidP="00CE37C4">
      <w:pPr>
        <w:pStyle w:val="Blank"/>
        <w:rPr>
          <w:noProof w:val="0"/>
        </w:rPr>
      </w:pPr>
    </w:p>
    <w:p w14:paraId="665751AE" w14:textId="57190A35" w:rsidR="007A110B" w:rsidRPr="00694CEE" w:rsidRDefault="00CE37C4" w:rsidP="00CE37C4">
      <w:pPr>
        <w:pStyle w:val="Blank"/>
        <w:rPr>
          <w:noProof w:val="0"/>
        </w:rPr>
      </w:pPr>
      <w:r w:rsidRPr="00694CEE">
        <w:rPr>
          <w:noProof w:val="0"/>
        </w:rPr>
        <w:t>This page intentionally left blank.</w:t>
      </w:r>
    </w:p>
    <w:p w14:paraId="45E653BE" w14:textId="175F8BB0" w:rsidR="00010082" w:rsidRPr="00694CEE" w:rsidRDefault="00010082" w:rsidP="008C0018">
      <w:pPr>
        <w:pStyle w:val="BodyText"/>
        <w:rPr>
          <w:sz w:val="38"/>
        </w:rPr>
        <w:sectPr w:rsidR="00010082" w:rsidRPr="00694CEE" w:rsidSect="00822B0F">
          <w:pgSz w:w="12240" w:h="15840" w:code="1"/>
          <w:pgMar w:top="1440" w:right="1440" w:bottom="1440" w:left="1440" w:header="720" w:footer="720" w:gutter="0"/>
          <w:cols w:space="720"/>
          <w:docGrid w:linePitch="360"/>
        </w:sectPr>
      </w:pPr>
    </w:p>
    <w:p w14:paraId="073E59F7" w14:textId="458A8B4B" w:rsidR="005513F8" w:rsidRPr="00694CEE" w:rsidRDefault="005513F8" w:rsidP="005513F8">
      <w:pPr>
        <w:pStyle w:val="SectionHeading"/>
      </w:pPr>
      <w:bookmarkStart w:id="166" w:name="_Toc53665242"/>
      <w:bookmarkStart w:id="167" w:name="_Toc48562469"/>
      <w:r w:rsidRPr="00694CEE">
        <w:lastRenderedPageBreak/>
        <w:t>Appendices</w:t>
      </w:r>
      <w:bookmarkEnd w:id="166"/>
    </w:p>
    <w:p w14:paraId="355680F7" w14:textId="274E5C77" w:rsidR="00CD3729" w:rsidRPr="00694CEE" w:rsidRDefault="00456004" w:rsidP="00950042">
      <w:pPr>
        <w:pStyle w:val="BodyText"/>
      </w:pPr>
      <w:r w:rsidRPr="00694CEE">
        <w:t xml:space="preserve">Appendix </w:t>
      </w:r>
      <w:r w:rsidR="00A81992" w:rsidRPr="00694CEE">
        <w:t>A</w:t>
      </w:r>
      <w:r w:rsidRPr="00694CEE">
        <w:t xml:space="preserve">: </w:t>
      </w:r>
      <w:r w:rsidR="005B6D67" w:rsidRPr="00694CEE">
        <w:t>Glossary of ICS Terms</w:t>
      </w:r>
    </w:p>
    <w:p w14:paraId="7BBDA182" w14:textId="5CDDDC01" w:rsidR="005513F8" w:rsidRPr="00694CEE" w:rsidRDefault="00CD3729" w:rsidP="00950042">
      <w:pPr>
        <w:pStyle w:val="BodyText"/>
      </w:pPr>
      <w:r w:rsidRPr="00694CEE">
        <w:t xml:space="preserve">Appendix </w:t>
      </w:r>
      <w:r w:rsidR="00A81992" w:rsidRPr="00694CEE">
        <w:t>B</w:t>
      </w:r>
      <w:r w:rsidRPr="00694CEE">
        <w:t xml:space="preserve">: </w:t>
      </w:r>
      <w:r w:rsidR="005B6D67" w:rsidRPr="00694CEE">
        <w:t>Abbreviations</w:t>
      </w:r>
    </w:p>
    <w:p w14:paraId="0150AF68" w14:textId="77777777" w:rsidR="00950042" w:rsidRPr="00694CEE" w:rsidRDefault="00950042" w:rsidP="00950042"/>
    <w:p w14:paraId="07321750" w14:textId="77777777" w:rsidR="00950042" w:rsidRPr="00694CEE" w:rsidRDefault="00950042" w:rsidP="00950042">
      <w:pPr>
        <w:pStyle w:val="Blank"/>
        <w:rPr>
          <w:noProof w:val="0"/>
        </w:rPr>
        <w:sectPr w:rsidR="00950042" w:rsidRPr="00694CEE" w:rsidSect="008E739E">
          <w:pgSz w:w="12240" w:h="15840" w:code="1"/>
          <w:pgMar w:top="1440" w:right="1440" w:bottom="1440" w:left="1440" w:header="720" w:footer="720" w:gutter="0"/>
          <w:cols w:space="720"/>
          <w:docGrid w:linePitch="360"/>
        </w:sectPr>
      </w:pPr>
    </w:p>
    <w:p w14:paraId="16BA00C5" w14:textId="79AFADAB" w:rsidR="008E739E" w:rsidRPr="00694CEE" w:rsidRDefault="00950042" w:rsidP="00950042">
      <w:pPr>
        <w:pStyle w:val="Blank"/>
        <w:rPr>
          <w:noProof w:val="0"/>
        </w:rPr>
        <w:sectPr w:rsidR="008E739E" w:rsidRPr="00694CEE" w:rsidSect="008E739E">
          <w:pgSz w:w="12240" w:h="15840" w:code="1"/>
          <w:pgMar w:top="1440" w:right="1440" w:bottom="1440" w:left="1440" w:header="720" w:footer="720" w:gutter="0"/>
          <w:cols w:space="720"/>
          <w:docGrid w:linePitch="360"/>
        </w:sectPr>
      </w:pPr>
      <w:bookmarkStart w:id="168" w:name="_Hlk50714895"/>
      <w:r w:rsidRPr="00694CEE">
        <w:rPr>
          <w:noProof w:val="0"/>
        </w:rPr>
        <w:lastRenderedPageBreak/>
        <w:t xml:space="preserve">This page intentionally </w:t>
      </w:r>
      <w:r w:rsidR="00A47F73" w:rsidRPr="00694CEE">
        <w:rPr>
          <w:noProof w:val="0"/>
        </w:rPr>
        <w:t xml:space="preserve">left </w:t>
      </w:r>
      <w:r w:rsidRPr="00694CEE">
        <w:rPr>
          <w:noProof w:val="0"/>
        </w:rPr>
        <w:t>blank.</w:t>
      </w:r>
      <w:bookmarkEnd w:id="168"/>
    </w:p>
    <w:p w14:paraId="609B2C39" w14:textId="1737DEE1" w:rsidR="008C0018" w:rsidRPr="00694CEE" w:rsidRDefault="008C0018" w:rsidP="00E96818">
      <w:pPr>
        <w:pStyle w:val="Heading9"/>
      </w:pPr>
      <w:bookmarkStart w:id="169" w:name="_Toc53665243"/>
      <w:r w:rsidRPr="00694CEE">
        <w:lastRenderedPageBreak/>
        <w:t>Glossary of ICS Terms</w:t>
      </w:r>
      <w:bookmarkEnd w:id="167"/>
      <w:bookmarkEnd w:id="169"/>
    </w:p>
    <w:p w14:paraId="6DE6FBCB" w14:textId="77777777" w:rsidR="00332B40" w:rsidRPr="00694CEE" w:rsidRDefault="00332B40" w:rsidP="00332B40">
      <w:pPr>
        <w:pStyle w:val="BodyText"/>
      </w:pPr>
      <w:bookmarkStart w:id="170" w:name="_Toc48562470"/>
      <w:r w:rsidRPr="00694CEE">
        <w:rPr>
          <w:b/>
        </w:rPr>
        <w:t>Access and Functional Needs</w:t>
      </w:r>
      <w:r w:rsidRPr="00694CEE">
        <w:t>: Individual circumstances requiring assistance, accommodation, or modification for mobility, communication, transportation, safety, health maintenance, etc., due to any temporary or permanent situation that limits an individual’s ability to take action in</w:t>
      </w:r>
      <w:r w:rsidRPr="00694CEE">
        <w:rPr>
          <w:spacing w:val="-22"/>
        </w:rPr>
        <w:t xml:space="preserve"> </w:t>
      </w:r>
      <w:r w:rsidRPr="00694CEE">
        <w:t>an emergency.</w:t>
      </w:r>
    </w:p>
    <w:p w14:paraId="51568E5C" w14:textId="77777777" w:rsidR="00332B40" w:rsidRPr="00694CEE" w:rsidRDefault="00332B40" w:rsidP="00332B40">
      <w:pPr>
        <w:pStyle w:val="BodyText"/>
      </w:pPr>
      <w:r w:rsidRPr="00694CEE">
        <w:rPr>
          <w:b/>
        </w:rPr>
        <w:t>Agency</w:t>
      </w:r>
      <w:r w:rsidRPr="00694CEE">
        <w:t>: A government element with a specific function offering a particular kind of assistance.</w:t>
      </w:r>
    </w:p>
    <w:p w14:paraId="00A043C1" w14:textId="77777777" w:rsidR="00332B40" w:rsidRPr="00694CEE" w:rsidRDefault="00332B40" w:rsidP="00332B40">
      <w:pPr>
        <w:pStyle w:val="BodyText"/>
      </w:pPr>
      <w:r w:rsidRPr="00694CEE">
        <w:rPr>
          <w:b/>
        </w:rPr>
        <w:t>Agency Administrator/Executive:</w:t>
      </w:r>
      <w:r w:rsidRPr="00694CEE">
        <w:t xml:space="preserve"> The official responsible for administering policy for an agency or jurisdiction.</w:t>
      </w:r>
    </w:p>
    <w:p w14:paraId="1F53FEE9" w14:textId="77777777" w:rsidR="00332B40" w:rsidRPr="00694CEE" w:rsidRDefault="00332B40" w:rsidP="00332B40">
      <w:pPr>
        <w:pStyle w:val="BodyText"/>
      </w:pPr>
      <w:r w:rsidRPr="00694CEE">
        <w:rPr>
          <w:b/>
        </w:rPr>
        <w:t>Agency Representative</w:t>
      </w:r>
      <w:r w:rsidRPr="00694CEE">
        <w:t>: A person assigned by a primary, assisting, or cooperating local, state, tribal, territorial, or Federal Government agency, or nongovernmental or private organization, who has authority to make decisions affecting that agency’s or organization’s participation in incident management activities following appropriate consultation with that agency’s leadership.</w:t>
      </w:r>
    </w:p>
    <w:p w14:paraId="7466E22C" w14:textId="77777777" w:rsidR="00332B40" w:rsidRPr="00694CEE" w:rsidRDefault="00332B40" w:rsidP="00332B40">
      <w:pPr>
        <w:pStyle w:val="BodyText"/>
      </w:pPr>
      <w:r w:rsidRPr="00694CEE">
        <w:rPr>
          <w:b/>
        </w:rPr>
        <w:t>Area Command</w:t>
      </w:r>
      <w:r w:rsidRPr="00694CEE">
        <w:t xml:space="preserve">: An organization that oversees the management of multiple incidents or oversees the management of a very large or evolving situation with multiple ICS organizations. See </w:t>
      </w:r>
      <w:r w:rsidRPr="00694CEE">
        <w:rPr>
          <w:i/>
        </w:rPr>
        <w:t>Unified Area Command</w:t>
      </w:r>
      <w:r w:rsidRPr="00694CEE">
        <w:t>.</w:t>
      </w:r>
    </w:p>
    <w:p w14:paraId="29FF99CD" w14:textId="77777777" w:rsidR="00332B40" w:rsidRPr="00694CEE" w:rsidRDefault="00332B40" w:rsidP="00332B40">
      <w:pPr>
        <w:pStyle w:val="BodyText"/>
      </w:pPr>
      <w:r w:rsidRPr="00694CEE">
        <w:rPr>
          <w:b/>
        </w:rPr>
        <w:t>Assigned Resource</w:t>
      </w:r>
      <w:r w:rsidRPr="00694CEE">
        <w:t>: A resource that has been checked in and assigned work tasks on an incident.</w:t>
      </w:r>
    </w:p>
    <w:p w14:paraId="4DBC073E" w14:textId="77777777" w:rsidR="00332B40" w:rsidRPr="00694CEE" w:rsidRDefault="00332B40" w:rsidP="00332B40">
      <w:pPr>
        <w:pStyle w:val="BodyText"/>
      </w:pPr>
      <w:r w:rsidRPr="00694CEE">
        <w:rPr>
          <w:b/>
        </w:rPr>
        <w:t>Assignment</w:t>
      </w:r>
      <w:r w:rsidRPr="00694CEE">
        <w:t>: A task given to a person or team to perform based on operational objectives defined in the IAP.</w:t>
      </w:r>
    </w:p>
    <w:p w14:paraId="416EB116" w14:textId="77777777" w:rsidR="00332B40" w:rsidRPr="00694CEE" w:rsidRDefault="00332B40" w:rsidP="00332B40">
      <w:pPr>
        <w:pStyle w:val="BodyText"/>
      </w:pPr>
      <w:r w:rsidRPr="00694CEE">
        <w:rPr>
          <w:b/>
        </w:rPr>
        <w:t>Assistant</w:t>
      </w:r>
      <w:r w:rsidRPr="00694CEE">
        <w:t>: A title for subordinates of principal Command Staff and EOC director’s staff positions. The title indicates a level of technical capability, qualification, and responsibility subordinate to the primary positions. Assistants may also be assigned to unit leaders.</w:t>
      </w:r>
    </w:p>
    <w:p w14:paraId="4E8C717B" w14:textId="77777777" w:rsidR="00332B40" w:rsidRPr="00694CEE" w:rsidRDefault="00332B40" w:rsidP="00332B40">
      <w:pPr>
        <w:pStyle w:val="BodyText"/>
      </w:pPr>
      <w:r w:rsidRPr="00694CEE">
        <w:rPr>
          <w:b/>
        </w:rPr>
        <w:t>Assisting Agency</w:t>
      </w:r>
      <w:r w:rsidRPr="00694CEE">
        <w:t>: An agency or organization providing personnel, services, or other resources to the agency with direct responsibility for incident management.</w:t>
      </w:r>
    </w:p>
    <w:p w14:paraId="7CEA6960" w14:textId="77777777" w:rsidR="00332B40" w:rsidRPr="00694CEE" w:rsidRDefault="00332B40" w:rsidP="00332B40">
      <w:pPr>
        <w:pStyle w:val="BodyText"/>
      </w:pPr>
      <w:r w:rsidRPr="00694CEE">
        <w:rPr>
          <w:b/>
        </w:rPr>
        <w:t>Authority Having Jurisdiction</w:t>
      </w:r>
      <w:r w:rsidRPr="00694CEE">
        <w:t>: An entity that has the authority and responsibility for developing, implementing, maintaining, and overseeing the qualification process within its organization or jurisdiction. This may be a state or Federal agency, training commission, NGO, private sector company, or a tribal or local agency such as a police, fire, or public works department. In some cases, the AHJ may provide support to multiple disciplines that collaborate as a part of a team (e.g., an IMT).</w:t>
      </w:r>
    </w:p>
    <w:p w14:paraId="47D98514" w14:textId="77777777" w:rsidR="00332B40" w:rsidRPr="00694CEE" w:rsidRDefault="00332B40" w:rsidP="00332B40">
      <w:pPr>
        <w:pStyle w:val="BodyText"/>
      </w:pPr>
      <w:r w:rsidRPr="00694CEE">
        <w:rPr>
          <w:b/>
        </w:rPr>
        <w:t>Available Resource</w:t>
      </w:r>
      <w:r w:rsidRPr="00694CEE">
        <w:t>: A resource assigned to an incident, checked in, and available for assignment.</w:t>
      </w:r>
    </w:p>
    <w:p w14:paraId="7ED33E2F" w14:textId="77777777" w:rsidR="00332B40" w:rsidRPr="00694CEE" w:rsidRDefault="00332B40" w:rsidP="00332B40">
      <w:pPr>
        <w:pStyle w:val="BodyText"/>
      </w:pPr>
      <w:r w:rsidRPr="00694CEE">
        <w:rPr>
          <w:b/>
        </w:rPr>
        <w:t>Badging</w:t>
      </w:r>
      <w:r w:rsidRPr="00694CEE">
        <w:t xml:space="preserve">: The assignment of physical incident-specific credentials to establish legitimacy and permit access to incident sites. See </w:t>
      </w:r>
      <w:r w:rsidRPr="00694CEE">
        <w:rPr>
          <w:i/>
        </w:rPr>
        <w:t>Credentialing</w:t>
      </w:r>
      <w:r w:rsidRPr="00694CEE">
        <w:t>.</w:t>
      </w:r>
    </w:p>
    <w:p w14:paraId="30FA5E70" w14:textId="77777777" w:rsidR="00332B40" w:rsidRPr="00694CEE" w:rsidRDefault="00332B40" w:rsidP="00332B40">
      <w:pPr>
        <w:pStyle w:val="BodyText"/>
      </w:pPr>
      <w:r w:rsidRPr="00694CEE">
        <w:rPr>
          <w:b/>
        </w:rPr>
        <w:t>Base</w:t>
      </w:r>
      <w:r w:rsidRPr="00694CEE">
        <w:t>: See Incident Base.</w:t>
      </w:r>
    </w:p>
    <w:p w14:paraId="1005C2E9" w14:textId="77F3E400" w:rsidR="00332B40" w:rsidRPr="00694CEE" w:rsidRDefault="00332B40" w:rsidP="00332B40">
      <w:pPr>
        <w:pStyle w:val="BodyText"/>
      </w:pPr>
      <w:r w:rsidRPr="00694CEE">
        <w:rPr>
          <w:b/>
        </w:rPr>
        <w:t>Branch</w:t>
      </w:r>
      <w:r w:rsidRPr="00694CEE">
        <w:t xml:space="preserve">: The organizational level having functional or geographical responsibility for major aspects of incident operations. A branch falls between the Section Chief and the division or group in the </w:t>
      </w:r>
      <w:r w:rsidR="006B17B5" w:rsidRPr="00694CEE">
        <w:t>Operations Coordination Section</w:t>
      </w:r>
      <w:r w:rsidRPr="00694CEE">
        <w:t xml:space="preserve">, and between the section and units in the </w:t>
      </w:r>
      <w:r w:rsidR="00222331" w:rsidRPr="00694CEE">
        <w:t>Logistics Coordination Section</w:t>
      </w:r>
      <w:r w:rsidRPr="00694CEE">
        <w:t>. Branches are identified by Roman numerals or by functional area.</w:t>
      </w:r>
    </w:p>
    <w:p w14:paraId="48131E6A" w14:textId="77777777" w:rsidR="00332B40" w:rsidRPr="00694CEE" w:rsidRDefault="00332B40" w:rsidP="00332B40">
      <w:pPr>
        <w:pStyle w:val="BodyText"/>
      </w:pPr>
      <w:r w:rsidRPr="00694CEE">
        <w:rPr>
          <w:b/>
        </w:rPr>
        <w:t>Camp</w:t>
      </w:r>
      <w:r w:rsidRPr="00694CEE">
        <w:t>: A geographical site within the general incident area (separate from the Incident Base) that is equipped and staffed to provide sleeping, food, water, and sanitary services to incident personnel.</w:t>
      </w:r>
    </w:p>
    <w:p w14:paraId="2082A413" w14:textId="77777777" w:rsidR="00332B40" w:rsidRPr="00694CEE" w:rsidRDefault="00332B40" w:rsidP="00332B40">
      <w:pPr>
        <w:pStyle w:val="BodyText"/>
      </w:pPr>
      <w:r w:rsidRPr="00694CEE">
        <w:rPr>
          <w:b/>
        </w:rPr>
        <w:t>Certification</w:t>
      </w:r>
      <w:r w:rsidRPr="00694CEE">
        <w:t>: The process of authoritatively attesting that individuals meet qualifications established for key incident management functions and are, therefore, qualified for specific positions.</w:t>
      </w:r>
    </w:p>
    <w:p w14:paraId="4EDD1F07" w14:textId="77777777" w:rsidR="00332B40" w:rsidRPr="00694CEE" w:rsidRDefault="00332B40" w:rsidP="00332B40">
      <w:pPr>
        <w:pStyle w:val="BodyText"/>
      </w:pPr>
      <w:r w:rsidRPr="00694CEE">
        <w:rPr>
          <w:b/>
        </w:rPr>
        <w:t>Chain of Command</w:t>
      </w:r>
      <w:r w:rsidRPr="00694CEE">
        <w:t>: The orderly line of authority within the ranks of incident management organizations.</w:t>
      </w:r>
    </w:p>
    <w:p w14:paraId="13FC3D3E" w14:textId="77777777" w:rsidR="00332B40" w:rsidRPr="00694CEE" w:rsidRDefault="00332B40" w:rsidP="00332B40">
      <w:pPr>
        <w:pStyle w:val="BodyText"/>
      </w:pPr>
      <w:r w:rsidRPr="00694CEE">
        <w:rPr>
          <w:b/>
        </w:rPr>
        <w:lastRenderedPageBreak/>
        <w:t>Check-In</w:t>
      </w:r>
      <w:r w:rsidRPr="00694CEE">
        <w:t>: The process through which resources first report to an incident. All responders, regardless of agency affiliation, report in to receive an assignment in accordance with the Incident Commander or Unified Command’s established procedures.</w:t>
      </w:r>
    </w:p>
    <w:p w14:paraId="4EC62400" w14:textId="77777777" w:rsidR="00332B40" w:rsidRPr="00694CEE" w:rsidRDefault="00332B40" w:rsidP="00332B40">
      <w:pPr>
        <w:pStyle w:val="BodyText"/>
      </w:pPr>
      <w:r w:rsidRPr="00694CEE">
        <w:rPr>
          <w:b/>
        </w:rPr>
        <w:t>Chief</w:t>
      </w:r>
      <w:r w:rsidRPr="00694CEE">
        <w:t>: The ICS title for individuals responsible for the management of functional sections: Operations, Planning, Logistics, and Finance/Administration.</w:t>
      </w:r>
    </w:p>
    <w:p w14:paraId="226001D9" w14:textId="3EC82CCE" w:rsidR="00332B40" w:rsidRPr="00694CEE" w:rsidRDefault="00332B40" w:rsidP="00332B40">
      <w:pPr>
        <w:pStyle w:val="BodyText"/>
      </w:pPr>
      <w:r w:rsidRPr="00694CEE">
        <w:rPr>
          <w:b/>
        </w:rPr>
        <w:t>Clear Text</w:t>
      </w:r>
      <w:r w:rsidRPr="00694CEE">
        <w:t>: Communication that does not use codes</w:t>
      </w:r>
      <w:r w:rsidR="006A3E03" w:rsidRPr="00694CEE">
        <w:t>, including 10-codes</w:t>
      </w:r>
      <w:r w:rsidRPr="00694CEE">
        <w:t>. See Plain Language.</w:t>
      </w:r>
    </w:p>
    <w:p w14:paraId="5833A03F" w14:textId="77777777" w:rsidR="00332B40" w:rsidRPr="00694CEE" w:rsidRDefault="00332B40" w:rsidP="00332B40">
      <w:pPr>
        <w:pStyle w:val="BodyText"/>
      </w:pPr>
      <w:r w:rsidRPr="00694CEE">
        <w:rPr>
          <w:b/>
        </w:rPr>
        <w:t>Command</w:t>
      </w:r>
      <w:r w:rsidRPr="00694CEE">
        <w:t>: The act of directing, ordering, or controlling by virtue of explicit statutory, regulatory, or delegated authority.</w:t>
      </w:r>
    </w:p>
    <w:p w14:paraId="4F97767D" w14:textId="77777777" w:rsidR="00332B40" w:rsidRPr="00694CEE" w:rsidRDefault="00332B40" w:rsidP="00332B40">
      <w:pPr>
        <w:pStyle w:val="BodyText"/>
      </w:pPr>
      <w:r w:rsidRPr="00694CEE">
        <w:rPr>
          <w:b/>
        </w:rPr>
        <w:t>Command Staff</w:t>
      </w:r>
      <w:r w:rsidRPr="00694CEE">
        <w:t>: A group of incident personnel that the Incident Commander or Unified Command assigns to support the command function at an ICP. Command staff often include a PIO, a Safety Officer, and a Liaison Officer, who have assistants as necessary. Additional positions may be needed, depending on the incident.</w:t>
      </w:r>
    </w:p>
    <w:p w14:paraId="00A97EF1" w14:textId="77777777" w:rsidR="00332B40" w:rsidRPr="00694CEE" w:rsidRDefault="00332B40" w:rsidP="00332B40">
      <w:pPr>
        <w:pStyle w:val="BodyText"/>
      </w:pPr>
      <w:r w:rsidRPr="00694CEE">
        <w:rPr>
          <w:b/>
        </w:rPr>
        <w:t>Cooperating Agency</w:t>
      </w:r>
      <w:r w:rsidRPr="00694CEE">
        <w:t>: An agency supplying assistance other than direct operational or support functions or resources to the incident management effort.</w:t>
      </w:r>
    </w:p>
    <w:p w14:paraId="01779BC0" w14:textId="77777777" w:rsidR="00332B40" w:rsidRPr="00694CEE" w:rsidRDefault="00332B40" w:rsidP="00332B40">
      <w:pPr>
        <w:pStyle w:val="BodyText"/>
      </w:pPr>
      <w:r w:rsidRPr="00694CEE">
        <w:rPr>
          <w:b/>
        </w:rPr>
        <w:t>Coordinate</w:t>
      </w:r>
      <w:r w:rsidRPr="00694CEE">
        <w:t>: To exchange information systematically among principals who have or may have a need to know certain information to carry out specific incident management responsibilities.</w:t>
      </w:r>
    </w:p>
    <w:p w14:paraId="649ED111" w14:textId="77777777" w:rsidR="00332B40" w:rsidRPr="00694CEE" w:rsidRDefault="00332B40" w:rsidP="00332B40">
      <w:pPr>
        <w:pStyle w:val="BodyText"/>
      </w:pPr>
      <w:r w:rsidRPr="00694CEE">
        <w:rPr>
          <w:b/>
        </w:rPr>
        <w:t>Core Capability</w:t>
      </w:r>
      <w:r w:rsidRPr="00694CEE">
        <w:t>: An element defined in the National Preparedness Goal as necessary to prevent, protect against, mitigate, respond to, and recover from the threats and hazards that pose the greatest risk.</w:t>
      </w:r>
    </w:p>
    <w:p w14:paraId="3BC766FB" w14:textId="77777777" w:rsidR="00332B40" w:rsidRPr="00694CEE" w:rsidRDefault="00332B40" w:rsidP="00332B40">
      <w:pPr>
        <w:pStyle w:val="BodyText"/>
      </w:pPr>
      <w:r w:rsidRPr="00694CEE">
        <w:rPr>
          <w:b/>
        </w:rPr>
        <w:t>Credentialing</w:t>
      </w:r>
      <w:r w:rsidRPr="00694CEE">
        <w:t>: Providing documentation that identifies personnel and authenticates and verifies their qualification for a particular position. See Badging.</w:t>
      </w:r>
    </w:p>
    <w:p w14:paraId="3CCE61EB" w14:textId="77777777" w:rsidR="00332B40" w:rsidRPr="00694CEE" w:rsidRDefault="00332B40" w:rsidP="00332B40">
      <w:pPr>
        <w:pStyle w:val="BodyText"/>
      </w:pPr>
      <w:r w:rsidRPr="00694CEE">
        <w:rPr>
          <w:b/>
        </w:rPr>
        <w:t>Critical Infrastructure</w:t>
      </w:r>
      <w:r w:rsidRPr="00694CEE">
        <w:t>: Assets, systems, and networks, whether physical or virtual, so vital to the United States that the incapacitation or destruction of such assets, systems, or networks would have a debilitating impact on security, national economic security, national public health or safety, or any combination of those matters.</w:t>
      </w:r>
    </w:p>
    <w:p w14:paraId="01A1DB2A" w14:textId="77777777" w:rsidR="00BB79A7" w:rsidRPr="00694CEE" w:rsidRDefault="00BB79A7" w:rsidP="00BB79A7">
      <w:pPr>
        <w:pStyle w:val="BodyText"/>
      </w:pPr>
      <w:r w:rsidRPr="00694CEE">
        <w:rPr>
          <w:b/>
        </w:rPr>
        <w:t>Delegation of Authority</w:t>
      </w:r>
      <w:r w:rsidRPr="00694CEE">
        <w:t>: A statement that the agency executive delegating authority and assigning responsibility provides to the Incident Commander. The delegation of authority can include priorities, expectations, constraints, and other considerations or guidelines, as needed.</w:t>
      </w:r>
    </w:p>
    <w:p w14:paraId="39617C5A" w14:textId="77777777" w:rsidR="00BB79A7" w:rsidRPr="00694CEE" w:rsidRDefault="00BB79A7" w:rsidP="00BB79A7">
      <w:pPr>
        <w:pStyle w:val="BodyText"/>
      </w:pPr>
      <w:r w:rsidRPr="00694CEE">
        <w:rPr>
          <w:b/>
        </w:rPr>
        <w:t>Demobilization</w:t>
      </w:r>
      <w:r w:rsidRPr="00694CEE">
        <w:t>: The orderly, safe, and efficient return of an incident resource to its original location and status.</w:t>
      </w:r>
    </w:p>
    <w:p w14:paraId="6BEC54F9" w14:textId="77777777" w:rsidR="00BB79A7" w:rsidRPr="00694CEE" w:rsidRDefault="00BB79A7" w:rsidP="00BB79A7">
      <w:pPr>
        <w:pStyle w:val="BodyText"/>
      </w:pPr>
      <w:r w:rsidRPr="00694CEE">
        <w:rPr>
          <w:b/>
        </w:rPr>
        <w:t>Departmental Operations Center</w:t>
      </w:r>
      <w:r w:rsidRPr="00694CEE">
        <w:t>: An operations or coordination center dedicated to a single, specific department or agency. The focus of a DOC is on internal agency incident management and response. DOCs are often linked to and/or physically represented in a combined agency EOC by an authorized agent(s) for the department or agency.</w:t>
      </w:r>
    </w:p>
    <w:p w14:paraId="6484B650" w14:textId="77777777" w:rsidR="00BB79A7" w:rsidRPr="00694CEE" w:rsidRDefault="00BB79A7" w:rsidP="00BB79A7">
      <w:pPr>
        <w:pStyle w:val="BodyText"/>
      </w:pPr>
      <w:r w:rsidRPr="00694CEE">
        <w:rPr>
          <w:b/>
        </w:rPr>
        <w:t>Deputy</w:t>
      </w:r>
      <w:r w:rsidRPr="00694CEE">
        <w:t>: A fully qualified individual who, in the absence of a superior, can be delegated the authority to manage a functional operation or to perform a specific task. In some cases, a deputy can act as relief for a superior, and, therefore, should be fully qualified in the position. Deputies generally can be assigned to the Incident Commander, EOC director, General Staff, and branch directors.</w:t>
      </w:r>
    </w:p>
    <w:p w14:paraId="5252FD98" w14:textId="77777777" w:rsidR="00BB79A7" w:rsidRPr="00694CEE" w:rsidRDefault="00BB79A7" w:rsidP="00BB79A7">
      <w:pPr>
        <w:pStyle w:val="BodyText"/>
      </w:pPr>
      <w:r w:rsidRPr="00694CEE">
        <w:rPr>
          <w:b/>
        </w:rPr>
        <w:t>Director</w:t>
      </w:r>
      <w:r w:rsidRPr="00694CEE">
        <w:t>: The ICS title for individuals responsible for supervision of a branch. Also, an organizational title for an individual responsible for managing and directing the team in an EOC.</w:t>
      </w:r>
    </w:p>
    <w:p w14:paraId="54D78496" w14:textId="77777777" w:rsidR="00BB79A7" w:rsidRPr="00694CEE" w:rsidRDefault="00BB79A7" w:rsidP="00BB79A7">
      <w:pPr>
        <w:pStyle w:val="BodyText"/>
      </w:pPr>
      <w:r w:rsidRPr="00694CEE">
        <w:rPr>
          <w:b/>
        </w:rPr>
        <w:t>Dispatch</w:t>
      </w:r>
      <w:r w:rsidRPr="00694CEE">
        <w:t>: The ordered movement of a resource or resources to an assigned operational mission, or an administrative move from one location to another.</w:t>
      </w:r>
    </w:p>
    <w:p w14:paraId="6B065C8F" w14:textId="77777777" w:rsidR="00BB79A7" w:rsidRPr="00694CEE" w:rsidRDefault="00BB79A7" w:rsidP="00BB79A7">
      <w:pPr>
        <w:pStyle w:val="BodyText"/>
      </w:pPr>
      <w:r w:rsidRPr="00694CEE">
        <w:rPr>
          <w:b/>
        </w:rPr>
        <w:t>Division</w:t>
      </w:r>
      <w:r w:rsidRPr="00694CEE">
        <w:t xml:space="preserve">: The organizational level having responsibility for operations within a defined geographic area. Divisions are established when the number of resources exceeds the manageable span of control of the Section Chief. See </w:t>
      </w:r>
      <w:r w:rsidRPr="00694CEE">
        <w:rPr>
          <w:i/>
        </w:rPr>
        <w:t>Group</w:t>
      </w:r>
      <w:r w:rsidRPr="00694CEE">
        <w:t>.</w:t>
      </w:r>
    </w:p>
    <w:p w14:paraId="6E19D3A1" w14:textId="77777777" w:rsidR="00BB79A7" w:rsidRPr="00694CEE" w:rsidRDefault="00BB79A7" w:rsidP="00BB79A7">
      <w:pPr>
        <w:pStyle w:val="BodyText"/>
      </w:pPr>
      <w:r w:rsidRPr="00694CEE">
        <w:rPr>
          <w:b/>
        </w:rPr>
        <w:lastRenderedPageBreak/>
        <w:t>Emergency</w:t>
      </w:r>
      <w:r w:rsidRPr="00694CEE">
        <w:t>: Any incident, whether natural, technological, or human-caused, that necessitates responsive action to protect life or property.</w:t>
      </w:r>
    </w:p>
    <w:p w14:paraId="6FD8C717" w14:textId="77777777" w:rsidR="00BB79A7" w:rsidRPr="00694CEE" w:rsidRDefault="00BB79A7" w:rsidP="00BB79A7">
      <w:pPr>
        <w:pStyle w:val="BodyText"/>
      </w:pPr>
      <w:r w:rsidRPr="00694CEE">
        <w:rPr>
          <w:b/>
        </w:rPr>
        <w:t>Emergency Management Assistance Compact</w:t>
      </w:r>
      <w:r w:rsidRPr="00694CEE">
        <w:t>: A congressionally ratified agreement that provides form and structure to interstate mutual aid. Through EMAC, a disaster-affected state can request and receive assistance from other member states quickly and efficiently, resolving two key issues up front: liability and reimbursement.</w:t>
      </w:r>
    </w:p>
    <w:p w14:paraId="6A5AA414" w14:textId="77777777" w:rsidR="00BB79A7" w:rsidRPr="00694CEE" w:rsidRDefault="00BB79A7" w:rsidP="00BB79A7">
      <w:pPr>
        <w:pStyle w:val="BodyText"/>
      </w:pPr>
      <w:r w:rsidRPr="00694CEE">
        <w:rPr>
          <w:b/>
        </w:rPr>
        <w:t>Emergency Operations Center</w:t>
      </w:r>
      <w:r w:rsidRPr="00694CEE">
        <w:t>: The physical location where the coordination of information and resources to support incident management (on-scene operations) activities normally takes place. An EOC may be a temporary facility or located in a more central or permanently established facility, perhaps at a higher level of organization within a jurisdiction.</w:t>
      </w:r>
    </w:p>
    <w:p w14:paraId="325594AB" w14:textId="77777777" w:rsidR="00BB79A7" w:rsidRPr="00694CEE" w:rsidRDefault="00BB79A7" w:rsidP="00BB79A7">
      <w:pPr>
        <w:pStyle w:val="BodyText"/>
      </w:pPr>
      <w:r w:rsidRPr="00694CEE">
        <w:rPr>
          <w:b/>
        </w:rPr>
        <w:t>Emergency Operations Plan:</w:t>
      </w:r>
      <w:r w:rsidRPr="00694CEE">
        <w:t xml:space="preserve"> A plan for responding to a variety of potential hazards.</w:t>
      </w:r>
    </w:p>
    <w:p w14:paraId="18353233" w14:textId="77777777" w:rsidR="00BB79A7" w:rsidRPr="00694CEE" w:rsidRDefault="00BB79A7" w:rsidP="00BB79A7">
      <w:pPr>
        <w:pStyle w:val="BodyText"/>
      </w:pPr>
      <w:r w:rsidRPr="00694CEE">
        <w:rPr>
          <w:b/>
        </w:rPr>
        <w:t>Emergency Support Function</w:t>
      </w:r>
      <w:r w:rsidRPr="00694CEE">
        <w:t>: The grouping of governmental and certain private sector capabilities into an organizational structure to provide capabilities and services most likely needed to manage domestic incidents.</w:t>
      </w:r>
    </w:p>
    <w:p w14:paraId="7E153EA4" w14:textId="77777777" w:rsidR="00EF7509" w:rsidRPr="00694CEE" w:rsidRDefault="00EF7509" w:rsidP="00EF7509">
      <w:pPr>
        <w:pStyle w:val="BodyText"/>
      </w:pPr>
      <w:r w:rsidRPr="00694CEE">
        <w:rPr>
          <w:b/>
        </w:rPr>
        <w:t>Essential Elements of Information</w:t>
      </w:r>
      <w:r w:rsidRPr="00694CEE">
        <w:t>: Important and standard information items, which support timely and informed decisions.</w:t>
      </w:r>
    </w:p>
    <w:p w14:paraId="10111DB7" w14:textId="77777777" w:rsidR="00EF7509" w:rsidRPr="00694CEE" w:rsidRDefault="00EF7509" w:rsidP="00EF7509">
      <w:pPr>
        <w:pStyle w:val="BodyText"/>
      </w:pPr>
      <w:r w:rsidRPr="00694CEE">
        <w:rPr>
          <w:b/>
        </w:rPr>
        <w:t>Evacuation</w:t>
      </w:r>
      <w:r w:rsidRPr="00694CEE">
        <w:t>: The organized, phased, and supervised withdrawal, dispersal, or removal of people from dangerous or potentially dangerous areas, and their reception and care in safe areas.</w:t>
      </w:r>
    </w:p>
    <w:p w14:paraId="7BADB1A5" w14:textId="77777777" w:rsidR="00EF7509" w:rsidRPr="00694CEE" w:rsidRDefault="00EF7509" w:rsidP="00EF7509">
      <w:pPr>
        <w:pStyle w:val="BodyText"/>
      </w:pPr>
      <w:r w:rsidRPr="00694CEE">
        <w:rPr>
          <w:b/>
        </w:rPr>
        <w:t>Event</w:t>
      </w:r>
      <w:r w:rsidRPr="00694CEE">
        <w:t xml:space="preserve">: See </w:t>
      </w:r>
      <w:r w:rsidRPr="00694CEE">
        <w:rPr>
          <w:i/>
        </w:rPr>
        <w:t>Planned Event</w:t>
      </w:r>
      <w:r w:rsidRPr="00694CEE">
        <w:t>.</w:t>
      </w:r>
    </w:p>
    <w:p w14:paraId="518501AC" w14:textId="77777777" w:rsidR="00EF7509" w:rsidRPr="00694CEE" w:rsidRDefault="00EF7509" w:rsidP="00EF7509">
      <w:pPr>
        <w:pStyle w:val="BodyText"/>
      </w:pPr>
      <w:r w:rsidRPr="00694CEE">
        <w:rPr>
          <w:b/>
        </w:rPr>
        <w:t>Federal</w:t>
      </w:r>
      <w:r w:rsidRPr="00694CEE">
        <w:t>: Of or pertaining to the Federal Government of the United States.</w:t>
      </w:r>
    </w:p>
    <w:p w14:paraId="769E11B3" w14:textId="32E245DC" w:rsidR="00EF7509" w:rsidRPr="00694CEE" w:rsidRDefault="00EF7509" w:rsidP="00EF7509">
      <w:pPr>
        <w:pStyle w:val="BodyText"/>
      </w:pPr>
      <w:r w:rsidRPr="00694CEE">
        <w:rPr>
          <w:b/>
        </w:rPr>
        <w:t>Finance/Admin</w:t>
      </w:r>
      <w:r w:rsidR="006C4869" w:rsidRPr="00694CEE">
        <w:rPr>
          <w:b/>
        </w:rPr>
        <w:t xml:space="preserve"> </w:t>
      </w:r>
      <w:r w:rsidRPr="00694CEE">
        <w:rPr>
          <w:b/>
        </w:rPr>
        <w:t>Section</w:t>
      </w:r>
      <w:r w:rsidRPr="00694CEE">
        <w:t>: The ICS Section responsible for an incident’s administrative and financial considerations.</w:t>
      </w:r>
    </w:p>
    <w:p w14:paraId="291A07A6" w14:textId="34FBF385" w:rsidR="00EF7509" w:rsidRPr="00694CEE" w:rsidRDefault="00EF7509" w:rsidP="00EF7509">
      <w:pPr>
        <w:pStyle w:val="BodyText"/>
      </w:pPr>
      <w:r w:rsidRPr="00694CEE">
        <w:rPr>
          <w:b/>
        </w:rPr>
        <w:t>General Staff</w:t>
      </w:r>
      <w:r w:rsidRPr="00694CEE">
        <w:t xml:space="preserve">: A group of incident personnel organized according to function and reporting to the Incident Commander or Unified Command. The ICS General Staff consists of the </w:t>
      </w:r>
      <w:r w:rsidR="006B17B5" w:rsidRPr="00694CEE">
        <w:t>Operations Coordination Section</w:t>
      </w:r>
      <w:r w:rsidRPr="00694CEE">
        <w:t xml:space="preserve"> Chief, </w:t>
      </w:r>
      <w:r w:rsidR="009C5599" w:rsidRPr="00694CEE">
        <w:t>Planning Coordination Section</w:t>
      </w:r>
      <w:r w:rsidRPr="00694CEE">
        <w:t xml:space="preserve"> Chief, </w:t>
      </w:r>
      <w:r w:rsidR="00222331" w:rsidRPr="00694CEE">
        <w:t>Logistics Coordination Section</w:t>
      </w:r>
      <w:r w:rsidRPr="00694CEE">
        <w:t xml:space="preserve"> Chief, Finance/Administration Section Chief.</w:t>
      </w:r>
    </w:p>
    <w:p w14:paraId="66A43C73" w14:textId="77777777" w:rsidR="00EF7509" w:rsidRPr="00694CEE" w:rsidRDefault="00EF7509" w:rsidP="00EF7509">
      <w:pPr>
        <w:pStyle w:val="BodyText"/>
      </w:pPr>
      <w:r w:rsidRPr="00694CEE">
        <w:rPr>
          <w:b/>
        </w:rPr>
        <w:t>Group</w:t>
      </w:r>
      <w:r w:rsidRPr="00694CEE">
        <w:t xml:space="preserve">: An organizational subdivision established to divide the incident management structure into functional areas of operation. Groups are composed of resources assembled to perform a special function not necessarily within a single geographic area. See </w:t>
      </w:r>
      <w:r w:rsidRPr="00694CEE">
        <w:rPr>
          <w:i/>
        </w:rPr>
        <w:t>Division</w:t>
      </w:r>
      <w:r w:rsidRPr="00694CEE">
        <w:t>.</w:t>
      </w:r>
    </w:p>
    <w:p w14:paraId="45AFFD1D" w14:textId="77777777" w:rsidR="00EF7509" w:rsidRPr="00694CEE" w:rsidRDefault="00EF7509" w:rsidP="00EF7509">
      <w:pPr>
        <w:pStyle w:val="BodyText"/>
      </w:pPr>
      <w:r w:rsidRPr="00694CEE">
        <w:rPr>
          <w:b/>
        </w:rPr>
        <w:t>Hazard</w:t>
      </w:r>
      <w:r w:rsidRPr="00694CEE">
        <w:t>: Something potentially dangerous or harmful, often the root cause of an unwanted outcome.</w:t>
      </w:r>
    </w:p>
    <w:p w14:paraId="0B8E2C9C" w14:textId="77777777" w:rsidR="00EF7509" w:rsidRPr="00694CEE" w:rsidRDefault="00EF7509" w:rsidP="00EF7509">
      <w:pPr>
        <w:pStyle w:val="BodyText"/>
      </w:pPr>
      <w:r w:rsidRPr="00694CEE">
        <w:rPr>
          <w:b/>
        </w:rPr>
        <w:t>Incident</w:t>
      </w:r>
      <w:r w:rsidRPr="00694CEE">
        <w:t>: An occurrence, natural or manmade, that necessitates a response to protect life or property. In this document, the word “incident” includes planned events as well as emergencies and/or disasters of all kinds and sizes.</w:t>
      </w:r>
    </w:p>
    <w:p w14:paraId="685225CD" w14:textId="77777777" w:rsidR="00EF7509" w:rsidRPr="00694CEE" w:rsidRDefault="00EF7509" w:rsidP="00EF7509">
      <w:pPr>
        <w:pStyle w:val="BodyText"/>
      </w:pPr>
      <w:r w:rsidRPr="00694CEE">
        <w:rPr>
          <w:b/>
        </w:rPr>
        <w:t>Incident Action Plan</w:t>
      </w:r>
      <w:r w:rsidRPr="00694CEE">
        <w:t>: An oral or written plan containing the objectives established by the Incident Commander or Unified Command and addressing tactics and support activities for the planned operational period, generally 12 to 24 hours.</w:t>
      </w:r>
    </w:p>
    <w:p w14:paraId="32810E1A" w14:textId="77777777" w:rsidR="00EF7509" w:rsidRPr="00694CEE" w:rsidRDefault="00EF7509" w:rsidP="00EF7509">
      <w:pPr>
        <w:pStyle w:val="BodyText"/>
      </w:pPr>
      <w:r w:rsidRPr="00694CEE">
        <w:rPr>
          <w:b/>
        </w:rPr>
        <w:t>Incident Base</w:t>
      </w:r>
      <w:r w:rsidRPr="00694CEE">
        <w:t xml:space="preserve">: A location where personnel coordinate and administer logistics functions for an incident. There is typically only one base per incident. (An incident name or other designator is added to the term </w:t>
      </w:r>
      <w:r w:rsidRPr="00694CEE">
        <w:rPr>
          <w:i/>
        </w:rPr>
        <w:t>Base</w:t>
      </w:r>
      <w:r w:rsidRPr="00694CEE">
        <w:t>.) The ICP may be co-located with the Incident Base.</w:t>
      </w:r>
    </w:p>
    <w:p w14:paraId="1C06D31D" w14:textId="77777777" w:rsidR="00EF7509" w:rsidRPr="00694CEE" w:rsidRDefault="00EF7509" w:rsidP="00EF7509">
      <w:pPr>
        <w:pStyle w:val="BodyText"/>
      </w:pPr>
      <w:r w:rsidRPr="00694CEE">
        <w:rPr>
          <w:b/>
        </w:rPr>
        <w:t>Incident Command</w:t>
      </w:r>
      <w:r w:rsidRPr="00694CEE">
        <w:t>: The ICS organizational element responsible for overall management of the incident and consisting of the Incident Commander or Unified Command and any additional Command Staff activated.</w:t>
      </w:r>
    </w:p>
    <w:p w14:paraId="4CDDC6F1" w14:textId="77777777" w:rsidR="00EF7509" w:rsidRPr="00694CEE" w:rsidRDefault="00EF7509" w:rsidP="00EF7509">
      <w:pPr>
        <w:pStyle w:val="BodyText"/>
      </w:pPr>
      <w:r w:rsidRPr="00694CEE">
        <w:rPr>
          <w:b/>
        </w:rPr>
        <w:t>Incident Command Post</w:t>
      </w:r>
      <w:r w:rsidRPr="00694CEE">
        <w:t>: The field location where the primary functions of incident command are performed. The ICP may be co-located with the Incident Base or other incident facilities.</w:t>
      </w:r>
    </w:p>
    <w:p w14:paraId="7325E95C" w14:textId="77777777" w:rsidR="00EF7509" w:rsidRPr="00694CEE" w:rsidRDefault="00EF7509" w:rsidP="00EF7509">
      <w:pPr>
        <w:pStyle w:val="BodyText"/>
      </w:pPr>
      <w:r w:rsidRPr="00694CEE">
        <w:rPr>
          <w:b/>
        </w:rPr>
        <w:lastRenderedPageBreak/>
        <w:t>Incident Command System</w:t>
      </w:r>
      <w:r w:rsidRPr="00694CEE">
        <w:t>: A standardized approach to the command, control, and coordination of on-scene incident management, providing a common hierarchy within which personnel from multiple organizations can be effective. ICS is the combination of procedures, personnel, facilities, equipment, and communications operating within a common organizational structure, designed to aid in the management of on-scene resources during incidents. It is used for all kinds of incidents and is applicable to small, as well as large and complex, incidents, including planned events.</w:t>
      </w:r>
    </w:p>
    <w:p w14:paraId="5D921F3E" w14:textId="77777777" w:rsidR="00714443" w:rsidRPr="00694CEE" w:rsidRDefault="00714443" w:rsidP="00714443">
      <w:pPr>
        <w:pStyle w:val="BodyText"/>
      </w:pPr>
      <w:r w:rsidRPr="00694CEE">
        <w:rPr>
          <w:b/>
        </w:rPr>
        <w:t>Incident Commander:</w:t>
      </w:r>
      <w:r w:rsidRPr="00694CEE">
        <w:t xml:space="preserve"> The individual responsible for on-scene incident activities, including developing incident objectives and ordering and releasing resources. The Incident Commander has overall authority and responsibility for conducting incident operations.</w:t>
      </w:r>
    </w:p>
    <w:p w14:paraId="49C583D6" w14:textId="77777777" w:rsidR="00714443" w:rsidRPr="00694CEE" w:rsidRDefault="00714443" w:rsidP="00714443">
      <w:pPr>
        <w:pStyle w:val="BodyText"/>
      </w:pPr>
      <w:r w:rsidRPr="00694CEE">
        <w:rPr>
          <w:b/>
        </w:rPr>
        <w:t>Incident Complex:</w:t>
      </w:r>
      <w:r w:rsidRPr="00694CEE">
        <w:t xml:space="preserve"> Two or more individual incidents located in the same general area and assigned to a single Incident Commander or Unified Command.</w:t>
      </w:r>
    </w:p>
    <w:p w14:paraId="395F7B50" w14:textId="77777777" w:rsidR="00714443" w:rsidRPr="00694CEE" w:rsidRDefault="00714443" w:rsidP="00714443">
      <w:pPr>
        <w:pStyle w:val="BodyText"/>
      </w:pPr>
      <w:r w:rsidRPr="00694CEE">
        <w:rPr>
          <w:b/>
        </w:rPr>
        <w:t>Incident Management:</w:t>
      </w:r>
      <w:r w:rsidRPr="00694CEE">
        <w:t xml:space="preserve"> The broad spectrum of activities and organizations providing operations, coordination, and support applied at all levels of government, using both governmental and nongovernmental resources to plan for, respond to, and recover from an incident, regardless of cause, size, or complexity.</w:t>
      </w:r>
    </w:p>
    <w:p w14:paraId="1F0A8C59" w14:textId="77777777" w:rsidR="00714443" w:rsidRPr="00694CEE" w:rsidRDefault="00714443" w:rsidP="00714443">
      <w:pPr>
        <w:pStyle w:val="BodyText"/>
      </w:pPr>
      <w:r w:rsidRPr="00694CEE">
        <w:rPr>
          <w:b/>
        </w:rPr>
        <w:t>Incident Management Assistance Team:</w:t>
      </w:r>
      <w:r w:rsidRPr="00694CEE">
        <w:t xml:space="preserve"> A team of ICS-qualified personnel, configured according to ICS, that deploy in support of affected jurisdictions and/or on-scene personnel.</w:t>
      </w:r>
    </w:p>
    <w:p w14:paraId="72B6F577" w14:textId="77777777" w:rsidR="00714443" w:rsidRPr="00694CEE" w:rsidRDefault="00714443" w:rsidP="00714443">
      <w:pPr>
        <w:pStyle w:val="BodyText"/>
      </w:pPr>
      <w:r w:rsidRPr="00694CEE">
        <w:rPr>
          <w:b/>
        </w:rPr>
        <w:t>Incident Management Team:</w:t>
      </w:r>
      <w:r w:rsidRPr="00694CEE">
        <w:t xml:space="preserve"> A rostered group of ICS-qualified personnel consisting of an Incident Commander, Command and General Staff, and personnel assigned to other key ICS positions.</w:t>
      </w:r>
    </w:p>
    <w:p w14:paraId="6FF3CCD7" w14:textId="77777777" w:rsidR="00714443" w:rsidRPr="00694CEE" w:rsidRDefault="00714443" w:rsidP="00714443">
      <w:pPr>
        <w:pStyle w:val="BodyText"/>
      </w:pPr>
      <w:r w:rsidRPr="00694CEE">
        <w:rPr>
          <w:b/>
        </w:rPr>
        <w:t>Incident Objective:</w:t>
      </w:r>
      <w:r w:rsidRPr="00694CEE">
        <w:t xml:space="preserve"> A statement of an outcome to be accomplished or achieved. Incident objectives are used to select strategies and tactics. Incident objectives should be realistic, achievable, and measurable, yet flexible enough to allow strategic and tactical alternatives.</w:t>
      </w:r>
    </w:p>
    <w:p w14:paraId="7706429F" w14:textId="77777777" w:rsidR="00714443" w:rsidRPr="00694CEE" w:rsidRDefault="00714443" w:rsidP="00714443">
      <w:pPr>
        <w:pStyle w:val="BodyText"/>
      </w:pPr>
      <w:r w:rsidRPr="00694CEE">
        <w:rPr>
          <w:b/>
        </w:rPr>
        <w:t>Incident Personnel:</w:t>
      </w:r>
      <w:r w:rsidRPr="00694CEE">
        <w:t xml:space="preserve"> All individuals who have roles in incident management or support, whether on scene, in an EOC, or participating in a MAC Group.</w:t>
      </w:r>
    </w:p>
    <w:p w14:paraId="4636CAF8" w14:textId="77777777" w:rsidR="00714443" w:rsidRPr="00694CEE" w:rsidRDefault="00714443" w:rsidP="00714443">
      <w:pPr>
        <w:pStyle w:val="BodyText"/>
      </w:pPr>
      <w:r w:rsidRPr="00694CEE">
        <w:rPr>
          <w:b/>
        </w:rPr>
        <w:t>Information Management:</w:t>
      </w:r>
      <w:r w:rsidRPr="00694CEE">
        <w:t xml:space="preserve"> The collection, organization, and control over the structure, processing, and delivery of information from one or more sources and distribution to one or more audiences who have a stake in that information.</w:t>
      </w:r>
    </w:p>
    <w:p w14:paraId="3F1553A7" w14:textId="5EFC74F4" w:rsidR="00714443" w:rsidRPr="00694CEE" w:rsidRDefault="00714443" w:rsidP="00714443">
      <w:pPr>
        <w:pStyle w:val="BodyText"/>
      </w:pPr>
      <w:r w:rsidRPr="00694CEE">
        <w:rPr>
          <w:b/>
        </w:rPr>
        <w:t>Intelligence/Investigations Function:</w:t>
      </w:r>
      <w:r w:rsidRPr="00694CEE">
        <w:t xml:space="preserve"> Efforts to determine the source or cause of the incident (e.g., disease outbreak, fire, complex coordinated attack, or cyber incident) in order to control its impact and/or help prevent the occurrence of similar incidents. In ICS, the function may be accomplished in the </w:t>
      </w:r>
      <w:r w:rsidR="009C5599" w:rsidRPr="00694CEE">
        <w:t>Planning Coordination Section</w:t>
      </w:r>
      <w:r w:rsidRPr="00694CEE">
        <w:t xml:space="preserve">, </w:t>
      </w:r>
      <w:r w:rsidR="006B17B5" w:rsidRPr="00694CEE">
        <w:t>Operations Coordination Section</w:t>
      </w:r>
      <w:r w:rsidRPr="00694CEE">
        <w:t>, Command Staff, as a separate General Staff section, or in some combination of these locations.</w:t>
      </w:r>
    </w:p>
    <w:p w14:paraId="3036F30E" w14:textId="77777777" w:rsidR="00714443" w:rsidRPr="00694CEE" w:rsidRDefault="00714443" w:rsidP="00714443">
      <w:pPr>
        <w:pStyle w:val="BodyText"/>
      </w:pPr>
      <w:r w:rsidRPr="00694CEE">
        <w:rPr>
          <w:b/>
        </w:rPr>
        <w:t>Interoperability:</w:t>
      </w:r>
      <w:r w:rsidRPr="00694CEE">
        <w:t xml:space="preserve"> The ability of systems, personnel, and equipment to provide and receive functionality, data, information, and/or services to and from other systems, personnel, and equipment, between both public and private agencies, departments, and other organizations, in a manner enabling them to operate effectively together.</w:t>
      </w:r>
    </w:p>
    <w:p w14:paraId="47171B34" w14:textId="77777777" w:rsidR="00714443" w:rsidRPr="00694CEE" w:rsidRDefault="00714443" w:rsidP="00714443">
      <w:pPr>
        <w:pStyle w:val="BodyText"/>
      </w:pPr>
      <w:r w:rsidRPr="00694CEE">
        <w:rPr>
          <w:b/>
        </w:rPr>
        <w:t>Joint Field Office:</w:t>
      </w:r>
      <w:r w:rsidRPr="00694CEE">
        <w:t xml:space="preserve"> The primary Federal incident management field structure. The JFO is a temporary Federal facility that provides a central location for the coordination of local, state, tribal, and Federal governments and private sector and NGOs with primary responsibility for response and recovery.</w:t>
      </w:r>
    </w:p>
    <w:p w14:paraId="5C7B7FCB" w14:textId="77777777" w:rsidR="00714443" w:rsidRPr="00694CEE" w:rsidRDefault="00714443" w:rsidP="00714443">
      <w:pPr>
        <w:pStyle w:val="BodyText"/>
      </w:pPr>
      <w:r w:rsidRPr="00694CEE">
        <w:rPr>
          <w:b/>
        </w:rPr>
        <w:t>Joint Information Center:</w:t>
      </w:r>
      <w:r w:rsidRPr="00694CEE">
        <w:t xml:space="preserve"> A facility in which personnel coordinate incident-related public information activities. The JIC serves as the central point of contact for all news media. Public information officials from all participating agencies co-locate at, or virtually coordinate through, the JIC.</w:t>
      </w:r>
    </w:p>
    <w:p w14:paraId="1017E672" w14:textId="77777777" w:rsidR="00413E7A" w:rsidRPr="00694CEE" w:rsidRDefault="00413E7A" w:rsidP="00413E7A">
      <w:pPr>
        <w:pStyle w:val="BodyText"/>
      </w:pPr>
      <w:r w:rsidRPr="00694CEE">
        <w:rPr>
          <w:b/>
        </w:rPr>
        <w:lastRenderedPageBreak/>
        <w:t>Joint Information System</w:t>
      </w:r>
      <w:r w:rsidRPr="00694CEE">
        <w:t>: A structure that integrates overarching incident information and public affairs into a cohesive organization designed to provide consistent, coordinated, accurate, accessible, timely, and complete information during crisis or incident operations.</w:t>
      </w:r>
    </w:p>
    <w:p w14:paraId="7FF059E2" w14:textId="77777777" w:rsidR="00413E7A" w:rsidRPr="00694CEE" w:rsidRDefault="00413E7A" w:rsidP="00413E7A">
      <w:pPr>
        <w:pStyle w:val="BodyText"/>
      </w:pPr>
      <w:r w:rsidRPr="00694CEE">
        <w:rPr>
          <w:b/>
        </w:rPr>
        <w:t>Jurisdiction</w:t>
      </w:r>
      <w:r w:rsidRPr="00694CEE">
        <w:t>: Jurisdiction has two definitions depending on the context:</w:t>
      </w:r>
    </w:p>
    <w:p w14:paraId="42B53554" w14:textId="77777777" w:rsidR="00413E7A" w:rsidRPr="00694CEE" w:rsidRDefault="00413E7A" w:rsidP="000E4010">
      <w:pPr>
        <w:pStyle w:val="Bullet"/>
      </w:pPr>
      <w:r w:rsidRPr="00694CEE">
        <w:rPr>
          <w:b/>
          <w:i/>
        </w:rPr>
        <w:t>A range or sphere of authority</w:t>
      </w:r>
      <w:r w:rsidRPr="00694CEE">
        <w:t>. Public agencies have jurisdiction at an incident related</w:t>
      </w:r>
      <w:r w:rsidRPr="00694CEE">
        <w:rPr>
          <w:spacing w:val="-23"/>
        </w:rPr>
        <w:t xml:space="preserve"> </w:t>
      </w:r>
      <w:r w:rsidRPr="00694CEE">
        <w:t>to their legal responsibilities and authority. Jurisdictional authority at an incident can be political or geographical (e.g., local, state, tribal, territorial, and Federal boundary lines) and/or functional (e.g., law enforcement, public</w:t>
      </w:r>
      <w:r w:rsidRPr="00694CEE">
        <w:rPr>
          <w:spacing w:val="-13"/>
        </w:rPr>
        <w:t xml:space="preserve"> </w:t>
      </w:r>
      <w:r w:rsidRPr="00694CEE">
        <w:t>health).</w:t>
      </w:r>
    </w:p>
    <w:p w14:paraId="3CCBA5AB" w14:textId="77777777" w:rsidR="00413E7A" w:rsidRPr="00694CEE" w:rsidRDefault="00413E7A" w:rsidP="000E4010">
      <w:pPr>
        <w:pStyle w:val="Bullet"/>
      </w:pPr>
      <w:r w:rsidRPr="00694CEE">
        <w:rPr>
          <w:b/>
          <w:i/>
        </w:rPr>
        <w:t xml:space="preserve">A political subdivision </w:t>
      </w:r>
      <w:r w:rsidRPr="00694CEE">
        <w:t>(e.g., municipality, county, parish, state, Federal) with the responsibility for ensuring public safety, health, and welfare within its legal authorities</w:t>
      </w:r>
      <w:r w:rsidRPr="00694CEE">
        <w:rPr>
          <w:spacing w:val="-24"/>
        </w:rPr>
        <w:t xml:space="preserve"> </w:t>
      </w:r>
      <w:r w:rsidRPr="00694CEE">
        <w:t>and geographic</w:t>
      </w:r>
      <w:r w:rsidRPr="00694CEE">
        <w:rPr>
          <w:spacing w:val="-6"/>
        </w:rPr>
        <w:t xml:space="preserve"> </w:t>
      </w:r>
      <w:r w:rsidRPr="00694CEE">
        <w:t>boundaries.</w:t>
      </w:r>
    </w:p>
    <w:p w14:paraId="6B9F55E7" w14:textId="77777777" w:rsidR="00413E7A" w:rsidRPr="00694CEE" w:rsidRDefault="00413E7A" w:rsidP="00413E7A">
      <w:pPr>
        <w:pStyle w:val="BodyText"/>
      </w:pPr>
      <w:r w:rsidRPr="00694CEE">
        <w:rPr>
          <w:b/>
        </w:rPr>
        <w:t>Kind</w:t>
      </w:r>
      <w:r w:rsidRPr="00694CEE">
        <w:t>: As applied to incident resources, a class or group of items or people of the same nature or character or classified together because they have traits in common.</w:t>
      </w:r>
    </w:p>
    <w:p w14:paraId="5AAF7561" w14:textId="77777777" w:rsidR="00413E7A" w:rsidRPr="00694CEE" w:rsidRDefault="00413E7A" w:rsidP="00413E7A">
      <w:pPr>
        <w:pStyle w:val="BodyText"/>
      </w:pPr>
      <w:r w:rsidRPr="00694CEE">
        <w:rPr>
          <w:b/>
        </w:rPr>
        <w:t>Leader</w:t>
      </w:r>
      <w:r w:rsidRPr="00694CEE">
        <w:t>: The ICS title for an individual who is responsible for supervision of a unit, strike team, resource team, or task force.</w:t>
      </w:r>
    </w:p>
    <w:p w14:paraId="1836EAD3" w14:textId="77777777" w:rsidR="00413E7A" w:rsidRPr="00694CEE" w:rsidRDefault="00413E7A" w:rsidP="00413E7A">
      <w:pPr>
        <w:pStyle w:val="BodyText"/>
      </w:pPr>
      <w:r w:rsidRPr="00694CEE">
        <w:rPr>
          <w:b/>
        </w:rPr>
        <w:t>Liaison Officer</w:t>
      </w:r>
      <w:r w:rsidRPr="00694CEE">
        <w:t>: A member of the ICS Command Staff responsible for coordinating with representatives from cooperating and assisting agencies or organizations.</w:t>
      </w:r>
    </w:p>
    <w:p w14:paraId="0DDB594D" w14:textId="77777777" w:rsidR="00413E7A" w:rsidRPr="00694CEE" w:rsidRDefault="00413E7A" w:rsidP="00413E7A">
      <w:pPr>
        <w:pStyle w:val="BodyText"/>
      </w:pPr>
      <w:r w:rsidRPr="00694CEE">
        <w:rPr>
          <w:b/>
        </w:rPr>
        <w:t>Local Government</w:t>
      </w:r>
      <w:r w:rsidRPr="00694CEE">
        <w:t>: Public entities responsible for the security and welfare of a designated area as established by law. A county, municipality, city, town, township, local public authority, school district, special district, intrastate district, council of governments (regardless of whether the council of governments is incorporated as a nonprofit corporation under state law), regional or interstate government entity, or agency or instrumentality of a local government; a tribe or authorized tribal entity, or in Alaska, a Native Village or Alaska Regional Native Corporation; a rural community, unincorporated town or village, or other public entity.</w:t>
      </w:r>
    </w:p>
    <w:p w14:paraId="32FD9EBD" w14:textId="77777777" w:rsidR="00413E7A" w:rsidRPr="00694CEE" w:rsidRDefault="00413E7A" w:rsidP="00413E7A">
      <w:pPr>
        <w:pStyle w:val="BodyText"/>
      </w:pPr>
      <w:r w:rsidRPr="00694CEE">
        <w:rPr>
          <w:b/>
        </w:rPr>
        <w:t>Logistics</w:t>
      </w:r>
      <w:r w:rsidRPr="00694CEE">
        <w:t>: The process and procedure for providing resources and other services to support incident management.</w:t>
      </w:r>
    </w:p>
    <w:p w14:paraId="46BF823D" w14:textId="2D9ECEE8" w:rsidR="00413E7A" w:rsidRPr="00694CEE" w:rsidRDefault="00222331" w:rsidP="00413E7A">
      <w:pPr>
        <w:pStyle w:val="BodyText"/>
      </w:pPr>
      <w:r w:rsidRPr="00694CEE">
        <w:rPr>
          <w:b/>
        </w:rPr>
        <w:t>Logistics Section</w:t>
      </w:r>
      <w:r w:rsidR="00413E7A" w:rsidRPr="00694CEE">
        <w:t>: The ICS Section responsible for providing facilities, services, and material support for the incident.</w:t>
      </w:r>
    </w:p>
    <w:p w14:paraId="562F1C19" w14:textId="32D8BCAB" w:rsidR="00413E7A" w:rsidRPr="00694CEE" w:rsidRDefault="00413E7A" w:rsidP="00413E7A">
      <w:pPr>
        <w:pStyle w:val="BodyText"/>
      </w:pPr>
      <w:r w:rsidRPr="00694CEE">
        <w:rPr>
          <w:b/>
        </w:rPr>
        <w:t>Management by Objectives:</w:t>
      </w:r>
      <w:r w:rsidRPr="00694CEE">
        <w:t xml:space="preserve"> A management approach, fundamental to NIMS, that involves (1) establishing objectives, e.g., specific, measurable and realistic outcomes to be</w:t>
      </w:r>
      <w:r w:rsidRPr="00694CEE">
        <w:rPr>
          <w:spacing w:val="-23"/>
        </w:rPr>
        <w:t xml:space="preserve"> </w:t>
      </w:r>
      <w:r w:rsidRPr="00694CEE">
        <w:t>achieved; (2) identifying strategies, tactics, and tasks to achieve the objectives; (3) performing the</w:t>
      </w:r>
      <w:r w:rsidRPr="00694CEE">
        <w:rPr>
          <w:spacing w:val="-26"/>
        </w:rPr>
        <w:t xml:space="preserve"> </w:t>
      </w:r>
      <w:r w:rsidRPr="00694CEE">
        <w:t>tactics and tasks and measuring and documenting results in achieving the objectives; and (4) taking corrective action to modify strategies, tactics, and/or performance to achieve the</w:t>
      </w:r>
      <w:r w:rsidRPr="00694CEE">
        <w:rPr>
          <w:spacing w:val="-24"/>
        </w:rPr>
        <w:t xml:space="preserve"> </w:t>
      </w:r>
      <w:r w:rsidRPr="00694CEE">
        <w:t>objectives.</w:t>
      </w:r>
    </w:p>
    <w:p w14:paraId="6855DA20" w14:textId="77777777" w:rsidR="00413E7A" w:rsidRPr="00694CEE" w:rsidRDefault="00413E7A" w:rsidP="00413E7A">
      <w:pPr>
        <w:pStyle w:val="BodyText"/>
      </w:pPr>
      <w:r w:rsidRPr="00694CEE">
        <w:rPr>
          <w:b/>
        </w:rPr>
        <w:t>Manager</w:t>
      </w:r>
      <w:r w:rsidRPr="00694CEE">
        <w:t>: The individual within an ICS organizational unit assigned specific managerial responsibilities (e.g., Staging Area Manager or Camp Manager).</w:t>
      </w:r>
    </w:p>
    <w:p w14:paraId="409DDECF" w14:textId="77777777" w:rsidR="00413E7A" w:rsidRPr="00694CEE" w:rsidRDefault="00413E7A" w:rsidP="00413E7A">
      <w:pPr>
        <w:pStyle w:val="BodyText"/>
      </w:pPr>
      <w:r w:rsidRPr="00694CEE">
        <w:rPr>
          <w:b/>
        </w:rPr>
        <w:t>Mission Area</w:t>
      </w:r>
      <w:r w:rsidRPr="00694CEE">
        <w:t>: One of five areas (Prevention, Protection, Mitigation, Response, and Recovery) designated in the National Preparedness Goal to group core capabilities.</w:t>
      </w:r>
    </w:p>
    <w:p w14:paraId="3C50B55B" w14:textId="77777777" w:rsidR="0097642F" w:rsidRPr="00694CEE" w:rsidRDefault="0097642F" w:rsidP="0097642F">
      <w:pPr>
        <w:pStyle w:val="BodyText"/>
      </w:pPr>
      <w:r w:rsidRPr="00694CEE">
        <w:rPr>
          <w:b/>
        </w:rPr>
        <w:t>Mitigation</w:t>
      </w:r>
      <w:r w:rsidRPr="00694CEE">
        <w:t>: The capabilities necessary to reduce the loss of life and property from natural and/or manmade disasters by lessening the impacts of disasters.</w:t>
      </w:r>
    </w:p>
    <w:p w14:paraId="7F4A4097" w14:textId="77777777" w:rsidR="0097642F" w:rsidRPr="00694CEE" w:rsidRDefault="0097642F" w:rsidP="0097642F">
      <w:pPr>
        <w:pStyle w:val="BodyText"/>
      </w:pPr>
      <w:r w:rsidRPr="00694CEE">
        <w:rPr>
          <w:b/>
        </w:rPr>
        <w:t>Mobilization</w:t>
      </w:r>
      <w:r w:rsidRPr="00694CEE">
        <w:t>: The processes and procedures for activating, assembling, and transporting resources that have been requested to respond to or support an incident.</w:t>
      </w:r>
    </w:p>
    <w:p w14:paraId="5E9CED92" w14:textId="77777777" w:rsidR="0097642F" w:rsidRPr="00694CEE" w:rsidRDefault="0097642F" w:rsidP="0097642F">
      <w:pPr>
        <w:pStyle w:val="BodyText"/>
      </w:pPr>
      <w:r w:rsidRPr="00694CEE">
        <w:rPr>
          <w:b/>
        </w:rPr>
        <w:t>Multiagency Coordination Group</w:t>
      </w:r>
      <w:r w:rsidRPr="00694CEE">
        <w:t xml:space="preserve">: A group, typically consisting of agency administrators or executives from organizations, or their designees, that provides policy guidance to incident personnel, supports resource </w:t>
      </w:r>
      <w:r w:rsidRPr="00694CEE">
        <w:lastRenderedPageBreak/>
        <w:t>prioritization and allocation, and enables decision making among elected and appointed officials and senior executives in other organizations, as well as those directly responsible for incident management.</w:t>
      </w:r>
    </w:p>
    <w:p w14:paraId="4552D8AC" w14:textId="77777777" w:rsidR="0097642F" w:rsidRPr="00694CEE" w:rsidRDefault="0097642F" w:rsidP="0097642F">
      <w:pPr>
        <w:pStyle w:val="BodyText"/>
      </w:pPr>
      <w:r w:rsidRPr="00694CEE">
        <w:rPr>
          <w:b/>
        </w:rPr>
        <w:t>Multiagency Coordination System:</w:t>
      </w:r>
      <w:r w:rsidRPr="00694CEE">
        <w:t xml:space="preserve"> An overarching term for the NIMS Command and Coordination systems: ICS, EOCs, MAC Group/policy groups, and JISs.</w:t>
      </w:r>
    </w:p>
    <w:p w14:paraId="164F2823" w14:textId="77777777" w:rsidR="0097642F" w:rsidRPr="00694CEE" w:rsidRDefault="0097642F" w:rsidP="0097642F">
      <w:pPr>
        <w:pStyle w:val="BodyText"/>
      </w:pPr>
      <w:r w:rsidRPr="00694CEE">
        <w:rPr>
          <w:b/>
        </w:rPr>
        <w:t>Mutual Aid Agreement or Assistance Agreement</w:t>
      </w:r>
      <w:r w:rsidRPr="00694CEE">
        <w:t>: A written or oral agreement between and among agencies/organizations and/or jurisdictions that provides a mechanism to quickly obtain assistance in the form of personnel, equipment, materials, and other associated services. The primary objective is to facilitate the rapid, short-term deployment of support prior to, during, and/or after an incident.</w:t>
      </w:r>
    </w:p>
    <w:p w14:paraId="75C37E89" w14:textId="77777777" w:rsidR="0097642F" w:rsidRPr="00694CEE" w:rsidRDefault="0097642F" w:rsidP="0097642F">
      <w:pPr>
        <w:pStyle w:val="BodyText"/>
      </w:pPr>
      <w:r w:rsidRPr="00694CEE">
        <w:rPr>
          <w:b/>
        </w:rPr>
        <w:t>National</w:t>
      </w:r>
      <w:r w:rsidRPr="00694CEE">
        <w:t>: Of a nationwide character, including the local, state, tribal, territorial, and Federal aspects of governance and policy.</w:t>
      </w:r>
    </w:p>
    <w:p w14:paraId="67DA33F8" w14:textId="77777777" w:rsidR="0097642F" w:rsidRPr="00694CEE" w:rsidRDefault="0097642F" w:rsidP="0097642F">
      <w:pPr>
        <w:pStyle w:val="BodyText"/>
      </w:pPr>
      <w:r w:rsidRPr="00694CEE">
        <w:rPr>
          <w:b/>
        </w:rPr>
        <w:t>National Incident Management System</w:t>
      </w:r>
      <w:r w:rsidRPr="00694CEE">
        <w:t>: A systematic, proactive approach to guide all levels of government, NGOs, and the private sector to work together to prevent, protect against, mitigate, respond to, and recover from the effects of incidents. NIMS provides stakeholders across the whole community with the shared vocabulary, systems, and processes to successfully deliver the capabilities described in the National Preparedness System. NIMS provides a consistent foundation for dealing with all incidents, ranging from daily occurrences to incidents requiring a coordinated Federal response.</w:t>
      </w:r>
    </w:p>
    <w:p w14:paraId="3908A801" w14:textId="77777777" w:rsidR="0097642F" w:rsidRPr="00694CEE" w:rsidRDefault="0097642F" w:rsidP="0097642F">
      <w:pPr>
        <w:pStyle w:val="BodyText"/>
      </w:pPr>
      <w:r w:rsidRPr="00694CEE">
        <w:rPr>
          <w:b/>
        </w:rPr>
        <w:t>National Planning Frameworks</w:t>
      </w:r>
      <w:r w:rsidRPr="00694CEE">
        <w:t>: Guidance documents for each of the five preparedness mission areas that describe how the whole community works together to achieve the National Preparedness Goal. The Frameworks foster a shared understanding of roles and responsibilities, from the firehouse to the White House, and clarifies how the Nation coordinates, shares information, and works together—ultimately resulting in a more secure and resilient Nation.</w:t>
      </w:r>
    </w:p>
    <w:p w14:paraId="1C221252" w14:textId="77777777" w:rsidR="0097642F" w:rsidRPr="00694CEE" w:rsidRDefault="0097642F" w:rsidP="0097642F">
      <w:pPr>
        <w:pStyle w:val="BodyText"/>
      </w:pPr>
      <w:r w:rsidRPr="00694CEE">
        <w:rPr>
          <w:b/>
        </w:rPr>
        <w:t>National Preparedness</w:t>
      </w:r>
      <w:r w:rsidRPr="00694CEE">
        <w:t>: The actions taken to plan, organize, equip, train, and exercise to build and sustain the capabilities necessary to prevent, protect against, mitigate the effects of, respond to, and recover from those threats that pose the greatest risk to the security of the Nation.</w:t>
      </w:r>
    </w:p>
    <w:p w14:paraId="6225931A" w14:textId="77777777" w:rsidR="0097642F" w:rsidRPr="00694CEE" w:rsidRDefault="0097642F" w:rsidP="0097642F">
      <w:pPr>
        <w:pStyle w:val="BodyText"/>
      </w:pPr>
      <w:r w:rsidRPr="00694CEE">
        <w:rPr>
          <w:b/>
        </w:rPr>
        <w:t>National Preparedness Goal</w:t>
      </w:r>
      <w:r w:rsidRPr="00694CEE">
        <w:t>: Doctrine describing what it means for the whole community to be prepared for the types of incidents that pose the greatest threat to the security of the Nation, including acts of terrorism and emergencies and disasters, regardless of cause. The goal itself is: “A secure and resilient Nation with the capabilities required across the whole community to prevent, protect against, mitigate, respond to, and recover from the threats and hazards that pose the greatest risk.”</w:t>
      </w:r>
    </w:p>
    <w:p w14:paraId="17BCBF38" w14:textId="77777777" w:rsidR="006F3406" w:rsidRPr="00694CEE" w:rsidRDefault="006F3406" w:rsidP="006F3406">
      <w:pPr>
        <w:pStyle w:val="BodyText"/>
      </w:pPr>
      <w:r w:rsidRPr="00694CEE">
        <w:rPr>
          <w:b/>
        </w:rPr>
        <w:t>National Preparedness System</w:t>
      </w:r>
      <w:r w:rsidRPr="00694CEE">
        <w:t>: An organized process to achieve the National Preparedness Goal of a secure and resilient Nation.</w:t>
      </w:r>
    </w:p>
    <w:p w14:paraId="3F008BFA" w14:textId="77777777" w:rsidR="006F3406" w:rsidRPr="00694CEE" w:rsidRDefault="006F3406" w:rsidP="006F3406">
      <w:pPr>
        <w:pStyle w:val="BodyText"/>
      </w:pPr>
      <w:r w:rsidRPr="00694CEE">
        <w:rPr>
          <w:b/>
        </w:rPr>
        <w:t>National Response Coordination Center</w:t>
      </w:r>
      <w:r w:rsidRPr="00694CEE">
        <w:t>: A multiagency coordination center located at FEMA Headquarters. Its staff coordinates the overall Federal support for major disasters and emergencies, including catastrophic incidents and emergency management program implementation.</w:t>
      </w:r>
    </w:p>
    <w:p w14:paraId="1306DE59" w14:textId="77777777" w:rsidR="006F3406" w:rsidRPr="00694CEE" w:rsidRDefault="006F3406" w:rsidP="006F3406">
      <w:pPr>
        <w:pStyle w:val="BodyText"/>
      </w:pPr>
      <w:r w:rsidRPr="00694CEE">
        <w:rPr>
          <w:b/>
        </w:rPr>
        <w:t>Nongovernmental Organization</w:t>
      </w:r>
      <w:r w:rsidRPr="00694CEE">
        <w:t>: A group that is based on the interests of its members, individuals, or institutions. An NGO is not created by a government, but it may work cooperatively with government. Examples of NGOs include faith-based groups, relief agencies, organizations that support people with access and functional needs, and animal welfare organizations.</w:t>
      </w:r>
    </w:p>
    <w:p w14:paraId="098CBEB9" w14:textId="77777777" w:rsidR="006F3406" w:rsidRPr="00694CEE" w:rsidRDefault="006F3406" w:rsidP="006F3406">
      <w:pPr>
        <w:pStyle w:val="BodyText"/>
      </w:pPr>
      <w:r w:rsidRPr="00694CEE">
        <w:rPr>
          <w:b/>
        </w:rPr>
        <w:t>Normal Operations/Steady State</w:t>
      </w:r>
      <w:r w:rsidRPr="00694CEE">
        <w:t>: The activation level that describes routine monitoring of jurisdictional situation (no event or incident anticipated).</w:t>
      </w:r>
    </w:p>
    <w:p w14:paraId="777D7022" w14:textId="77777777" w:rsidR="006F3406" w:rsidRPr="00694CEE" w:rsidRDefault="006F3406" w:rsidP="006F3406">
      <w:pPr>
        <w:pStyle w:val="BodyText"/>
      </w:pPr>
      <w:r w:rsidRPr="00694CEE">
        <w:rPr>
          <w:b/>
        </w:rPr>
        <w:t>Officer</w:t>
      </w:r>
      <w:r w:rsidRPr="00694CEE">
        <w:t>: The ICS title for a member of the Command Staff authorized to make decisions and take action related to his/her area of responsibility.</w:t>
      </w:r>
    </w:p>
    <w:p w14:paraId="2243B9A5" w14:textId="77777777" w:rsidR="006F3406" w:rsidRPr="00694CEE" w:rsidRDefault="006F3406" w:rsidP="006F3406">
      <w:pPr>
        <w:pStyle w:val="BodyText"/>
      </w:pPr>
      <w:r w:rsidRPr="00694CEE">
        <w:rPr>
          <w:b/>
        </w:rPr>
        <w:lastRenderedPageBreak/>
        <w:t>Operational Period</w:t>
      </w:r>
      <w:r w:rsidRPr="00694CEE">
        <w:t>: The time scheduled for executing a given set of operation actions, as specified in the IAP. Operational periods can be of various lengths, but are typically 12 to 24 hours.</w:t>
      </w:r>
    </w:p>
    <w:p w14:paraId="1B35BAFF" w14:textId="77777777" w:rsidR="006F3406" w:rsidRPr="00694CEE" w:rsidRDefault="006F3406" w:rsidP="006F3406">
      <w:pPr>
        <w:pStyle w:val="BodyText"/>
      </w:pPr>
      <w:r w:rsidRPr="00694CEE">
        <w:rPr>
          <w:b/>
        </w:rPr>
        <w:t>Operational Security</w:t>
      </w:r>
      <w:r w:rsidRPr="00694CEE">
        <w:t>: The implementation of procedures and activities to protect sensitive or classified operations involving sources and methods of intelligence collection, investigative techniques, tactical actions, countersurveillance measures, counterintelligence methods, undercover officers, cooperating witnesses, and informants.</w:t>
      </w:r>
    </w:p>
    <w:p w14:paraId="77538A1F" w14:textId="407466C9" w:rsidR="006F3406" w:rsidRPr="00694CEE" w:rsidRDefault="006B17B5" w:rsidP="006F3406">
      <w:pPr>
        <w:pStyle w:val="BodyText"/>
      </w:pPr>
      <w:r w:rsidRPr="00694CEE">
        <w:rPr>
          <w:b/>
        </w:rPr>
        <w:t>Operations Section</w:t>
      </w:r>
      <w:r w:rsidR="006F3406" w:rsidRPr="00694CEE">
        <w:t xml:space="preserve">: The ICS Section responsible for implementing tactical incident operations described in the IAP. In ICS, the </w:t>
      </w:r>
      <w:r w:rsidRPr="00694CEE">
        <w:t>Operations Coordination Section</w:t>
      </w:r>
      <w:r w:rsidR="006F3406" w:rsidRPr="00694CEE">
        <w:t xml:space="preserve"> may include subordinate branches, divisions, and/or groups.</w:t>
      </w:r>
    </w:p>
    <w:p w14:paraId="5AE6BE06" w14:textId="77777777" w:rsidR="006F3406" w:rsidRPr="00694CEE" w:rsidRDefault="006F3406" w:rsidP="006F3406">
      <w:pPr>
        <w:pStyle w:val="BodyText"/>
      </w:pPr>
      <w:r w:rsidRPr="00694CEE">
        <w:rPr>
          <w:b/>
        </w:rPr>
        <w:t>Organization</w:t>
      </w:r>
      <w:r w:rsidRPr="00694CEE">
        <w:t>: Any association or group of persons with like objectives. Examples include, but are not limited to, governmental departments and agencies, NGOs, and private sector entities.</w:t>
      </w:r>
    </w:p>
    <w:p w14:paraId="6114C245" w14:textId="77777777" w:rsidR="006F3406" w:rsidRPr="00694CEE" w:rsidRDefault="006F3406" w:rsidP="006F3406">
      <w:pPr>
        <w:pStyle w:val="BodyText"/>
      </w:pPr>
      <w:r w:rsidRPr="00694CEE">
        <w:rPr>
          <w:b/>
        </w:rPr>
        <w:t>Plain Language</w:t>
      </w:r>
      <w:r w:rsidRPr="00694CEE">
        <w:t>: Communication that the intended audience can understand and that meets the communicator’s purpose. For the purpose of NIMS, plain language refers to a communication style that avoids or limits the use of codes, abbreviations, and jargon, as appropriate, during incidents involving more than a single agency.</w:t>
      </w:r>
    </w:p>
    <w:p w14:paraId="746DC5F4" w14:textId="77777777" w:rsidR="006F3406" w:rsidRPr="00694CEE" w:rsidRDefault="006F3406" w:rsidP="006F3406">
      <w:pPr>
        <w:pStyle w:val="BodyText"/>
      </w:pPr>
      <w:r w:rsidRPr="00694CEE">
        <w:rPr>
          <w:b/>
        </w:rPr>
        <w:t>Planned Event (Event)</w:t>
      </w:r>
      <w:r w:rsidRPr="00694CEE">
        <w:t>: An incident that is a scheduled non-emergency activity (e.g., sporting event, concert, parade).</w:t>
      </w:r>
    </w:p>
    <w:p w14:paraId="32500945" w14:textId="77777777" w:rsidR="006F3406" w:rsidRPr="00694CEE" w:rsidRDefault="006F3406" w:rsidP="006F3406">
      <w:pPr>
        <w:pStyle w:val="BodyText"/>
      </w:pPr>
      <w:r w:rsidRPr="00694CEE">
        <w:rPr>
          <w:b/>
        </w:rPr>
        <w:t>Planning Meeting</w:t>
      </w:r>
      <w:r w:rsidRPr="00694CEE">
        <w:t>: A meeting held, as needed, before and throughout an incident to select specific strategies and tactics for incident control operations and for service and support planning.</w:t>
      </w:r>
    </w:p>
    <w:p w14:paraId="451BC35B" w14:textId="4C97F1F4" w:rsidR="006F3406" w:rsidRPr="00694CEE" w:rsidRDefault="009C5599" w:rsidP="006F3406">
      <w:pPr>
        <w:pStyle w:val="BodyText"/>
      </w:pPr>
      <w:r w:rsidRPr="00694CEE">
        <w:rPr>
          <w:b/>
        </w:rPr>
        <w:t>Planning Section</w:t>
      </w:r>
      <w:r w:rsidR="006F3406" w:rsidRPr="00694CEE">
        <w:t>: The ICS Section that collects, evaluates, and disseminates operational information related to the incident and for the preparation and documentation of the IAP. This section also maintains information on the current and forecasted situation and on the status of resources assigned to the incident.</w:t>
      </w:r>
    </w:p>
    <w:p w14:paraId="6D48FE29" w14:textId="77777777" w:rsidR="006F3406" w:rsidRPr="00694CEE" w:rsidRDefault="006F3406" w:rsidP="006F3406">
      <w:pPr>
        <w:pStyle w:val="BodyText"/>
      </w:pPr>
      <w:r w:rsidRPr="00694CEE">
        <w:rPr>
          <w:b/>
        </w:rPr>
        <w:t>Position Qualifications</w:t>
      </w:r>
      <w:r w:rsidRPr="00694CEE">
        <w:t>: The minimum criteria necessary for individuals to fill a specific position.</w:t>
      </w:r>
    </w:p>
    <w:p w14:paraId="244B6900" w14:textId="77777777" w:rsidR="006F3406" w:rsidRPr="00694CEE" w:rsidRDefault="006F3406" w:rsidP="006F3406">
      <w:pPr>
        <w:pStyle w:val="BodyText"/>
      </w:pPr>
      <w:r w:rsidRPr="00694CEE">
        <w:rPr>
          <w:b/>
        </w:rPr>
        <w:t>Prevention</w:t>
      </w:r>
      <w:r w:rsidRPr="00694CEE">
        <w:t>: The capabilities necessary to avoid, prevent, or stop a threatened or actual act of terrorism. In national preparedness guidance, the term “prevention” refers to preventing imminent threats.</w:t>
      </w:r>
    </w:p>
    <w:p w14:paraId="7C07F372" w14:textId="77777777" w:rsidR="006F3406" w:rsidRPr="00694CEE" w:rsidRDefault="006F3406" w:rsidP="006F3406">
      <w:pPr>
        <w:pStyle w:val="BodyText"/>
      </w:pPr>
      <w:r w:rsidRPr="00694CEE">
        <w:rPr>
          <w:b/>
        </w:rPr>
        <w:t>Private Sector</w:t>
      </w:r>
      <w:r w:rsidRPr="00694CEE">
        <w:t>: Organizations and individuals that are not part of any governmental structure. The private sector includes for-profit and not-for-profit organizations, formal and informal structures, commerce, and industry.</w:t>
      </w:r>
    </w:p>
    <w:p w14:paraId="5813636F" w14:textId="77777777" w:rsidR="006F3406" w:rsidRPr="00694CEE" w:rsidRDefault="006F3406" w:rsidP="006F3406">
      <w:pPr>
        <w:pStyle w:val="BodyText"/>
      </w:pPr>
      <w:r w:rsidRPr="00694CEE">
        <w:rPr>
          <w:b/>
        </w:rPr>
        <w:t>Protection</w:t>
      </w:r>
      <w:r w:rsidRPr="00694CEE">
        <w:t>: The capabilities necessary to secure the homeland against acts of terrorism and manmade or natural disasters.</w:t>
      </w:r>
    </w:p>
    <w:p w14:paraId="7ADA7F73" w14:textId="77777777" w:rsidR="006F3406" w:rsidRPr="00694CEE" w:rsidRDefault="006F3406" w:rsidP="006F3406">
      <w:pPr>
        <w:pStyle w:val="BodyText"/>
      </w:pPr>
      <w:r w:rsidRPr="00694CEE">
        <w:rPr>
          <w:b/>
        </w:rPr>
        <w:t>Protocol</w:t>
      </w:r>
      <w:r w:rsidRPr="00694CEE">
        <w:t>: A set of established guidelines for actions (designated by individuals, teams, functions, or capabilities) under various specified conditions.</w:t>
      </w:r>
    </w:p>
    <w:p w14:paraId="2B584EB9" w14:textId="77777777" w:rsidR="006F3406" w:rsidRPr="00694CEE" w:rsidRDefault="006F3406" w:rsidP="006F3406">
      <w:pPr>
        <w:pStyle w:val="BodyText"/>
      </w:pPr>
      <w:r w:rsidRPr="00694CEE">
        <w:rPr>
          <w:b/>
        </w:rPr>
        <w:t>Public Information</w:t>
      </w:r>
      <w:r w:rsidRPr="00694CEE">
        <w:t>: Processes, procedures, and systems for communicating timely, accurate, and accessible information on an incident’s cause, size, and current situation; resources committed; and other matters of general interest to the public, responders, and additional stakeholders (both directly affected and indirectly affected).</w:t>
      </w:r>
    </w:p>
    <w:p w14:paraId="75D0D111" w14:textId="77777777" w:rsidR="006F3406" w:rsidRPr="00694CEE" w:rsidRDefault="006F3406" w:rsidP="006F3406">
      <w:pPr>
        <w:pStyle w:val="BodyText"/>
      </w:pPr>
      <w:r w:rsidRPr="00694CEE">
        <w:rPr>
          <w:b/>
        </w:rPr>
        <w:t>Public Information Officer</w:t>
      </w:r>
      <w:r w:rsidRPr="00694CEE">
        <w:t>: A member of the ICS Command Staff responsible for interfacing with the public and media and/or with other agencies with incident-related information needs.</w:t>
      </w:r>
    </w:p>
    <w:p w14:paraId="66F16C6A" w14:textId="77777777" w:rsidR="006F3406" w:rsidRPr="00694CEE" w:rsidRDefault="006F3406" w:rsidP="006F3406">
      <w:pPr>
        <w:pStyle w:val="BodyText"/>
      </w:pPr>
      <w:r w:rsidRPr="00694CEE">
        <w:rPr>
          <w:b/>
        </w:rPr>
        <w:t>Recovery</w:t>
      </w:r>
      <w:r w:rsidRPr="00694CEE">
        <w:t>: The capabilities necessary to assist communities affected by an incident to recover effectively.</w:t>
      </w:r>
    </w:p>
    <w:p w14:paraId="56D9066F" w14:textId="77777777" w:rsidR="006F3406" w:rsidRPr="00694CEE" w:rsidRDefault="006F3406" w:rsidP="006F3406">
      <w:pPr>
        <w:pStyle w:val="BodyText"/>
      </w:pPr>
      <w:r w:rsidRPr="00694CEE">
        <w:rPr>
          <w:b/>
        </w:rPr>
        <w:t>Recovery Plan</w:t>
      </w:r>
      <w:r w:rsidRPr="00694CEE">
        <w:t>: A plan to restore an incident-affected area or community.</w:t>
      </w:r>
    </w:p>
    <w:p w14:paraId="5ED8A7B0" w14:textId="77777777" w:rsidR="006F3406" w:rsidRPr="00694CEE" w:rsidRDefault="006F3406" w:rsidP="006F3406">
      <w:pPr>
        <w:pStyle w:val="BodyText"/>
      </w:pPr>
      <w:r w:rsidRPr="00694CEE">
        <w:rPr>
          <w:b/>
        </w:rPr>
        <w:t>Recovery Support Function</w:t>
      </w:r>
      <w:r w:rsidRPr="00694CEE">
        <w:t>: Organizing structures for key functional areas of assistance outlined in the National Disaster Recovery Framework that group capabilities of various government and private sector partner organizations to promote effective recovery from disasters before and after disasters strike.</w:t>
      </w:r>
    </w:p>
    <w:p w14:paraId="38A60333" w14:textId="77777777" w:rsidR="006F3406" w:rsidRPr="00694CEE" w:rsidRDefault="006F3406" w:rsidP="006F3406">
      <w:pPr>
        <w:pStyle w:val="BodyText"/>
      </w:pPr>
      <w:r w:rsidRPr="00694CEE">
        <w:rPr>
          <w:b/>
        </w:rPr>
        <w:lastRenderedPageBreak/>
        <w:t>Reimbursement</w:t>
      </w:r>
      <w:r w:rsidRPr="00694CEE">
        <w:t>: A mechanism to recoup funds expended for incident-specific activities.</w:t>
      </w:r>
    </w:p>
    <w:p w14:paraId="53D58375" w14:textId="77777777" w:rsidR="006F3406" w:rsidRPr="00694CEE" w:rsidRDefault="006F3406" w:rsidP="006F3406">
      <w:pPr>
        <w:pStyle w:val="BodyText"/>
      </w:pPr>
      <w:r w:rsidRPr="00694CEE">
        <w:rPr>
          <w:b/>
        </w:rPr>
        <w:t>Resource Management</w:t>
      </w:r>
      <w:r w:rsidRPr="00694CEE">
        <w:t>: Systems for identifying available resources at all jurisdictional levels to enable timely, efficient, and unimpeded access to resources needed to prepare for, respond to, or recover from an incident.</w:t>
      </w:r>
    </w:p>
    <w:p w14:paraId="412107BB" w14:textId="77777777" w:rsidR="006F3406" w:rsidRPr="00694CEE" w:rsidRDefault="006F3406" w:rsidP="006F3406">
      <w:pPr>
        <w:pStyle w:val="BodyText"/>
        <w:rPr>
          <w:i/>
        </w:rPr>
      </w:pPr>
      <w:r w:rsidRPr="00694CEE">
        <w:rPr>
          <w:b/>
        </w:rPr>
        <w:t xml:space="preserve">Resource Team: </w:t>
      </w:r>
      <w:r w:rsidRPr="00694CEE">
        <w:t xml:space="preserve">See </w:t>
      </w:r>
      <w:r w:rsidRPr="00694CEE">
        <w:rPr>
          <w:i/>
        </w:rPr>
        <w:t>Strike Team.</w:t>
      </w:r>
    </w:p>
    <w:p w14:paraId="2B325DD0" w14:textId="77777777" w:rsidR="006F3406" w:rsidRPr="00694CEE" w:rsidRDefault="006F3406" w:rsidP="006F3406">
      <w:pPr>
        <w:pStyle w:val="BodyText"/>
      </w:pPr>
      <w:r w:rsidRPr="00694CEE">
        <w:rPr>
          <w:b/>
        </w:rPr>
        <w:t>Resource Tracking</w:t>
      </w:r>
      <w:r w:rsidRPr="00694CEE">
        <w:t>: The process that all incident personnel and staff from associated organizations use to maintain information regarding the location and status of resources ordered for, deployed to, or assigned to an incident.</w:t>
      </w:r>
    </w:p>
    <w:p w14:paraId="05E6D66C" w14:textId="77777777" w:rsidR="006F3406" w:rsidRPr="00694CEE" w:rsidRDefault="006F3406" w:rsidP="006F3406">
      <w:pPr>
        <w:pStyle w:val="BodyText"/>
      </w:pPr>
      <w:r w:rsidRPr="00694CEE">
        <w:rPr>
          <w:b/>
        </w:rPr>
        <w:t>Resources</w:t>
      </w:r>
      <w:r w:rsidRPr="00694CEE">
        <w:t>: Personnel, equipment, teams, supplies, and facilities available or potentially available for assignment to incident operations and for which status is maintained. Resources are described by kind and type and may be used in operational support or supervisory capacities at an incident or at an EOC.</w:t>
      </w:r>
    </w:p>
    <w:p w14:paraId="39136866" w14:textId="77777777" w:rsidR="006F3406" w:rsidRPr="00694CEE" w:rsidRDefault="006F3406" w:rsidP="006F3406">
      <w:pPr>
        <w:pStyle w:val="BodyText"/>
      </w:pPr>
      <w:r w:rsidRPr="00694CEE">
        <w:rPr>
          <w:b/>
        </w:rPr>
        <w:t>Response</w:t>
      </w:r>
      <w:r w:rsidRPr="00694CEE">
        <w:t>: The capabilities necessary to save lives, protect property and the environment, and meet basic human needs after an incident has occurred.</w:t>
      </w:r>
    </w:p>
    <w:p w14:paraId="3898E43A" w14:textId="77777777" w:rsidR="006F3406" w:rsidRPr="00694CEE" w:rsidRDefault="006F3406" w:rsidP="006F3406">
      <w:pPr>
        <w:pStyle w:val="BodyText"/>
      </w:pPr>
      <w:r w:rsidRPr="00694CEE">
        <w:rPr>
          <w:b/>
        </w:rPr>
        <w:t>Safety Officer</w:t>
      </w:r>
      <w:r w:rsidRPr="00694CEE">
        <w:t>: In ICS, a member of the Command Staff responsible for monitoring incident operations and advising the Incident Commander or Unified Command on all matters relating to operational safety, including the health and safety of incident personnel. The Safety Officer modifies or stops the work of personnel to prevent unsafe acts.</w:t>
      </w:r>
    </w:p>
    <w:p w14:paraId="5C78505F" w14:textId="77777777" w:rsidR="006F3406" w:rsidRPr="00694CEE" w:rsidRDefault="006F3406" w:rsidP="006F3406">
      <w:pPr>
        <w:pStyle w:val="BodyText"/>
      </w:pPr>
      <w:r w:rsidRPr="00694CEE">
        <w:rPr>
          <w:b/>
        </w:rPr>
        <w:t>Section</w:t>
      </w:r>
      <w:r w:rsidRPr="00694CEE">
        <w:t>: The ICS organizational element having responsibility for a major functional area of incident management (e.g., Operations, Planning, Logistics, and Finance/Administration).</w:t>
      </w:r>
    </w:p>
    <w:p w14:paraId="0EB03B69" w14:textId="77777777" w:rsidR="006F3406" w:rsidRPr="00694CEE" w:rsidRDefault="006F3406" w:rsidP="006F3406">
      <w:pPr>
        <w:pStyle w:val="BodyText"/>
      </w:pPr>
      <w:r w:rsidRPr="00694CEE">
        <w:rPr>
          <w:b/>
        </w:rPr>
        <w:t>Single Resource</w:t>
      </w:r>
      <w:r w:rsidRPr="00694CEE">
        <w:t>: An individual, a piece of equipment and its personnel complement, or a crew/team of individuals with an identified work supervisor that can be used on an incident.</w:t>
      </w:r>
    </w:p>
    <w:p w14:paraId="19E3D807" w14:textId="77777777" w:rsidR="006F3406" w:rsidRPr="00694CEE" w:rsidRDefault="006F3406" w:rsidP="006F3406">
      <w:pPr>
        <w:pStyle w:val="BodyText"/>
      </w:pPr>
      <w:r w:rsidRPr="00694CEE">
        <w:rPr>
          <w:b/>
        </w:rPr>
        <w:t>Situation Report</w:t>
      </w:r>
      <w:r w:rsidRPr="00694CEE">
        <w:t>: Confirmed or verified information regarding the specific details relating to an incident.</w:t>
      </w:r>
    </w:p>
    <w:p w14:paraId="54E356D0" w14:textId="77777777" w:rsidR="006F3406" w:rsidRPr="00694CEE" w:rsidRDefault="006F3406" w:rsidP="006F3406">
      <w:pPr>
        <w:pStyle w:val="BodyText"/>
      </w:pPr>
      <w:r w:rsidRPr="00694CEE">
        <w:rPr>
          <w:b/>
        </w:rPr>
        <w:t>Span of Control</w:t>
      </w:r>
      <w:r w:rsidRPr="00694CEE">
        <w:t>: The number of subordinates for which a supervisor is responsible, usually expressed as the ratio of supervisors to individuals.</w:t>
      </w:r>
    </w:p>
    <w:p w14:paraId="30865456" w14:textId="77777777" w:rsidR="006F3406" w:rsidRPr="00694CEE" w:rsidRDefault="006F3406" w:rsidP="006F3406">
      <w:pPr>
        <w:pStyle w:val="BodyText"/>
      </w:pPr>
      <w:r w:rsidRPr="00694CEE">
        <w:rPr>
          <w:b/>
        </w:rPr>
        <w:t>Staging Area</w:t>
      </w:r>
      <w:r w:rsidRPr="00694CEE">
        <w:t>: A temporary location for available resources in which personnel, supplies, and equipment await operational assignment.</w:t>
      </w:r>
    </w:p>
    <w:p w14:paraId="2C5E3ADD" w14:textId="77777777" w:rsidR="006F3406" w:rsidRPr="00694CEE" w:rsidRDefault="006F3406" w:rsidP="006F3406">
      <w:pPr>
        <w:pStyle w:val="BodyText"/>
      </w:pPr>
      <w:r w:rsidRPr="00694CEE">
        <w:rPr>
          <w:b/>
        </w:rPr>
        <w:t>Standard Operating Procedure</w:t>
      </w:r>
      <w:r w:rsidRPr="00694CEE">
        <w:t>: A reference document or an operations manual that provides the purpose, authorities, duration, and details for the preferred method of performing a single function or several interrelated functions in a uniform manner.</w:t>
      </w:r>
    </w:p>
    <w:p w14:paraId="3604FF09" w14:textId="77777777" w:rsidR="006F3406" w:rsidRPr="00694CEE" w:rsidRDefault="006F3406" w:rsidP="006F3406">
      <w:pPr>
        <w:pStyle w:val="BodyText"/>
      </w:pPr>
      <w:r w:rsidRPr="00694CEE">
        <w:rPr>
          <w:b/>
        </w:rPr>
        <w:t>State</w:t>
      </w:r>
      <w:r w:rsidRPr="00694CEE">
        <w:t>: Used in this document to include any state of the United States, the District of Columbia, the Commonwealth of Puerto Rico, the Virgin Islands, Guam, American Samoa, the Commonwealth of the Northern Mariana Islands, and any possession of the United States.</w:t>
      </w:r>
    </w:p>
    <w:p w14:paraId="78B8D26F" w14:textId="77777777" w:rsidR="006F3406" w:rsidRPr="00694CEE" w:rsidRDefault="006F3406" w:rsidP="006F3406">
      <w:pPr>
        <w:pStyle w:val="BodyText"/>
      </w:pPr>
      <w:r w:rsidRPr="00694CEE">
        <w:rPr>
          <w:b/>
        </w:rPr>
        <w:t>Status Report</w:t>
      </w:r>
      <w:r w:rsidRPr="00694CEE">
        <w:t>: Reports, such as spot reports, that include vital and/or time-sensitive information. Status reports are typically function-specific, less formal than situation reports, and are not always issued on a specific schedule.</w:t>
      </w:r>
    </w:p>
    <w:p w14:paraId="656DE82E" w14:textId="77777777" w:rsidR="006F3406" w:rsidRPr="00694CEE" w:rsidRDefault="006F3406" w:rsidP="006F3406">
      <w:pPr>
        <w:pStyle w:val="BodyText"/>
      </w:pPr>
      <w:r w:rsidRPr="00694CEE">
        <w:rPr>
          <w:b/>
        </w:rPr>
        <w:t>Strategy</w:t>
      </w:r>
      <w:r w:rsidRPr="00694CEE">
        <w:t>: The general course of action or direction to accomplish incident objectives.</w:t>
      </w:r>
    </w:p>
    <w:p w14:paraId="4471104A" w14:textId="77777777" w:rsidR="006F3406" w:rsidRPr="00694CEE" w:rsidRDefault="006F3406" w:rsidP="006F3406">
      <w:pPr>
        <w:pStyle w:val="BodyText"/>
      </w:pPr>
      <w:r w:rsidRPr="00694CEE">
        <w:rPr>
          <w:b/>
        </w:rPr>
        <w:t>Strike Team</w:t>
      </w:r>
      <w:r w:rsidRPr="00694CEE">
        <w:t>: A set number of resources of the same kind and type that have an established minimum number of personnel, common communications, and a leader. In the law enforcement community, strike teams are referred to as resource teams.</w:t>
      </w:r>
    </w:p>
    <w:p w14:paraId="408AD015" w14:textId="77777777" w:rsidR="006F3406" w:rsidRPr="00694CEE" w:rsidRDefault="006F3406" w:rsidP="006F3406">
      <w:pPr>
        <w:pStyle w:val="BodyText"/>
      </w:pPr>
      <w:r w:rsidRPr="00694CEE">
        <w:rPr>
          <w:b/>
        </w:rPr>
        <w:t>Supervisor</w:t>
      </w:r>
      <w:r w:rsidRPr="00694CEE">
        <w:t>: The ICS title for an individual responsible for a division or group.</w:t>
      </w:r>
    </w:p>
    <w:p w14:paraId="285D905E" w14:textId="77777777" w:rsidR="006F3406" w:rsidRPr="00694CEE" w:rsidRDefault="006F3406" w:rsidP="006F3406">
      <w:pPr>
        <w:pStyle w:val="BodyText"/>
      </w:pPr>
      <w:r w:rsidRPr="00694CEE">
        <w:rPr>
          <w:b/>
        </w:rPr>
        <w:t>System</w:t>
      </w:r>
      <w:r w:rsidRPr="00694CEE">
        <w:t>: Any combination of processes, facilities, equipment, personnel, procedures, and communications integrated for a specific purpose.</w:t>
      </w:r>
    </w:p>
    <w:p w14:paraId="28783EB7" w14:textId="77777777" w:rsidR="006F3406" w:rsidRPr="00694CEE" w:rsidRDefault="006F3406" w:rsidP="006F3406">
      <w:pPr>
        <w:pStyle w:val="BodyText"/>
      </w:pPr>
      <w:r w:rsidRPr="00694CEE">
        <w:rPr>
          <w:b/>
        </w:rPr>
        <w:lastRenderedPageBreak/>
        <w:t>Tactics</w:t>
      </w:r>
      <w:r w:rsidRPr="00694CEE">
        <w:t>: The deployment and directing of resources on an incident to accomplish the objectives.</w:t>
      </w:r>
    </w:p>
    <w:p w14:paraId="089416EF" w14:textId="77777777" w:rsidR="006F3406" w:rsidRPr="00694CEE" w:rsidRDefault="006F3406" w:rsidP="006F3406">
      <w:pPr>
        <w:pStyle w:val="BodyText"/>
      </w:pPr>
      <w:r w:rsidRPr="00694CEE">
        <w:rPr>
          <w:b/>
        </w:rPr>
        <w:t>Task Force</w:t>
      </w:r>
      <w:r w:rsidRPr="00694CEE">
        <w:t>: Any combination of resources of different kinds and/or types assembled to support a specific mission or operational need.</w:t>
      </w:r>
    </w:p>
    <w:p w14:paraId="344089CB" w14:textId="77777777" w:rsidR="006F3406" w:rsidRPr="00694CEE" w:rsidRDefault="006F3406" w:rsidP="006F3406">
      <w:pPr>
        <w:pStyle w:val="BodyText"/>
      </w:pPr>
      <w:r w:rsidRPr="00694CEE">
        <w:rPr>
          <w:b/>
        </w:rPr>
        <w:t>Terrorism</w:t>
      </w:r>
      <w:r w:rsidRPr="00694CEE">
        <w:t>: Any activity that involves an act that is dangerous to human life or potentially destructive of critical infrastructure and is a violation of the criminal laws of the United States or of any state or other subdivision of the United States; and appears to be intended to intimidate or coerce a civilian population, or to influence the policy of a government by intimidation or coercion, or to affect the conduct of a government by mass destruction, assassination, or kidnapping.</w:t>
      </w:r>
    </w:p>
    <w:p w14:paraId="2AF308B7" w14:textId="77777777" w:rsidR="006F3406" w:rsidRPr="00694CEE" w:rsidRDefault="006F3406" w:rsidP="006F3406">
      <w:pPr>
        <w:pStyle w:val="BodyText"/>
      </w:pPr>
      <w:r w:rsidRPr="00694CEE">
        <w:rPr>
          <w:b/>
        </w:rPr>
        <w:t>Threat</w:t>
      </w:r>
      <w:r w:rsidRPr="00694CEE">
        <w:t>: A natural or manmade occurrence, an individual, an entity, or an action having or indicating the potential to harm life, information, operations, the environment, and/or property.</w:t>
      </w:r>
    </w:p>
    <w:p w14:paraId="48A21166" w14:textId="77777777" w:rsidR="006F3406" w:rsidRPr="00694CEE" w:rsidRDefault="006F3406" w:rsidP="006F3406">
      <w:pPr>
        <w:pStyle w:val="BodyText"/>
      </w:pPr>
      <w:r w:rsidRPr="00694CEE">
        <w:rPr>
          <w:b/>
        </w:rPr>
        <w:t>Tools</w:t>
      </w:r>
      <w:r w:rsidRPr="00694CEE">
        <w:t>: Instruments and capabilities that allow the professional performance of tasks, such as information systems, agreements, doctrine, capabilities, and legislative authorities.</w:t>
      </w:r>
    </w:p>
    <w:p w14:paraId="0C824362" w14:textId="77777777" w:rsidR="006F3406" w:rsidRPr="00694CEE" w:rsidRDefault="006F3406" w:rsidP="006F3406">
      <w:pPr>
        <w:pStyle w:val="BodyText"/>
      </w:pPr>
      <w:r w:rsidRPr="00694CEE">
        <w:rPr>
          <w:b/>
        </w:rPr>
        <w:t>Type</w:t>
      </w:r>
      <w:r w:rsidRPr="00694CEE">
        <w:t>: A NIMS resource classification that refers to capability of a specific kind of resource to which a metric is applied to designate it as a specific numbered class.</w:t>
      </w:r>
    </w:p>
    <w:p w14:paraId="7C5FCB75" w14:textId="77777777" w:rsidR="006F3406" w:rsidRPr="00694CEE" w:rsidRDefault="006F3406" w:rsidP="006F3406">
      <w:pPr>
        <w:pStyle w:val="BodyText"/>
      </w:pPr>
      <w:r w:rsidRPr="00694CEE">
        <w:rPr>
          <w:b/>
        </w:rPr>
        <w:t>Unified Area Command</w:t>
      </w:r>
      <w:r w:rsidRPr="00694CEE">
        <w:t xml:space="preserve">: A version of command established when incidents under an Area Command are multijurisdictional. See </w:t>
      </w:r>
      <w:r w:rsidRPr="00694CEE">
        <w:rPr>
          <w:i/>
        </w:rPr>
        <w:t>Area Command</w:t>
      </w:r>
      <w:r w:rsidRPr="00694CEE">
        <w:t>.</w:t>
      </w:r>
    </w:p>
    <w:p w14:paraId="020D44F0" w14:textId="77777777" w:rsidR="006F3406" w:rsidRPr="00694CEE" w:rsidRDefault="006F3406" w:rsidP="006F3406">
      <w:pPr>
        <w:pStyle w:val="BodyText"/>
      </w:pPr>
      <w:r w:rsidRPr="00694CEE">
        <w:rPr>
          <w:b/>
        </w:rPr>
        <w:t>Unified Command</w:t>
      </w:r>
      <w:r w:rsidRPr="00694CEE">
        <w:t>: An ICS application used when more than one agency has incident jurisdiction or when incidents cross political jurisdictions.</w:t>
      </w:r>
    </w:p>
    <w:p w14:paraId="521A615C" w14:textId="77777777" w:rsidR="006F3406" w:rsidRPr="00694CEE" w:rsidRDefault="006F3406" w:rsidP="006F3406">
      <w:pPr>
        <w:pStyle w:val="BodyText"/>
      </w:pPr>
      <w:r w:rsidRPr="00694CEE">
        <w:rPr>
          <w:b/>
        </w:rPr>
        <w:t>Unit</w:t>
      </w:r>
      <w:r w:rsidRPr="00694CEE">
        <w:t>: The organizational element with functional responsibility for a specific activity within the Planning, Logistics, and Finance/Administration Sections in ICS.</w:t>
      </w:r>
    </w:p>
    <w:p w14:paraId="5915ECC6" w14:textId="77777777" w:rsidR="006F3406" w:rsidRPr="00694CEE" w:rsidRDefault="006F3406" w:rsidP="006F3406">
      <w:pPr>
        <w:pStyle w:val="BodyText"/>
      </w:pPr>
      <w:r w:rsidRPr="00694CEE">
        <w:rPr>
          <w:b/>
        </w:rPr>
        <w:t>Unit Leader</w:t>
      </w:r>
      <w:r w:rsidRPr="00694CEE">
        <w:t>: The individual in charge of a unit in ICS.</w:t>
      </w:r>
    </w:p>
    <w:p w14:paraId="39295D6B" w14:textId="77777777" w:rsidR="006F3406" w:rsidRPr="00694CEE" w:rsidRDefault="006F3406" w:rsidP="006F3406">
      <w:pPr>
        <w:pStyle w:val="BodyText"/>
      </w:pPr>
      <w:r w:rsidRPr="00694CEE">
        <w:rPr>
          <w:b/>
        </w:rPr>
        <w:t>United States National Grid</w:t>
      </w:r>
      <w:r w:rsidRPr="00694CEE">
        <w:t>: A point and area location reference system that FEMA and other incident management organizations use as an accurate and expeditious alternative to latitude/longitude.</w:t>
      </w:r>
    </w:p>
    <w:p w14:paraId="02F1A485" w14:textId="77777777" w:rsidR="006F3406" w:rsidRPr="00694CEE" w:rsidRDefault="006F3406" w:rsidP="006F3406">
      <w:pPr>
        <w:pStyle w:val="BodyText"/>
      </w:pPr>
      <w:r w:rsidRPr="00694CEE">
        <w:rPr>
          <w:b/>
        </w:rPr>
        <w:t>Unity of Command</w:t>
      </w:r>
      <w:r w:rsidRPr="00694CEE">
        <w:t>: A NIMS guiding principle stating that each individual involved in incident management reports to and takes direction from only one person.</w:t>
      </w:r>
    </w:p>
    <w:p w14:paraId="0B414335" w14:textId="77777777" w:rsidR="006F3406" w:rsidRPr="00694CEE" w:rsidRDefault="006F3406" w:rsidP="006F3406">
      <w:pPr>
        <w:pStyle w:val="BodyText"/>
      </w:pPr>
      <w:r w:rsidRPr="00694CEE">
        <w:rPr>
          <w:b/>
        </w:rPr>
        <w:t>Unity of Effort</w:t>
      </w:r>
      <w:r w:rsidRPr="00694CEE">
        <w:t>: A NIMS guiding principle that provides coordination through cooperation and common interests and does not interfere with Federal department and agency supervisory, command, or statutory authorities.</w:t>
      </w:r>
    </w:p>
    <w:p w14:paraId="61BC0745" w14:textId="77777777" w:rsidR="006F3406" w:rsidRPr="00694CEE" w:rsidRDefault="006F3406" w:rsidP="006F3406">
      <w:pPr>
        <w:pStyle w:val="BodyText"/>
      </w:pPr>
      <w:r w:rsidRPr="00694CEE">
        <w:rPr>
          <w:b/>
        </w:rPr>
        <w:t>Whole Community</w:t>
      </w:r>
      <w:r w:rsidRPr="00694CEE">
        <w:t>: A focus on enabling the participation in incident management activities of a wide range of players from the private and nonprofit sectors, including NGOs and the general public, in conjunction with the participation of all levels of government, to foster better coordination and working relationships.</w:t>
      </w:r>
    </w:p>
    <w:p w14:paraId="22543CDC" w14:textId="77777777" w:rsidR="00E86E84" w:rsidRPr="00694CEE" w:rsidRDefault="00E86E84" w:rsidP="00332B40">
      <w:pPr>
        <w:pStyle w:val="BodyText"/>
        <w:sectPr w:rsidR="00E86E84" w:rsidRPr="00694CEE" w:rsidSect="008E739E">
          <w:pgSz w:w="12240" w:h="15840" w:code="1"/>
          <w:pgMar w:top="1440" w:right="1440" w:bottom="1440" w:left="1440" w:header="720" w:footer="720" w:gutter="0"/>
          <w:pgNumType w:start="1" w:chapStyle="9"/>
          <w:cols w:space="720"/>
          <w:docGrid w:linePitch="360"/>
        </w:sectPr>
      </w:pPr>
    </w:p>
    <w:p w14:paraId="4FB23156" w14:textId="1329724F" w:rsidR="00332B40" w:rsidRPr="00694CEE" w:rsidRDefault="00E86E84" w:rsidP="00E86E84">
      <w:pPr>
        <w:pStyle w:val="Blank"/>
        <w:rPr>
          <w:noProof w:val="0"/>
        </w:rPr>
        <w:sectPr w:rsidR="00332B40" w:rsidRPr="00694CEE" w:rsidSect="00E86E84">
          <w:pgSz w:w="12240" w:h="15840" w:code="1"/>
          <w:pgMar w:top="1440" w:right="1440" w:bottom="1440" w:left="1440" w:header="720" w:footer="720" w:gutter="0"/>
          <w:pgNumType w:chapStyle="9"/>
          <w:cols w:space="720"/>
          <w:docGrid w:linePitch="360"/>
        </w:sectPr>
      </w:pPr>
      <w:r w:rsidRPr="00694CEE">
        <w:rPr>
          <w:noProof w:val="0"/>
        </w:rPr>
        <w:lastRenderedPageBreak/>
        <w:t xml:space="preserve">This page intentionally </w:t>
      </w:r>
      <w:r w:rsidR="00A47F73" w:rsidRPr="00694CEE">
        <w:rPr>
          <w:noProof w:val="0"/>
        </w:rPr>
        <w:t xml:space="preserve">left </w:t>
      </w:r>
      <w:r w:rsidRPr="00694CEE">
        <w:rPr>
          <w:noProof w:val="0"/>
        </w:rPr>
        <w:t xml:space="preserve">blank. </w:t>
      </w:r>
    </w:p>
    <w:p w14:paraId="3A3DE429" w14:textId="6B1FEEDD" w:rsidR="006F3406" w:rsidRPr="00694CEE" w:rsidRDefault="006F3406" w:rsidP="00E86E84">
      <w:pPr>
        <w:pStyle w:val="Heading9"/>
      </w:pPr>
      <w:bookmarkStart w:id="171" w:name="_Toc53665244"/>
      <w:r w:rsidRPr="00694CEE">
        <w:lastRenderedPageBreak/>
        <w:t>Abbreviations</w:t>
      </w:r>
      <w:bookmarkEnd w:id="171"/>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00" w:firstRow="0" w:lastRow="0" w:firstColumn="0" w:lastColumn="0" w:noHBand="0" w:noVBand="1"/>
      </w:tblPr>
      <w:tblGrid>
        <w:gridCol w:w="2515"/>
        <w:gridCol w:w="6835"/>
      </w:tblGrid>
      <w:tr w:rsidR="00491E19" w:rsidRPr="00694CEE" w14:paraId="72BE8B95" w14:textId="77777777" w:rsidTr="003E4A26">
        <w:tc>
          <w:tcPr>
            <w:tcW w:w="2515" w:type="dxa"/>
          </w:tcPr>
          <w:p w14:paraId="1B9DFC92" w14:textId="2188400E" w:rsidR="00491E19" w:rsidRPr="00694CEE" w:rsidRDefault="00491E19" w:rsidP="00491E19">
            <w:pPr>
              <w:pStyle w:val="TableText"/>
            </w:pPr>
            <w:r w:rsidRPr="00694CEE">
              <w:t>AAR</w:t>
            </w:r>
          </w:p>
        </w:tc>
        <w:tc>
          <w:tcPr>
            <w:tcW w:w="6835" w:type="dxa"/>
          </w:tcPr>
          <w:p w14:paraId="16EF3B31" w14:textId="030E2A9D" w:rsidR="00491E19" w:rsidRPr="00694CEE" w:rsidRDefault="00491E19" w:rsidP="00491E19">
            <w:pPr>
              <w:pStyle w:val="TableText"/>
            </w:pPr>
            <w:r w:rsidRPr="00694CEE">
              <w:t>After-Action Report</w:t>
            </w:r>
          </w:p>
        </w:tc>
      </w:tr>
      <w:tr w:rsidR="006F3406" w:rsidRPr="00694CEE" w14:paraId="04871282" w14:textId="77777777" w:rsidTr="003E4A26">
        <w:tc>
          <w:tcPr>
            <w:tcW w:w="2515" w:type="dxa"/>
          </w:tcPr>
          <w:p w14:paraId="5B5C68E4" w14:textId="3AEF8D47" w:rsidR="006F3406" w:rsidRPr="00694CEE" w:rsidRDefault="006F3406" w:rsidP="006F3406">
            <w:pPr>
              <w:pStyle w:val="TableText"/>
            </w:pPr>
            <w:r w:rsidRPr="00694CEE">
              <w:t>AHJ</w:t>
            </w:r>
          </w:p>
        </w:tc>
        <w:tc>
          <w:tcPr>
            <w:tcW w:w="6835" w:type="dxa"/>
          </w:tcPr>
          <w:p w14:paraId="0330DC7B" w14:textId="698D9A5D" w:rsidR="006F3406" w:rsidRPr="00694CEE" w:rsidRDefault="006F3406" w:rsidP="006F3406">
            <w:pPr>
              <w:pStyle w:val="TableText"/>
            </w:pPr>
            <w:r w:rsidRPr="00694CEE">
              <w:t>Authority Having Jurisdiction</w:t>
            </w:r>
          </w:p>
        </w:tc>
      </w:tr>
      <w:tr w:rsidR="006F3406" w:rsidRPr="00694CEE" w14:paraId="4A67D272" w14:textId="77777777" w:rsidTr="003E4A26">
        <w:tc>
          <w:tcPr>
            <w:tcW w:w="2515" w:type="dxa"/>
          </w:tcPr>
          <w:p w14:paraId="4CDDC511" w14:textId="7B1D830A" w:rsidR="006F3406" w:rsidRPr="00694CEE" w:rsidRDefault="006F3406" w:rsidP="006F3406">
            <w:pPr>
              <w:pStyle w:val="TableText"/>
            </w:pPr>
            <w:r w:rsidRPr="00694CEE">
              <w:t>ANSI</w:t>
            </w:r>
          </w:p>
        </w:tc>
        <w:tc>
          <w:tcPr>
            <w:tcW w:w="6835" w:type="dxa"/>
          </w:tcPr>
          <w:p w14:paraId="72DE04B7" w14:textId="4901B03E" w:rsidR="006F3406" w:rsidRPr="00694CEE" w:rsidRDefault="006F3406" w:rsidP="006F3406">
            <w:pPr>
              <w:pStyle w:val="TableText"/>
            </w:pPr>
            <w:r w:rsidRPr="00694CEE">
              <w:t>American National Standards Institute</w:t>
            </w:r>
          </w:p>
        </w:tc>
      </w:tr>
      <w:tr w:rsidR="006F3406" w:rsidRPr="00694CEE" w14:paraId="519D3A62" w14:textId="77777777" w:rsidTr="003E4A26">
        <w:tc>
          <w:tcPr>
            <w:tcW w:w="2515" w:type="dxa"/>
          </w:tcPr>
          <w:p w14:paraId="0C0143E5" w14:textId="3D92CB45" w:rsidR="006F3406" w:rsidRPr="00694CEE" w:rsidRDefault="006F3406" w:rsidP="006F3406">
            <w:pPr>
              <w:pStyle w:val="TableText"/>
            </w:pPr>
            <w:r w:rsidRPr="00694CEE">
              <w:t>CFR</w:t>
            </w:r>
          </w:p>
        </w:tc>
        <w:tc>
          <w:tcPr>
            <w:tcW w:w="6835" w:type="dxa"/>
          </w:tcPr>
          <w:p w14:paraId="279671EC" w14:textId="1951A1F8" w:rsidR="006F3406" w:rsidRPr="00694CEE" w:rsidRDefault="006F3406" w:rsidP="006F3406">
            <w:pPr>
              <w:pStyle w:val="TableText"/>
            </w:pPr>
            <w:r w:rsidRPr="00694CEE">
              <w:t>Code of Federal Regulations</w:t>
            </w:r>
          </w:p>
        </w:tc>
      </w:tr>
      <w:tr w:rsidR="00491E19" w:rsidRPr="00694CEE" w14:paraId="2AE54420" w14:textId="77777777" w:rsidTr="003E4A26">
        <w:tc>
          <w:tcPr>
            <w:tcW w:w="2515" w:type="dxa"/>
          </w:tcPr>
          <w:p w14:paraId="672B46FB" w14:textId="030C1E12" w:rsidR="00491E19" w:rsidRPr="00694CEE" w:rsidRDefault="00491E19" w:rsidP="00491E19">
            <w:pPr>
              <w:pStyle w:val="TableText"/>
            </w:pPr>
            <w:r w:rsidRPr="00694CEE">
              <w:t>DDC</w:t>
            </w:r>
          </w:p>
        </w:tc>
        <w:tc>
          <w:tcPr>
            <w:tcW w:w="6835" w:type="dxa"/>
          </w:tcPr>
          <w:p w14:paraId="024EFA4E" w14:textId="02EA4799" w:rsidR="00491E19" w:rsidRPr="00694CEE" w:rsidRDefault="00491E19" w:rsidP="00491E19">
            <w:pPr>
              <w:pStyle w:val="TableText"/>
            </w:pPr>
            <w:r w:rsidRPr="00694CEE">
              <w:t>Disaster District Committee</w:t>
            </w:r>
          </w:p>
        </w:tc>
      </w:tr>
      <w:tr w:rsidR="006F3406" w:rsidRPr="00694CEE" w14:paraId="7470CEE4" w14:textId="77777777" w:rsidTr="003E4A26">
        <w:tc>
          <w:tcPr>
            <w:tcW w:w="2515" w:type="dxa"/>
          </w:tcPr>
          <w:p w14:paraId="17D59EAA" w14:textId="4270202E" w:rsidR="006F3406" w:rsidRPr="00694CEE" w:rsidRDefault="006F3406" w:rsidP="006F3406">
            <w:pPr>
              <w:pStyle w:val="TableText"/>
            </w:pPr>
            <w:r w:rsidRPr="00694CEE">
              <w:t>DHS</w:t>
            </w:r>
          </w:p>
        </w:tc>
        <w:tc>
          <w:tcPr>
            <w:tcW w:w="6835" w:type="dxa"/>
          </w:tcPr>
          <w:p w14:paraId="7934AA29" w14:textId="42239479" w:rsidR="006F3406" w:rsidRPr="00694CEE" w:rsidRDefault="006F3406" w:rsidP="006F3406">
            <w:pPr>
              <w:pStyle w:val="TableText"/>
            </w:pPr>
            <w:r w:rsidRPr="00694CEE">
              <w:t>Department of Homeland Security</w:t>
            </w:r>
          </w:p>
        </w:tc>
      </w:tr>
      <w:tr w:rsidR="006F3406" w:rsidRPr="00694CEE" w14:paraId="4D41F577" w14:textId="77777777" w:rsidTr="003E4A26">
        <w:tc>
          <w:tcPr>
            <w:tcW w:w="2515" w:type="dxa"/>
          </w:tcPr>
          <w:p w14:paraId="26BE0587" w14:textId="17375220" w:rsidR="006F3406" w:rsidRPr="00694CEE" w:rsidRDefault="006F3406" w:rsidP="006F3406">
            <w:pPr>
              <w:pStyle w:val="TableText"/>
            </w:pPr>
            <w:r w:rsidRPr="00694CEE">
              <w:t>DOC</w:t>
            </w:r>
          </w:p>
        </w:tc>
        <w:tc>
          <w:tcPr>
            <w:tcW w:w="6835" w:type="dxa"/>
          </w:tcPr>
          <w:p w14:paraId="62E6D9E4" w14:textId="5F36C5FA" w:rsidR="006F3406" w:rsidRPr="00694CEE" w:rsidRDefault="006F3406" w:rsidP="006F3406">
            <w:pPr>
              <w:pStyle w:val="TableText"/>
            </w:pPr>
            <w:r w:rsidRPr="00694CEE">
              <w:t>Departmental Operations Center</w:t>
            </w:r>
          </w:p>
        </w:tc>
      </w:tr>
      <w:tr w:rsidR="00491E19" w:rsidRPr="00694CEE" w14:paraId="67E47DDC" w14:textId="77777777" w:rsidTr="003E4A26">
        <w:tc>
          <w:tcPr>
            <w:tcW w:w="2515" w:type="dxa"/>
          </w:tcPr>
          <w:p w14:paraId="026519F1" w14:textId="641CBD7B" w:rsidR="00491E19" w:rsidRPr="00694CEE" w:rsidRDefault="00491E19" w:rsidP="00491E19">
            <w:pPr>
              <w:pStyle w:val="TableText"/>
            </w:pPr>
            <w:r w:rsidRPr="00694CEE">
              <w:t>EAP</w:t>
            </w:r>
          </w:p>
        </w:tc>
        <w:tc>
          <w:tcPr>
            <w:tcW w:w="6835" w:type="dxa"/>
          </w:tcPr>
          <w:p w14:paraId="7BA0EE57" w14:textId="3D9DF412" w:rsidR="00491E19" w:rsidRPr="00694CEE" w:rsidRDefault="00491E19" w:rsidP="00491E19">
            <w:pPr>
              <w:pStyle w:val="TableText"/>
            </w:pPr>
            <w:r w:rsidRPr="00694CEE">
              <w:t>Emergency Action Plan</w:t>
            </w:r>
          </w:p>
        </w:tc>
      </w:tr>
      <w:tr w:rsidR="006F3406" w:rsidRPr="00694CEE" w14:paraId="7E0D4F2A" w14:textId="77777777" w:rsidTr="003E4A26">
        <w:tc>
          <w:tcPr>
            <w:tcW w:w="2515" w:type="dxa"/>
          </w:tcPr>
          <w:p w14:paraId="7672B6CF" w14:textId="384A99EA" w:rsidR="006F3406" w:rsidRPr="00694CEE" w:rsidRDefault="006F3406" w:rsidP="006F3406">
            <w:pPr>
              <w:pStyle w:val="TableText"/>
            </w:pPr>
            <w:r w:rsidRPr="00694CEE">
              <w:t>EAS</w:t>
            </w:r>
          </w:p>
        </w:tc>
        <w:tc>
          <w:tcPr>
            <w:tcW w:w="6835" w:type="dxa"/>
          </w:tcPr>
          <w:p w14:paraId="29DC2893" w14:textId="5225120C" w:rsidR="006F3406" w:rsidRPr="00694CEE" w:rsidRDefault="00A70949" w:rsidP="006F3406">
            <w:pPr>
              <w:pStyle w:val="TableText"/>
            </w:pPr>
            <w:r w:rsidRPr="00694CEE">
              <w:t>Emergency Alert System</w:t>
            </w:r>
          </w:p>
        </w:tc>
      </w:tr>
      <w:tr w:rsidR="006F3406" w:rsidRPr="00694CEE" w14:paraId="710B72FD" w14:textId="77777777" w:rsidTr="003E4A26">
        <w:tc>
          <w:tcPr>
            <w:tcW w:w="2515" w:type="dxa"/>
          </w:tcPr>
          <w:p w14:paraId="5FA2EE33" w14:textId="1FCE5856" w:rsidR="006F3406" w:rsidRPr="00694CEE" w:rsidRDefault="00A70949" w:rsidP="006F3406">
            <w:pPr>
              <w:pStyle w:val="TableText"/>
            </w:pPr>
            <w:r w:rsidRPr="00694CEE">
              <w:t>EEI</w:t>
            </w:r>
          </w:p>
        </w:tc>
        <w:tc>
          <w:tcPr>
            <w:tcW w:w="6835" w:type="dxa"/>
          </w:tcPr>
          <w:p w14:paraId="089902C2" w14:textId="1C96D418" w:rsidR="006F3406" w:rsidRPr="00694CEE" w:rsidRDefault="00A70949" w:rsidP="006F3406">
            <w:pPr>
              <w:pStyle w:val="TableText"/>
            </w:pPr>
            <w:r w:rsidRPr="00694CEE">
              <w:t>Essential Elements of Information</w:t>
            </w:r>
          </w:p>
        </w:tc>
      </w:tr>
      <w:tr w:rsidR="006F3406" w:rsidRPr="00694CEE" w14:paraId="32EA0829" w14:textId="77777777" w:rsidTr="003E4A26">
        <w:tc>
          <w:tcPr>
            <w:tcW w:w="2515" w:type="dxa"/>
          </w:tcPr>
          <w:p w14:paraId="5F473BAF" w14:textId="4497762D" w:rsidR="006F3406" w:rsidRPr="00694CEE" w:rsidRDefault="00A70949" w:rsidP="006F3406">
            <w:pPr>
              <w:pStyle w:val="TableText"/>
            </w:pPr>
            <w:r w:rsidRPr="00694CEE">
              <w:t>EMAC</w:t>
            </w:r>
          </w:p>
        </w:tc>
        <w:tc>
          <w:tcPr>
            <w:tcW w:w="6835" w:type="dxa"/>
          </w:tcPr>
          <w:p w14:paraId="4AC99871" w14:textId="69C204EB" w:rsidR="006F3406" w:rsidRPr="00694CEE" w:rsidRDefault="00A70949" w:rsidP="006F3406">
            <w:pPr>
              <w:pStyle w:val="TableText"/>
            </w:pPr>
            <w:r w:rsidRPr="00694CEE">
              <w:t>Emergency Management Assistance Compact</w:t>
            </w:r>
          </w:p>
        </w:tc>
      </w:tr>
      <w:tr w:rsidR="006F3406" w:rsidRPr="00694CEE" w14:paraId="5147C3B9" w14:textId="77777777" w:rsidTr="003E4A26">
        <w:tc>
          <w:tcPr>
            <w:tcW w:w="2515" w:type="dxa"/>
          </w:tcPr>
          <w:p w14:paraId="5747CFF4" w14:textId="6E7C9039" w:rsidR="006F3406" w:rsidRPr="00694CEE" w:rsidRDefault="00431B81" w:rsidP="006F3406">
            <w:pPr>
              <w:pStyle w:val="TableText"/>
            </w:pPr>
            <w:r w:rsidRPr="00694CEE">
              <w:t>EMS</w:t>
            </w:r>
          </w:p>
        </w:tc>
        <w:tc>
          <w:tcPr>
            <w:tcW w:w="6835" w:type="dxa"/>
          </w:tcPr>
          <w:p w14:paraId="7901B348" w14:textId="439555F9" w:rsidR="006F3406" w:rsidRPr="00694CEE" w:rsidRDefault="00431B81" w:rsidP="006F3406">
            <w:pPr>
              <w:pStyle w:val="TableText"/>
            </w:pPr>
            <w:r w:rsidRPr="00694CEE">
              <w:t>Emergency Medical Services</w:t>
            </w:r>
          </w:p>
        </w:tc>
      </w:tr>
      <w:tr w:rsidR="006F3406" w:rsidRPr="00694CEE" w14:paraId="7CFD9761" w14:textId="77777777" w:rsidTr="003E4A26">
        <w:tc>
          <w:tcPr>
            <w:tcW w:w="2515" w:type="dxa"/>
          </w:tcPr>
          <w:p w14:paraId="492C5FB5" w14:textId="71D4BF46" w:rsidR="006F3406" w:rsidRPr="00694CEE" w:rsidRDefault="00431B81" w:rsidP="006F3406">
            <w:pPr>
              <w:pStyle w:val="TableText"/>
            </w:pPr>
            <w:r w:rsidRPr="00694CEE">
              <w:t>EOC</w:t>
            </w:r>
          </w:p>
        </w:tc>
        <w:tc>
          <w:tcPr>
            <w:tcW w:w="6835" w:type="dxa"/>
          </w:tcPr>
          <w:p w14:paraId="466071E1" w14:textId="110E83BB" w:rsidR="006F3406" w:rsidRPr="00694CEE" w:rsidRDefault="00431B81" w:rsidP="006F3406">
            <w:pPr>
              <w:pStyle w:val="TableText"/>
            </w:pPr>
            <w:r w:rsidRPr="00694CEE">
              <w:t>Emergency Operations Center</w:t>
            </w:r>
          </w:p>
        </w:tc>
      </w:tr>
      <w:tr w:rsidR="00491E19" w:rsidRPr="00694CEE" w14:paraId="7E6C4F41" w14:textId="77777777" w:rsidTr="003E4A26">
        <w:tc>
          <w:tcPr>
            <w:tcW w:w="2515" w:type="dxa"/>
          </w:tcPr>
          <w:p w14:paraId="4B6175E9" w14:textId="205E183C" w:rsidR="00491E19" w:rsidRPr="00694CEE" w:rsidRDefault="00491E19" w:rsidP="00491E19">
            <w:pPr>
              <w:pStyle w:val="TableText"/>
            </w:pPr>
            <w:r w:rsidRPr="00694CEE">
              <w:t>EOD</w:t>
            </w:r>
          </w:p>
        </w:tc>
        <w:tc>
          <w:tcPr>
            <w:tcW w:w="6835" w:type="dxa"/>
          </w:tcPr>
          <w:p w14:paraId="74F537D8" w14:textId="54D4842C" w:rsidR="00491E19" w:rsidRPr="00694CEE" w:rsidRDefault="00491E19" w:rsidP="00491E19">
            <w:pPr>
              <w:pStyle w:val="TableText"/>
            </w:pPr>
            <w:r w:rsidRPr="00694CEE">
              <w:t>Explosive Ordinance Disposal</w:t>
            </w:r>
          </w:p>
        </w:tc>
      </w:tr>
      <w:tr w:rsidR="00491E19" w:rsidRPr="00694CEE" w14:paraId="2E8242D3" w14:textId="77777777" w:rsidTr="003E4A26">
        <w:tc>
          <w:tcPr>
            <w:tcW w:w="2515" w:type="dxa"/>
          </w:tcPr>
          <w:p w14:paraId="46DB21EC" w14:textId="22B15E27" w:rsidR="00491E19" w:rsidRPr="00694CEE" w:rsidRDefault="00491E19" w:rsidP="00491E19">
            <w:pPr>
              <w:pStyle w:val="TableText"/>
            </w:pPr>
            <w:r w:rsidRPr="00694CEE">
              <w:t>EOP</w:t>
            </w:r>
          </w:p>
        </w:tc>
        <w:tc>
          <w:tcPr>
            <w:tcW w:w="6835" w:type="dxa"/>
          </w:tcPr>
          <w:p w14:paraId="5FB143C8" w14:textId="0975C654" w:rsidR="00491E19" w:rsidRPr="00694CEE" w:rsidRDefault="00491E19" w:rsidP="00491E19">
            <w:pPr>
              <w:pStyle w:val="TableText"/>
            </w:pPr>
            <w:r w:rsidRPr="00694CEE">
              <w:t>Emergency Operations Plan</w:t>
            </w:r>
          </w:p>
        </w:tc>
      </w:tr>
      <w:tr w:rsidR="006F3406" w:rsidRPr="00694CEE" w14:paraId="5268A0C4" w14:textId="77777777" w:rsidTr="003E4A26">
        <w:tc>
          <w:tcPr>
            <w:tcW w:w="2515" w:type="dxa"/>
          </w:tcPr>
          <w:p w14:paraId="27A571DB" w14:textId="74439B70" w:rsidR="006F3406" w:rsidRPr="00694CEE" w:rsidRDefault="00431B81" w:rsidP="006F3406">
            <w:pPr>
              <w:pStyle w:val="TableText"/>
            </w:pPr>
            <w:r w:rsidRPr="00694CEE">
              <w:t>ESF</w:t>
            </w:r>
          </w:p>
        </w:tc>
        <w:tc>
          <w:tcPr>
            <w:tcW w:w="6835" w:type="dxa"/>
          </w:tcPr>
          <w:p w14:paraId="110D9DBA" w14:textId="67ACCCE5" w:rsidR="006F3406" w:rsidRPr="00694CEE" w:rsidRDefault="00431B81" w:rsidP="006F3406">
            <w:pPr>
              <w:pStyle w:val="TableText"/>
            </w:pPr>
            <w:r w:rsidRPr="00694CEE">
              <w:t>Emergency Support Function</w:t>
            </w:r>
          </w:p>
        </w:tc>
      </w:tr>
      <w:tr w:rsidR="006F3406" w:rsidRPr="00694CEE" w14:paraId="29CD649C" w14:textId="77777777" w:rsidTr="003E4A26">
        <w:tc>
          <w:tcPr>
            <w:tcW w:w="2515" w:type="dxa"/>
          </w:tcPr>
          <w:p w14:paraId="12EC61E3" w14:textId="15E89FA0" w:rsidR="006F3406" w:rsidRPr="00694CEE" w:rsidRDefault="00431B81" w:rsidP="006F3406">
            <w:pPr>
              <w:pStyle w:val="TableText"/>
            </w:pPr>
            <w:r w:rsidRPr="00694CEE">
              <w:t>FBI</w:t>
            </w:r>
          </w:p>
        </w:tc>
        <w:tc>
          <w:tcPr>
            <w:tcW w:w="6835" w:type="dxa"/>
          </w:tcPr>
          <w:p w14:paraId="1173FD69" w14:textId="06D9A8B0" w:rsidR="006F3406" w:rsidRPr="00694CEE" w:rsidRDefault="00431B81" w:rsidP="006F3406">
            <w:pPr>
              <w:pStyle w:val="TableText"/>
            </w:pPr>
            <w:r w:rsidRPr="00694CEE">
              <w:t>Federal Bureau of Investigation</w:t>
            </w:r>
          </w:p>
        </w:tc>
      </w:tr>
      <w:tr w:rsidR="006F3406" w:rsidRPr="00694CEE" w14:paraId="232B4F26" w14:textId="77777777" w:rsidTr="003E4A26">
        <w:tc>
          <w:tcPr>
            <w:tcW w:w="2515" w:type="dxa"/>
          </w:tcPr>
          <w:p w14:paraId="479988BE" w14:textId="5ED9CC1C" w:rsidR="006F3406" w:rsidRPr="00694CEE" w:rsidRDefault="00431B81" w:rsidP="006F3406">
            <w:pPr>
              <w:pStyle w:val="TableText"/>
            </w:pPr>
            <w:r w:rsidRPr="00694CEE">
              <w:t>FEMA</w:t>
            </w:r>
          </w:p>
        </w:tc>
        <w:tc>
          <w:tcPr>
            <w:tcW w:w="6835" w:type="dxa"/>
          </w:tcPr>
          <w:p w14:paraId="681FB338" w14:textId="297A2DE0" w:rsidR="006F3406" w:rsidRPr="00694CEE" w:rsidRDefault="00431B81" w:rsidP="006F3406">
            <w:pPr>
              <w:pStyle w:val="TableText"/>
            </w:pPr>
            <w:r w:rsidRPr="00694CEE">
              <w:t>Federal Emergency Management Agency</w:t>
            </w:r>
          </w:p>
        </w:tc>
      </w:tr>
      <w:tr w:rsidR="006F3406" w:rsidRPr="00694CEE" w14:paraId="4474F87C" w14:textId="77777777" w:rsidTr="003E4A26">
        <w:tc>
          <w:tcPr>
            <w:tcW w:w="2515" w:type="dxa"/>
          </w:tcPr>
          <w:p w14:paraId="4F883C8C" w14:textId="1197AD9E" w:rsidR="006F3406" w:rsidRPr="00694CEE" w:rsidRDefault="00431B81" w:rsidP="006F3406">
            <w:pPr>
              <w:pStyle w:val="TableText"/>
            </w:pPr>
            <w:r w:rsidRPr="00694CEE">
              <w:t>FIRESCOPE</w:t>
            </w:r>
          </w:p>
        </w:tc>
        <w:tc>
          <w:tcPr>
            <w:tcW w:w="6835" w:type="dxa"/>
          </w:tcPr>
          <w:p w14:paraId="3887953C" w14:textId="0120CDA7" w:rsidR="006F3406" w:rsidRPr="00694CEE" w:rsidRDefault="00431B81" w:rsidP="006F3406">
            <w:pPr>
              <w:pStyle w:val="TableText"/>
            </w:pPr>
            <w:r w:rsidRPr="00694CEE">
              <w:t>Firefighting Resources of California Organized for Potential Emergencies</w:t>
            </w:r>
          </w:p>
        </w:tc>
      </w:tr>
      <w:tr w:rsidR="006F3406" w:rsidRPr="00694CEE" w14:paraId="1A75CE61" w14:textId="77777777" w:rsidTr="003E4A26">
        <w:tc>
          <w:tcPr>
            <w:tcW w:w="2515" w:type="dxa"/>
          </w:tcPr>
          <w:p w14:paraId="566D9725" w14:textId="7286996B" w:rsidR="006F3406" w:rsidRPr="00694CEE" w:rsidRDefault="00431B81" w:rsidP="006F3406">
            <w:pPr>
              <w:pStyle w:val="TableText"/>
            </w:pPr>
            <w:r w:rsidRPr="00694CEE">
              <w:t>GIS</w:t>
            </w:r>
          </w:p>
        </w:tc>
        <w:tc>
          <w:tcPr>
            <w:tcW w:w="6835" w:type="dxa"/>
          </w:tcPr>
          <w:p w14:paraId="454C4813" w14:textId="598945AB" w:rsidR="006F3406" w:rsidRPr="00694CEE" w:rsidRDefault="00431B81" w:rsidP="006F3406">
            <w:pPr>
              <w:pStyle w:val="TableText"/>
            </w:pPr>
            <w:r w:rsidRPr="00694CEE">
              <w:t>Geographic/Geospatial Information Systems</w:t>
            </w:r>
          </w:p>
        </w:tc>
      </w:tr>
      <w:tr w:rsidR="006F3406" w:rsidRPr="00694CEE" w14:paraId="7FC93FDA" w14:textId="77777777" w:rsidTr="003E4A26">
        <w:tc>
          <w:tcPr>
            <w:tcW w:w="2515" w:type="dxa"/>
          </w:tcPr>
          <w:p w14:paraId="347B3209" w14:textId="5B604D12" w:rsidR="006F3406" w:rsidRPr="00694CEE" w:rsidRDefault="00431B81" w:rsidP="006F3406">
            <w:pPr>
              <w:pStyle w:val="TableText"/>
            </w:pPr>
            <w:r w:rsidRPr="00694CEE">
              <w:t>HazMat</w:t>
            </w:r>
          </w:p>
        </w:tc>
        <w:tc>
          <w:tcPr>
            <w:tcW w:w="6835" w:type="dxa"/>
          </w:tcPr>
          <w:p w14:paraId="753B5217" w14:textId="7CD4AE74" w:rsidR="006F3406" w:rsidRPr="00694CEE" w:rsidRDefault="00431B81" w:rsidP="006F3406">
            <w:pPr>
              <w:pStyle w:val="TableText"/>
            </w:pPr>
            <w:r w:rsidRPr="00694CEE">
              <w:t>Hazardous Material</w:t>
            </w:r>
          </w:p>
        </w:tc>
      </w:tr>
      <w:tr w:rsidR="006F3406" w:rsidRPr="00694CEE" w14:paraId="29AF3514" w14:textId="77777777" w:rsidTr="003E4A26">
        <w:tc>
          <w:tcPr>
            <w:tcW w:w="2515" w:type="dxa"/>
          </w:tcPr>
          <w:p w14:paraId="66A38601" w14:textId="418544BA" w:rsidR="006F3406" w:rsidRPr="00694CEE" w:rsidRDefault="00431B81" w:rsidP="006F3406">
            <w:pPr>
              <w:pStyle w:val="TableText"/>
            </w:pPr>
            <w:r w:rsidRPr="00694CEE">
              <w:t>HHS</w:t>
            </w:r>
          </w:p>
        </w:tc>
        <w:tc>
          <w:tcPr>
            <w:tcW w:w="6835" w:type="dxa"/>
          </w:tcPr>
          <w:p w14:paraId="2A58BF4A" w14:textId="311D9E21" w:rsidR="006F3406" w:rsidRPr="00694CEE" w:rsidRDefault="00431B81" w:rsidP="006F3406">
            <w:pPr>
              <w:pStyle w:val="TableText"/>
            </w:pPr>
            <w:r w:rsidRPr="00694CEE">
              <w:t>Health and Human Services</w:t>
            </w:r>
          </w:p>
        </w:tc>
      </w:tr>
      <w:tr w:rsidR="006F3406" w:rsidRPr="00694CEE" w14:paraId="08914349" w14:textId="77777777" w:rsidTr="003E4A26">
        <w:tc>
          <w:tcPr>
            <w:tcW w:w="2515" w:type="dxa"/>
          </w:tcPr>
          <w:p w14:paraId="419406C6" w14:textId="7F6D7259" w:rsidR="006F3406" w:rsidRPr="00694CEE" w:rsidRDefault="00431B81" w:rsidP="006F3406">
            <w:pPr>
              <w:pStyle w:val="TableText"/>
            </w:pPr>
            <w:r w:rsidRPr="00694CEE">
              <w:t>IAP</w:t>
            </w:r>
          </w:p>
        </w:tc>
        <w:tc>
          <w:tcPr>
            <w:tcW w:w="6835" w:type="dxa"/>
          </w:tcPr>
          <w:p w14:paraId="66D4B0D8" w14:textId="709F8A1C" w:rsidR="006F3406" w:rsidRPr="00694CEE" w:rsidRDefault="00431B81" w:rsidP="006F3406">
            <w:pPr>
              <w:pStyle w:val="TableText"/>
            </w:pPr>
            <w:r w:rsidRPr="00694CEE">
              <w:t>Incident Action Plan</w:t>
            </w:r>
          </w:p>
        </w:tc>
      </w:tr>
      <w:tr w:rsidR="00491E19" w:rsidRPr="00694CEE" w14:paraId="53A5D89D" w14:textId="77777777" w:rsidTr="003E4A26">
        <w:tc>
          <w:tcPr>
            <w:tcW w:w="2515" w:type="dxa"/>
          </w:tcPr>
          <w:p w14:paraId="1FFEA0C9" w14:textId="5382658B" w:rsidR="00491E19" w:rsidRPr="00694CEE" w:rsidRDefault="00491E19" w:rsidP="00491E19">
            <w:pPr>
              <w:pStyle w:val="TableText"/>
            </w:pPr>
            <w:r w:rsidRPr="00694CEE">
              <w:t>IC</w:t>
            </w:r>
          </w:p>
        </w:tc>
        <w:tc>
          <w:tcPr>
            <w:tcW w:w="6835" w:type="dxa"/>
          </w:tcPr>
          <w:p w14:paraId="066B0B86" w14:textId="4C7E6029" w:rsidR="00491E19" w:rsidRPr="00694CEE" w:rsidRDefault="00491E19" w:rsidP="00491E19">
            <w:pPr>
              <w:pStyle w:val="TableText"/>
            </w:pPr>
            <w:r w:rsidRPr="00694CEE">
              <w:t>Incident Command/Commander</w:t>
            </w:r>
          </w:p>
        </w:tc>
      </w:tr>
      <w:tr w:rsidR="006F3406" w:rsidRPr="00694CEE" w14:paraId="78EE8623" w14:textId="77777777" w:rsidTr="003E4A26">
        <w:tc>
          <w:tcPr>
            <w:tcW w:w="2515" w:type="dxa"/>
          </w:tcPr>
          <w:p w14:paraId="47CF01D0" w14:textId="2FD84E7E" w:rsidR="006F3406" w:rsidRPr="00694CEE" w:rsidRDefault="00431B81" w:rsidP="006F3406">
            <w:pPr>
              <w:pStyle w:val="TableText"/>
            </w:pPr>
            <w:r w:rsidRPr="00694CEE">
              <w:t>ICP</w:t>
            </w:r>
          </w:p>
        </w:tc>
        <w:tc>
          <w:tcPr>
            <w:tcW w:w="6835" w:type="dxa"/>
          </w:tcPr>
          <w:p w14:paraId="6B856E8A" w14:textId="6C310969" w:rsidR="006F3406" w:rsidRPr="00694CEE" w:rsidRDefault="00431B81" w:rsidP="006F3406">
            <w:pPr>
              <w:pStyle w:val="TableText"/>
            </w:pPr>
            <w:r w:rsidRPr="00694CEE">
              <w:t>Incident Command Post</w:t>
            </w:r>
          </w:p>
        </w:tc>
      </w:tr>
      <w:tr w:rsidR="006F3406" w:rsidRPr="00694CEE" w14:paraId="6CFC3F82" w14:textId="77777777" w:rsidTr="003E4A26">
        <w:tc>
          <w:tcPr>
            <w:tcW w:w="2515" w:type="dxa"/>
          </w:tcPr>
          <w:p w14:paraId="719CDD08" w14:textId="43C7DB6F" w:rsidR="006F3406" w:rsidRPr="00694CEE" w:rsidRDefault="00431B81" w:rsidP="006F3406">
            <w:pPr>
              <w:pStyle w:val="TableText"/>
            </w:pPr>
            <w:r w:rsidRPr="00694CEE">
              <w:t>ICS</w:t>
            </w:r>
          </w:p>
        </w:tc>
        <w:tc>
          <w:tcPr>
            <w:tcW w:w="6835" w:type="dxa"/>
          </w:tcPr>
          <w:p w14:paraId="29D86089" w14:textId="54EC6D6B" w:rsidR="006F3406" w:rsidRPr="00694CEE" w:rsidRDefault="00431B81" w:rsidP="006F3406">
            <w:pPr>
              <w:pStyle w:val="TableText"/>
            </w:pPr>
            <w:r w:rsidRPr="00694CEE">
              <w:t>Incident Command System</w:t>
            </w:r>
          </w:p>
        </w:tc>
      </w:tr>
      <w:tr w:rsidR="006F3406" w:rsidRPr="00694CEE" w14:paraId="119D5DB7" w14:textId="77777777" w:rsidTr="003E4A26">
        <w:tc>
          <w:tcPr>
            <w:tcW w:w="2515" w:type="dxa"/>
          </w:tcPr>
          <w:p w14:paraId="241D52F8" w14:textId="5B111971" w:rsidR="006F3406" w:rsidRPr="00694CEE" w:rsidRDefault="00431B81" w:rsidP="006F3406">
            <w:pPr>
              <w:pStyle w:val="TableText"/>
            </w:pPr>
            <w:r w:rsidRPr="00694CEE">
              <w:t>IMAT</w:t>
            </w:r>
          </w:p>
        </w:tc>
        <w:tc>
          <w:tcPr>
            <w:tcW w:w="6835" w:type="dxa"/>
          </w:tcPr>
          <w:p w14:paraId="1404A793" w14:textId="7641FC25" w:rsidR="006F3406" w:rsidRPr="00694CEE" w:rsidRDefault="00431B81" w:rsidP="006F3406">
            <w:pPr>
              <w:pStyle w:val="TableText"/>
            </w:pPr>
            <w:r w:rsidRPr="00694CEE">
              <w:t>Incident Management Assistance Team</w:t>
            </w:r>
          </w:p>
        </w:tc>
      </w:tr>
      <w:tr w:rsidR="006F3406" w:rsidRPr="00694CEE" w14:paraId="42CCDAE5" w14:textId="77777777" w:rsidTr="003E4A26">
        <w:tc>
          <w:tcPr>
            <w:tcW w:w="2515" w:type="dxa"/>
          </w:tcPr>
          <w:p w14:paraId="5D20E881" w14:textId="13967F1E" w:rsidR="006F3406" w:rsidRPr="00694CEE" w:rsidRDefault="00431B81" w:rsidP="006F3406">
            <w:pPr>
              <w:pStyle w:val="TableText"/>
            </w:pPr>
            <w:r w:rsidRPr="00694CEE">
              <w:t>IMT</w:t>
            </w:r>
          </w:p>
        </w:tc>
        <w:tc>
          <w:tcPr>
            <w:tcW w:w="6835" w:type="dxa"/>
          </w:tcPr>
          <w:p w14:paraId="52849173" w14:textId="475C7268" w:rsidR="006F3406" w:rsidRPr="00694CEE" w:rsidRDefault="00431B81" w:rsidP="006F3406">
            <w:pPr>
              <w:pStyle w:val="TableText"/>
            </w:pPr>
            <w:r w:rsidRPr="00694CEE">
              <w:t>Incident Management Team</w:t>
            </w:r>
          </w:p>
        </w:tc>
      </w:tr>
      <w:tr w:rsidR="006F3406" w:rsidRPr="00694CEE" w14:paraId="1907FA63" w14:textId="77777777" w:rsidTr="003E4A26">
        <w:tc>
          <w:tcPr>
            <w:tcW w:w="2515" w:type="dxa"/>
          </w:tcPr>
          <w:p w14:paraId="47F64F2B" w14:textId="43C9CE57" w:rsidR="006F3406" w:rsidRPr="00694CEE" w:rsidRDefault="00431B81" w:rsidP="006F3406">
            <w:pPr>
              <w:pStyle w:val="TableText"/>
            </w:pPr>
            <w:r w:rsidRPr="00694CEE">
              <w:t>IPAWS</w:t>
            </w:r>
          </w:p>
        </w:tc>
        <w:tc>
          <w:tcPr>
            <w:tcW w:w="6835" w:type="dxa"/>
          </w:tcPr>
          <w:p w14:paraId="4F480581" w14:textId="0A086386" w:rsidR="006F3406" w:rsidRPr="00694CEE" w:rsidRDefault="00431B81" w:rsidP="006F3406">
            <w:pPr>
              <w:pStyle w:val="TableText"/>
            </w:pPr>
            <w:r w:rsidRPr="00694CEE">
              <w:t>Integrated Public Alert and Warning System</w:t>
            </w:r>
          </w:p>
        </w:tc>
      </w:tr>
      <w:tr w:rsidR="006F3406" w:rsidRPr="00694CEE" w14:paraId="5A4B9BB8" w14:textId="77777777" w:rsidTr="003E4A26">
        <w:tc>
          <w:tcPr>
            <w:tcW w:w="2515" w:type="dxa"/>
          </w:tcPr>
          <w:p w14:paraId="621D573E" w14:textId="00AF4C8D" w:rsidR="006F3406" w:rsidRPr="00694CEE" w:rsidRDefault="00431B81" w:rsidP="006F3406">
            <w:pPr>
              <w:pStyle w:val="TableText"/>
            </w:pPr>
            <w:r w:rsidRPr="00694CEE">
              <w:t>IRIS</w:t>
            </w:r>
          </w:p>
        </w:tc>
        <w:tc>
          <w:tcPr>
            <w:tcW w:w="6835" w:type="dxa"/>
          </w:tcPr>
          <w:p w14:paraId="1AA8D6F8" w14:textId="1F94B829" w:rsidR="006F3406" w:rsidRPr="00694CEE" w:rsidRDefault="00431B81" w:rsidP="006F3406">
            <w:pPr>
              <w:pStyle w:val="TableText"/>
            </w:pPr>
            <w:r w:rsidRPr="00694CEE">
              <w:t>Incident Resource Inventory System</w:t>
            </w:r>
          </w:p>
        </w:tc>
      </w:tr>
      <w:tr w:rsidR="006F3406" w:rsidRPr="00694CEE" w14:paraId="431FF5DB" w14:textId="77777777" w:rsidTr="003E4A26">
        <w:tc>
          <w:tcPr>
            <w:tcW w:w="2515" w:type="dxa"/>
          </w:tcPr>
          <w:p w14:paraId="21A1C174" w14:textId="63657612" w:rsidR="006F3406" w:rsidRPr="00694CEE" w:rsidRDefault="00431B81" w:rsidP="006F3406">
            <w:pPr>
              <w:pStyle w:val="TableText"/>
            </w:pPr>
            <w:r w:rsidRPr="00694CEE">
              <w:t>ISM</w:t>
            </w:r>
          </w:p>
        </w:tc>
        <w:tc>
          <w:tcPr>
            <w:tcW w:w="6835" w:type="dxa"/>
          </w:tcPr>
          <w:p w14:paraId="55875049" w14:textId="68E03E02" w:rsidR="006F3406" w:rsidRPr="00694CEE" w:rsidRDefault="00C117FA" w:rsidP="006F3406">
            <w:pPr>
              <w:pStyle w:val="TableText"/>
            </w:pPr>
            <w:r w:rsidRPr="00694CEE">
              <w:t>Incident Support Model</w:t>
            </w:r>
          </w:p>
        </w:tc>
      </w:tr>
      <w:tr w:rsidR="006F3406" w:rsidRPr="00694CEE" w14:paraId="0C9F59D1" w14:textId="77777777" w:rsidTr="003E4A26">
        <w:tc>
          <w:tcPr>
            <w:tcW w:w="2515" w:type="dxa"/>
          </w:tcPr>
          <w:p w14:paraId="3C27BDA2" w14:textId="021312B5" w:rsidR="006F3406" w:rsidRPr="00694CEE" w:rsidRDefault="00C117FA" w:rsidP="006F3406">
            <w:pPr>
              <w:pStyle w:val="TableText"/>
            </w:pPr>
            <w:r w:rsidRPr="00694CEE">
              <w:t>IT</w:t>
            </w:r>
          </w:p>
        </w:tc>
        <w:tc>
          <w:tcPr>
            <w:tcW w:w="6835" w:type="dxa"/>
          </w:tcPr>
          <w:p w14:paraId="5BA2B8FB" w14:textId="48ED6D35" w:rsidR="006F3406" w:rsidRPr="00694CEE" w:rsidRDefault="00C117FA" w:rsidP="006F3406">
            <w:pPr>
              <w:pStyle w:val="TableText"/>
            </w:pPr>
            <w:r w:rsidRPr="00694CEE">
              <w:t>Information Technology</w:t>
            </w:r>
          </w:p>
        </w:tc>
      </w:tr>
      <w:tr w:rsidR="006F3406" w:rsidRPr="00694CEE" w14:paraId="4FE593EA" w14:textId="77777777" w:rsidTr="003E4A26">
        <w:tc>
          <w:tcPr>
            <w:tcW w:w="2515" w:type="dxa"/>
          </w:tcPr>
          <w:p w14:paraId="5845583A" w14:textId="00E7BB5A" w:rsidR="006F3406" w:rsidRPr="00694CEE" w:rsidRDefault="00C117FA" w:rsidP="006F3406">
            <w:pPr>
              <w:pStyle w:val="TableText"/>
            </w:pPr>
            <w:r w:rsidRPr="00694CEE">
              <w:lastRenderedPageBreak/>
              <w:t>JFO</w:t>
            </w:r>
          </w:p>
        </w:tc>
        <w:tc>
          <w:tcPr>
            <w:tcW w:w="6835" w:type="dxa"/>
          </w:tcPr>
          <w:p w14:paraId="775696D6" w14:textId="3805E242" w:rsidR="006F3406" w:rsidRPr="00694CEE" w:rsidRDefault="00C117FA" w:rsidP="006F3406">
            <w:pPr>
              <w:pStyle w:val="TableText"/>
            </w:pPr>
            <w:r w:rsidRPr="00694CEE">
              <w:t>Joint Field Office</w:t>
            </w:r>
          </w:p>
        </w:tc>
      </w:tr>
      <w:tr w:rsidR="006F3406" w:rsidRPr="00694CEE" w14:paraId="6960B612" w14:textId="77777777" w:rsidTr="003E4A26">
        <w:tc>
          <w:tcPr>
            <w:tcW w:w="2515" w:type="dxa"/>
          </w:tcPr>
          <w:p w14:paraId="356861BC" w14:textId="412E539A" w:rsidR="006F3406" w:rsidRPr="00694CEE" w:rsidRDefault="00C117FA" w:rsidP="006F3406">
            <w:pPr>
              <w:pStyle w:val="TableText"/>
            </w:pPr>
            <w:r w:rsidRPr="00694CEE">
              <w:t>JIC</w:t>
            </w:r>
          </w:p>
        </w:tc>
        <w:tc>
          <w:tcPr>
            <w:tcW w:w="6835" w:type="dxa"/>
          </w:tcPr>
          <w:p w14:paraId="007A2817" w14:textId="12647BA5" w:rsidR="006F3406" w:rsidRPr="00694CEE" w:rsidRDefault="00C117FA" w:rsidP="006F3406">
            <w:pPr>
              <w:pStyle w:val="TableText"/>
            </w:pPr>
            <w:r w:rsidRPr="00694CEE">
              <w:t>Joint Information Center</w:t>
            </w:r>
          </w:p>
        </w:tc>
      </w:tr>
      <w:tr w:rsidR="006F3406" w:rsidRPr="00694CEE" w14:paraId="1BF04B48" w14:textId="77777777" w:rsidTr="003E4A26">
        <w:tc>
          <w:tcPr>
            <w:tcW w:w="2515" w:type="dxa"/>
          </w:tcPr>
          <w:p w14:paraId="3E35C7D4" w14:textId="7F53BDD5" w:rsidR="006F3406" w:rsidRPr="00694CEE" w:rsidRDefault="00C117FA" w:rsidP="006F3406">
            <w:pPr>
              <w:pStyle w:val="TableText"/>
            </w:pPr>
            <w:r w:rsidRPr="00694CEE">
              <w:t>JIS</w:t>
            </w:r>
          </w:p>
        </w:tc>
        <w:tc>
          <w:tcPr>
            <w:tcW w:w="6835" w:type="dxa"/>
          </w:tcPr>
          <w:p w14:paraId="303FD58D" w14:textId="51951813" w:rsidR="006F3406" w:rsidRPr="00694CEE" w:rsidRDefault="00C117FA" w:rsidP="006F3406">
            <w:pPr>
              <w:pStyle w:val="TableText"/>
            </w:pPr>
            <w:r w:rsidRPr="00694CEE">
              <w:t>Joint Information System</w:t>
            </w:r>
          </w:p>
        </w:tc>
      </w:tr>
      <w:tr w:rsidR="006F3406" w:rsidRPr="00694CEE" w14:paraId="68355A91" w14:textId="77777777" w:rsidTr="003E4A26">
        <w:tc>
          <w:tcPr>
            <w:tcW w:w="2515" w:type="dxa"/>
          </w:tcPr>
          <w:p w14:paraId="6C84C073" w14:textId="3AD7BB6B" w:rsidR="006F3406" w:rsidRPr="00694CEE" w:rsidRDefault="00C117FA" w:rsidP="006F3406">
            <w:pPr>
              <w:pStyle w:val="TableText"/>
            </w:pPr>
            <w:r w:rsidRPr="00694CEE">
              <w:t>MAC Group</w:t>
            </w:r>
          </w:p>
        </w:tc>
        <w:tc>
          <w:tcPr>
            <w:tcW w:w="6835" w:type="dxa"/>
          </w:tcPr>
          <w:p w14:paraId="3BD7FDEE" w14:textId="006AF468" w:rsidR="006F3406" w:rsidRPr="00694CEE" w:rsidRDefault="00C117FA" w:rsidP="006F3406">
            <w:pPr>
              <w:pStyle w:val="TableText"/>
            </w:pPr>
            <w:r w:rsidRPr="00694CEE">
              <w:t>Multiagency Coordination Group</w:t>
            </w:r>
          </w:p>
        </w:tc>
      </w:tr>
      <w:tr w:rsidR="006F3406" w:rsidRPr="00694CEE" w14:paraId="168D336A" w14:textId="77777777" w:rsidTr="003E4A26">
        <w:tc>
          <w:tcPr>
            <w:tcW w:w="2515" w:type="dxa"/>
          </w:tcPr>
          <w:p w14:paraId="61E054F9" w14:textId="43E4C0F3" w:rsidR="006F3406" w:rsidRPr="00694CEE" w:rsidRDefault="00C117FA" w:rsidP="006F3406">
            <w:pPr>
              <w:pStyle w:val="TableText"/>
            </w:pPr>
            <w:r w:rsidRPr="00694CEE">
              <w:t>MACS</w:t>
            </w:r>
          </w:p>
        </w:tc>
        <w:tc>
          <w:tcPr>
            <w:tcW w:w="6835" w:type="dxa"/>
          </w:tcPr>
          <w:p w14:paraId="7628CEA9" w14:textId="7E11D764" w:rsidR="006F3406" w:rsidRPr="00694CEE" w:rsidRDefault="00C117FA" w:rsidP="006F3406">
            <w:pPr>
              <w:pStyle w:val="TableText"/>
            </w:pPr>
            <w:r w:rsidRPr="00694CEE">
              <w:t>Multiagency Coordination System</w:t>
            </w:r>
          </w:p>
        </w:tc>
      </w:tr>
      <w:tr w:rsidR="006F3406" w:rsidRPr="00694CEE" w14:paraId="112371EF" w14:textId="77777777" w:rsidTr="003E4A26">
        <w:tc>
          <w:tcPr>
            <w:tcW w:w="2515" w:type="dxa"/>
          </w:tcPr>
          <w:p w14:paraId="41FA3376" w14:textId="5B69FE10" w:rsidR="006F3406" w:rsidRPr="00694CEE" w:rsidRDefault="00C117FA" w:rsidP="006F3406">
            <w:pPr>
              <w:pStyle w:val="TableText"/>
            </w:pPr>
            <w:r w:rsidRPr="00694CEE">
              <w:t>NECP</w:t>
            </w:r>
          </w:p>
        </w:tc>
        <w:tc>
          <w:tcPr>
            <w:tcW w:w="6835" w:type="dxa"/>
          </w:tcPr>
          <w:p w14:paraId="36951A6C" w14:textId="58B86054" w:rsidR="006F3406" w:rsidRPr="00694CEE" w:rsidRDefault="00C117FA" w:rsidP="006F3406">
            <w:pPr>
              <w:pStyle w:val="TableText"/>
            </w:pPr>
            <w:r w:rsidRPr="00694CEE">
              <w:t>National Emergency Communications Plan</w:t>
            </w:r>
          </w:p>
        </w:tc>
      </w:tr>
      <w:tr w:rsidR="006F3406" w:rsidRPr="00694CEE" w14:paraId="2650423C" w14:textId="77777777" w:rsidTr="003E4A26">
        <w:tc>
          <w:tcPr>
            <w:tcW w:w="2515" w:type="dxa"/>
          </w:tcPr>
          <w:p w14:paraId="17D6A95B" w14:textId="1F7D73AA" w:rsidR="006F3406" w:rsidRPr="00694CEE" w:rsidRDefault="00C117FA" w:rsidP="006F3406">
            <w:pPr>
              <w:pStyle w:val="TableText"/>
            </w:pPr>
            <w:r w:rsidRPr="00694CEE">
              <w:t>NFPA</w:t>
            </w:r>
          </w:p>
        </w:tc>
        <w:tc>
          <w:tcPr>
            <w:tcW w:w="6835" w:type="dxa"/>
          </w:tcPr>
          <w:p w14:paraId="212BBF22" w14:textId="6E5CF2F1" w:rsidR="006F3406" w:rsidRPr="00694CEE" w:rsidRDefault="00C117FA" w:rsidP="006F3406">
            <w:pPr>
              <w:pStyle w:val="TableText"/>
            </w:pPr>
            <w:r w:rsidRPr="00694CEE">
              <w:t>National Fire Protection Association</w:t>
            </w:r>
          </w:p>
        </w:tc>
      </w:tr>
      <w:tr w:rsidR="006F3406" w:rsidRPr="00694CEE" w14:paraId="1944EA43" w14:textId="77777777" w:rsidTr="003E4A26">
        <w:tc>
          <w:tcPr>
            <w:tcW w:w="2515" w:type="dxa"/>
          </w:tcPr>
          <w:p w14:paraId="7009CB31" w14:textId="0DE0A698" w:rsidR="006F3406" w:rsidRPr="00694CEE" w:rsidRDefault="00C117FA" w:rsidP="006F3406">
            <w:pPr>
              <w:pStyle w:val="TableText"/>
            </w:pPr>
            <w:r w:rsidRPr="00694CEE">
              <w:t>NGO</w:t>
            </w:r>
          </w:p>
        </w:tc>
        <w:tc>
          <w:tcPr>
            <w:tcW w:w="6835" w:type="dxa"/>
          </w:tcPr>
          <w:p w14:paraId="42C4F702" w14:textId="760BA704" w:rsidR="006F3406" w:rsidRPr="00694CEE" w:rsidRDefault="00C117FA" w:rsidP="006F3406">
            <w:pPr>
              <w:pStyle w:val="TableText"/>
            </w:pPr>
            <w:r w:rsidRPr="00694CEE">
              <w:t>Nongovernmental Organization</w:t>
            </w:r>
          </w:p>
        </w:tc>
      </w:tr>
      <w:tr w:rsidR="006F3406" w:rsidRPr="00694CEE" w14:paraId="59D642F4" w14:textId="77777777" w:rsidTr="003E4A26">
        <w:tc>
          <w:tcPr>
            <w:tcW w:w="2515" w:type="dxa"/>
          </w:tcPr>
          <w:p w14:paraId="03DBBA5A" w14:textId="7381E371" w:rsidR="006F3406" w:rsidRPr="00694CEE" w:rsidRDefault="00C117FA" w:rsidP="006F3406">
            <w:pPr>
              <w:pStyle w:val="TableText"/>
            </w:pPr>
            <w:r w:rsidRPr="00694CEE">
              <w:t>NIEM</w:t>
            </w:r>
          </w:p>
        </w:tc>
        <w:tc>
          <w:tcPr>
            <w:tcW w:w="6835" w:type="dxa"/>
          </w:tcPr>
          <w:p w14:paraId="1F88B00A" w14:textId="357F2D44" w:rsidR="006F3406" w:rsidRPr="00694CEE" w:rsidRDefault="00C117FA" w:rsidP="006F3406">
            <w:pPr>
              <w:pStyle w:val="TableText"/>
            </w:pPr>
            <w:r w:rsidRPr="00694CEE">
              <w:t>National Information Exchange Model</w:t>
            </w:r>
          </w:p>
        </w:tc>
      </w:tr>
      <w:tr w:rsidR="006F3406" w:rsidRPr="00694CEE" w14:paraId="1C8EF153" w14:textId="77777777" w:rsidTr="003E4A26">
        <w:tc>
          <w:tcPr>
            <w:tcW w:w="2515" w:type="dxa"/>
          </w:tcPr>
          <w:p w14:paraId="0BD363E2" w14:textId="45B1C05D" w:rsidR="006F3406" w:rsidRPr="00694CEE" w:rsidRDefault="00C117FA" w:rsidP="006F3406">
            <w:pPr>
              <w:pStyle w:val="TableText"/>
            </w:pPr>
            <w:r w:rsidRPr="00694CEE">
              <w:t>NIIMS</w:t>
            </w:r>
          </w:p>
        </w:tc>
        <w:tc>
          <w:tcPr>
            <w:tcW w:w="6835" w:type="dxa"/>
          </w:tcPr>
          <w:p w14:paraId="47AB9564" w14:textId="306ABDF0" w:rsidR="006F3406" w:rsidRPr="00694CEE" w:rsidRDefault="00C117FA" w:rsidP="006F3406">
            <w:pPr>
              <w:pStyle w:val="TableText"/>
            </w:pPr>
            <w:r w:rsidRPr="00694CEE">
              <w:t>National Interagency Incident Management System</w:t>
            </w:r>
          </w:p>
        </w:tc>
      </w:tr>
      <w:tr w:rsidR="006F3406" w:rsidRPr="00694CEE" w14:paraId="514237A0" w14:textId="77777777" w:rsidTr="003E4A26">
        <w:tc>
          <w:tcPr>
            <w:tcW w:w="2515" w:type="dxa"/>
          </w:tcPr>
          <w:p w14:paraId="32CCC862" w14:textId="45266EDF" w:rsidR="006F3406" w:rsidRPr="00694CEE" w:rsidRDefault="00C117FA" w:rsidP="006F3406">
            <w:pPr>
              <w:pStyle w:val="TableText"/>
            </w:pPr>
            <w:r w:rsidRPr="00694CEE">
              <w:t>NIMS</w:t>
            </w:r>
          </w:p>
        </w:tc>
        <w:tc>
          <w:tcPr>
            <w:tcW w:w="6835" w:type="dxa"/>
          </w:tcPr>
          <w:p w14:paraId="75301929" w14:textId="1E59E763" w:rsidR="006F3406" w:rsidRPr="00694CEE" w:rsidRDefault="00C117FA" w:rsidP="006F3406">
            <w:pPr>
              <w:pStyle w:val="TableText"/>
            </w:pPr>
            <w:r w:rsidRPr="00694CEE">
              <w:t>National Incident Management System</w:t>
            </w:r>
          </w:p>
        </w:tc>
      </w:tr>
      <w:tr w:rsidR="006F3406" w:rsidRPr="00694CEE" w14:paraId="282D6355" w14:textId="77777777" w:rsidTr="003E4A26">
        <w:tc>
          <w:tcPr>
            <w:tcW w:w="2515" w:type="dxa"/>
          </w:tcPr>
          <w:p w14:paraId="745CC72B" w14:textId="04B5A494" w:rsidR="006F3406" w:rsidRPr="00694CEE" w:rsidRDefault="00C117FA" w:rsidP="006F3406">
            <w:pPr>
              <w:pStyle w:val="TableText"/>
            </w:pPr>
            <w:r w:rsidRPr="00694CEE">
              <w:t>NRCC</w:t>
            </w:r>
          </w:p>
        </w:tc>
        <w:tc>
          <w:tcPr>
            <w:tcW w:w="6835" w:type="dxa"/>
          </w:tcPr>
          <w:p w14:paraId="2651B8DB" w14:textId="492340FC" w:rsidR="006F3406" w:rsidRPr="00694CEE" w:rsidRDefault="00C117FA" w:rsidP="006F3406">
            <w:pPr>
              <w:pStyle w:val="TableText"/>
            </w:pPr>
            <w:r w:rsidRPr="00694CEE">
              <w:t>National Response Coordination Center</w:t>
            </w:r>
          </w:p>
        </w:tc>
      </w:tr>
      <w:tr w:rsidR="006F3406" w:rsidRPr="00694CEE" w14:paraId="3F3465E2" w14:textId="77777777" w:rsidTr="003E4A26">
        <w:tc>
          <w:tcPr>
            <w:tcW w:w="2515" w:type="dxa"/>
          </w:tcPr>
          <w:p w14:paraId="70486913" w14:textId="5F90E052" w:rsidR="006F3406" w:rsidRPr="00694CEE" w:rsidRDefault="00C117FA" w:rsidP="006F3406">
            <w:pPr>
              <w:pStyle w:val="TableText"/>
            </w:pPr>
            <w:r w:rsidRPr="00694CEE">
              <w:t>NTAS</w:t>
            </w:r>
          </w:p>
        </w:tc>
        <w:tc>
          <w:tcPr>
            <w:tcW w:w="6835" w:type="dxa"/>
          </w:tcPr>
          <w:p w14:paraId="24F3FCC2" w14:textId="6404F4C9" w:rsidR="006F3406" w:rsidRPr="00694CEE" w:rsidRDefault="00C117FA" w:rsidP="006F3406">
            <w:pPr>
              <w:pStyle w:val="TableText"/>
            </w:pPr>
            <w:r w:rsidRPr="00694CEE">
              <w:t>National Terrorism Advisory System</w:t>
            </w:r>
          </w:p>
        </w:tc>
      </w:tr>
      <w:tr w:rsidR="006F3406" w:rsidRPr="00694CEE" w14:paraId="5BA0CB4D" w14:textId="77777777" w:rsidTr="003E4A26">
        <w:tc>
          <w:tcPr>
            <w:tcW w:w="2515" w:type="dxa"/>
          </w:tcPr>
          <w:p w14:paraId="58356CE9" w14:textId="39F4D1CA" w:rsidR="006F3406" w:rsidRPr="00694CEE" w:rsidRDefault="00C117FA" w:rsidP="006F3406">
            <w:pPr>
              <w:pStyle w:val="TableText"/>
            </w:pPr>
            <w:r w:rsidRPr="00694CEE">
              <w:t>NWCG</w:t>
            </w:r>
          </w:p>
        </w:tc>
        <w:tc>
          <w:tcPr>
            <w:tcW w:w="6835" w:type="dxa"/>
          </w:tcPr>
          <w:p w14:paraId="14A0105F" w14:textId="2457521F" w:rsidR="006F3406" w:rsidRPr="00694CEE" w:rsidRDefault="00C117FA" w:rsidP="006F3406">
            <w:pPr>
              <w:pStyle w:val="TableText"/>
            </w:pPr>
            <w:r w:rsidRPr="00694CEE">
              <w:t>National Wildfire Coordinating Group</w:t>
            </w:r>
          </w:p>
        </w:tc>
      </w:tr>
      <w:tr w:rsidR="00491E19" w:rsidRPr="00694CEE" w14:paraId="0478AD32" w14:textId="77777777" w:rsidTr="003E4A26">
        <w:tc>
          <w:tcPr>
            <w:tcW w:w="2515" w:type="dxa"/>
          </w:tcPr>
          <w:p w14:paraId="0F252417" w14:textId="7677B70F" w:rsidR="00491E19" w:rsidRPr="00694CEE" w:rsidRDefault="00491E19" w:rsidP="00491E19">
            <w:pPr>
              <w:pStyle w:val="TableText"/>
            </w:pPr>
            <w:r w:rsidRPr="00694CEE">
              <w:t>OEM</w:t>
            </w:r>
          </w:p>
        </w:tc>
        <w:tc>
          <w:tcPr>
            <w:tcW w:w="6835" w:type="dxa"/>
          </w:tcPr>
          <w:p w14:paraId="1EE64F30" w14:textId="69B6A239" w:rsidR="00491E19" w:rsidRPr="00694CEE" w:rsidRDefault="00491E19" w:rsidP="00491E19">
            <w:pPr>
              <w:pStyle w:val="TableText"/>
            </w:pPr>
            <w:r w:rsidRPr="00694CEE">
              <w:t>Office of Emergency Management</w:t>
            </w:r>
          </w:p>
        </w:tc>
      </w:tr>
      <w:tr w:rsidR="006F3406" w:rsidRPr="00694CEE" w14:paraId="41D8F229" w14:textId="77777777" w:rsidTr="003E4A26">
        <w:tc>
          <w:tcPr>
            <w:tcW w:w="2515" w:type="dxa"/>
          </w:tcPr>
          <w:p w14:paraId="42A42B0E" w14:textId="49E1333D" w:rsidR="006F3406" w:rsidRPr="00694CEE" w:rsidRDefault="00C117FA" w:rsidP="006F3406">
            <w:pPr>
              <w:pStyle w:val="TableText"/>
            </w:pPr>
            <w:r w:rsidRPr="00694CEE">
              <w:t>PETS Act</w:t>
            </w:r>
          </w:p>
        </w:tc>
        <w:tc>
          <w:tcPr>
            <w:tcW w:w="6835" w:type="dxa"/>
          </w:tcPr>
          <w:p w14:paraId="2F148903" w14:textId="69115100" w:rsidR="006F3406" w:rsidRPr="00694CEE" w:rsidRDefault="00C117FA" w:rsidP="006F3406">
            <w:pPr>
              <w:pStyle w:val="TableText"/>
            </w:pPr>
            <w:r w:rsidRPr="00694CEE">
              <w:t>Pet Evacuation and Transportation Standards Act of 2006</w:t>
            </w:r>
          </w:p>
        </w:tc>
      </w:tr>
      <w:tr w:rsidR="006F3406" w:rsidRPr="00694CEE" w14:paraId="2E31AF47" w14:textId="77777777" w:rsidTr="003E4A26">
        <w:tc>
          <w:tcPr>
            <w:tcW w:w="2515" w:type="dxa"/>
          </w:tcPr>
          <w:p w14:paraId="3ACEDFF8" w14:textId="60FB27C4" w:rsidR="006F3406" w:rsidRPr="00694CEE" w:rsidRDefault="00C117FA" w:rsidP="006F3406">
            <w:pPr>
              <w:pStyle w:val="TableText"/>
            </w:pPr>
            <w:r w:rsidRPr="00694CEE">
              <w:t>PIO</w:t>
            </w:r>
          </w:p>
        </w:tc>
        <w:tc>
          <w:tcPr>
            <w:tcW w:w="6835" w:type="dxa"/>
          </w:tcPr>
          <w:p w14:paraId="2D72F51A" w14:textId="4C5DB82F" w:rsidR="006F3406" w:rsidRPr="00694CEE" w:rsidRDefault="00C117FA" w:rsidP="006F3406">
            <w:pPr>
              <w:pStyle w:val="TableText"/>
            </w:pPr>
            <w:r w:rsidRPr="00694CEE">
              <w:t>Public Information Officer</w:t>
            </w:r>
          </w:p>
        </w:tc>
      </w:tr>
      <w:tr w:rsidR="006F3406" w:rsidRPr="00694CEE" w14:paraId="16DEE700" w14:textId="77777777" w:rsidTr="003E4A26">
        <w:tc>
          <w:tcPr>
            <w:tcW w:w="2515" w:type="dxa"/>
          </w:tcPr>
          <w:p w14:paraId="431DFF8C" w14:textId="156BFECE" w:rsidR="006F3406" w:rsidRPr="00694CEE" w:rsidRDefault="00C117FA" w:rsidP="006F3406">
            <w:pPr>
              <w:pStyle w:val="TableText"/>
            </w:pPr>
            <w:r w:rsidRPr="00694CEE">
              <w:t>PKEMRA</w:t>
            </w:r>
          </w:p>
        </w:tc>
        <w:tc>
          <w:tcPr>
            <w:tcW w:w="6835" w:type="dxa"/>
          </w:tcPr>
          <w:p w14:paraId="70E18602" w14:textId="7781AC81" w:rsidR="006F3406" w:rsidRPr="00694CEE" w:rsidRDefault="00C117FA" w:rsidP="006F3406">
            <w:pPr>
              <w:pStyle w:val="TableText"/>
            </w:pPr>
            <w:r w:rsidRPr="00694CEE">
              <w:t>Post-Katrina Emergency Management Reform Act of 2006</w:t>
            </w:r>
          </w:p>
        </w:tc>
      </w:tr>
      <w:tr w:rsidR="006F3406" w:rsidRPr="00694CEE" w14:paraId="77B72634" w14:textId="77777777" w:rsidTr="003E4A26">
        <w:tc>
          <w:tcPr>
            <w:tcW w:w="2515" w:type="dxa"/>
          </w:tcPr>
          <w:p w14:paraId="0050B09D" w14:textId="290E36CB" w:rsidR="006F3406" w:rsidRPr="00694CEE" w:rsidRDefault="00C117FA" w:rsidP="006F3406">
            <w:pPr>
              <w:pStyle w:val="TableText"/>
            </w:pPr>
            <w:r w:rsidRPr="00694CEE">
              <w:t>PTB</w:t>
            </w:r>
          </w:p>
        </w:tc>
        <w:tc>
          <w:tcPr>
            <w:tcW w:w="6835" w:type="dxa"/>
          </w:tcPr>
          <w:p w14:paraId="329420B2" w14:textId="407ED1A8" w:rsidR="006F3406" w:rsidRPr="00694CEE" w:rsidRDefault="00C117FA" w:rsidP="006F3406">
            <w:pPr>
              <w:pStyle w:val="TableText"/>
            </w:pPr>
            <w:r w:rsidRPr="00694CEE">
              <w:t>Position Task Book</w:t>
            </w:r>
          </w:p>
        </w:tc>
      </w:tr>
      <w:tr w:rsidR="006F3406" w:rsidRPr="00694CEE" w14:paraId="32CCAE0F" w14:textId="77777777" w:rsidTr="003E4A26">
        <w:tc>
          <w:tcPr>
            <w:tcW w:w="2515" w:type="dxa"/>
          </w:tcPr>
          <w:p w14:paraId="48418370" w14:textId="3DFA57CD" w:rsidR="006F3406" w:rsidRPr="00694CEE" w:rsidRDefault="00C117FA" w:rsidP="006F3406">
            <w:pPr>
              <w:pStyle w:val="TableText"/>
            </w:pPr>
            <w:r w:rsidRPr="00694CEE">
              <w:t>Pub. L.</w:t>
            </w:r>
          </w:p>
        </w:tc>
        <w:tc>
          <w:tcPr>
            <w:tcW w:w="6835" w:type="dxa"/>
          </w:tcPr>
          <w:p w14:paraId="145C44EB" w14:textId="2E1EB705" w:rsidR="006F3406" w:rsidRPr="00694CEE" w:rsidRDefault="00C117FA" w:rsidP="006F3406">
            <w:pPr>
              <w:pStyle w:val="TableText"/>
            </w:pPr>
            <w:r w:rsidRPr="00694CEE">
              <w:t>Public Law</w:t>
            </w:r>
          </w:p>
        </w:tc>
      </w:tr>
      <w:tr w:rsidR="00491E19" w:rsidRPr="00694CEE" w14:paraId="72618ADD" w14:textId="77777777" w:rsidTr="003E4A26">
        <w:tc>
          <w:tcPr>
            <w:tcW w:w="2515" w:type="dxa"/>
          </w:tcPr>
          <w:p w14:paraId="0AB31BEE" w14:textId="3868D757" w:rsidR="00491E19" w:rsidRPr="00694CEE" w:rsidRDefault="00491E19" w:rsidP="00491E19">
            <w:pPr>
              <w:pStyle w:val="TableText"/>
            </w:pPr>
            <w:r w:rsidRPr="00694CEE">
              <w:t>RIMS</w:t>
            </w:r>
          </w:p>
        </w:tc>
        <w:tc>
          <w:tcPr>
            <w:tcW w:w="6835" w:type="dxa"/>
          </w:tcPr>
          <w:p w14:paraId="14433C00" w14:textId="2919F681" w:rsidR="00491E19" w:rsidRPr="00694CEE" w:rsidRDefault="00491E19" w:rsidP="00491E19">
            <w:pPr>
              <w:pStyle w:val="TableText"/>
            </w:pPr>
            <w:r w:rsidRPr="00694CEE">
              <w:t>Records and Information Management System</w:t>
            </w:r>
          </w:p>
        </w:tc>
      </w:tr>
      <w:tr w:rsidR="006F3406" w:rsidRPr="00694CEE" w14:paraId="66A476FF" w14:textId="77777777" w:rsidTr="003E4A26">
        <w:tc>
          <w:tcPr>
            <w:tcW w:w="2515" w:type="dxa"/>
          </w:tcPr>
          <w:p w14:paraId="713E423F" w14:textId="0A43691A" w:rsidR="006F3406" w:rsidRPr="00694CEE" w:rsidRDefault="0010162F" w:rsidP="006F3406">
            <w:pPr>
              <w:pStyle w:val="TableText"/>
            </w:pPr>
            <w:r w:rsidRPr="00694CEE">
              <w:t>RSF</w:t>
            </w:r>
          </w:p>
        </w:tc>
        <w:tc>
          <w:tcPr>
            <w:tcW w:w="6835" w:type="dxa"/>
          </w:tcPr>
          <w:p w14:paraId="7C80720E" w14:textId="4553FC72" w:rsidR="006F3406" w:rsidRPr="00694CEE" w:rsidRDefault="0010162F" w:rsidP="006F3406">
            <w:pPr>
              <w:pStyle w:val="TableText"/>
            </w:pPr>
            <w:r w:rsidRPr="00694CEE">
              <w:t>Recovery Support Function</w:t>
            </w:r>
          </w:p>
        </w:tc>
      </w:tr>
      <w:tr w:rsidR="006F3406" w:rsidRPr="00694CEE" w14:paraId="5D56A4AE" w14:textId="77777777" w:rsidTr="003E4A26">
        <w:tc>
          <w:tcPr>
            <w:tcW w:w="2515" w:type="dxa"/>
          </w:tcPr>
          <w:p w14:paraId="4E7614D7" w14:textId="2C4FC55C" w:rsidR="006F3406" w:rsidRPr="00694CEE" w:rsidRDefault="0010162F" w:rsidP="006F3406">
            <w:pPr>
              <w:pStyle w:val="TableText"/>
            </w:pPr>
            <w:r w:rsidRPr="00694CEE">
              <w:t>RTLT</w:t>
            </w:r>
          </w:p>
        </w:tc>
        <w:tc>
          <w:tcPr>
            <w:tcW w:w="6835" w:type="dxa"/>
          </w:tcPr>
          <w:p w14:paraId="230A4DC8" w14:textId="5AA6AF5D" w:rsidR="006F3406" w:rsidRPr="00694CEE" w:rsidRDefault="0010162F" w:rsidP="006F3406">
            <w:pPr>
              <w:pStyle w:val="TableText"/>
            </w:pPr>
            <w:r w:rsidRPr="00694CEE">
              <w:t>Resource Typing Library Tool</w:t>
            </w:r>
          </w:p>
        </w:tc>
      </w:tr>
      <w:tr w:rsidR="006F3406" w:rsidRPr="00694CEE" w14:paraId="791D240B" w14:textId="77777777" w:rsidTr="003E4A26">
        <w:tc>
          <w:tcPr>
            <w:tcW w:w="2515" w:type="dxa"/>
          </w:tcPr>
          <w:p w14:paraId="5FF89BCC" w14:textId="2B9697CD" w:rsidR="006F3406" w:rsidRPr="00694CEE" w:rsidRDefault="004B4D4D" w:rsidP="006F3406">
            <w:pPr>
              <w:pStyle w:val="TableText"/>
            </w:pPr>
            <w:r w:rsidRPr="00694CEE">
              <w:t>SITREP</w:t>
            </w:r>
          </w:p>
        </w:tc>
        <w:tc>
          <w:tcPr>
            <w:tcW w:w="6835" w:type="dxa"/>
          </w:tcPr>
          <w:p w14:paraId="5F7DD339" w14:textId="018C6E6D" w:rsidR="006F3406" w:rsidRPr="00694CEE" w:rsidRDefault="004B4D4D" w:rsidP="006F3406">
            <w:pPr>
              <w:pStyle w:val="TableText"/>
            </w:pPr>
            <w:r w:rsidRPr="00694CEE">
              <w:t>Situation Report</w:t>
            </w:r>
          </w:p>
        </w:tc>
      </w:tr>
      <w:tr w:rsidR="00491E19" w:rsidRPr="00694CEE" w14:paraId="5D1558B2" w14:textId="77777777" w:rsidTr="003E4A26">
        <w:tc>
          <w:tcPr>
            <w:tcW w:w="2515" w:type="dxa"/>
          </w:tcPr>
          <w:p w14:paraId="1E8339A4" w14:textId="086FC18A" w:rsidR="00491E19" w:rsidRPr="00694CEE" w:rsidRDefault="00491E19" w:rsidP="00491E19">
            <w:pPr>
              <w:pStyle w:val="TableText"/>
            </w:pPr>
            <w:r w:rsidRPr="00694CEE">
              <w:t>SMA</w:t>
            </w:r>
          </w:p>
        </w:tc>
        <w:tc>
          <w:tcPr>
            <w:tcW w:w="6835" w:type="dxa"/>
          </w:tcPr>
          <w:p w14:paraId="2B46FAEE" w14:textId="4260788A" w:rsidR="00491E19" w:rsidRPr="00694CEE" w:rsidRDefault="00491E19" w:rsidP="00491E19">
            <w:pPr>
              <w:pStyle w:val="TableText"/>
            </w:pPr>
            <w:r w:rsidRPr="00694CEE">
              <w:t>Texas Statewide Mutual Aid System</w:t>
            </w:r>
          </w:p>
        </w:tc>
      </w:tr>
      <w:tr w:rsidR="006F3406" w:rsidRPr="00694CEE" w14:paraId="2FA52796" w14:textId="77777777" w:rsidTr="003E4A26">
        <w:tc>
          <w:tcPr>
            <w:tcW w:w="2515" w:type="dxa"/>
          </w:tcPr>
          <w:p w14:paraId="6DFCC13D" w14:textId="34F69993" w:rsidR="006F3406" w:rsidRPr="00694CEE" w:rsidRDefault="004B4D4D" w:rsidP="006F3406">
            <w:pPr>
              <w:pStyle w:val="TableText"/>
            </w:pPr>
            <w:r w:rsidRPr="00694CEE">
              <w:t>SOP</w:t>
            </w:r>
          </w:p>
        </w:tc>
        <w:tc>
          <w:tcPr>
            <w:tcW w:w="6835" w:type="dxa"/>
          </w:tcPr>
          <w:p w14:paraId="148E3C1F" w14:textId="7CE1EB6D" w:rsidR="006F3406" w:rsidRPr="00694CEE" w:rsidRDefault="004B4D4D" w:rsidP="006F3406">
            <w:pPr>
              <w:pStyle w:val="TableText"/>
            </w:pPr>
            <w:r w:rsidRPr="00694CEE">
              <w:t>Standard Operating Procedure</w:t>
            </w:r>
          </w:p>
        </w:tc>
      </w:tr>
      <w:tr w:rsidR="00491E19" w:rsidRPr="00694CEE" w14:paraId="5919E613" w14:textId="77777777" w:rsidTr="003E4A26">
        <w:tc>
          <w:tcPr>
            <w:tcW w:w="2515" w:type="dxa"/>
          </w:tcPr>
          <w:p w14:paraId="73A10E95" w14:textId="0A16E6CE" w:rsidR="00491E19" w:rsidRPr="00694CEE" w:rsidRDefault="00491E19" w:rsidP="00491E19">
            <w:pPr>
              <w:pStyle w:val="TableText"/>
            </w:pPr>
            <w:r w:rsidRPr="00694CEE">
              <w:t>TDEM</w:t>
            </w:r>
          </w:p>
        </w:tc>
        <w:tc>
          <w:tcPr>
            <w:tcW w:w="6835" w:type="dxa"/>
          </w:tcPr>
          <w:p w14:paraId="04B97068" w14:textId="2BA120EA" w:rsidR="00491E19" w:rsidRPr="00694CEE" w:rsidRDefault="00491E19" w:rsidP="00491E19">
            <w:pPr>
              <w:pStyle w:val="TableText"/>
            </w:pPr>
            <w:r w:rsidRPr="00694CEE">
              <w:t>Texas Division of Emergency Management</w:t>
            </w:r>
          </w:p>
        </w:tc>
      </w:tr>
      <w:tr w:rsidR="006F3406" w:rsidRPr="00694CEE" w14:paraId="6A358312" w14:textId="77777777" w:rsidTr="003E4A26">
        <w:tc>
          <w:tcPr>
            <w:tcW w:w="2515" w:type="dxa"/>
          </w:tcPr>
          <w:p w14:paraId="6DEC736A" w14:textId="73973348" w:rsidR="006F3406" w:rsidRPr="00694CEE" w:rsidRDefault="004B4D4D" w:rsidP="006F3406">
            <w:pPr>
              <w:pStyle w:val="TableText"/>
            </w:pPr>
            <w:r w:rsidRPr="00694CEE">
              <w:t>THIRA</w:t>
            </w:r>
          </w:p>
        </w:tc>
        <w:tc>
          <w:tcPr>
            <w:tcW w:w="6835" w:type="dxa"/>
          </w:tcPr>
          <w:p w14:paraId="2314A61E" w14:textId="6E20688F" w:rsidR="006F3406" w:rsidRPr="00694CEE" w:rsidRDefault="004B4D4D" w:rsidP="006F3406">
            <w:pPr>
              <w:pStyle w:val="TableText"/>
            </w:pPr>
            <w:r w:rsidRPr="00694CEE">
              <w:t>Threat and Hazard Identification and Risk Assessment</w:t>
            </w:r>
          </w:p>
        </w:tc>
      </w:tr>
      <w:tr w:rsidR="00491E19" w:rsidRPr="00694CEE" w14:paraId="29EC4EEC" w14:textId="77777777" w:rsidTr="003E4A26">
        <w:tc>
          <w:tcPr>
            <w:tcW w:w="2515" w:type="dxa"/>
          </w:tcPr>
          <w:p w14:paraId="33B9F95F" w14:textId="30820E99" w:rsidR="00491E19" w:rsidRPr="00694CEE" w:rsidRDefault="00491E19" w:rsidP="00491E19">
            <w:pPr>
              <w:pStyle w:val="TableText"/>
            </w:pPr>
            <w:r w:rsidRPr="00694CEE">
              <w:t>UC</w:t>
            </w:r>
          </w:p>
        </w:tc>
        <w:tc>
          <w:tcPr>
            <w:tcW w:w="6835" w:type="dxa"/>
          </w:tcPr>
          <w:p w14:paraId="00A08A75" w14:textId="0876CF0A" w:rsidR="00491E19" w:rsidRPr="00694CEE" w:rsidRDefault="00491E19" w:rsidP="00491E19">
            <w:pPr>
              <w:pStyle w:val="TableText"/>
            </w:pPr>
            <w:r w:rsidRPr="00694CEE">
              <w:t>Unified Command/Commander</w:t>
            </w:r>
          </w:p>
        </w:tc>
      </w:tr>
      <w:tr w:rsidR="00491E19" w:rsidRPr="00694CEE" w14:paraId="2D58F0D5" w14:textId="77777777" w:rsidTr="003E4A26">
        <w:tc>
          <w:tcPr>
            <w:tcW w:w="2515" w:type="dxa"/>
          </w:tcPr>
          <w:p w14:paraId="0E62BE98" w14:textId="50F162BC" w:rsidR="00491E19" w:rsidRPr="00694CEE" w:rsidRDefault="00491E19" w:rsidP="00491E19">
            <w:pPr>
              <w:pStyle w:val="TableText"/>
            </w:pPr>
            <w:r w:rsidRPr="00694CEE">
              <w:t>UCG</w:t>
            </w:r>
          </w:p>
        </w:tc>
        <w:tc>
          <w:tcPr>
            <w:tcW w:w="6835" w:type="dxa"/>
          </w:tcPr>
          <w:p w14:paraId="7D3675FA" w14:textId="5765B7AA" w:rsidR="00491E19" w:rsidRPr="00694CEE" w:rsidRDefault="00491E19" w:rsidP="00491E19">
            <w:pPr>
              <w:pStyle w:val="TableText"/>
            </w:pPr>
            <w:r w:rsidRPr="00694CEE">
              <w:t>Unified Coordination Group</w:t>
            </w:r>
          </w:p>
        </w:tc>
      </w:tr>
      <w:tr w:rsidR="004B4D4D" w:rsidRPr="00694CEE" w14:paraId="2145C7E4" w14:textId="77777777" w:rsidTr="003E4A26">
        <w:tc>
          <w:tcPr>
            <w:tcW w:w="2515" w:type="dxa"/>
          </w:tcPr>
          <w:p w14:paraId="19B7EB9C" w14:textId="0C5D9F02" w:rsidR="004B4D4D" w:rsidRPr="00694CEE" w:rsidRDefault="004B4D4D" w:rsidP="006F3406">
            <w:pPr>
              <w:pStyle w:val="TableText"/>
            </w:pPr>
            <w:r w:rsidRPr="00694CEE">
              <w:t>USCG</w:t>
            </w:r>
          </w:p>
        </w:tc>
        <w:tc>
          <w:tcPr>
            <w:tcW w:w="6835" w:type="dxa"/>
          </w:tcPr>
          <w:p w14:paraId="3FD674A6" w14:textId="2C360B7E" w:rsidR="004B4D4D" w:rsidRPr="00694CEE" w:rsidRDefault="004B4D4D" w:rsidP="006F3406">
            <w:pPr>
              <w:pStyle w:val="TableText"/>
            </w:pPr>
            <w:r w:rsidRPr="00694CEE">
              <w:t>United States Coast Guard</w:t>
            </w:r>
          </w:p>
        </w:tc>
      </w:tr>
      <w:bookmarkEnd w:id="170"/>
    </w:tbl>
    <w:p w14:paraId="1E06DBFE" w14:textId="61C8196D" w:rsidR="0026374E" w:rsidRPr="00694CEE" w:rsidRDefault="0026374E" w:rsidP="00D763E1"/>
    <w:sectPr w:rsidR="0026374E" w:rsidRPr="00694CEE" w:rsidSect="00E86E84">
      <w:pgSz w:w="12240" w:h="15840" w:code="1"/>
      <w:pgMar w:top="1440" w:right="1440" w:bottom="1440" w:left="1440" w:header="720" w:footer="720" w:gutter="0"/>
      <w:pgNumType w:start="1" w:chapStyle="9"/>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DAE45E" w14:textId="77777777" w:rsidR="00811949" w:rsidRDefault="00811949" w:rsidP="00747117">
      <w:r>
        <w:separator/>
      </w:r>
    </w:p>
    <w:p w14:paraId="5C77ABEF" w14:textId="77777777" w:rsidR="00811949" w:rsidRDefault="00811949"/>
    <w:p w14:paraId="760BDC18" w14:textId="77777777" w:rsidR="00811949" w:rsidRDefault="00811949"/>
  </w:endnote>
  <w:endnote w:type="continuationSeparator" w:id="0">
    <w:p w14:paraId="78782673" w14:textId="77777777" w:rsidR="00811949" w:rsidRDefault="00811949" w:rsidP="00747117">
      <w:r>
        <w:continuationSeparator/>
      </w:r>
    </w:p>
    <w:p w14:paraId="34680DCD" w14:textId="77777777" w:rsidR="00811949" w:rsidRDefault="00811949"/>
    <w:p w14:paraId="16E64D6A" w14:textId="77777777" w:rsidR="00811949" w:rsidRDefault="00811949"/>
  </w:endnote>
  <w:endnote w:type="continuationNotice" w:id="1">
    <w:p w14:paraId="26A353A0" w14:textId="77777777" w:rsidR="00811949" w:rsidRDefault="00811949"/>
    <w:p w14:paraId="62CBF9D7" w14:textId="77777777" w:rsidR="00811949" w:rsidRDefault="00811949"/>
    <w:p w14:paraId="463C8958" w14:textId="77777777" w:rsidR="00811949" w:rsidRDefault="0081194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Calibri">
    <w:panose1 w:val="020F0502020204030204"/>
    <w:charset w:val="00"/>
    <w:family w:val="swiss"/>
    <w:pitch w:val="variable"/>
    <w:sig w:usb0="E4002EFF" w:usb1="C200247B" w:usb2="00000009" w:usb3="00000000" w:csb0="000001FF" w:csb1="00000000"/>
  </w:font>
  <w:font w:name="Arial Bold">
    <w:panose1 w:val="020B0704020202020204"/>
    <w:charset w:val="00"/>
    <w:family w:val="swiss"/>
    <w:notTrueType/>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egoe UI Semilight">
    <w:panose1 w:val="020B0402040204020203"/>
    <w:charset w:val="00"/>
    <w:family w:val="swiss"/>
    <w:pitch w:val="variable"/>
    <w:sig w:usb0="E4002EFF" w:usb1="C000E47F"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entury Gothic">
    <w:panose1 w:val="020B0502020202020204"/>
    <w:charset w:val="00"/>
    <w:family w:val="swiss"/>
    <w:pitch w:val="variable"/>
    <w:sig w:usb0="00000287" w:usb1="00000000" w:usb2="00000000" w:usb3="00000000" w:csb0="0000009F" w:csb1="00000000"/>
  </w:font>
  <w:font w:name="Trebuchet MS">
    <w:panose1 w:val="020B0603020202020204"/>
    <w:charset w:val="00"/>
    <w:family w:val="swiss"/>
    <w:pitch w:val="variable"/>
    <w:sig w:usb0="000006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Franklin Gothic Book">
    <w:panose1 w:val="020B0503020102020204"/>
    <w:charset w:val="00"/>
    <w:family w:val="swiss"/>
    <w:pitch w:val="variable"/>
    <w:sig w:usb0="00000287" w:usb1="00000000" w:usb2="00000000" w:usb3="00000000" w:csb0="0000009F" w:csb1="00000000"/>
  </w:font>
  <w:font w:name="Segoe UI Semibold">
    <w:panose1 w:val="020B07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6B3803" w14:textId="77777777" w:rsidR="00811949" w:rsidRPr="0022089D" w:rsidRDefault="00455E1F" w:rsidP="00695429">
    <w:pPr>
      <w:pStyle w:val="Footer"/>
      <w:pBdr>
        <w:top w:val="single" w:sz="18" w:space="1" w:color="auto"/>
      </w:pBdr>
      <w:tabs>
        <w:tab w:val="left" w:pos="6060"/>
      </w:tabs>
      <w:spacing w:before="120"/>
      <w:rPr>
        <w:rFonts w:ascii="Arial" w:hAnsi="Arial" w:cs="Arial"/>
        <w:b w:val="0"/>
      </w:rPr>
    </w:pPr>
    <w:sdt>
      <w:sdtPr>
        <w:id w:val="1678387518"/>
        <w:docPartObj>
          <w:docPartGallery w:val="Page Numbers (Bottom of Page)"/>
          <w:docPartUnique/>
        </w:docPartObj>
      </w:sdtPr>
      <w:sdtEndPr>
        <w:rPr>
          <w:rFonts w:ascii="Arial" w:hAnsi="Arial" w:cs="Arial"/>
          <w:b w:val="0"/>
          <w:noProof/>
        </w:rPr>
      </w:sdtEndPr>
      <w:sdtContent>
        <w:r w:rsidR="00811949" w:rsidRPr="003B13D5">
          <w:rPr>
            <w:rFonts w:ascii="Arial" w:hAnsi="Arial" w:cs="Arial"/>
            <w:b w:val="0"/>
          </w:rPr>
          <w:fldChar w:fldCharType="begin"/>
        </w:r>
        <w:r w:rsidR="00811949" w:rsidRPr="003B13D5">
          <w:rPr>
            <w:rFonts w:ascii="Arial" w:hAnsi="Arial" w:cs="Arial"/>
            <w:b w:val="0"/>
          </w:rPr>
          <w:instrText xml:space="preserve"> PAGE   \* MERGEFORMAT </w:instrText>
        </w:r>
        <w:r w:rsidR="00811949" w:rsidRPr="003B13D5">
          <w:rPr>
            <w:rFonts w:ascii="Arial" w:hAnsi="Arial" w:cs="Arial"/>
            <w:b w:val="0"/>
          </w:rPr>
          <w:fldChar w:fldCharType="separate"/>
        </w:r>
        <w:proofErr w:type="spellStart"/>
        <w:r w:rsidR="00811949">
          <w:rPr>
            <w:rFonts w:cs="Arial"/>
            <w:b w:val="0"/>
          </w:rPr>
          <w:t>i</w:t>
        </w:r>
        <w:proofErr w:type="spellEnd"/>
        <w:r w:rsidR="00811949" w:rsidRPr="003B13D5">
          <w:rPr>
            <w:rFonts w:ascii="Arial" w:hAnsi="Arial" w:cs="Arial"/>
            <w:b w:val="0"/>
            <w:noProof/>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4C894" w14:textId="77777777" w:rsidR="00811949" w:rsidRPr="0022089D" w:rsidRDefault="00811949" w:rsidP="009013C6">
    <w:pPr>
      <w:pStyle w:val="Footer"/>
      <w:jc w:val="center"/>
      <w:rPr>
        <w:rFonts w:ascii="Arial" w:hAnsi="Arial" w:cs="Arial"/>
        <w:b w:val="0"/>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82668362"/>
      <w:docPartObj>
        <w:docPartGallery w:val="Page Numbers (Bottom of Page)"/>
        <w:docPartUnique/>
      </w:docPartObj>
    </w:sdtPr>
    <w:sdtEndPr>
      <w:rPr>
        <w:rFonts w:ascii="Arial" w:hAnsi="Arial" w:cs="Arial"/>
        <w:b w:val="0"/>
        <w:noProof/>
      </w:rPr>
    </w:sdtEndPr>
    <w:sdtContent>
      <w:p w14:paraId="6C6D9469" w14:textId="77777777" w:rsidR="00811949" w:rsidRPr="003B13D5" w:rsidRDefault="00811949" w:rsidP="009013C6">
        <w:pPr>
          <w:pStyle w:val="Footer"/>
          <w:jc w:val="center"/>
          <w:rPr>
            <w:rFonts w:ascii="Arial" w:hAnsi="Arial" w:cs="Arial"/>
            <w:b w:val="0"/>
          </w:rPr>
        </w:pPr>
        <w:r w:rsidRPr="003B13D5">
          <w:rPr>
            <w:rFonts w:ascii="Arial" w:hAnsi="Arial" w:cs="Arial"/>
            <w:b w:val="0"/>
          </w:rPr>
          <w:fldChar w:fldCharType="begin"/>
        </w:r>
        <w:r w:rsidRPr="003B13D5">
          <w:rPr>
            <w:rFonts w:ascii="Arial" w:hAnsi="Arial" w:cs="Arial"/>
            <w:b w:val="0"/>
          </w:rPr>
          <w:instrText xml:space="preserve"> PAGE   \* MERGEFORMAT </w:instrText>
        </w:r>
        <w:r w:rsidRPr="003B13D5">
          <w:rPr>
            <w:rFonts w:ascii="Arial" w:hAnsi="Arial" w:cs="Arial"/>
            <w:b w:val="0"/>
          </w:rPr>
          <w:fldChar w:fldCharType="separate"/>
        </w:r>
        <w:r>
          <w:rPr>
            <w:rFonts w:ascii="Arial" w:hAnsi="Arial" w:cs="Arial"/>
            <w:b w:val="0"/>
            <w:noProof/>
          </w:rPr>
          <w:t>1</w:t>
        </w:r>
        <w:r w:rsidRPr="003B13D5">
          <w:rPr>
            <w:rFonts w:ascii="Arial" w:hAnsi="Arial" w:cs="Arial"/>
            <w:b w:val="0"/>
            <w:noProof/>
          </w:rPr>
          <w:fldChar w:fldCharType="end"/>
        </w:r>
      </w:p>
    </w:sdtContent>
  </w:sdt>
  <w:p w14:paraId="42E36BD1" w14:textId="77777777" w:rsidR="00811949" w:rsidRPr="009013C6" w:rsidRDefault="00811949" w:rsidP="009013C6">
    <w:pPr>
      <w:pStyle w:val="Footer"/>
      <w:spacing w:before="160"/>
      <w:jc w:val="center"/>
      <w:rPr>
        <w:rFonts w:ascii="Arial" w:hAnsi="Arial" w:cs="Arial"/>
        <w:b w:val="0"/>
      </w:rPr>
    </w:pPr>
    <w:r>
      <w:rPr>
        <w:rFonts w:ascii="Arial" w:hAnsi="Arial" w:cs="Arial"/>
        <w:b w:val="0"/>
        <w:noProof/>
      </w:rPr>
      <w:drawing>
        <wp:inline distT="0" distB="0" distL="0" distR="0" wp14:anchorId="0ED734D4" wp14:editId="71125239">
          <wp:extent cx="411074" cy="152400"/>
          <wp:effectExtent l="0" t="0" r="8255"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EM_logo_blk_txt_large_alpha.png"/>
                  <pic:cNvPicPr/>
                </pic:nvPicPr>
                <pic:blipFill>
                  <a:blip r:embed="rId1">
                    <a:extLst>
                      <a:ext uri="{28A0092B-C50C-407E-A947-70E740481C1C}">
                        <a14:useLocalDpi xmlns:a14="http://schemas.microsoft.com/office/drawing/2010/main" val="0"/>
                      </a:ext>
                    </a:extLst>
                  </a:blip>
                  <a:stretch>
                    <a:fillRect/>
                  </a:stretch>
                </pic:blipFill>
                <pic:spPr>
                  <a:xfrm>
                    <a:off x="0" y="0"/>
                    <a:ext cx="411224" cy="152456"/>
                  </a:xfrm>
                  <a:prstGeom prst="rect">
                    <a:avLst/>
                  </a:prstGeom>
                </pic:spPr>
              </pic:pic>
            </a:graphicData>
          </a:graphic>
        </wp:inline>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8E33B" w14:textId="77777777" w:rsidR="00811949" w:rsidRPr="0022089D" w:rsidRDefault="00455E1F" w:rsidP="006D55E6">
    <w:pPr>
      <w:pStyle w:val="Footer"/>
      <w:pBdr>
        <w:top w:val="single" w:sz="18" w:space="1" w:color="auto"/>
      </w:pBdr>
      <w:tabs>
        <w:tab w:val="left" w:pos="6060"/>
      </w:tabs>
      <w:spacing w:before="120"/>
      <w:jc w:val="right"/>
      <w:rPr>
        <w:rFonts w:ascii="Arial" w:hAnsi="Arial" w:cs="Arial"/>
        <w:b w:val="0"/>
      </w:rPr>
    </w:pPr>
    <w:sdt>
      <w:sdtPr>
        <w:id w:val="-1298983068"/>
        <w:docPartObj>
          <w:docPartGallery w:val="Page Numbers (Bottom of Page)"/>
          <w:docPartUnique/>
        </w:docPartObj>
      </w:sdtPr>
      <w:sdtEndPr>
        <w:rPr>
          <w:rFonts w:ascii="Arial" w:hAnsi="Arial" w:cs="Arial"/>
          <w:b w:val="0"/>
          <w:noProof/>
        </w:rPr>
      </w:sdtEndPr>
      <w:sdtContent>
        <w:r w:rsidR="00811949" w:rsidRPr="003B13D5">
          <w:rPr>
            <w:rFonts w:ascii="Arial" w:hAnsi="Arial" w:cs="Arial"/>
            <w:b w:val="0"/>
          </w:rPr>
          <w:fldChar w:fldCharType="begin"/>
        </w:r>
        <w:r w:rsidR="00811949" w:rsidRPr="003B13D5">
          <w:rPr>
            <w:rFonts w:ascii="Arial" w:hAnsi="Arial" w:cs="Arial"/>
            <w:b w:val="0"/>
          </w:rPr>
          <w:instrText xml:space="preserve"> PAGE   \* MERGEFORMAT </w:instrText>
        </w:r>
        <w:r w:rsidR="00811949" w:rsidRPr="003B13D5">
          <w:rPr>
            <w:rFonts w:ascii="Arial" w:hAnsi="Arial" w:cs="Arial"/>
            <w:b w:val="0"/>
          </w:rPr>
          <w:fldChar w:fldCharType="separate"/>
        </w:r>
        <w:r w:rsidR="00811949">
          <w:rPr>
            <w:rFonts w:cs="Arial"/>
            <w:b w:val="0"/>
          </w:rPr>
          <w:t>iv</w:t>
        </w:r>
        <w:r w:rsidR="00811949" w:rsidRPr="003B13D5">
          <w:rPr>
            <w:rFonts w:ascii="Arial" w:hAnsi="Arial" w:cs="Arial"/>
            <w:b w:val="0"/>
            <w:noProof/>
          </w:rPr>
          <w:fldChar w:fldCharType="end"/>
        </w:r>
      </w:sdtContent>
    </w:sdt>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64395706"/>
      <w:docPartObj>
        <w:docPartGallery w:val="Page Numbers (Bottom of Page)"/>
        <w:docPartUnique/>
      </w:docPartObj>
    </w:sdtPr>
    <w:sdtEndPr>
      <w:rPr>
        <w:rFonts w:ascii="Arial" w:hAnsi="Arial" w:cs="Arial"/>
        <w:b w:val="0"/>
        <w:noProof/>
      </w:rPr>
    </w:sdtEndPr>
    <w:sdtContent>
      <w:p w14:paraId="3E685ADA" w14:textId="77777777" w:rsidR="00811949" w:rsidRPr="003B13D5" w:rsidRDefault="00811949" w:rsidP="009013C6">
        <w:pPr>
          <w:pStyle w:val="Footer"/>
          <w:jc w:val="center"/>
          <w:rPr>
            <w:rFonts w:ascii="Arial" w:hAnsi="Arial" w:cs="Arial"/>
            <w:b w:val="0"/>
          </w:rPr>
        </w:pPr>
        <w:r w:rsidRPr="003B13D5">
          <w:rPr>
            <w:rFonts w:ascii="Arial" w:hAnsi="Arial" w:cs="Arial"/>
            <w:b w:val="0"/>
          </w:rPr>
          <w:fldChar w:fldCharType="begin"/>
        </w:r>
        <w:r w:rsidRPr="003B13D5">
          <w:rPr>
            <w:rFonts w:ascii="Arial" w:hAnsi="Arial" w:cs="Arial"/>
            <w:b w:val="0"/>
          </w:rPr>
          <w:instrText xml:space="preserve"> PAGE   \* MERGEFORMAT </w:instrText>
        </w:r>
        <w:r w:rsidRPr="003B13D5">
          <w:rPr>
            <w:rFonts w:ascii="Arial" w:hAnsi="Arial" w:cs="Arial"/>
            <w:b w:val="0"/>
          </w:rPr>
          <w:fldChar w:fldCharType="separate"/>
        </w:r>
        <w:r>
          <w:rPr>
            <w:rFonts w:ascii="Arial" w:hAnsi="Arial" w:cs="Arial"/>
            <w:b w:val="0"/>
            <w:noProof/>
          </w:rPr>
          <w:t>i</w:t>
        </w:r>
        <w:r w:rsidRPr="003B13D5">
          <w:rPr>
            <w:rFonts w:ascii="Arial" w:hAnsi="Arial" w:cs="Arial"/>
            <w:b w:val="0"/>
            <w:noProof/>
          </w:rPr>
          <w:fldChar w:fldCharType="end"/>
        </w:r>
      </w:p>
    </w:sdtContent>
  </w:sdt>
  <w:p w14:paraId="44723649" w14:textId="77777777" w:rsidR="00811949" w:rsidRPr="009013C6" w:rsidRDefault="00811949" w:rsidP="009013C6">
    <w:pPr>
      <w:pStyle w:val="Footer"/>
      <w:spacing w:before="160"/>
      <w:jc w:val="center"/>
      <w:rPr>
        <w:rFonts w:ascii="Arial" w:hAnsi="Arial" w:cs="Arial"/>
        <w:b w:val="0"/>
      </w:rPr>
    </w:pPr>
    <w:r>
      <w:rPr>
        <w:rFonts w:ascii="Arial" w:hAnsi="Arial" w:cs="Arial"/>
        <w:b w:val="0"/>
        <w:noProof/>
      </w:rPr>
      <w:drawing>
        <wp:inline distT="0" distB="0" distL="0" distR="0" wp14:anchorId="45A91879" wp14:editId="031CB393">
          <wp:extent cx="411074" cy="152400"/>
          <wp:effectExtent l="0" t="0" r="8255"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EM_logo_blk_txt_large_alpha.png"/>
                  <pic:cNvPicPr/>
                </pic:nvPicPr>
                <pic:blipFill>
                  <a:blip r:embed="rId1">
                    <a:extLst>
                      <a:ext uri="{28A0092B-C50C-407E-A947-70E740481C1C}">
                        <a14:useLocalDpi xmlns:a14="http://schemas.microsoft.com/office/drawing/2010/main" val="0"/>
                      </a:ext>
                    </a:extLst>
                  </a:blip>
                  <a:stretch>
                    <a:fillRect/>
                  </a:stretch>
                </pic:blipFill>
                <pic:spPr>
                  <a:xfrm>
                    <a:off x="0" y="0"/>
                    <a:ext cx="411224" cy="152456"/>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889414" w14:textId="77777777" w:rsidR="00811949" w:rsidRDefault="00811949" w:rsidP="00747117">
      <w:r>
        <w:separator/>
      </w:r>
    </w:p>
    <w:p w14:paraId="25A58AF9" w14:textId="77777777" w:rsidR="00811949" w:rsidRDefault="00811949"/>
    <w:p w14:paraId="5AD145C7" w14:textId="77777777" w:rsidR="00811949" w:rsidRDefault="00811949"/>
  </w:footnote>
  <w:footnote w:type="continuationSeparator" w:id="0">
    <w:p w14:paraId="18439410" w14:textId="77777777" w:rsidR="00811949" w:rsidRDefault="00811949" w:rsidP="00747117">
      <w:r>
        <w:continuationSeparator/>
      </w:r>
    </w:p>
    <w:p w14:paraId="7393D771" w14:textId="77777777" w:rsidR="00811949" w:rsidRDefault="00811949"/>
    <w:p w14:paraId="09BCFBA5" w14:textId="77777777" w:rsidR="00811949" w:rsidRDefault="00811949"/>
  </w:footnote>
  <w:footnote w:type="continuationNotice" w:id="1">
    <w:p w14:paraId="77AFEE3A" w14:textId="77777777" w:rsidR="00811949" w:rsidRDefault="00811949"/>
    <w:p w14:paraId="33531F55" w14:textId="77777777" w:rsidR="00811949" w:rsidRDefault="00811949"/>
    <w:p w14:paraId="16E5C7E3" w14:textId="77777777" w:rsidR="00811949" w:rsidRDefault="00811949"/>
  </w:footnote>
  <w:footnote w:id="2">
    <w:p w14:paraId="7D0E35C7" w14:textId="77777777" w:rsidR="00811949" w:rsidRDefault="00811949" w:rsidP="00353C72">
      <w:pPr>
        <w:pStyle w:val="FootnoteText"/>
      </w:pPr>
      <w:r>
        <w:rPr>
          <w:rStyle w:val="FootnoteReference"/>
        </w:rPr>
        <w:footnoteRef/>
      </w:r>
      <w:r>
        <w:t xml:space="preserve"> The terms “kind” and “type” have specific meanings when used in relation to NIMS resource classifications. </w:t>
      </w:r>
      <w:r w:rsidRPr="007911CD">
        <w:rPr>
          <w:i/>
        </w:rPr>
        <w:t>Kind</w:t>
      </w:r>
      <w:r>
        <w:t xml:space="preserve"> is used to classify resources of the same nature or character due to common traits (e.g., Aircraft). </w:t>
      </w:r>
      <w:r w:rsidRPr="007911CD">
        <w:rPr>
          <w:i/>
        </w:rPr>
        <w:t>Type</w:t>
      </w:r>
      <w:r>
        <w:t xml:space="preserve"> is used to describe the capability of a specific resource, which is then rated by level of capability in a numeric fashion (e.g., Type I Incident Management Team).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505DD6" w14:textId="3BA24221" w:rsidR="00811949" w:rsidRPr="00542F22" w:rsidRDefault="00811949" w:rsidP="00695429">
    <w:pPr>
      <w:pStyle w:val="Header"/>
      <w:pBdr>
        <w:bottom w:val="single" w:sz="18" w:space="1" w:color="auto"/>
      </w:pBdr>
      <w:rPr>
        <w:rFonts w:ascii="Segoe UI" w:hAnsi="Segoe UI" w:cs="Segoe UI"/>
      </w:rPr>
    </w:pPr>
    <w:r w:rsidRPr="00C11351">
      <w:rPr>
        <w:rFonts w:ascii="Segoe UI" w:hAnsi="Segoe UI" w:cs="Segoe UI"/>
        <w:highlight w:val="lightGray"/>
      </w:rPr>
      <w:t>(Name of Jurisdiction)</w:t>
    </w:r>
    <w:r>
      <w:rPr>
        <w:rFonts w:ascii="Segoe UI" w:hAnsi="Segoe UI" w:cs="Segoe UI"/>
      </w:rPr>
      <w:t xml:space="preserve"> </w:t>
    </w:r>
    <w:r w:rsidRPr="00AA701D">
      <w:rPr>
        <w:rFonts w:ascii="Segoe UI" w:hAnsi="Segoe UI" w:cs="Segoe UI"/>
      </w:rPr>
      <w:t>ICS/ICS-</w:t>
    </w:r>
    <w:r>
      <w:rPr>
        <w:rFonts w:ascii="Segoe UI" w:hAnsi="Segoe UI" w:cs="Segoe UI"/>
      </w:rPr>
      <w:t>like</w:t>
    </w:r>
    <w:r w:rsidRPr="00AA701D">
      <w:rPr>
        <w:rFonts w:ascii="Segoe UI" w:hAnsi="Segoe UI" w:cs="Segoe UI"/>
      </w:rPr>
      <w:t xml:space="preserve"> EOC</w:t>
    </w:r>
    <w:r>
      <w:rPr>
        <w:rFonts w:ascii="Segoe UI" w:hAnsi="Segoe UI" w:cs="Segoe UI"/>
      </w:rPr>
      <w:t xml:space="preserve"> </w:t>
    </w:r>
    <w:r w:rsidRPr="00AA701D">
      <w:rPr>
        <w:rFonts w:ascii="Segoe UI" w:hAnsi="Segoe UI" w:cs="Segoe UI"/>
      </w:rPr>
      <w:t>C</w:t>
    </w:r>
    <w:r>
      <w:rPr>
        <w:rFonts w:ascii="Segoe UI" w:hAnsi="Segoe UI" w:cs="Segoe UI"/>
      </w:rPr>
      <w:t xml:space="preserve">ommand </w:t>
    </w:r>
    <w:r w:rsidRPr="00AA701D">
      <w:rPr>
        <w:rFonts w:ascii="Segoe UI" w:hAnsi="Segoe UI" w:cs="Segoe UI"/>
      </w:rPr>
      <w:t>H</w:t>
    </w:r>
    <w:r>
      <w:rPr>
        <w:rFonts w:ascii="Segoe UI" w:hAnsi="Segoe UI" w:cs="Segoe UI"/>
      </w:rPr>
      <w:t>andbook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700DCC" w14:textId="1A2FECF5" w:rsidR="00811949" w:rsidRDefault="00811949" w:rsidP="009013C6">
    <w:r>
      <w:rPr>
        <w:rFonts w:cs="Arial"/>
        <w:bCs/>
        <w:noProof/>
      </w:rPr>
      <w:t>T</w:t>
    </w:r>
    <w:r w:rsidRPr="00B72E43">
      <w:rPr>
        <w:rFonts w:cs="Arial"/>
        <w:bCs/>
        <w:noProof/>
      </w:rPr>
      <w:t>itle of Technical Repor</w:t>
    </w:r>
    <w:r>
      <w:rPr>
        <w:rFonts w:cs="Arial"/>
        <w:bCs/>
        <w:noProof/>
      </w:rPr>
      <w:t>T</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4F43DA" w14:textId="6966B747" w:rsidR="00811949" w:rsidRPr="00542F22" w:rsidRDefault="00811949" w:rsidP="0045426E">
    <w:pPr>
      <w:pStyle w:val="Header"/>
      <w:pBdr>
        <w:bottom w:val="single" w:sz="18" w:space="1" w:color="auto"/>
      </w:pBdr>
      <w:rPr>
        <w:rFonts w:ascii="Segoe UI" w:hAnsi="Segoe UI" w:cs="Segoe UI"/>
      </w:rPr>
    </w:pPr>
    <w:r w:rsidRPr="00C11351">
      <w:rPr>
        <w:rFonts w:ascii="Segoe UI" w:hAnsi="Segoe UI" w:cs="Segoe UI"/>
        <w:highlight w:val="lightGray"/>
      </w:rPr>
      <w:t>(Name of Jurisdiction)</w:t>
    </w:r>
    <w:r>
      <w:rPr>
        <w:rFonts w:ascii="Segoe UI" w:hAnsi="Segoe UI" w:cs="Segoe UI"/>
      </w:rPr>
      <w:t xml:space="preserve"> Incident Support</w:t>
    </w:r>
    <w:r w:rsidRPr="00AA701D">
      <w:rPr>
        <w:rFonts w:ascii="Segoe UI" w:hAnsi="Segoe UI" w:cs="Segoe UI"/>
      </w:rPr>
      <w:t xml:space="preserve"> EOC</w:t>
    </w:r>
    <w:r>
      <w:rPr>
        <w:rFonts w:ascii="Segoe UI" w:hAnsi="Segoe UI" w:cs="Segoe UI"/>
      </w:rPr>
      <w:t xml:space="preserve"> Command </w:t>
    </w:r>
    <w:r w:rsidRPr="00AA701D">
      <w:rPr>
        <w:rFonts w:ascii="Segoe UI" w:hAnsi="Segoe UI" w:cs="Segoe UI"/>
      </w:rPr>
      <w:t>H</w:t>
    </w:r>
    <w:r>
      <w:rPr>
        <w:rFonts w:ascii="Segoe UI" w:hAnsi="Segoe UI" w:cs="Segoe UI"/>
      </w:rPr>
      <w:t>andbook</w:t>
    </w:r>
  </w:p>
  <w:p w14:paraId="77B43A1E" w14:textId="6AC8AED2" w:rsidR="00811949" w:rsidRDefault="00811949" w:rsidP="0045426E">
    <w:pPr>
      <w:pStyle w:val="Header"/>
      <w:jc w:val="both"/>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39887" w14:textId="2FE7A55A" w:rsidR="00811949" w:rsidRPr="00542F22" w:rsidRDefault="00811949" w:rsidP="006D55E6">
    <w:pPr>
      <w:pStyle w:val="Header"/>
      <w:pBdr>
        <w:bottom w:val="single" w:sz="18" w:space="1" w:color="auto"/>
      </w:pBdr>
      <w:jc w:val="right"/>
      <w:rPr>
        <w:rFonts w:ascii="Segoe UI" w:hAnsi="Segoe UI" w:cs="Segoe UI"/>
      </w:rPr>
    </w:pPr>
    <w:r w:rsidRPr="0093159E">
      <w:rPr>
        <w:rFonts w:ascii="Segoe UI" w:hAnsi="Segoe UI" w:cs="Segoe UI"/>
        <w:highlight w:val="lightGray"/>
      </w:rPr>
      <w:t>(</w:t>
    </w:r>
    <w:r w:rsidRPr="00C11351">
      <w:rPr>
        <w:rFonts w:ascii="Segoe UI" w:hAnsi="Segoe UI" w:cs="Segoe UI"/>
        <w:highlight w:val="lightGray"/>
      </w:rPr>
      <w:t>Name of Jurisdiction)</w:t>
    </w:r>
    <w:r>
      <w:rPr>
        <w:rFonts w:ascii="Segoe UI" w:hAnsi="Segoe UI" w:cs="Segoe UI"/>
      </w:rPr>
      <w:t xml:space="preserve"> Incident Support</w:t>
    </w:r>
    <w:r w:rsidRPr="00AA701D">
      <w:rPr>
        <w:rFonts w:ascii="Segoe UI" w:hAnsi="Segoe UI" w:cs="Segoe UI"/>
      </w:rPr>
      <w:t xml:space="preserve"> EOC</w:t>
    </w:r>
    <w:r>
      <w:rPr>
        <w:rFonts w:ascii="Segoe UI" w:hAnsi="Segoe UI" w:cs="Segoe UI"/>
      </w:rPr>
      <w:t xml:space="preserve"> Command </w:t>
    </w:r>
    <w:r w:rsidRPr="00AA701D">
      <w:rPr>
        <w:rFonts w:ascii="Segoe UI" w:hAnsi="Segoe UI" w:cs="Segoe UI"/>
      </w:rPr>
      <w:t>H</w:t>
    </w:r>
    <w:r>
      <w:rPr>
        <w:rFonts w:ascii="Segoe UI" w:hAnsi="Segoe UI" w:cs="Segoe UI"/>
      </w:rPr>
      <w:t>andbook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5F322" w14:textId="6ED1341A" w:rsidR="00811949" w:rsidRDefault="00811949" w:rsidP="009013C6">
    <w:r>
      <w:rPr>
        <w:rFonts w:cs="Arial"/>
        <w:bCs/>
        <w:noProof/>
      </w:rPr>
      <w:t>T</w:t>
    </w:r>
    <w:r w:rsidRPr="00B72E43">
      <w:rPr>
        <w:rFonts w:cs="Arial"/>
        <w:bCs/>
        <w:noProof/>
      </w:rPr>
      <w:t>itle of Technical Repor</w:t>
    </w:r>
    <w:r>
      <w:rPr>
        <w:rFonts w:cs="Arial"/>
        <w:bCs/>
        <w:noProof/>
      </w:rPr>
      <w:t>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0C64D834"/>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7BE47AA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0A60712E"/>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E0D4D11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DF88E08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3C9A6366"/>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AE185EF4"/>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CF6AC1FE"/>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05EA4D4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6C64D5FC"/>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39A6778"/>
    <w:multiLevelType w:val="multilevel"/>
    <w:tmpl w:val="9D74EEF8"/>
    <w:lvl w:ilvl="0">
      <w:start w:val="1"/>
      <w:numFmt w:val="bullet"/>
      <w:lvlText w:val=""/>
      <w:lvlJc w:val="left"/>
      <w:pPr>
        <w:tabs>
          <w:tab w:val="num" w:pos="288"/>
        </w:tabs>
        <w:ind w:left="288" w:hanging="288"/>
      </w:pPr>
      <w:rPr>
        <w:rFonts w:ascii="Symbol" w:hAnsi="Symbol" w:hint="default"/>
      </w:rPr>
    </w:lvl>
    <w:lvl w:ilvl="1">
      <w:start w:val="1"/>
      <w:numFmt w:val="bullet"/>
      <w:pStyle w:val="TBL2"/>
      <w:lvlText w:val=""/>
      <w:lvlJc w:val="left"/>
      <w:pPr>
        <w:tabs>
          <w:tab w:val="num" w:pos="576"/>
        </w:tabs>
        <w:ind w:left="576" w:hanging="288"/>
      </w:pPr>
      <w:rPr>
        <w:rFonts w:ascii="Wingdings" w:hAnsi="Wingdings" w:hint="default"/>
      </w:rPr>
    </w:lvl>
    <w:lvl w:ilvl="2">
      <w:start w:val="1"/>
      <w:numFmt w:val="bullet"/>
      <w:pStyle w:val="TBL3"/>
      <w:lvlText w:val=""/>
      <w:lvlJc w:val="left"/>
      <w:pPr>
        <w:tabs>
          <w:tab w:val="num" w:pos="864"/>
        </w:tabs>
        <w:ind w:left="864" w:hanging="288"/>
      </w:pPr>
      <w:rPr>
        <w:rFonts w:ascii="Wingdings" w:hAnsi="Wingdings" w:hint="default"/>
      </w:rPr>
    </w:lvl>
    <w:lvl w:ilvl="3">
      <w:start w:val="1"/>
      <w:numFmt w:val="bullet"/>
      <w:pStyle w:val="TBL4"/>
      <w:lvlText w:val=""/>
      <w:lvlJc w:val="left"/>
      <w:pPr>
        <w:tabs>
          <w:tab w:val="num" w:pos="1152"/>
        </w:tabs>
        <w:ind w:left="1152" w:hanging="288"/>
      </w:pPr>
      <w:rPr>
        <w:rFonts w:ascii="Wingdings" w:hAnsi="Wingdings" w:hint="default"/>
      </w:rPr>
    </w:lvl>
    <w:lvl w:ilvl="4">
      <w:start w:val="1"/>
      <w:numFmt w:val="bullet"/>
      <w:lvlText w:val=""/>
      <w:lvlJc w:val="left"/>
      <w:pPr>
        <w:tabs>
          <w:tab w:val="num" w:pos="1440"/>
        </w:tabs>
        <w:ind w:left="1440" w:hanging="288"/>
      </w:pPr>
      <w:rPr>
        <w:rFonts w:ascii="Wingdings" w:hAnsi="Wingdings" w:hint="default"/>
      </w:rPr>
    </w:lvl>
    <w:lvl w:ilvl="5">
      <w:start w:val="1"/>
      <w:numFmt w:val="bullet"/>
      <w:pStyle w:val="TBL6"/>
      <w:lvlText w:val=""/>
      <w:lvlJc w:val="left"/>
      <w:pPr>
        <w:tabs>
          <w:tab w:val="num" w:pos="1728"/>
        </w:tabs>
        <w:ind w:left="1728" w:hanging="288"/>
      </w:pPr>
      <w:rPr>
        <w:rFonts w:ascii="Wingdings" w:hAnsi="Wingdings" w:hint="default"/>
      </w:rPr>
    </w:lvl>
    <w:lvl w:ilvl="6">
      <w:start w:val="1"/>
      <w:numFmt w:val="bullet"/>
      <w:pStyle w:val="TBL7"/>
      <w:lvlText w:val=""/>
      <w:lvlJc w:val="left"/>
      <w:pPr>
        <w:tabs>
          <w:tab w:val="num" w:pos="2016"/>
        </w:tabs>
        <w:ind w:left="2016" w:hanging="288"/>
      </w:pPr>
      <w:rPr>
        <w:rFonts w:ascii="Wingdings" w:hAnsi="Wingdings" w:hint="default"/>
      </w:rPr>
    </w:lvl>
    <w:lvl w:ilvl="7">
      <w:start w:val="1"/>
      <w:numFmt w:val="bullet"/>
      <w:pStyle w:val="TBL8"/>
      <w:lvlText w:val=""/>
      <w:lvlJc w:val="left"/>
      <w:pPr>
        <w:tabs>
          <w:tab w:val="num" w:pos="2304"/>
        </w:tabs>
        <w:ind w:left="2304" w:hanging="288"/>
      </w:pPr>
      <w:rPr>
        <w:rFonts w:ascii="Wingdings" w:hAnsi="Wingdings" w:hint="default"/>
      </w:rPr>
    </w:lvl>
    <w:lvl w:ilvl="8">
      <w:start w:val="1"/>
      <w:numFmt w:val="bullet"/>
      <w:pStyle w:val="TableBullet"/>
      <w:lvlText w:val=""/>
      <w:lvlJc w:val="left"/>
      <w:pPr>
        <w:tabs>
          <w:tab w:val="num" w:pos="2592"/>
        </w:tabs>
        <w:ind w:left="2592" w:hanging="288"/>
      </w:pPr>
      <w:rPr>
        <w:rFonts w:ascii="Wingdings" w:hAnsi="Wingdings" w:hint="default"/>
      </w:rPr>
    </w:lvl>
  </w:abstractNum>
  <w:abstractNum w:abstractNumId="11" w15:restartNumberingAfterBreak="0">
    <w:nsid w:val="04613B92"/>
    <w:multiLevelType w:val="hybridMultilevel"/>
    <w:tmpl w:val="2C4E11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50C4D57"/>
    <w:multiLevelType w:val="multilevel"/>
    <w:tmpl w:val="9C18CB94"/>
    <w:lvl w:ilvl="0">
      <w:start w:val="1"/>
      <w:numFmt w:val="bullet"/>
      <w:lvlText w:val=""/>
      <w:lvlJc w:val="left"/>
      <w:pPr>
        <w:tabs>
          <w:tab w:val="num" w:pos="288"/>
        </w:tabs>
        <w:ind w:left="288" w:hanging="288"/>
      </w:pPr>
      <w:rPr>
        <w:rFonts w:ascii="Symbol" w:hAnsi="Symbol" w:hint="default"/>
      </w:rPr>
    </w:lvl>
    <w:lvl w:ilvl="1">
      <w:start w:val="1"/>
      <w:numFmt w:val="bullet"/>
      <w:lvlText w:val=""/>
      <w:lvlJc w:val="left"/>
      <w:pPr>
        <w:tabs>
          <w:tab w:val="num" w:pos="576"/>
        </w:tabs>
        <w:ind w:left="576" w:hanging="288"/>
      </w:pPr>
      <w:rPr>
        <w:rFonts w:ascii="Wingdings" w:hAnsi="Wingdings" w:hint="default"/>
      </w:rPr>
    </w:lvl>
    <w:lvl w:ilvl="2">
      <w:start w:val="1"/>
      <w:numFmt w:val="bullet"/>
      <w:lvlText w:val=""/>
      <w:lvlJc w:val="left"/>
      <w:pPr>
        <w:tabs>
          <w:tab w:val="num" w:pos="864"/>
        </w:tabs>
        <w:ind w:left="864" w:hanging="288"/>
      </w:pPr>
      <w:rPr>
        <w:rFonts w:ascii="Wingdings" w:hAnsi="Wingdings" w:hint="default"/>
      </w:rPr>
    </w:lvl>
    <w:lvl w:ilvl="3">
      <w:start w:val="1"/>
      <w:numFmt w:val="bullet"/>
      <w:lvlText w:val=""/>
      <w:lvlJc w:val="left"/>
      <w:pPr>
        <w:tabs>
          <w:tab w:val="num" w:pos="1152"/>
        </w:tabs>
        <w:ind w:left="1152" w:hanging="288"/>
      </w:pPr>
      <w:rPr>
        <w:rFonts w:ascii="Wingdings" w:hAnsi="Wingdings" w:hint="default"/>
      </w:rPr>
    </w:lvl>
    <w:lvl w:ilvl="4">
      <w:start w:val="1"/>
      <w:numFmt w:val="bullet"/>
      <w:lvlText w:val=""/>
      <w:lvlJc w:val="left"/>
      <w:pPr>
        <w:tabs>
          <w:tab w:val="num" w:pos="1440"/>
        </w:tabs>
        <w:ind w:left="1440" w:hanging="288"/>
      </w:pPr>
      <w:rPr>
        <w:rFonts w:ascii="Wingdings" w:hAnsi="Wingdings" w:hint="default"/>
      </w:rPr>
    </w:lvl>
    <w:lvl w:ilvl="5">
      <w:start w:val="1"/>
      <w:numFmt w:val="bullet"/>
      <w:lvlText w:val=""/>
      <w:lvlJc w:val="left"/>
      <w:pPr>
        <w:tabs>
          <w:tab w:val="num" w:pos="1728"/>
        </w:tabs>
        <w:ind w:left="1728" w:hanging="288"/>
      </w:pPr>
      <w:rPr>
        <w:rFonts w:ascii="Wingdings" w:hAnsi="Wingdings" w:hint="default"/>
      </w:rPr>
    </w:lvl>
    <w:lvl w:ilvl="6">
      <w:start w:val="1"/>
      <w:numFmt w:val="bullet"/>
      <w:lvlText w:val=""/>
      <w:lvlJc w:val="left"/>
      <w:pPr>
        <w:tabs>
          <w:tab w:val="num" w:pos="2016"/>
        </w:tabs>
        <w:ind w:left="2016" w:hanging="288"/>
      </w:pPr>
      <w:rPr>
        <w:rFonts w:ascii="Wingdings" w:hAnsi="Wingdings" w:hint="default"/>
      </w:rPr>
    </w:lvl>
    <w:lvl w:ilvl="7">
      <w:start w:val="1"/>
      <w:numFmt w:val="bullet"/>
      <w:lvlText w:val=""/>
      <w:lvlJc w:val="left"/>
      <w:pPr>
        <w:tabs>
          <w:tab w:val="num" w:pos="2304"/>
        </w:tabs>
        <w:ind w:left="2304" w:hanging="288"/>
      </w:pPr>
      <w:rPr>
        <w:rFonts w:ascii="Wingdings" w:hAnsi="Wingdings" w:hint="default"/>
      </w:rPr>
    </w:lvl>
    <w:lvl w:ilvl="8">
      <w:start w:val="1"/>
      <w:numFmt w:val="bullet"/>
      <w:lvlText w:val=""/>
      <w:lvlJc w:val="left"/>
      <w:pPr>
        <w:tabs>
          <w:tab w:val="num" w:pos="2592"/>
        </w:tabs>
        <w:ind w:left="2592" w:hanging="288"/>
      </w:pPr>
      <w:rPr>
        <w:rFonts w:ascii="Wingdings" w:hAnsi="Wingdings" w:hint="default"/>
      </w:rPr>
    </w:lvl>
  </w:abstractNum>
  <w:abstractNum w:abstractNumId="13" w15:restartNumberingAfterBreak="0">
    <w:nsid w:val="0B6E2178"/>
    <w:multiLevelType w:val="multilevel"/>
    <w:tmpl w:val="90F0C8D6"/>
    <w:lvl w:ilvl="0">
      <w:start w:val="1"/>
      <w:numFmt w:val="bullet"/>
      <w:pStyle w:val="Bullets"/>
      <w:lvlText w:val=""/>
      <w:lvlJc w:val="left"/>
      <w:pPr>
        <w:ind w:left="360" w:hanging="360"/>
      </w:pPr>
      <w:rPr>
        <w:rFonts w:ascii="Wingdings" w:hAnsi="Wingdings" w:cs="Times New Roman" w:hint="default"/>
        <w:caps w:val="0"/>
        <w:strike w:val="0"/>
        <w:dstrike w:val="0"/>
        <w:vanish w:val="0"/>
        <w:color w:val="6BA543"/>
        <w:sz w:val="24"/>
        <w:szCs w:val="24"/>
        <w:u w:val="none"/>
        <w:vertAlign w:val="baseline"/>
      </w:rPr>
    </w:lvl>
    <w:lvl w:ilvl="1">
      <w:start w:val="1"/>
      <w:numFmt w:val="bullet"/>
      <w:pStyle w:val="Bullets2"/>
      <w:lvlText w:val="—"/>
      <w:lvlJc w:val="left"/>
      <w:pPr>
        <w:tabs>
          <w:tab w:val="num" w:pos="720"/>
        </w:tabs>
        <w:ind w:left="720" w:hanging="360"/>
      </w:pPr>
      <w:rPr>
        <w:rFonts w:ascii="Palatino Linotype" w:hAnsi="Palatino Linotype" w:cs="Times New Roman" w:hint="default"/>
        <w:color w:val="6BA543"/>
      </w:rPr>
    </w:lvl>
    <w:lvl w:ilvl="2">
      <w:start w:val="1"/>
      <w:numFmt w:val="bullet"/>
      <w:pStyle w:val="Bullets3"/>
      <w:lvlText w:val="□"/>
      <w:lvlJc w:val="left"/>
      <w:pPr>
        <w:tabs>
          <w:tab w:val="num" w:pos="1080"/>
        </w:tabs>
        <w:ind w:left="1080" w:hanging="360"/>
      </w:pPr>
      <w:rPr>
        <w:rFonts w:ascii="Calibri" w:hAnsi="Calibri" w:cs="Courier New" w:hint="default"/>
        <w:color w:val="6BA543"/>
        <w:sz w:val="18"/>
        <w:szCs w:val="18"/>
      </w:rPr>
    </w:lvl>
    <w:lvl w:ilvl="3">
      <w:start w:val="1"/>
      <w:numFmt w:val="bullet"/>
      <w:lvlText w:val=""/>
      <w:lvlJc w:val="left"/>
      <w:pPr>
        <w:ind w:left="1080" w:hanging="360"/>
      </w:pPr>
      <w:rPr>
        <w:rFonts w:ascii="Symbol" w:hAnsi="Symbol" w:hint="default"/>
      </w:rPr>
    </w:lvl>
    <w:lvl w:ilvl="4">
      <w:start w:val="1"/>
      <w:numFmt w:val="bullet"/>
      <w:lvlText w:val=""/>
      <w:lvlJc w:val="left"/>
      <w:pPr>
        <w:ind w:left="1440" w:hanging="360"/>
      </w:pPr>
      <w:rPr>
        <w:rFonts w:ascii="Symbol" w:hAnsi="Symbol" w:hint="default"/>
      </w:rPr>
    </w:lvl>
    <w:lvl w:ilvl="5">
      <w:start w:val="1"/>
      <w:numFmt w:val="bullet"/>
      <w:lvlText w:val=""/>
      <w:lvlJc w:val="left"/>
      <w:pPr>
        <w:ind w:left="1800" w:hanging="360"/>
      </w:pPr>
      <w:rPr>
        <w:rFonts w:ascii="Wingdings" w:hAnsi="Wingdings" w:hint="default"/>
      </w:rPr>
    </w:lvl>
    <w:lvl w:ilvl="6">
      <w:start w:val="1"/>
      <w:numFmt w:val="bullet"/>
      <w:lvlText w:val=""/>
      <w:lvlJc w:val="left"/>
      <w:pPr>
        <w:ind w:left="2160" w:hanging="360"/>
      </w:pPr>
      <w:rPr>
        <w:rFonts w:ascii="Wingdings" w:hAnsi="Wingdings" w:hint="default"/>
      </w:rPr>
    </w:lvl>
    <w:lvl w:ilvl="7">
      <w:start w:val="1"/>
      <w:numFmt w:val="bullet"/>
      <w:lvlText w:val=""/>
      <w:lvlJc w:val="left"/>
      <w:pPr>
        <w:ind w:left="2520" w:hanging="360"/>
      </w:pPr>
      <w:rPr>
        <w:rFonts w:ascii="Symbol" w:hAnsi="Symbol" w:hint="default"/>
      </w:rPr>
    </w:lvl>
    <w:lvl w:ilvl="8">
      <w:start w:val="1"/>
      <w:numFmt w:val="bullet"/>
      <w:lvlText w:val=""/>
      <w:lvlJc w:val="left"/>
      <w:pPr>
        <w:ind w:left="2880" w:hanging="360"/>
      </w:pPr>
      <w:rPr>
        <w:rFonts w:ascii="Symbol" w:hAnsi="Symbol" w:hint="default"/>
      </w:rPr>
    </w:lvl>
  </w:abstractNum>
  <w:abstractNum w:abstractNumId="14" w15:restartNumberingAfterBreak="0">
    <w:nsid w:val="0BD928C4"/>
    <w:multiLevelType w:val="multilevel"/>
    <w:tmpl w:val="E64C8EBC"/>
    <w:lvl w:ilvl="0">
      <w:start w:val="1"/>
      <w:numFmt w:val="bullet"/>
      <w:lvlText w:val=""/>
      <w:lvlJc w:val="left"/>
      <w:pPr>
        <w:tabs>
          <w:tab w:val="num" w:pos="1080"/>
        </w:tabs>
        <w:ind w:left="1080" w:hanging="360"/>
      </w:pPr>
      <w:rPr>
        <w:rFonts w:ascii="Wingdings" w:hAnsi="Wingdings" w:hint="default"/>
      </w:rPr>
    </w:lvl>
    <w:lvl w:ilvl="1">
      <w:start w:val="1"/>
      <w:numFmt w:val="bullet"/>
      <w:lvlText w:val=""/>
      <w:lvlJc w:val="left"/>
      <w:pPr>
        <w:tabs>
          <w:tab w:val="num" w:pos="1440"/>
        </w:tabs>
        <w:ind w:left="1440" w:hanging="360"/>
      </w:pPr>
      <w:rPr>
        <w:rFonts w:ascii="Symbol" w:hAnsi="Symbol" w:hint="default"/>
      </w:rPr>
    </w:lvl>
    <w:lvl w:ilvl="2">
      <w:start w:val="1"/>
      <w:numFmt w:val="bullet"/>
      <w:lvlText w:val="○"/>
      <w:lvlJc w:val="left"/>
      <w:pPr>
        <w:tabs>
          <w:tab w:val="num" w:pos="1800"/>
        </w:tabs>
        <w:ind w:left="1800" w:hanging="360"/>
      </w:pPr>
      <w:rPr>
        <w:rFonts w:ascii="Times New Roman" w:hAnsi="Times New Roman" w:cs="Times New Roman" w:hint="default"/>
      </w:rPr>
    </w:lvl>
    <w:lvl w:ilvl="3">
      <w:start w:val="1"/>
      <w:numFmt w:val="bullet"/>
      <w:lvlText w:val="−"/>
      <w:lvlJc w:val="left"/>
      <w:pPr>
        <w:tabs>
          <w:tab w:val="num" w:pos="2160"/>
        </w:tabs>
        <w:ind w:left="2160" w:hanging="360"/>
      </w:pPr>
      <w:rPr>
        <w:rFonts w:ascii="Times New Roman" w:hAnsi="Times New Roman" w:cs="Times New Roman" w:hint="default"/>
      </w:rPr>
    </w:lvl>
    <w:lvl w:ilvl="4">
      <w:start w:val="1"/>
      <w:numFmt w:val="bullet"/>
      <w:lvlText w:val=""/>
      <w:lvlJc w:val="left"/>
      <w:pPr>
        <w:tabs>
          <w:tab w:val="num" w:pos="2520"/>
        </w:tabs>
        <w:ind w:left="2520" w:hanging="360"/>
      </w:pPr>
      <w:rPr>
        <w:rFonts w:ascii="Wingdings" w:hAnsi="Wingdings" w:hint="default"/>
      </w:rPr>
    </w:lvl>
    <w:lvl w:ilvl="5">
      <w:start w:val="1"/>
      <w:numFmt w:val="bullet"/>
      <w:lvlText w:val=""/>
      <w:lvlJc w:val="left"/>
      <w:pPr>
        <w:tabs>
          <w:tab w:val="num" w:pos="2880"/>
        </w:tabs>
        <w:ind w:left="2880" w:hanging="360"/>
      </w:pPr>
      <w:rPr>
        <w:rFonts w:ascii="Symbol" w:hAnsi="Symbol" w:hint="default"/>
      </w:rPr>
    </w:lvl>
    <w:lvl w:ilvl="6">
      <w:start w:val="1"/>
      <w:numFmt w:val="bullet"/>
      <w:lvlText w:val="○"/>
      <w:lvlJc w:val="left"/>
      <w:pPr>
        <w:tabs>
          <w:tab w:val="num" w:pos="3240"/>
        </w:tabs>
        <w:ind w:left="3240" w:hanging="360"/>
      </w:pPr>
      <w:rPr>
        <w:rFonts w:ascii="Times New Roman" w:hAnsi="Times New Roman" w:cs="Times New Roman" w:hint="default"/>
      </w:rPr>
    </w:lvl>
    <w:lvl w:ilvl="7">
      <w:start w:val="1"/>
      <w:numFmt w:val="bullet"/>
      <w:lvlText w:val="−"/>
      <w:lvlJc w:val="left"/>
      <w:pPr>
        <w:tabs>
          <w:tab w:val="num" w:pos="3600"/>
        </w:tabs>
        <w:ind w:left="3600" w:hanging="360"/>
      </w:pPr>
      <w:rPr>
        <w:rFonts w:ascii="Times New Roman" w:hAnsi="Times New Roman" w:cs="Times New Roman" w:hint="default"/>
      </w:rPr>
    </w:lvl>
    <w:lvl w:ilvl="8">
      <w:start w:val="1"/>
      <w:numFmt w:val="bullet"/>
      <w:lvlText w:val=""/>
      <w:lvlJc w:val="left"/>
      <w:pPr>
        <w:tabs>
          <w:tab w:val="num" w:pos="3960"/>
        </w:tabs>
        <w:ind w:left="3960" w:hanging="360"/>
      </w:pPr>
      <w:rPr>
        <w:rFonts w:ascii="Wingdings" w:hAnsi="Wingdings" w:hint="default"/>
      </w:rPr>
    </w:lvl>
  </w:abstractNum>
  <w:abstractNum w:abstractNumId="15" w15:restartNumberingAfterBreak="0">
    <w:nsid w:val="0C5674BF"/>
    <w:multiLevelType w:val="hybridMultilevel"/>
    <w:tmpl w:val="0352A62E"/>
    <w:lvl w:ilvl="0" w:tplc="BCEC3BBC">
      <w:start w:val="1"/>
      <w:numFmt w:val="bullet"/>
      <w:pStyle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start w:val="1"/>
      <w:numFmt w:val="bullet"/>
      <w:lvlText w:val=""/>
      <w:lvlJc w:val="left"/>
      <w:pPr>
        <w:ind w:left="6840" w:hanging="360"/>
      </w:pPr>
      <w:rPr>
        <w:rFonts w:ascii="Wingdings" w:hAnsi="Wingdings" w:hint="default"/>
      </w:rPr>
    </w:lvl>
  </w:abstractNum>
  <w:abstractNum w:abstractNumId="16" w15:restartNumberingAfterBreak="0">
    <w:nsid w:val="14F1053B"/>
    <w:multiLevelType w:val="hybridMultilevel"/>
    <w:tmpl w:val="A72CE59C"/>
    <w:lvl w:ilvl="0" w:tplc="04090005">
      <w:start w:val="1"/>
      <w:numFmt w:val="bullet"/>
      <w:lvlText w:val=""/>
      <w:lvlJc w:val="left"/>
      <w:pPr>
        <w:ind w:left="2160" w:hanging="360"/>
      </w:pPr>
      <w:rPr>
        <w:rFonts w:ascii="Wingdings" w:hAnsi="Wingdings"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7" w15:restartNumberingAfterBreak="0">
    <w:nsid w:val="1A0F6531"/>
    <w:multiLevelType w:val="multilevel"/>
    <w:tmpl w:val="BFA241A6"/>
    <w:lvl w:ilvl="0">
      <w:start w:val="1"/>
      <w:numFmt w:val="bullet"/>
      <w:lvlText w:val=""/>
      <w:lvlJc w:val="left"/>
      <w:pPr>
        <w:tabs>
          <w:tab w:val="num" w:pos="288"/>
        </w:tabs>
        <w:ind w:left="288" w:hanging="288"/>
      </w:pPr>
      <w:rPr>
        <w:rFonts w:ascii="Symbol" w:hAnsi="Symbol" w:hint="default"/>
      </w:rPr>
    </w:lvl>
    <w:lvl w:ilvl="1">
      <w:start w:val="1"/>
      <w:numFmt w:val="bullet"/>
      <w:lvlText w:val=""/>
      <w:lvlJc w:val="left"/>
      <w:pPr>
        <w:tabs>
          <w:tab w:val="num" w:pos="576"/>
        </w:tabs>
        <w:ind w:left="576" w:hanging="288"/>
      </w:pPr>
      <w:rPr>
        <w:rFonts w:ascii="Wingdings" w:hAnsi="Wingdings" w:hint="default"/>
      </w:rPr>
    </w:lvl>
    <w:lvl w:ilvl="2">
      <w:start w:val="1"/>
      <w:numFmt w:val="bullet"/>
      <w:lvlText w:val=""/>
      <w:lvlJc w:val="left"/>
      <w:pPr>
        <w:tabs>
          <w:tab w:val="num" w:pos="864"/>
        </w:tabs>
        <w:ind w:left="864" w:hanging="288"/>
      </w:pPr>
      <w:rPr>
        <w:rFonts w:ascii="Wingdings" w:hAnsi="Wingdings" w:hint="default"/>
      </w:rPr>
    </w:lvl>
    <w:lvl w:ilvl="3">
      <w:start w:val="1"/>
      <w:numFmt w:val="bullet"/>
      <w:lvlText w:val=""/>
      <w:lvlJc w:val="left"/>
      <w:pPr>
        <w:tabs>
          <w:tab w:val="num" w:pos="1152"/>
        </w:tabs>
        <w:ind w:left="1152" w:hanging="288"/>
      </w:pPr>
      <w:rPr>
        <w:rFonts w:ascii="Wingdings" w:hAnsi="Wingdings" w:hint="default"/>
      </w:rPr>
    </w:lvl>
    <w:lvl w:ilvl="4">
      <w:start w:val="1"/>
      <w:numFmt w:val="bullet"/>
      <w:lvlText w:val=""/>
      <w:lvlJc w:val="left"/>
      <w:pPr>
        <w:tabs>
          <w:tab w:val="num" w:pos="1440"/>
        </w:tabs>
        <w:ind w:left="1440" w:hanging="288"/>
      </w:pPr>
      <w:rPr>
        <w:rFonts w:ascii="Wingdings" w:hAnsi="Wingdings" w:hint="default"/>
      </w:rPr>
    </w:lvl>
    <w:lvl w:ilvl="5">
      <w:start w:val="1"/>
      <w:numFmt w:val="bullet"/>
      <w:lvlText w:val=""/>
      <w:lvlJc w:val="left"/>
      <w:pPr>
        <w:tabs>
          <w:tab w:val="num" w:pos="1728"/>
        </w:tabs>
        <w:ind w:left="1728" w:hanging="288"/>
      </w:pPr>
      <w:rPr>
        <w:rFonts w:ascii="Wingdings" w:hAnsi="Wingdings" w:hint="default"/>
      </w:rPr>
    </w:lvl>
    <w:lvl w:ilvl="6">
      <w:start w:val="1"/>
      <w:numFmt w:val="bullet"/>
      <w:lvlText w:val=""/>
      <w:lvlJc w:val="left"/>
      <w:pPr>
        <w:tabs>
          <w:tab w:val="num" w:pos="2016"/>
        </w:tabs>
        <w:ind w:left="2016" w:hanging="288"/>
      </w:pPr>
      <w:rPr>
        <w:rFonts w:ascii="Wingdings" w:hAnsi="Wingdings" w:hint="default"/>
      </w:rPr>
    </w:lvl>
    <w:lvl w:ilvl="7">
      <w:start w:val="1"/>
      <w:numFmt w:val="bullet"/>
      <w:lvlText w:val=""/>
      <w:lvlJc w:val="left"/>
      <w:pPr>
        <w:tabs>
          <w:tab w:val="num" w:pos="2304"/>
        </w:tabs>
        <w:ind w:left="2304" w:hanging="288"/>
      </w:pPr>
      <w:rPr>
        <w:rFonts w:ascii="Wingdings" w:hAnsi="Wingdings" w:hint="default"/>
      </w:rPr>
    </w:lvl>
    <w:lvl w:ilvl="8">
      <w:start w:val="1"/>
      <w:numFmt w:val="bullet"/>
      <w:lvlText w:val=""/>
      <w:lvlJc w:val="left"/>
      <w:pPr>
        <w:tabs>
          <w:tab w:val="num" w:pos="2592"/>
        </w:tabs>
        <w:ind w:left="2592" w:hanging="288"/>
      </w:pPr>
      <w:rPr>
        <w:rFonts w:ascii="Wingdings" w:hAnsi="Wingdings" w:hint="default"/>
      </w:rPr>
    </w:lvl>
  </w:abstractNum>
  <w:abstractNum w:abstractNumId="18" w15:restartNumberingAfterBreak="0">
    <w:nsid w:val="28F74026"/>
    <w:multiLevelType w:val="multilevel"/>
    <w:tmpl w:val="82267970"/>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upperLetter"/>
      <w:pStyle w:val="Heading9"/>
      <w:suff w:val="space"/>
      <w:lvlText w:val="Appendix %9:"/>
      <w:lvlJc w:val="left"/>
      <w:pPr>
        <w:ind w:left="0" w:firstLine="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19" w15:restartNumberingAfterBreak="0">
    <w:nsid w:val="2A55483A"/>
    <w:multiLevelType w:val="multilevel"/>
    <w:tmpl w:val="17E055C6"/>
    <w:lvl w:ilvl="0">
      <w:start w:val="1"/>
      <w:numFmt w:val="decimal"/>
      <w:pStyle w:val="Numbers"/>
      <w:lvlText w:val="%1."/>
      <w:lvlJc w:val="left"/>
      <w:pPr>
        <w:ind w:left="720" w:hanging="360"/>
      </w:pPr>
      <w:rPr>
        <w:rFonts w:asciiTheme="minorHAnsi" w:hAnsiTheme="minorHAnsi" w:hint="default"/>
        <w:b w:val="0"/>
        <w:i w:val="0"/>
        <w:caps w:val="0"/>
        <w:strike w:val="0"/>
        <w:dstrike w:val="0"/>
        <w:vanish w:val="0"/>
        <w:color w:val="6BA543"/>
        <w:sz w:val="24"/>
        <w:vertAlign w:val="baseline"/>
      </w:rPr>
    </w:lvl>
    <w:lvl w:ilvl="1">
      <w:start w:val="1"/>
      <w:numFmt w:val="lowerLetter"/>
      <w:pStyle w:val="Numbers2"/>
      <w:lvlText w:val="%2."/>
      <w:lvlJc w:val="left"/>
      <w:pPr>
        <w:tabs>
          <w:tab w:val="num" w:pos="1080"/>
        </w:tabs>
        <w:ind w:left="1080" w:hanging="360"/>
      </w:pPr>
      <w:rPr>
        <w:rFonts w:hint="default"/>
        <w:color w:val="6BA543"/>
      </w:rPr>
    </w:lvl>
    <w:lvl w:ilvl="2">
      <w:start w:val="1"/>
      <w:numFmt w:val="lowerRoman"/>
      <w:pStyle w:val="Numbers3"/>
      <w:lvlText w:val="%3."/>
      <w:lvlJc w:val="left"/>
      <w:pPr>
        <w:tabs>
          <w:tab w:val="num" w:pos="1440"/>
        </w:tabs>
        <w:ind w:left="1440" w:hanging="360"/>
      </w:pPr>
      <w:rPr>
        <w:rFonts w:hint="default"/>
        <w:color w:val="6BA543"/>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0" w15:restartNumberingAfterBreak="0">
    <w:nsid w:val="2BC56EBA"/>
    <w:multiLevelType w:val="hybridMultilevel"/>
    <w:tmpl w:val="34ECB4F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6452EB2"/>
    <w:multiLevelType w:val="multilevel"/>
    <w:tmpl w:val="AA484164"/>
    <w:lvl w:ilvl="0">
      <w:start w:val="1"/>
      <w:numFmt w:val="decimal"/>
      <w:pStyle w:val="Number"/>
      <w:lvlText w:val="%1."/>
      <w:lvlJc w:val="left"/>
      <w:pPr>
        <w:tabs>
          <w:tab w:val="num" w:pos="720"/>
        </w:tabs>
        <w:ind w:left="720" w:hanging="360"/>
      </w:pPr>
      <w:rPr>
        <w:rFonts w:hint="default"/>
      </w:rPr>
    </w:lvl>
    <w:lvl w:ilvl="1">
      <w:start w:val="1"/>
      <w:numFmt w:val="lowerLetter"/>
      <w:pStyle w:val="NL2"/>
      <w:lvlText w:val="%2."/>
      <w:lvlJc w:val="left"/>
      <w:pPr>
        <w:tabs>
          <w:tab w:val="num" w:pos="1080"/>
        </w:tabs>
        <w:ind w:left="1080" w:hanging="360"/>
      </w:pPr>
      <w:rPr>
        <w:rFonts w:hint="default"/>
      </w:rPr>
    </w:lvl>
    <w:lvl w:ilvl="2">
      <w:start w:val="1"/>
      <w:numFmt w:val="lowerRoman"/>
      <w:pStyle w:val="NL3"/>
      <w:lvlText w:val="%3."/>
      <w:lvlJc w:val="left"/>
      <w:pPr>
        <w:tabs>
          <w:tab w:val="num" w:pos="1440"/>
        </w:tabs>
        <w:ind w:left="1440" w:hanging="360"/>
      </w:pPr>
      <w:rPr>
        <w:rFonts w:hint="default"/>
      </w:rPr>
    </w:lvl>
    <w:lvl w:ilvl="3">
      <w:start w:val="1"/>
      <w:numFmt w:val="decimal"/>
      <w:pStyle w:val="NL4"/>
      <w:lvlText w:val="%4."/>
      <w:lvlJc w:val="left"/>
      <w:pPr>
        <w:tabs>
          <w:tab w:val="num" w:pos="1800"/>
        </w:tabs>
        <w:ind w:left="1800" w:hanging="360"/>
      </w:pPr>
      <w:rPr>
        <w:rFonts w:hint="default"/>
      </w:rPr>
    </w:lvl>
    <w:lvl w:ilvl="4">
      <w:start w:val="1"/>
      <w:numFmt w:val="lowerLetter"/>
      <w:pStyle w:val="NL5"/>
      <w:lvlText w:val="%5."/>
      <w:lvlJc w:val="left"/>
      <w:pPr>
        <w:tabs>
          <w:tab w:val="num" w:pos="2160"/>
        </w:tabs>
        <w:ind w:left="2160" w:hanging="360"/>
      </w:pPr>
      <w:rPr>
        <w:rFonts w:hint="default"/>
      </w:rPr>
    </w:lvl>
    <w:lvl w:ilvl="5">
      <w:start w:val="1"/>
      <w:numFmt w:val="lowerRoman"/>
      <w:pStyle w:val="NL6"/>
      <w:lvlText w:val="%6."/>
      <w:lvlJc w:val="left"/>
      <w:pPr>
        <w:tabs>
          <w:tab w:val="num" w:pos="2520"/>
        </w:tabs>
        <w:ind w:left="2520" w:hanging="360"/>
      </w:pPr>
      <w:rPr>
        <w:rFonts w:hint="default"/>
      </w:rPr>
    </w:lvl>
    <w:lvl w:ilvl="6">
      <w:start w:val="1"/>
      <w:numFmt w:val="decimal"/>
      <w:pStyle w:val="NL7"/>
      <w:lvlText w:val="%7."/>
      <w:lvlJc w:val="left"/>
      <w:pPr>
        <w:tabs>
          <w:tab w:val="num" w:pos="2880"/>
        </w:tabs>
        <w:ind w:left="2880" w:hanging="360"/>
      </w:pPr>
      <w:rPr>
        <w:rFonts w:hint="default"/>
      </w:rPr>
    </w:lvl>
    <w:lvl w:ilvl="7">
      <w:start w:val="1"/>
      <w:numFmt w:val="lowerLetter"/>
      <w:pStyle w:val="NL8"/>
      <w:lvlText w:val="%8."/>
      <w:lvlJc w:val="left"/>
      <w:pPr>
        <w:tabs>
          <w:tab w:val="num" w:pos="3240"/>
        </w:tabs>
        <w:ind w:left="3240" w:hanging="360"/>
      </w:pPr>
      <w:rPr>
        <w:rFonts w:hint="default"/>
      </w:rPr>
    </w:lvl>
    <w:lvl w:ilvl="8">
      <w:start w:val="1"/>
      <w:numFmt w:val="lowerRoman"/>
      <w:pStyle w:val="NL9"/>
      <w:lvlText w:val="%9."/>
      <w:lvlJc w:val="left"/>
      <w:pPr>
        <w:tabs>
          <w:tab w:val="num" w:pos="3600"/>
        </w:tabs>
        <w:ind w:left="3600" w:hanging="360"/>
      </w:pPr>
      <w:rPr>
        <w:rFonts w:hint="default"/>
      </w:rPr>
    </w:lvl>
  </w:abstractNum>
  <w:abstractNum w:abstractNumId="22" w15:restartNumberingAfterBreak="0">
    <w:nsid w:val="3DDE39CA"/>
    <w:multiLevelType w:val="hybridMultilevel"/>
    <w:tmpl w:val="818EB1F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85F2717"/>
    <w:multiLevelType w:val="hybridMultilevel"/>
    <w:tmpl w:val="748483B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4BE02499"/>
    <w:multiLevelType w:val="multilevel"/>
    <w:tmpl w:val="B1D84414"/>
    <w:lvl w:ilvl="0">
      <w:start w:val="1"/>
      <w:numFmt w:val="bullet"/>
      <w:lvlText w:val=""/>
      <w:lvlJc w:val="left"/>
      <w:pPr>
        <w:tabs>
          <w:tab w:val="num" w:pos="288"/>
        </w:tabs>
        <w:ind w:left="288" w:hanging="288"/>
      </w:pPr>
      <w:rPr>
        <w:rFonts w:ascii="Wingdings" w:hAnsi="Wingdings" w:hint="default"/>
      </w:rPr>
    </w:lvl>
    <w:lvl w:ilvl="1">
      <w:start w:val="1"/>
      <w:numFmt w:val="bullet"/>
      <w:lvlText w:val=""/>
      <w:lvlJc w:val="left"/>
      <w:pPr>
        <w:tabs>
          <w:tab w:val="num" w:pos="576"/>
        </w:tabs>
        <w:ind w:left="576" w:hanging="288"/>
      </w:pPr>
      <w:rPr>
        <w:rFonts w:ascii="Wingdings" w:hAnsi="Wingdings" w:hint="default"/>
      </w:rPr>
    </w:lvl>
    <w:lvl w:ilvl="2">
      <w:start w:val="1"/>
      <w:numFmt w:val="bullet"/>
      <w:lvlText w:val=""/>
      <w:lvlJc w:val="left"/>
      <w:pPr>
        <w:tabs>
          <w:tab w:val="num" w:pos="864"/>
        </w:tabs>
        <w:ind w:left="864" w:hanging="288"/>
      </w:pPr>
      <w:rPr>
        <w:rFonts w:ascii="Wingdings" w:hAnsi="Wingdings" w:hint="default"/>
      </w:rPr>
    </w:lvl>
    <w:lvl w:ilvl="3">
      <w:start w:val="1"/>
      <w:numFmt w:val="bullet"/>
      <w:lvlText w:val=""/>
      <w:lvlJc w:val="left"/>
      <w:pPr>
        <w:tabs>
          <w:tab w:val="num" w:pos="1152"/>
        </w:tabs>
        <w:ind w:left="1152" w:hanging="288"/>
      </w:pPr>
      <w:rPr>
        <w:rFonts w:ascii="Wingdings" w:hAnsi="Wingdings" w:hint="default"/>
      </w:rPr>
    </w:lvl>
    <w:lvl w:ilvl="4">
      <w:start w:val="1"/>
      <w:numFmt w:val="bullet"/>
      <w:pStyle w:val="TBL5"/>
      <w:lvlText w:val=""/>
      <w:lvlJc w:val="left"/>
      <w:pPr>
        <w:tabs>
          <w:tab w:val="num" w:pos="1440"/>
        </w:tabs>
        <w:ind w:left="1440" w:hanging="288"/>
      </w:pPr>
      <w:rPr>
        <w:rFonts w:ascii="Wingdings" w:hAnsi="Wingdings" w:hint="default"/>
      </w:rPr>
    </w:lvl>
    <w:lvl w:ilvl="5">
      <w:start w:val="1"/>
      <w:numFmt w:val="bullet"/>
      <w:lvlText w:val=""/>
      <w:lvlJc w:val="left"/>
      <w:pPr>
        <w:tabs>
          <w:tab w:val="num" w:pos="1728"/>
        </w:tabs>
        <w:ind w:left="1728" w:hanging="288"/>
      </w:pPr>
      <w:rPr>
        <w:rFonts w:ascii="Wingdings" w:hAnsi="Wingdings" w:hint="default"/>
      </w:rPr>
    </w:lvl>
    <w:lvl w:ilvl="6">
      <w:start w:val="1"/>
      <w:numFmt w:val="bullet"/>
      <w:lvlText w:val=""/>
      <w:lvlJc w:val="left"/>
      <w:pPr>
        <w:tabs>
          <w:tab w:val="num" w:pos="2016"/>
        </w:tabs>
        <w:ind w:left="2016" w:hanging="288"/>
      </w:pPr>
      <w:rPr>
        <w:rFonts w:ascii="Wingdings" w:hAnsi="Wingdings" w:hint="default"/>
      </w:rPr>
    </w:lvl>
    <w:lvl w:ilvl="7">
      <w:start w:val="1"/>
      <w:numFmt w:val="bullet"/>
      <w:lvlText w:val=""/>
      <w:lvlJc w:val="left"/>
      <w:pPr>
        <w:tabs>
          <w:tab w:val="num" w:pos="2304"/>
        </w:tabs>
        <w:ind w:left="2304" w:hanging="288"/>
      </w:pPr>
      <w:rPr>
        <w:rFonts w:ascii="Wingdings" w:hAnsi="Wingdings" w:hint="default"/>
      </w:rPr>
    </w:lvl>
    <w:lvl w:ilvl="8">
      <w:start w:val="1"/>
      <w:numFmt w:val="bullet"/>
      <w:lvlText w:val=""/>
      <w:lvlJc w:val="left"/>
      <w:pPr>
        <w:tabs>
          <w:tab w:val="num" w:pos="2592"/>
        </w:tabs>
        <w:ind w:left="2592" w:hanging="288"/>
      </w:pPr>
      <w:rPr>
        <w:rFonts w:ascii="Wingdings" w:hAnsi="Wingdings" w:hint="default"/>
      </w:rPr>
    </w:lvl>
  </w:abstractNum>
  <w:abstractNum w:abstractNumId="25" w15:restartNumberingAfterBreak="0">
    <w:nsid w:val="4D8C3126"/>
    <w:multiLevelType w:val="multilevel"/>
    <w:tmpl w:val="07CC920C"/>
    <w:lvl w:ilvl="0">
      <w:start w:val="1"/>
      <w:numFmt w:val="decimal"/>
      <w:lvlText w:val="%1."/>
      <w:lvlJc w:val="left"/>
      <w:pPr>
        <w:tabs>
          <w:tab w:val="num" w:pos="1440"/>
        </w:tabs>
        <w:ind w:left="1440" w:hanging="360"/>
      </w:pPr>
    </w:lvl>
    <w:lvl w:ilvl="1">
      <w:start w:val="1"/>
      <w:numFmt w:val="lowerLetter"/>
      <w:lvlText w:val="%2."/>
      <w:lvlJc w:val="left"/>
      <w:pPr>
        <w:tabs>
          <w:tab w:val="num" w:pos="1800"/>
        </w:tabs>
        <w:ind w:left="1800" w:hanging="360"/>
      </w:pPr>
    </w:lvl>
    <w:lvl w:ilvl="2">
      <w:start w:val="1"/>
      <w:numFmt w:val="lowerRoman"/>
      <w:lvlText w:val="%3."/>
      <w:lvlJc w:val="left"/>
      <w:pPr>
        <w:tabs>
          <w:tab w:val="num" w:pos="2160"/>
        </w:tabs>
        <w:ind w:left="2160" w:hanging="360"/>
      </w:pPr>
    </w:lvl>
    <w:lvl w:ilvl="3">
      <w:start w:val="1"/>
      <w:numFmt w:val="decimal"/>
      <w:lvlText w:val="%4."/>
      <w:lvlJc w:val="left"/>
      <w:pPr>
        <w:tabs>
          <w:tab w:val="num" w:pos="2520"/>
        </w:tabs>
        <w:ind w:left="2520" w:hanging="360"/>
      </w:pPr>
    </w:lvl>
    <w:lvl w:ilvl="4">
      <w:start w:val="1"/>
      <w:numFmt w:val="lowerLetter"/>
      <w:pStyle w:val="NL5H5"/>
      <w:lvlText w:val="%5."/>
      <w:lvlJc w:val="left"/>
      <w:pPr>
        <w:tabs>
          <w:tab w:val="num" w:pos="2880"/>
        </w:tabs>
        <w:ind w:left="2880" w:hanging="360"/>
      </w:pPr>
    </w:lvl>
    <w:lvl w:ilvl="5">
      <w:start w:val="1"/>
      <w:numFmt w:val="lowerRoman"/>
      <w:pStyle w:val="NumberH5"/>
      <w:lvlText w:val="%6."/>
      <w:lvlJc w:val="left"/>
      <w:pPr>
        <w:tabs>
          <w:tab w:val="num" w:pos="3240"/>
        </w:tabs>
        <w:ind w:left="3240" w:hanging="360"/>
      </w:pPr>
    </w:lvl>
    <w:lvl w:ilvl="6">
      <w:start w:val="1"/>
      <w:numFmt w:val="decimal"/>
      <w:pStyle w:val="NL2H5"/>
      <w:lvlText w:val="%7."/>
      <w:lvlJc w:val="left"/>
      <w:pPr>
        <w:tabs>
          <w:tab w:val="num" w:pos="3600"/>
        </w:tabs>
        <w:ind w:left="3600" w:hanging="360"/>
      </w:pPr>
    </w:lvl>
    <w:lvl w:ilvl="7">
      <w:start w:val="1"/>
      <w:numFmt w:val="lowerLetter"/>
      <w:pStyle w:val="NL3H5"/>
      <w:lvlText w:val="%8."/>
      <w:lvlJc w:val="left"/>
      <w:pPr>
        <w:tabs>
          <w:tab w:val="num" w:pos="3960"/>
        </w:tabs>
        <w:ind w:left="3960" w:hanging="360"/>
      </w:pPr>
    </w:lvl>
    <w:lvl w:ilvl="8">
      <w:start w:val="1"/>
      <w:numFmt w:val="lowerRoman"/>
      <w:pStyle w:val="NL4H5"/>
      <w:lvlText w:val="%9."/>
      <w:lvlJc w:val="left"/>
      <w:pPr>
        <w:tabs>
          <w:tab w:val="num" w:pos="4320"/>
        </w:tabs>
        <w:ind w:left="4320" w:hanging="360"/>
      </w:pPr>
    </w:lvl>
  </w:abstractNum>
  <w:abstractNum w:abstractNumId="26" w15:restartNumberingAfterBreak="0">
    <w:nsid w:val="52942F8A"/>
    <w:multiLevelType w:val="multilevel"/>
    <w:tmpl w:val="D0026F12"/>
    <w:lvl w:ilvl="0">
      <w:start w:val="1"/>
      <w:numFmt w:val="bullet"/>
      <w:lvlText w:val=""/>
      <w:lvlJc w:val="left"/>
      <w:pPr>
        <w:tabs>
          <w:tab w:val="num" w:pos="1440"/>
        </w:tabs>
        <w:ind w:left="1440" w:hanging="360"/>
      </w:pPr>
      <w:rPr>
        <w:rFonts w:ascii="Symbol" w:hAnsi="Symbol" w:hint="default"/>
      </w:rPr>
    </w:lvl>
    <w:lvl w:ilvl="1">
      <w:start w:val="1"/>
      <w:numFmt w:val="bullet"/>
      <w:lvlText w:val=""/>
      <w:lvlJc w:val="left"/>
      <w:pPr>
        <w:tabs>
          <w:tab w:val="num" w:pos="1800"/>
        </w:tabs>
        <w:ind w:left="1800" w:hanging="360"/>
      </w:pPr>
      <w:rPr>
        <w:rFonts w:ascii="Wingdings" w:hAnsi="Wingdings" w:hint="default"/>
        <w:sz w:val="24"/>
        <w:szCs w:val="24"/>
      </w:rPr>
    </w:lvl>
    <w:lvl w:ilvl="2">
      <w:start w:val="1"/>
      <w:numFmt w:val="bullet"/>
      <w:lvlText w:val=""/>
      <w:lvlJc w:val="left"/>
      <w:pPr>
        <w:tabs>
          <w:tab w:val="num" w:pos="2160"/>
        </w:tabs>
        <w:ind w:left="2160" w:hanging="360"/>
      </w:pPr>
      <w:rPr>
        <w:rFonts w:ascii="Wingdings" w:hAnsi="Wingdings" w:hint="default"/>
        <w:sz w:val="24"/>
        <w:szCs w:val="24"/>
      </w:rPr>
    </w:lvl>
    <w:lvl w:ilvl="3">
      <w:start w:val="1"/>
      <w:numFmt w:val="bullet"/>
      <w:lvlText w:val=""/>
      <w:lvlJc w:val="left"/>
      <w:pPr>
        <w:tabs>
          <w:tab w:val="num" w:pos="2520"/>
        </w:tabs>
        <w:ind w:left="2520" w:hanging="360"/>
      </w:pPr>
      <w:rPr>
        <w:rFonts w:ascii="Symbol" w:hAnsi="Symbol" w:hint="default"/>
        <w:sz w:val="20"/>
      </w:rPr>
    </w:lvl>
    <w:lvl w:ilvl="4">
      <w:start w:val="1"/>
      <w:numFmt w:val="bullet"/>
      <w:pStyle w:val="BL5H5"/>
      <w:lvlText w:val=""/>
      <w:lvlJc w:val="left"/>
      <w:pPr>
        <w:tabs>
          <w:tab w:val="num" w:pos="2880"/>
        </w:tabs>
        <w:ind w:left="2880" w:hanging="360"/>
      </w:pPr>
      <w:rPr>
        <w:rFonts w:ascii="Wingdings" w:hAnsi="Wingdings" w:hint="default"/>
        <w:sz w:val="24"/>
      </w:rPr>
    </w:lvl>
    <w:lvl w:ilvl="5">
      <w:start w:val="1"/>
      <w:numFmt w:val="bullet"/>
      <w:pStyle w:val="BulletH5"/>
      <w:lvlText w:val=""/>
      <w:lvlJc w:val="left"/>
      <w:pPr>
        <w:tabs>
          <w:tab w:val="num" w:pos="3240"/>
        </w:tabs>
        <w:ind w:left="3240" w:hanging="360"/>
      </w:pPr>
      <w:rPr>
        <w:rFonts w:ascii="Wingdings" w:hAnsi="Wingdings" w:hint="default"/>
        <w:sz w:val="24"/>
      </w:rPr>
    </w:lvl>
    <w:lvl w:ilvl="6">
      <w:start w:val="1"/>
      <w:numFmt w:val="bullet"/>
      <w:pStyle w:val="BL2H5"/>
      <w:lvlText w:val=""/>
      <w:lvlJc w:val="left"/>
      <w:pPr>
        <w:tabs>
          <w:tab w:val="num" w:pos="3600"/>
        </w:tabs>
        <w:ind w:left="3600" w:hanging="360"/>
      </w:pPr>
      <w:rPr>
        <w:rFonts w:ascii="Symbol" w:hAnsi="Symbol" w:hint="default"/>
        <w:sz w:val="20"/>
      </w:rPr>
    </w:lvl>
    <w:lvl w:ilvl="7">
      <w:start w:val="1"/>
      <w:numFmt w:val="bullet"/>
      <w:pStyle w:val="BL3H5"/>
      <w:lvlText w:val=""/>
      <w:lvlJc w:val="left"/>
      <w:pPr>
        <w:tabs>
          <w:tab w:val="num" w:pos="3960"/>
        </w:tabs>
        <w:ind w:left="3960" w:hanging="360"/>
      </w:pPr>
      <w:rPr>
        <w:rFonts w:ascii="Wingdings" w:hAnsi="Wingdings" w:hint="default"/>
        <w:sz w:val="24"/>
      </w:rPr>
    </w:lvl>
    <w:lvl w:ilvl="8">
      <w:start w:val="1"/>
      <w:numFmt w:val="bullet"/>
      <w:pStyle w:val="BL4H5"/>
      <w:lvlText w:val=""/>
      <w:lvlJc w:val="left"/>
      <w:pPr>
        <w:tabs>
          <w:tab w:val="num" w:pos="4320"/>
        </w:tabs>
        <w:ind w:left="4320" w:hanging="360"/>
      </w:pPr>
      <w:rPr>
        <w:rFonts w:ascii="Wingdings" w:hAnsi="Wingdings" w:hint="default"/>
        <w:sz w:val="24"/>
      </w:rPr>
    </w:lvl>
  </w:abstractNum>
  <w:abstractNum w:abstractNumId="27" w15:restartNumberingAfterBreak="0">
    <w:nsid w:val="53F35404"/>
    <w:multiLevelType w:val="hybridMultilevel"/>
    <w:tmpl w:val="AF804B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7FC1D31"/>
    <w:multiLevelType w:val="hybridMultilevel"/>
    <w:tmpl w:val="165AD3B6"/>
    <w:lvl w:ilvl="0" w:tplc="90B4D9C4">
      <w:start w:val="1"/>
      <w:numFmt w:val="bullet"/>
      <w:pStyle w:val="Bullet8"/>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8363688"/>
    <w:multiLevelType w:val="hybridMultilevel"/>
    <w:tmpl w:val="A23ED4E8"/>
    <w:lvl w:ilvl="0" w:tplc="E878F196">
      <w:start w:val="1"/>
      <w:numFmt w:val="bullet"/>
      <w:lvlText w:val=""/>
      <w:lvlJc w:val="left"/>
      <w:pPr>
        <w:ind w:left="1800" w:hanging="360"/>
      </w:pPr>
      <w:rPr>
        <w:rFonts w:ascii="Symbol" w:hAnsi="Symbol" w:hint="default"/>
      </w:rPr>
    </w:lvl>
    <w:lvl w:ilvl="1" w:tplc="4F2818E4">
      <w:start w:val="1"/>
      <w:numFmt w:val="bullet"/>
      <w:pStyle w:val="BL3"/>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9D13A06"/>
    <w:multiLevelType w:val="multilevel"/>
    <w:tmpl w:val="AE00D37A"/>
    <w:lvl w:ilvl="0">
      <w:start w:val="1"/>
      <w:numFmt w:val="decimal"/>
      <w:lvlText w:val="%1."/>
      <w:lvlJc w:val="left"/>
      <w:pPr>
        <w:tabs>
          <w:tab w:val="num" w:pos="288"/>
        </w:tabs>
        <w:ind w:left="288" w:hanging="288"/>
      </w:pPr>
      <w:rPr>
        <w:rFonts w:hint="default"/>
      </w:rPr>
    </w:lvl>
    <w:lvl w:ilvl="1">
      <w:start w:val="1"/>
      <w:numFmt w:val="lowerLetter"/>
      <w:pStyle w:val="TableNumber"/>
      <w:lvlText w:val="%2."/>
      <w:lvlJc w:val="left"/>
      <w:pPr>
        <w:tabs>
          <w:tab w:val="num" w:pos="576"/>
        </w:tabs>
        <w:ind w:left="576" w:hanging="288"/>
      </w:pPr>
      <w:rPr>
        <w:rFonts w:hint="default"/>
      </w:rPr>
    </w:lvl>
    <w:lvl w:ilvl="2">
      <w:start w:val="1"/>
      <w:numFmt w:val="lowerRoman"/>
      <w:pStyle w:val="TNL3"/>
      <w:lvlText w:val="%3."/>
      <w:lvlJc w:val="left"/>
      <w:pPr>
        <w:tabs>
          <w:tab w:val="num" w:pos="864"/>
        </w:tabs>
        <w:ind w:left="864" w:hanging="288"/>
      </w:pPr>
      <w:rPr>
        <w:rFonts w:hint="default"/>
      </w:rPr>
    </w:lvl>
    <w:lvl w:ilvl="3">
      <w:start w:val="1"/>
      <w:numFmt w:val="decimal"/>
      <w:pStyle w:val="TNL4"/>
      <w:lvlText w:val="%4."/>
      <w:lvlJc w:val="left"/>
      <w:pPr>
        <w:tabs>
          <w:tab w:val="num" w:pos="1152"/>
        </w:tabs>
        <w:ind w:left="1152" w:hanging="288"/>
      </w:pPr>
      <w:rPr>
        <w:rFonts w:hint="default"/>
      </w:rPr>
    </w:lvl>
    <w:lvl w:ilvl="4">
      <w:start w:val="1"/>
      <w:numFmt w:val="lowerLetter"/>
      <w:pStyle w:val="TNL5"/>
      <w:lvlText w:val="%5."/>
      <w:lvlJc w:val="left"/>
      <w:pPr>
        <w:tabs>
          <w:tab w:val="num" w:pos="1440"/>
        </w:tabs>
        <w:ind w:left="1440" w:hanging="288"/>
      </w:pPr>
      <w:rPr>
        <w:rFonts w:hint="default"/>
      </w:rPr>
    </w:lvl>
    <w:lvl w:ilvl="5">
      <w:start w:val="1"/>
      <w:numFmt w:val="lowerRoman"/>
      <w:pStyle w:val="TNL6"/>
      <w:lvlText w:val="%6."/>
      <w:lvlJc w:val="left"/>
      <w:pPr>
        <w:tabs>
          <w:tab w:val="num" w:pos="1728"/>
        </w:tabs>
        <w:ind w:left="1728" w:hanging="288"/>
      </w:pPr>
      <w:rPr>
        <w:rFonts w:hint="default"/>
      </w:rPr>
    </w:lvl>
    <w:lvl w:ilvl="6">
      <w:start w:val="1"/>
      <w:numFmt w:val="decimal"/>
      <w:pStyle w:val="TNL7"/>
      <w:lvlText w:val="%7."/>
      <w:lvlJc w:val="left"/>
      <w:pPr>
        <w:tabs>
          <w:tab w:val="num" w:pos="2016"/>
        </w:tabs>
        <w:ind w:left="2016" w:hanging="288"/>
      </w:pPr>
      <w:rPr>
        <w:rFonts w:hint="default"/>
      </w:rPr>
    </w:lvl>
    <w:lvl w:ilvl="7">
      <w:start w:val="1"/>
      <w:numFmt w:val="lowerLetter"/>
      <w:pStyle w:val="TNL8"/>
      <w:lvlText w:val="%8."/>
      <w:lvlJc w:val="left"/>
      <w:pPr>
        <w:tabs>
          <w:tab w:val="num" w:pos="2304"/>
        </w:tabs>
        <w:ind w:left="2304" w:hanging="288"/>
      </w:pPr>
      <w:rPr>
        <w:rFonts w:hint="default"/>
      </w:rPr>
    </w:lvl>
    <w:lvl w:ilvl="8">
      <w:start w:val="1"/>
      <w:numFmt w:val="lowerRoman"/>
      <w:pStyle w:val="TNL9"/>
      <w:lvlText w:val="%9."/>
      <w:lvlJc w:val="left"/>
      <w:pPr>
        <w:tabs>
          <w:tab w:val="num" w:pos="2592"/>
        </w:tabs>
        <w:ind w:left="2592" w:hanging="288"/>
      </w:pPr>
      <w:rPr>
        <w:rFonts w:hint="default"/>
      </w:rPr>
    </w:lvl>
  </w:abstractNum>
  <w:abstractNum w:abstractNumId="31" w15:restartNumberingAfterBreak="0">
    <w:nsid w:val="6EAE67D7"/>
    <w:multiLevelType w:val="hybridMultilevel"/>
    <w:tmpl w:val="946202D0"/>
    <w:lvl w:ilvl="0" w:tplc="BCB4EB2A">
      <w:start w:val="1"/>
      <w:numFmt w:val="bullet"/>
      <w:lvlText w:val=""/>
      <w:lvlJc w:val="left"/>
      <w:pPr>
        <w:ind w:left="720" w:hanging="360"/>
      </w:pPr>
      <w:rPr>
        <w:rFonts w:ascii="Symbol" w:hAnsi="Symbol" w:hint="default"/>
      </w:rPr>
    </w:lvl>
    <w:lvl w:ilvl="1" w:tplc="1DC2159C">
      <w:start w:val="1"/>
      <w:numFmt w:val="bullet"/>
      <w:pStyle w:val="Outlinebullets"/>
      <w:lvlText w:val=""/>
      <w:lvlJc w:val="left"/>
      <w:pPr>
        <w:ind w:left="1440" w:hanging="360"/>
      </w:pPr>
      <w:rPr>
        <w:rFonts w:ascii="Symbol" w:hAnsi="Symbol"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4C33645"/>
    <w:multiLevelType w:val="hybridMultilevel"/>
    <w:tmpl w:val="6464D8F0"/>
    <w:lvl w:ilvl="0" w:tplc="10EEDD0A">
      <w:start w:val="1"/>
      <w:numFmt w:val="upperRoman"/>
      <w:pStyle w:val="Heading1"/>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7688132B"/>
    <w:multiLevelType w:val="hybridMultilevel"/>
    <w:tmpl w:val="F4A272A4"/>
    <w:lvl w:ilvl="0" w:tplc="6190469E">
      <w:start w:val="1"/>
      <w:numFmt w:val="bullet"/>
      <w:pStyle w:val="Boxed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4" w15:restartNumberingAfterBreak="0">
    <w:nsid w:val="776D537F"/>
    <w:multiLevelType w:val="multilevel"/>
    <w:tmpl w:val="51EC2A86"/>
    <w:lvl w:ilvl="0">
      <w:start w:val="1"/>
      <w:numFmt w:val="bullet"/>
      <w:lvlText w:val=""/>
      <w:lvlJc w:val="left"/>
      <w:pPr>
        <w:tabs>
          <w:tab w:val="num" w:pos="720"/>
        </w:tabs>
        <w:ind w:left="720" w:hanging="360"/>
      </w:pPr>
      <w:rPr>
        <w:rFonts w:ascii="Wingdings" w:hAnsi="Wingdings" w:cs="Times New Roman" w:hint="default"/>
        <w:caps w:val="0"/>
        <w:strike w:val="0"/>
        <w:dstrike w:val="0"/>
        <w:vanish w:val="0"/>
        <w:kern w:val="0"/>
        <w:sz w:val="24"/>
        <w:szCs w:val="24"/>
        <w:u w:val="none"/>
        <w:vertAlign w:val="baseline"/>
        <w14:cntxtAlts w14:val="0"/>
      </w:rPr>
    </w:lvl>
    <w:lvl w:ilvl="1">
      <w:start w:val="1"/>
      <w:numFmt w:val="bullet"/>
      <w:pStyle w:val="BL2"/>
      <w:lvlText w:val=""/>
      <w:lvlJc w:val="left"/>
      <w:pPr>
        <w:tabs>
          <w:tab w:val="num" w:pos="1080"/>
        </w:tabs>
        <w:ind w:left="1080" w:hanging="360"/>
      </w:pPr>
      <w:rPr>
        <w:rFonts w:ascii="Wingdings" w:hAnsi="Wingdings" w:hint="default"/>
        <w:sz w:val="24"/>
        <w:szCs w:val="24"/>
      </w:rPr>
    </w:lvl>
    <w:lvl w:ilvl="2">
      <w:start w:val="1"/>
      <w:numFmt w:val="bullet"/>
      <w:lvlText w:val=""/>
      <w:lvlJc w:val="left"/>
      <w:pPr>
        <w:tabs>
          <w:tab w:val="num" w:pos="1440"/>
        </w:tabs>
        <w:ind w:left="1440" w:hanging="360"/>
      </w:pPr>
      <w:rPr>
        <w:rFonts w:ascii="Wingdings" w:hAnsi="Wingdings" w:cs="Times New Roman" w:hint="default"/>
        <w:sz w:val="24"/>
        <w:szCs w:val="24"/>
      </w:rPr>
    </w:lvl>
    <w:lvl w:ilvl="3">
      <w:start w:val="1"/>
      <w:numFmt w:val="bullet"/>
      <w:lvlText w:val=""/>
      <w:lvlJc w:val="left"/>
      <w:pPr>
        <w:tabs>
          <w:tab w:val="num" w:pos="1800"/>
        </w:tabs>
        <w:ind w:left="1800" w:hanging="360"/>
      </w:pPr>
      <w:rPr>
        <w:rFonts w:ascii="Wingdings" w:hAnsi="Wingdings" w:cs="Times New Roman" w:hint="default"/>
        <w:sz w:val="24"/>
        <w:szCs w:val="24"/>
      </w:rPr>
    </w:lvl>
    <w:lvl w:ilvl="4">
      <w:start w:val="1"/>
      <w:numFmt w:val="bullet"/>
      <w:lvlText w:val=""/>
      <w:lvlJc w:val="left"/>
      <w:pPr>
        <w:tabs>
          <w:tab w:val="num" w:pos="2160"/>
        </w:tabs>
        <w:ind w:left="2160" w:hanging="360"/>
      </w:pPr>
      <w:rPr>
        <w:rFonts w:ascii="Wingdings" w:hAnsi="Wingdings" w:cs="Times New Roman" w:hint="default"/>
        <w:sz w:val="24"/>
        <w:szCs w:val="24"/>
      </w:rPr>
    </w:lvl>
    <w:lvl w:ilvl="5">
      <w:start w:val="1"/>
      <w:numFmt w:val="bullet"/>
      <w:lvlText w:val=""/>
      <w:lvlJc w:val="left"/>
      <w:pPr>
        <w:tabs>
          <w:tab w:val="num" w:pos="2520"/>
        </w:tabs>
        <w:ind w:left="2520" w:hanging="360"/>
      </w:pPr>
      <w:rPr>
        <w:rFonts w:ascii="Wingdings" w:hAnsi="Wingdings" w:cs="Times New Roman" w:hint="default"/>
        <w:sz w:val="24"/>
        <w:szCs w:val="24"/>
      </w:rPr>
    </w:lvl>
    <w:lvl w:ilvl="6">
      <w:start w:val="1"/>
      <w:numFmt w:val="bullet"/>
      <w:lvlText w:val=""/>
      <w:lvlJc w:val="left"/>
      <w:pPr>
        <w:tabs>
          <w:tab w:val="num" w:pos="2880"/>
        </w:tabs>
        <w:ind w:left="2880" w:hanging="360"/>
      </w:pPr>
      <w:rPr>
        <w:rFonts w:ascii="Wingdings" w:hAnsi="Wingdings" w:cs="Times New Roman" w:hint="default"/>
        <w:sz w:val="24"/>
        <w:szCs w:val="24"/>
      </w:rPr>
    </w:lvl>
    <w:lvl w:ilvl="7">
      <w:start w:val="1"/>
      <w:numFmt w:val="bullet"/>
      <w:lvlText w:val=""/>
      <w:lvlJc w:val="left"/>
      <w:pPr>
        <w:tabs>
          <w:tab w:val="num" w:pos="3240"/>
        </w:tabs>
        <w:ind w:left="3240" w:hanging="360"/>
      </w:pPr>
      <w:rPr>
        <w:rFonts w:ascii="Wingdings" w:hAnsi="Wingdings" w:cs="Times New Roman" w:hint="default"/>
        <w:sz w:val="24"/>
        <w:szCs w:val="24"/>
      </w:rPr>
    </w:lvl>
    <w:lvl w:ilvl="8">
      <w:start w:val="1"/>
      <w:numFmt w:val="bullet"/>
      <w:lvlText w:val=""/>
      <w:lvlJc w:val="left"/>
      <w:pPr>
        <w:tabs>
          <w:tab w:val="num" w:pos="3600"/>
        </w:tabs>
        <w:ind w:left="3600" w:hanging="360"/>
      </w:pPr>
      <w:rPr>
        <w:rFonts w:ascii="Wingdings" w:hAnsi="Wingdings" w:cs="Times New Roman" w:hint="default"/>
        <w:sz w:val="24"/>
        <w:szCs w:val="24"/>
      </w:rPr>
    </w:lvl>
  </w:abstractNum>
  <w:abstractNum w:abstractNumId="35" w15:restartNumberingAfterBreak="0">
    <w:nsid w:val="77873A09"/>
    <w:multiLevelType w:val="hybridMultilevel"/>
    <w:tmpl w:val="5D3C4000"/>
    <w:lvl w:ilvl="0" w:tplc="04090005">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7C465B75"/>
    <w:multiLevelType w:val="multilevel"/>
    <w:tmpl w:val="0388EDA2"/>
    <w:lvl w:ilvl="0">
      <w:start w:val="1"/>
      <w:numFmt w:val="upperRoman"/>
      <w:pStyle w:val="Outline"/>
      <w:lvlText w:val="%1."/>
      <w:lvlJc w:val="left"/>
      <w:pPr>
        <w:tabs>
          <w:tab w:val="num" w:pos="720"/>
        </w:tabs>
        <w:ind w:left="720" w:hanging="720"/>
      </w:pPr>
      <w:rPr>
        <w:rFonts w:ascii="Arial Bold" w:hAnsi="Arial Bold" w:hint="default"/>
        <w:b/>
        <w:i w:val="0"/>
        <w:color w:val="auto"/>
        <w:sz w:val="20"/>
      </w:rPr>
    </w:lvl>
    <w:lvl w:ilvl="1">
      <w:start w:val="1"/>
      <w:numFmt w:val="upperLetter"/>
      <w:pStyle w:val="OL2"/>
      <w:lvlText w:val="%2."/>
      <w:lvlJc w:val="left"/>
      <w:pPr>
        <w:tabs>
          <w:tab w:val="num" w:pos="1440"/>
        </w:tabs>
        <w:ind w:left="1440" w:hanging="720"/>
      </w:pPr>
      <w:rPr>
        <w:rFonts w:ascii="Arial" w:hAnsi="Arial" w:hint="default"/>
        <w:b w:val="0"/>
        <w:i w:val="0"/>
        <w:sz w:val="20"/>
      </w:rPr>
    </w:lvl>
    <w:lvl w:ilvl="2">
      <w:start w:val="1"/>
      <w:numFmt w:val="decimal"/>
      <w:pStyle w:val="OL3"/>
      <w:lvlText w:val="%3."/>
      <w:lvlJc w:val="left"/>
      <w:pPr>
        <w:tabs>
          <w:tab w:val="num" w:pos="2160"/>
        </w:tabs>
        <w:ind w:left="2160" w:hanging="720"/>
      </w:pPr>
      <w:rPr>
        <w:rFonts w:ascii="Arial" w:hAnsi="Arial" w:hint="default"/>
        <w:b w:val="0"/>
        <w:i w:val="0"/>
        <w:sz w:val="20"/>
      </w:rPr>
    </w:lvl>
    <w:lvl w:ilvl="3">
      <w:start w:val="1"/>
      <w:numFmt w:val="lowerLetter"/>
      <w:pStyle w:val="OL4"/>
      <w:lvlText w:val="%4."/>
      <w:lvlJc w:val="left"/>
      <w:pPr>
        <w:tabs>
          <w:tab w:val="num" w:pos="2880"/>
        </w:tabs>
        <w:ind w:left="2880" w:hanging="720"/>
      </w:pPr>
      <w:rPr>
        <w:rFonts w:ascii="Arial" w:hAnsi="Arial" w:hint="default"/>
        <w:b w:val="0"/>
        <w:i w:val="0"/>
        <w:sz w:val="20"/>
      </w:rPr>
    </w:lvl>
    <w:lvl w:ilvl="4">
      <w:start w:val="1"/>
      <w:numFmt w:val="lowerRoman"/>
      <w:pStyle w:val="OL5"/>
      <w:lvlText w:val="%5."/>
      <w:lvlJc w:val="left"/>
      <w:pPr>
        <w:tabs>
          <w:tab w:val="num" w:pos="3600"/>
        </w:tabs>
        <w:ind w:left="3600" w:hanging="720"/>
      </w:pPr>
      <w:rPr>
        <w:rFonts w:ascii="Arial" w:hAnsi="Arial" w:hint="default"/>
        <w:b w:val="0"/>
        <w:i w:val="0"/>
        <w:sz w:val="20"/>
      </w:rPr>
    </w:lvl>
    <w:lvl w:ilvl="5">
      <w:start w:val="1"/>
      <w:numFmt w:val="decimal"/>
      <w:pStyle w:val="OL6"/>
      <w:lvlText w:val="%6)"/>
      <w:lvlJc w:val="left"/>
      <w:pPr>
        <w:tabs>
          <w:tab w:val="num" w:pos="4320"/>
        </w:tabs>
        <w:ind w:left="4320" w:hanging="720"/>
      </w:pPr>
      <w:rPr>
        <w:rFonts w:ascii="Arial" w:hAnsi="Arial" w:hint="default"/>
        <w:b w:val="0"/>
        <w:i w:val="0"/>
        <w:sz w:val="20"/>
      </w:rPr>
    </w:lvl>
    <w:lvl w:ilvl="6">
      <w:start w:val="1"/>
      <w:numFmt w:val="lowerLetter"/>
      <w:pStyle w:val="OL7"/>
      <w:lvlText w:val="%7)"/>
      <w:lvlJc w:val="left"/>
      <w:pPr>
        <w:tabs>
          <w:tab w:val="num" w:pos="5040"/>
        </w:tabs>
        <w:ind w:left="5040" w:hanging="720"/>
      </w:pPr>
      <w:rPr>
        <w:rFonts w:ascii="Arial" w:hAnsi="Arial" w:hint="default"/>
        <w:b w:val="0"/>
        <w:i w:val="0"/>
        <w:sz w:val="20"/>
      </w:rPr>
    </w:lvl>
    <w:lvl w:ilvl="7">
      <w:start w:val="1"/>
      <w:numFmt w:val="lowerRoman"/>
      <w:pStyle w:val="OL8"/>
      <w:lvlText w:val="%8)"/>
      <w:lvlJc w:val="left"/>
      <w:pPr>
        <w:tabs>
          <w:tab w:val="num" w:pos="5760"/>
        </w:tabs>
        <w:ind w:left="5760" w:hanging="720"/>
      </w:pPr>
      <w:rPr>
        <w:rFonts w:ascii="Arial" w:hAnsi="Arial" w:hint="default"/>
        <w:b w:val="0"/>
        <w:i w:val="0"/>
        <w:sz w:val="20"/>
      </w:rPr>
    </w:lvl>
    <w:lvl w:ilvl="8">
      <w:start w:val="1"/>
      <w:numFmt w:val="decimal"/>
      <w:pStyle w:val="OL9"/>
      <w:lvlText w:val="(%9)"/>
      <w:lvlJc w:val="left"/>
      <w:pPr>
        <w:tabs>
          <w:tab w:val="num" w:pos="6480"/>
        </w:tabs>
        <w:ind w:left="6480" w:hanging="720"/>
      </w:pPr>
      <w:rPr>
        <w:rFonts w:ascii="Arial" w:hAnsi="Arial" w:hint="default"/>
        <w:b w:val="0"/>
        <w:i w:val="0"/>
        <w:sz w:val="20"/>
      </w:rPr>
    </w:lvl>
  </w:abstractNum>
  <w:num w:numId="1" w16cid:durableId="195317479">
    <w:abstractNumId w:val="34"/>
  </w:num>
  <w:num w:numId="2" w16cid:durableId="906037730">
    <w:abstractNumId w:val="26"/>
  </w:num>
  <w:num w:numId="3" w16cid:durableId="715856233">
    <w:abstractNumId w:val="33"/>
  </w:num>
  <w:num w:numId="4" w16cid:durableId="618800308">
    <w:abstractNumId w:val="28"/>
  </w:num>
  <w:num w:numId="5" w16cid:durableId="156968518">
    <w:abstractNumId w:val="13"/>
  </w:num>
  <w:num w:numId="6" w16cid:durableId="414396231">
    <w:abstractNumId w:val="32"/>
  </w:num>
  <w:num w:numId="7" w16cid:durableId="582834541">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199508701">
    <w:abstractNumId w:val="21"/>
  </w:num>
  <w:num w:numId="9" w16cid:durableId="1076977444">
    <w:abstractNumId w:val="19"/>
  </w:num>
  <w:num w:numId="10" w16cid:durableId="1871871439">
    <w:abstractNumId w:val="36"/>
  </w:num>
  <w:num w:numId="11" w16cid:durableId="189758269">
    <w:abstractNumId w:val="31"/>
  </w:num>
  <w:num w:numId="12" w16cid:durableId="315841979">
    <w:abstractNumId w:val="24"/>
  </w:num>
  <w:num w:numId="13" w16cid:durableId="26613145">
    <w:abstractNumId w:val="10"/>
  </w:num>
  <w:num w:numId="14" w16cid:durableId="944073579">
    <w:abstractNumId w:val="30"/>
  </w:num>
  <w:num w:numId="15" w16cid:durableId="2027515844">
    <w:abstractNumId w:val="15"/>
  </w:num>
  <w:num w:numId="16" w16cid:durableId="417793728">
    <w:abstractNumId w:val="29"/>
  </w:num>
  <w:num w:numId="17" w16cid:durableId="1467314174">
    <w:abstractNumId w:val="32"/>
    <w:lvlOverride w:ilvl="0">
      <w:startOverride w:val="1"/>
    </w:lvlOverride>
  </w:num>
  <w:num w:numId="18" w16cid:durableId="558631925">
    <w:abstractNumId w:val="11"/>
  </w:num>
  <w:num w:numId="19" w16cid:durableId="1641570729">
    <w:abstractNumId w:val="18"/>
  </w:num>
  <w:num w:numId="20" w16cid:durableId="1056470131">
    <w:abstractNumId w:val="14"/>
  </w:num>
  <w:num w:numId="21" w16cid:durableId="1759054933">
    <w:abstractNumId w:val="35"/>
  </w:num>
  <w:num w:numId="22" w16cid:durableId="667445543">
    <w:abstractNumId w:val="32"/>
    <w:lvlOverride w:ilvl="0">
      <w:startOverride w:val="1"/>
    </w:lvlOverride>
  </w:num>
  <w:num w:numId="23" w16cid:durableId="831412524">
    <w:abstractNumId w:val="27"/>
  </w:num>
  <w:num w:numId="24" w16cid:durableId="1896622650">
    <w:abstractNumId w:val="23"/>
  </w:num>
  <w:num w:numId="25" w16cid:durableId="1491025411">
    <w:abstractNumId w:val="22"/>
  </w:num>
  <w:num w:numId="26" w16cid:durableId="1567253260">
    <w:abstractNumId w:val="9"/>
  </w:num>
  <w:num w:numId="27" w16cid:durableId="1267695272">
    <w:abstractNumId w:val="7"/>
  </w:num>
  <w:num w:numId="28" w16cid:durableId="1627544633">
    <w:abstractNumId w:val="6"/>
  </w:num>
  <w:num w:numId="29" w16cid:durableId="626937970">
    <w:abstractNumId w:val="5"/>
  </w:num>
  <w:num w:numId="30" w16cid:durableId="1036854085">
    <w:abstractNumId w:val="4"/>
  </w:num>
  <w:num w:numId="31" w16cid:durableId="625283579">
    <w:abstractNumId w:val="8"/>
  </w:num>
  <w:num w:numId="32" w16cid:durableId="2002660796">
    <w:abstractNumId w:val="3"/>
  </w:num>
  <w:num w:numId="33" w16cid:durableId="1392657557">
    <w:abstractNumId w:val="2"/>
  </w:num>
  <w:num w:numId="34" w16cid:durableId="924653326">
    <w:abstractNumId w:val="1"/>
  </w:num>
  <w:num w:numId="35" w16cid:durableId="921371120">
    <w:abstractNumId w:val="0"/>
  </w:num>
  <w:num w:numId="36" w16cid:durableId="1851093885">
    <w:abstractNumId w:val="12"/>
  </w:num>
  <w:num w:numId="37" w16cid:durableId="171969526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699745171">
    <w:abstractNumId w:val="16"/>
  </w:num>
  <w:num w:numId="39" w16cid:durableId="1158153809">
    <w:abstractNumId w:val="17"/>
  </w:num>
  <w:num w:numId="40" w16cid:durableId="1585339214">
    <w:abstractNumId w:val="20"/>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proofState w:spelling="clean" w:grammar="clean"/>
  <w:stylePaneFormatFilter w:val="1721" w:allStyles="1" w:customStyles="0" w:latentStyles="0"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0"/>
  <w:evenAndOddHeaders/>
  <w:characterSpacingControl w:val="doNotCompress"/>
  <w:hdrShapeDefaults>
    <o:shapedefaults v:ext="edit" spidmax="819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32F1"/>
    <w:rsid w:val="00002D95"/>
    <w:rsid w:val="00004D53"/>
    <w:rsid w:val="00010082"/>
    <w:rsid w:val="00011BD1"/>
    <w:rsid w:val="00013359"/>
    <w:rsid w:val="000139F5"/>
    <w:rsid w:val="000157D4"/>
    <w:rsid w:val="00017DD0"/>
    <w:rsid w:val="0002273D"/>
    <w:rsid w:val="000254B7"/>
    <w:rsid w:val="00030263"/>
    <w:rsid w:val="00030D13"/>
    <w:rsid w:val="00032D7A"/>
    <w:rsid w:val="00033934"/>
    <w:rsid w:val="00035836"/>
    <w:rsid w:val="000370B9"/>
    <w:rsid w:val="000373A3"/>
    <w:rsid w:val="000374AB"/>
    <w:rsid w:val="000432C3"/>
    <w:rsid w:val="000435AD"/>
    <w:rsid w:val="00056507"/>
    <w:rsid w:val="000565EE"/>
    <w:rsid w:val="00060BFC"/>
    <w:rsid w:val="0006244D"/>
    <w:rsid w:val="00062A95"/>
    <w:rsid w:val="000630F9"/>
    <w:rsid w:val="00064D1F"/>
    <w:rsid w:val="0006501E"/>
    <w:rsid w:val="00066E7C"/>
    <w:rsid w:val="000702FE"/>
    <w:rsid w:val="00070307"/>
    <w:rsid w:val="000724D7"/>
    <w:rsid w:val="00072900"/>
    <w:rsid w:val="000749F7"/>
    <w:rsid w:val="000763DC"/>
    <w:rsid w:val="000808DF"/>
    <w:rsid w:val="00081472"/>
    <w:rsid w:val="0008214C"/>
    <w:rsid w:val="00082CAF"/>
    <w:rsid w:val="00096A81"/>
    <w:rsid w:val="000A325D"/>
    <w:rsid w:val="000A4CA3"/>
    <w:rsid w:val="000A560B"/>
    <w:rsid w:val="000A6F88"/>
    <w:rsid w:val="000A7440"/>
    <w:rsid w:val="000A7E6C"/>
    <w:rsid w:val="000B0FAB"/>
    <w:rsid w:val="000B2B5E"/>
    <w:rsid w:val="000B2DFA"/>
    <w:rsid w:val="000B48F8"/>
    <w:rsid w:val="000B608A"/>
    <w:rsid w:val="000C3030"/>
    <w:rsid w:val="000C45FA"/>
    <w:rsid w:val="000C4725"/>
    <w:rsid w:val="000C4D4B"/>
    <w:rsid w:val="000C7459"/>
    <w:rsid w:val="000D19D5"/>
    <w:rsid w:val="000D2A85"/>
    <w:rsid w:val="000D4B5B"/>
    <w:rsid w:val="000D4BCD"/>
    <w:rsid w:val="000D57D0"/>
    <w:rsid w:val="000E2752"/>
    <w:rsid w:val="000E4010"/>
    <w:rsid w:val="000E5EA2"/>
    <w:rsid w:val="000F2368"/>
    <w:rsid w:val="0010162F"/>
    <w:rsid w:val="00103820"/>
    <w:rsid w:val="00106969"/>
    <w:rsid w:val="00107EBB"/>
    <w:rsid w:val="00110C79"/>
    <w:rsid w:val="00113BB2"/>
    <w:rsid w:val="00114906"/>
    <w:rsid w:val="001157B0"/>
    <w:rsid w:val="001206CA"/>
    <w:rsid w:val="0012070B"/>
    <w:rsid w:val="00125D15"/>
    <w:rsid w:val="00125EE2"/>
    <w:rsid w:val="00127DFC"/>
    <w:rsid w:val="00130013"/>
    <w:rsid w:val="00130B2C"/>
    <w:rsid w:val="001338D4"/>
    <w:rsid w:val="00133E6B"/>
    <w:rsid w:val="00134BCD"/>
    <w:rsid w:val="001358E1"/>
    <w:rsid w:val="00136AF2"/>
    <w:rsid w:val="0014270C"/>
    <w:rsid w:val="001437B9"/>
    <w:rsid w:val="00146459"/>
    <w:rsid w:val="001501F0"/>
    <w:rsid w:val="00150CD5"/>
    <w:rsid w:val="00150EF0"/>
    <w:rsid w:val="00151217"/>
    <w:rsid w:val="001521C6"/>
    <w:rsid w:val="001549DE"/>
    <w:rsid w:val="00154A93"/>
    <w:rsid w:val="00162C86"/>
    <w:rsid w:val="00163A7B"/>
    <w:rsid w:val="001666EA"/>
    <w:rsid w:val="00166837"/>
    <w:rsid w:val="0017777E"/>
    <w:rsid w:val="00177AB2"/>
    <w:rsid w:val="001809F3"/>
    <w:rsid w:val="00183A4A"/>
    <w:rsid w:val="0018500B"/>
    <w:rsid w:val="00185220"/>
    <w:rsid w:val="00185EFE"/>
    <w:rsid w:val="00186085"/>
    <w:rsid w:val="0018782F"/>
    <w:rsid w:val="00193E67"/>
    <w:rsid w:val="001A11E8"/>
    <w:rsid w:val="001A3DE5"/>
    <w:rsid w:val="001A53FD"/>
    <w:rsid w:val="001A59BA"/>
    <w:rsid w:val="001A6C82"/>
    <w:rsid w:val="001A75AE"/>
    <w:rsid w:val="001A7B44"/>
    <w:rsid w:val="001B09EE"/>
    <w:rsid w:val="001B205E"/>
    <w:rsid w:val="001B558D"/>
    <w:rsid w:val="001B5A45"/>
    <w:rsid w:val="001C29F6"/>
    <w:rsid w:val="001C57DE"/>
    <w:rsid w:val="001C7914"/>
    <w:rsid w:val="001C7D11"/>
    <w:rsid w:val="001D1146"/>
    <w:rsid w:val="001D1BA0"/>
    <w:rsid w:val="001D37E1"/>
    <w:rsid w:val="001D421A"/>
    <w:rsid w:val="001E54DB"/>
    <w:rsid w:val="001E64B5"/>
    <w:rsid w:val="001E7329"/>
    <w:rsid w:val="001F22FA"/>
    <w:rsid w:val="001F4668"/>
    <w:rsid w:val="001F58A3"/>
    <w:rsid w:val="00201348"/>
    <w:rsid w:val="002026B3"/>
    <w:rsid w:val="00205060"/>
    <w:rsid w:val="002062C8"/>
    <w:rsid w:val="00206951"/>
    <w:rsid w:val="00210C1F"/>
    <w:rsid w:val="00212671"/>
    <w:rsid w:val="00215E8F"/>
    <w:rsid w:val="00216A45"/>
    <w:rsid w:val="00217C32"/>
    <w:rsid w:val="0022089D"/>
    <w:rsid w:val="00222331"/>
    <w:rsid w:val="00223A98"/>
    <w:rsid w:val="00230128"/>
    <w:rsid w:val="00230D36"/>
    <w:rsid w:val="0023451B"/>
    <w:rsid w:val="00234781"/>
    <w:rsid w:val="00242E7A"/>
    <w:rsid w:val="00243A8E"/>
    <w:rsid w:val="00245067"/>
    <w:rsid w:val="0025110E"/>
    <w:rsid w:val="00255932"/>
    <w:rsid w:val="00256C8E"/>
    <w:rsid w:val="00257D93"/>
    <w:rsid w:val="0026374E"/>
    <w:rsid w:val="00267937"/>
    <w:rsid w:val="00272A30"/>
    <w:rsid w:val="0027308F"/>
    <w:rsid w:val="002743AE"/>
    <w:rsid w:val="0027560D"/>
    <w:rsid w:val="00276F31"/>
    <w:rsid w:val="00284B57"/>
    <w:rsid w:val="00290FAB"/>
    <w:rsid w:val="002935AA"/>
    <w:rsid w:val="002950F9"/>
    <w:rsid w:val="002958D8"/>
    <w:rsid w:val="00296F1E"/>
    <w:rsid w:val="00297347"/>
    <w:rsid w:val="002A2212"/>
    <w:rsid w:val="002A3211"/>
    <w:rsid w:val="002B2CAB"/>
    <w:rsid w:val="002B3D40"/>
    <w:rsid w:val="002B5AA0"/>
    <w:rsid w:val="002B5CF0"/>
    <w:rsid w:val="002B6599"/>
    <w:rsid w:val="002C38F7"/>
    <w:rsid w:val="002D144D"/>
    <w:rsid w:val="002D2662"/>
    <w:rsid w:val="002D355A"/>
    <w:rsid w:val="002D6208"/>
    <w:rsid w:val="002D6CF5"/>
    <w:rsid w:val="002E1EF0"/>
    <w:rsid w:val="002E29B2"/>
    <w:rsid w:val="002E390C"/>
    <w:rsid w:val="002E7E27"/>
    <w:rsid w:val="002F0091"/>
    <w:rsid w:val="002F2976"/>
    <w:rsid w:val="002F2DEE"/>
    <w:rsid w:val="0030085F"/>
    <w:rsid w:val="0030155D"/>
    <w:rsid w:val="0030197B"/>
    <w:rsid w:val="003028F4"/>
    <w:rsid w:val="00304CAC"/>
    <w:rsid w:val="00310C07"/>
    <w:rsid w:val="00310E65"/>
    <w:rsid w:val="003143E6"/>
    <w:rsid w:val="00315DD6"/>
    <w:rsid w:val="00317943"/>
    <w:rsid w:val="003267C7"/>
    <w:rsid w:val="00327DF6"/>
    <w:rsid w:val="0033005E"/>
    <w:rsid w:val="003302D1"/>
    <w:rsid w:val="003309CE"/>
    <w:rsid w:val="00332B40"/>
    <w:rsid w:val="00334346"/>
    <w:rsid w:val="00334500"/>
    <w:rsid w:val="0033543E"/>
    <w:rsid w:val="00341BC4"/>
    <w:rsid w:val="00350DE5"/>
    <w:rsid w:val="00353C72"/>
    <w:rsid w:val="00353C83"/>
    <w:rsid w:val="00360122"/>
    <w:rsid w:val="00360D08"/>
    <w:rsid w:val="0036228F"/>
    <w:rsid w:val="003626FC"/>
    <w:rsid w:val="0036388C"/>
    <w:rsid w:val="0036589E"/>
    <w:rsid w:val="003674DB"/>
    <w:rsid w:val="00367734"/>
    <w:rsid w:val="00370471"/>
    <w:rsid w:val="0037063E"/>
    <w:rsid w:val="003719FD"/>
    <w:rsid w:val="00373404"/>
    <w:rsid w:val="00380177"/>
    <w:rsid w:val="00386C24"/>
    <w:rsid w:val="00392237"/>
    <w:rsid w:val="0039384D"/>
    <w:rsid w:val="003939B3"/>
    <w:rsid w:val="00394807"/>
    <w:rsid w:val="00395048"/>
    <w:rsid w:val="003958C7"/>
    <w:rsid w:val="0039748A"/>
    <w:rsid w:val="003A2734"/>
    <w:rsid w:val="003A2FEF"/>
    <w:rsid w:val="003A3566"/>
    <w:rsid w:val="003A4149"/>
    <w:rsid w:val="003A5A54"/>
    <w:rsid w:val="003A7247"/>
    <w:rsid w:val="003B10D4"/>
    <w:rsid w:val="003B13D5"/>
    <w:rsid w:val="003B1A4F"/>
    <w:rsid w:val="003B2564"/>
    <w:rsid w:val="003B2CF6"/>
    <w:rsid w:val="003B5795"/>
    <w:rsid w:val="003B58BE"/>
    <w:rsid w:val="003B657F"/>
    <w:rsid w:val="003C06BB"/>
    <w:rsid w:val="003C13A9"/>
    <w:rsid w:val="003C2EF2"/>
    <w:rsid w:val="003C32C9"/>
    <w:rsid w:val="003C500D"/>
    <w:rsid w:val="003C63BE"/>
    <w:rsid w:val="003C70E6"/>
    <w:rsid w:val="003D2632"/>
    <w:rsid w:val="003D2B1F"/>
    <w:rsid w:val="003D5EC6"/>
    <w:rsid w:val="003E2989"/>
    <w:rsid w:val="003E4A26"/>
    <w:rsid w:val="003E5B8E"/>
    <w:rsid w:val="003F368B"/>
    <w:rsid w:val="0040175E"/>
    <w:rsid w:val="004034E8"/>
    <w:rsid w:val="004050E3"/>
    <w:rsid w:val="00406D49"/>
    <w:rsid w:val="00410B05"/>
    <w:rsid w:val="00413E7A"/>
    <w:rsid w:val="00414D49"/>
    <w:rsid w:val="0042106A"/>
    <w:rsid w:val="004245A5"/>
    <w:rsid w:val="00427E59"/>
    <w:rsid w:val="00430D08"/>
    <w:rsid w:val="00431B81"/>
    <w:rsid w:val="00432357"/>
    <w:rsid w:val="004332D6"/>
    <w:rsid w:val="00444800"/>
    <w:rsid w:val="004465B5"/>
    <w:rsid w:val="00446A76"/>
    <w:rsid w:val="00450696"/>
    <w:rsid w:val="0045426E"/>
    <w:rsid w:val="00455E1F"/>
    <w:rsid w:val="00456004"/>
    <w:rsid w:val="00456510"/>
    <w:rsid w:val="004579B7"/>
    <w:rsid w:val="00464627"/>
    <w:rsid w:val="00464DB3"/>
    <w:rsid w:val="00472924"/>
    <w:rsid w:val="004747A2"/>
    <w:rsid w:val="004756C0"/>
    <w:rsid w:val="004768F8"/>
    <w:rsid w:val="00477CE2"/>
    <w:rsid w:val="00483339"/>
    <w:rsid w:val="00484CE0"/>
    <w:rsid w:val="004854E8"/>
    <w:rsid w:val="00485E40"/>
    <w:rsid w:val="00491E19"/>
    <w:rsid w:val="0049204F"/>
    <w:rsid w:val="004926EE"/>
    <w:rsid w:val="00492AFA"/>
    <w:rsid w:val="004966CC"/>
    <w:rsid w:val="00497477"/>
    <w:rsid w:val="004A1FAE"/>
    <w:rsid w:val="004A521A"/>
    <w:rsid w:val="004A5576"/>
    <w:rsid w:val="004A5F71"/>
    <w:rsid w:val="004A626C"/>
    <w:rsid w:val="004A770C"/>
    <w:rsid w:val="004B0C3A"/>
    <w:rsid w:val="004B1F4B"/>
    <w:rsid w:val="004B4D4D"/>
    <w:rsid w:val="004B7012"/>
    <w:rsid w:val="004B7322"/>
    <w:rsid w:val="004C0786"/>
    <w:rsid w:val="004C0CAC"/>
    <w:rsid w:val="004C115C"/>
    <w:rsid w:val="004C2FFB"/>
    <w:rsid w:val="004C3493"/>
    <w:rsid w:val="004C3ADC"/>
    <w:rsid w:val="004C4367"/>
    <w:rsid w:val="004C791C"/>
    <w:rsid w:val="004D0F30"/>
    <w:rsid w:val="004D3964"/>
    <w:rsid w:val="004D5351"/>
    <w:rsid w:val="004D5AEE"/>
    <w:rsid w:val="004D6DD1"/>
    <w:rsid w:val="004D6E3E"/>
    <w:rsid w:val="004E0226"/>
    <w:rsid w:val="004E129D"/>
    <w:rsid w:val="004E2442"/>
    <w:rsid w:val="004F44AA"/>
    <w:rsid w:val="004F5E91"/>
    <w:rsid w:val="004F6817"/>
    <w:rsid w:val="004F772A"/>
    <w:rsid w:val="005129C9"/>
    <w:rsid w:val="00512CBD"/>
    <w:rsid w:val="00513230"/>
    <w:rsid w:val="00517CC2"/>
    <w:rsid w:val="00521992"/>
    <w:rsid w:val="00522A73"/>
    <w:rsid w:val="0052426C"/>
    <w:rsid w:val="00524732"/>
    <w:rsid w:val="0053330B"/>
    <w:rsid w:val="00536568"/>
    <w:rsid w:val="00536ADA"/>
    <w:rsid w:val="0053762B"/>
    <w:rsid w:val="0054024E"/>
    <w:rsid w:val="0054142E"/>
    <w:rsid w:val="005416D6"/>
    <w:rsid w:val="00544829"/>
    <w:rsid w:val="00544F49"/>
    <w:rsid w:val="00544FA4"/>
    <w:rsid w:val="00546B5B"/>
    <w:rsid w:val="005513F8"/>
    <w:rsid w:val="00551E82"/>
    <w:rsid w:val="00553408"/>
    <w:rsid w:val="00554AE2"/>
    <w:rsid w:val="00557A29"/>
    <w:rsid w:val="005653E2"/>
    <w:rsid w:val="00565627"/>
    <w:rsid w:val="005676B1"/>
    <w:rsid w:val="00570FE2"/>
    <w:rsid w:val="00575940"/>
    <w:rsid w:val="005829CF"/>
    <w:rsid w:val="00582A0C"/>
    <w:rsid w:val="00586343"/>
    <w:rsid w:val="005871B2"/>
    <w:rsid w:val="00587E57"/>
    <w:rsid w:val="005972C6"/>
    <w:rsid w:val="005A1AAC"/>
    <w:rsid w:val="005A2B16"/>
    <w:rsid w:val="005A7B3A"/>
    <w:rsid w:val="005B3E81"/>
    <w:rsid w:val="005B585F"/>
    <w:rsid w:val="005B6D67"/>
    <w:rsid w:val="005B7764"/>
    <w:rsid w:val="005C60AE"/>
    <w:rsid w:val="005C681A"/>
    <w:rsid w:val="005E2339"/>
    <w:rsid w:val="005E3ACA"/>
    <w:rsid w:val="005F2347"/>
    <w:rsid w:val="005F25D5"/>
    <w:rsid w:val="005F40F7"/>
    <w:rsid w:val="005F6695"/>
    <w:rsid w:val="005F7DF9"/>
    <w:rsid w:val="00600A1C"/>
    <w:rsid w:val="006028E1"/>
    <w:rsid w:val="00604FC9"/>
    <w:rsid w:val="00605012"/>
    <w:rsid w:val="006054FA"/>
    <w:rsid w:val="00605D50"/>
    <w:rsid w:val="00607D31"/>
    <w:rsid w:val="0061216E"/>
    <w:rsid w:val="00613727"/>
    <w:rsid w:val="00615C85"/>
    <w:rsid w:val="00616A66"/>
    <w:rsid w:val="00616A77"/>
    <w:rsid w:val="0062117B"/>
    <w:rsid w:val="0062233C"/>
    <w:rsid w:val="006250AF"/>
    <w:rsid w:val="00626BC5"/>
    <w:rsid w:val="00626F1A"/>
    <w:rsid w:val="00627A1A"/>
    <w:rsid w:val="00631D97"/>
    <w:rsid w:val="00634EA2"/>
    <w:rsid w:val="00636D5F"/>
    <w:rsid w:val="00637239"/>
    <w:rsid w:val="006404B7"/>
    <w:rsid w:val="006407E9"/>
    <w:rsid w:val="00640847"/>
    <w:rsid w:val="006418FE"/>
    <w:rsid w:val="00642666"/>
    <w:rsid w:val="00643B4C"/>
    <w:rsid w:val="00647AD7"/>
    <w:rsid w:val="00647CEE"/>
    <w:rsid w:val="0065073F"/>
    <w:rsid w:val="006518B7"/>
    <w:rsid w:val="00654F1D"/>
    <w:rsid w:val="0065525E"/>
    <w:rsid w:val="0066168C"/>
    <w:rsid w:val="0066278F"/>
    <w:rsid w:val="006639C0"/>
    <w:rsid w:val="00663E47"/>
    <w:rsid w:val="00670373"/>
    <w:rsid w:val="0067149D"/>
    <w:rsid w:val="00672927"/>
    <w:rsid w:val="00672E66"/>
    <w:rsid w:val="00673850"/>
    <w:rsid w:val="00674213"/>
    <w:rsid w:val="006743D5"/>
    <w:rsid w:val="00674D1F"/>
    <w:rsid w:val="00677A67"/>
    <w:rsid w:val="0068006B"/>
    <w:rsid w:val="00683631"/>
    <w:rsid w:val="00683F41"/>
    <w:rsid w:val="00691941"/>
    <w:rsid w:val="00692461"/>
    <w:rsid w:val="00693238"/>
    <w:rsid w:val="00694CEE"/>
    <w:rsid w:val="00695429"/>
    <w:rsid w:val="006A3E03"/>
    <w:rsid w:val="006A4AA1"/>
    <w:rsid w:val="006B17B5"/>
    <w:rsid w:val="006B35EB"/>
    <w:rsid w:val="006B4C22"/>
    <w:rsid w:val="006B4FF6"/>
    <w:rsid w:val="006B6BE9"/>
    <w:rsid w:val="006C2B8C"/>
    <w:rsid w:val="006C2E34"/>
    <w:rsid w:val="006C32F1"/>
    <w:rsid w:val="006C4869"/>
    <w:rsid w:val="006C6DBD"/>
    <w:rsid w:val="006C78FF"/>
    <w:rsid w:val="006C794D"/>
    <w:rsid w:val="006D04D5"/>
    <w:rsid w:val="006D1AFA"/>
    <w:rsid w:val="006D3CB3"/>
    <w:rsid w:val="006D3DDF"/>
    <w:rsid w:val="006D45A8"/>
    <w:rsid w:val="006D55E6"/>
    <w:rsid w:val="006D5F5E"/>
    <w:rsid w:val="006E10F2"/>
    <w:rsid w:val="006E26A9"/>
    <w:rsid w:val="006E2EE3"/>
    <w:rsid w:val="006E7854"/>
    <w:rsid w:val="006F3406"/>
    <w:rsid w:val="006F37CA"/>
    <w:rsid w:val="006F39A6"/>
    <w:rsid w:val="00700866"/>
    <w:rsid w:val="00703DDF"/>
    <w:rsid w:val="00704C57"/>
    <w:rsid w:val="0071267B"/>
    <w:rsid w:val="00713F7D"/>
    <w:rsid w:val="00713FDA"/>
    <w:rsid w:val="00714443"/>
    <w:rsid w:val="0071496F"/>
    <w:rsid w:val="00714CF6"/>
    <w:rsid w:val="00720E24"/>
    <w:rsid w:val="00722093"/>
    <w:rsid w:val="00722D02"/>
    <w:rsid w:val="00723A7F"/>
    <w:rsid w:val="00723EAC"/>
    <w:rsid w:val="007241D7"/>
    <w:rsid w:val="00724232"/>
    <w:rsid w:val="007247CC"/>
    <w:rsid w:val="00725E8D"/>
    <w:rsid w:val="007269B0"/>
    <w:rsid w:val="00730CEE"/>
    <w:rsid w:val="007318D4"/>
    <w:rsid w:val="007322DF"/>
    <w:rsid w:val="00732E3B"/>
    <w:rsid w:val="00734215"/>
    <w:rsid w:val="007348C5"/>
    <w:rsid w:val="0073792C"/>
    <w:rsid w:val="007379FC"/>
    <w:rsid w:val="0074022B"/>
    <w:rsid w:val="00740F07"/>
    <w:rsid w:val="007447C7"/>
    <w:rsid w:val="00744A71"/>
    <w:rsid w:val="00747117"/>
    <w:rsid w:val="0075393A"/>
    <w:rsid w:val="0075463D"/>
    <w:rsid w:val="00757CE1"/>
    <w:rsid w:val="00760D0F"/>
    <w:rsid w:val="00761908"/>
    <w:rsid w:val="0076569A"/>
    <w:rsid w:val="0077392E"/>
    <w:rsid w:val="0077726C"/>
    <w:rsid w:val="00790E91"/>
    <w:rsid w:val="00791033"/>
    <w:rsid w:val="007911CD"/>
    <w:rsid w:val="00793B31"/>
    <w:rsid w:val="00793D16"/>
    <w:rsid w:val="00795D12"/>
    <w:rsid w:val="007A110B"/>
    <w:rsid w:val="007A44C9"/>
    <w:rsid w:val="007A56F4"/>
    <w:rsid w:val="007A6DE1"/>
    <w:rsid w:val="007B0973"/>
    <w:rsid w:val="007B169E"/>
    <w:rsid w:val="007B4E5B"/>
    <w:rsid w:val="007B565C"/>
    <w:rsid w:val="007B5CA8"/>
    <w:rsid w:val="007B7729"/>
    <w:rsid w:val="007C3B1C"/>
    <w:rsid w:val="007C6A2D"/>
    <w:rsid w:val="007D3817"/>
    <w:rsid w:val="007D55D0"/>
    <w:rsid w:val="007E04BB"/>
    <w:rsid w:val="007E0BF5"/>
    <w:rsid w:val="007E15F5"/>
    <w:rsid w:val="007E440B"/>
    <w:rsid w:val="007E525E"/>
    <w:rsid w:val="007E78BB"/>
    <w:rsid w:val="007F0491"/>
    <w:rsid w:val="007F22B1"/>
    <w:rsid w:val="007F416C"/>
    <w:rsid w:val="007F5D23"/>
    <w:rsid w:val="007F76C5"/>
    <w:rsid w:val="007F79B0"/>
    <w:rsid w:val="007F7C0D"/>
    <w:rsid w:val="00800F8E"/>
    <w:rsid w:val="00802943"/>
    <w:rsid w:val="00804BA0"/>
    <w:rsid w:val="00806C0E"/>
    <w:rsid w:val="00807DAC"/>
    <w:rsid w:val="0081141E"/>
    <w:rsid w:val="008115E7"/>
    <w:rsid w:val="008118D6"/>
    <w:rsid w:val="00811949"/>
    <w:rsid w:val="00813523"/>
    <w:rsid w:val="00820F21"/>
    <w:rsid w:val="00822B0F"/>
    <w:rsid w:val="00830A9C"/>
    <w:rsid w:val="00835012"/>
    <w:rsid w:val="00841A32"/>
    <w:rsid w:val="00842AA2"/>
    <w:rsid w:val="00842E9A"/>
    <w:rsid w:val="0084549D"/>
    <w:rsid w:val="008454FA"/>
    <w:rsid w:val="008525E2"/>
    <w:rsid w:val="00853ED1"/>
    <w:rsid w:val="00855545"/>
    <w:rsid w:val="00855801"/>
    <w:rsid w:val="0086433B"/>
    <w:rsid w:val="0087078C"/>
    <w:rsid w:val="0087185E"/>
    <w:rsid w:val="00873110"/>
    <w:rsid w:val="00874BAE"/>
    <w:rsid w:val="00880CC5"/>
    <w:rsid w:val="00882710"/>
    <w:rsid w:val="0088499E"/>
    <w:rsid w:val="008849CF"/>
    <w:rsid w:val="00884A22"/>
    <w:rsid w:val="00884EAD"/>
    <w:rsid w:val="008851EB"/>
    <w:rsid w:val="008861D3"/>
    <w:rsid w:val="00886C6F"/>
    <w:rsid w:val="00891ECF"/>
    <w:rsid w:val="008923C5"/>
    <w:rsid w:val="00892A89"/>
    <w:rsid w:val="0089510B"/>
    <w:rsid w:val="00895BD6"/>
    <w:rsid w:val="008A10D3"/>
    <w:rsid w:val="008A29E4"/>
    <w:rsid w:val="008A36B0"/>
    <w:rsid w:val="008A69CE"/>
    <w:rsid w:val="008B2748"/>
    <w:rsid w:val="008B2959"/>
    <w:rsid w:val="008B5537"/>
    <w:rsid w:val="008B6169"/>
    <w:rsid w:val="008C0018"/>
    <w:rsid w:val="008C03A6"/>
    <w:rsid w:val="008C7EBB"/>
    <w:rsid w:val="008D0C82"/>
    <w:rsid w:val="008D18D3"/>
    <w:rsid w:val="008D246D"/>
    <w:rsid w:val="008D2CAE"/>
    <w:rsid w:val="008D4357"/>
    <w:rsid w:val="008D5F5D"/>
    <w:rsid w:val="008E284C"/>
    <w:rsid w:val="008E484E"/>
    <w:rsid w:val="008E6DB3"/>
    <w:rsid w:val="008E739E"/>
    <w:rsid w:val="008E794F"/>
    <w:rsid w:val="008F0E6A"/>
    <w:rsid w:val="008F1E78"/>
    <w:rsid w:val="008F4869"/>
    <w:rsid w:val="009013C6"/>
    <w:rsid w:val="00902D34"/>
    <w:rsid w:val="009043AA"/>
    <w:rsid w:val="00907F1C"/>
    <w:rsid w:val="00914E9C"/>
    <w:rsid w:val="00923106"/>
    <w:rsid w:val="00926286"/>
    <w:rsid w:val="0093159E"/>
    <w:rsid w:val="00932F5E"/>
    <w:rsid w:val="00935198"/>
    <w:rsid w:val="00937B25"/>
    <w:rsid w:val="00937C0F"/>
    <w:rsid w:val="00946136"/>
    <w:rsid w:val="00950042"/>
    <w:rsid w:val="0095146A"/>
    <w:rsid w:val="00952902"/>
    <w:rsid w:val="00957B22"/>
    <w:rsid w:val="0096116E"/>
    <w:rsid w:val="00962F22"/>
    <w:rsid w:val="009640AA"/>
    <w:rsid w:val="0096503C"/>
    <w:rsid w:val="009668CB"/>
    <w:rsid w:val="00970AF0"/>
    <w:rsid w:val="00971466"/>
    <w:rsid w:val="00971602"/>
    <w:rsid w:val="0097179D"/>
    <w:rsid w:val="00975A62"/>
    <w:rsid w:val="0097642F"/>
    <w:rsid w:val="00981FA0"/>
    <w:rsid w:val="00985482"/>
    <w:rsid w:val="0099457A"/>
    <w:rsid w:val="009951BC"/>
    <w:rsid w:val="009A17AC"/>
    <w:rsid w:val="009A17F7"/>
    <w:rsid w:val="009A41A8"/>
    <w:rsid w:val="009A5730"/>
    <w:rsid w:val="009A5CA1"/>
    <w:rsid w:val="009A7D87"/>
    <w:rsid w:val="009B0190"/>
    <w:rsid w:val="009B5372"/>
    <w:rsid w:val="009B757D"/>
    <w:rsid w:val="009C54C9"/>
    <w:rsid w:val="009C5599"/>
    <w:rsid w:val="009C7015"/>
    <w:rsid w:val="009C7801"/>
    <w:rsid w:val="009D1083"/>
    <w:rsid w:val="009D2FBB"/>
    <w:rsid w:val="009D3CAC"/>
    <w:rsid w:val="009D5A8E"/>
    <w:rsid w:val="009D6FB1"/>
    <w:rsid w:val="009D7025"/>
    <w:rsid w:val="009E05D4"/>
    <w:rsid w:val="009E376B"/>
    <w:rsid w:val="009E4FED"/>
    <w:rsid w:val="009E7329"/>
    <w:rsid w:val="009F145F"/>
    <w:rsid w:val="009F40D2"/>
    <w:rsid w:val="009F6295"/>
    <w:rsid w:val="009F78D7"/>
    <w:rsid w:val="009F7E2A"/>
    <w:rsid w:val="009F7ECB"/>
    <w:rsid w:val="00A00D25"/>
    <w:rsid w:val="00A04BC3"/>
    <w:rsid w:val="00A0697D"/>
    <w:rsid w:val="00A12B85"/>
    <w:rsid w:val="00A134AA"/>
    <w:rsid w:val="00A147AD"/>
    <w:rsid w:val="00A17470"/>
    <w:rsid w:val="00A17EB1"/>
    <w:rsid w:val="00A20E70"/>
    <w:rsid w:val="00A22E7B"/>
    <w:rsid w:val="00A253FE"/>
    <w:rsid w:val="00A26153"/>
    <w:rsid w:val="00A3473B"/>
    <w:rsid w:val="00A348A4"/>
    <w:rsid w:val="00A35C80"/>
    <w:rsid w:val="00A40568"/>
    <w:rsid w:val="00A40643"/>
    <w:rsid w:val="00A40B9E"/>
    <w:rsid w:val="00A40F8A"/>
    <w:rsid w:val="00A4175D"/>
    <w:rsid w:val="00A43BF6"/>
    <w:rsid w:val="00A447D6"/>
    <w:rsid w:val="00A47E8B"/>
    <w:rsid w:val="00A47F73"/>
    <w:rsid w:val="00A55FCC"/>
    <w:rsid w:val="00A60D06"/>
    <w:rsid w:val="00A61069"/>
    <w:rsid w:val="00A70949"/>
    <w:rsid w:val="00A738AD"/>
    <w:rsid w:val="00A746DF"/>
    <w:rsid w:val="00A76A5D"/>
    <w:rsid w:val="00A81992"/>
    <w:rsid w:val="00A81A1A"/>
    <w:rsid w:val="00A83477"/>
    <w:rsid w:val="00A83CBA"/>
    <w:rsid w:val="00A854B7"/>
    <w:rsid w:val="00A875BC"/>
    <w:rsid w:val="00A87FF4"/>
    <w:rsid w:val="00A91E3B"/>
    <w:rsid w:val="00A94D04"/>
    <w:rsid w:val="00A96077"/>
    <w:rsid w:val="00A9660A"/>
    <w:rsid w:val="00A96E13"/>
    <w:rsid w:val="00A97402"/>
    <w:rsid w:val="00A97F63"/>
    <w:rsid w:val="00AA0013"/>
    <w:rsid w:val="00AA0480"/>
    <w:rsid w:val="00AA0DB4"/>
    <w:rsid w:val="00AA40EC"/>
    <w:rsid w:val="00AA6180"/>
    <w:rsid w:val="00AA701D"/>
    <w:rsid w:val="00AB093F"/>
    <w:rsid w:val="00AB1474"/>
    <w:rsid w:val="00AB3EB0"/>
    <w:rsid w:val="00AB545D"/>
    <w:rsid w:val="00AB5D0F"/>
    <w:rsid w:val="00AC1137"/>
    <w:rsid w:val="00AC44E8"/>
    <w:rsid w:val="00AC484C"/>
    <w:rsid w:val="00AC6DD3"/>
    <w:rsid w:val="00AD0FAA"/>
    <w:rsid w:val="00AD2395"/>
    <w:rsid w:val="00AD37A1"/>
    <w:rsid w:val="00AE35B0"/>
    <w:rsid w:val="00AE3B9E"/>
    <w:rsid w:val="00AE572E"/>
    <w:rsid w:val="00AE5AA7"/>
    <w:rsid w:val="00AE6605"/>
    <w:rsid w:val="00AF051E"/>
    <w:rsid w:val="00AF76F7"/>
    <w:rsid w:val="00B00AD5"/>
    <w:rsid w:val="00B032BF"/>
    <w:rsid w:val="00B06811"/>
    <w:rsid w:val="00B071B5"/>
    <w:rsid w:val="00B12E08"/>
    <w:rsid w:val="00B21F8F"/>
    <w:rsid w:val="00B24FA4"/>
    <w:rsid w:val="00B25A7A"/>
    <w:rsid w:val="00B31E0F"/>
    <w:rsid w:val="00B40F6E"/>
    <w:rsid w:val="00B42636"/>
    <w:rsid w:val="00B428AB"/>
    <w:rsid w:val="00B429A2"/>
    <w:rsid w:val="00B442B0"/>
    <w:rsid w:val="00B44332"/>
    <w:rsid w:val="00B444F1"/>
    <w:rsid w:val="00B44CD2"/>
    <w:rsid w:val="00B47B54"/>
    <w:rsid w:val="00B47D8A"/>
    <w:rsid w:val="00B518B3"/>
    <w:rsid w:val="00B52901"/>
    <w:rsid w:val="00B53038"/>
    <w:rsid w:val="00B54DD3"/>
    <w:rsid w:val="00B560A6"/>
    <w:rsid w:val="00B568E2"/>
    <w:rsid w:val="00B56E95"/>
    <w:rsid w:val="00B62339"/>
    <w:rsid w:val="00B628FC"/>
    <w:rsid w:val="00B62EE0"/>
    <w:rsid w:val="00B67457"/>
    <w:rsid w:val="00B67B66"/>
    <w:rsid w:val="00B76031"/>
    <w:rsid w:val="00B81B46"/>
    <w:rsid w:val="00B81D78"/>
    <w:rsid w:val="00B81ED5"/>
    <w:rsid w:val="00B84001"/>
    <w:rsid w:val="00B853EC"/>
    <w:rsid w:val="00B8612D"/>
    <w:rsid w:val="00B911AA"/>
    <w:rsid w:val="00B91DAF"/>
    <w:rsid w:val="00B93052"/>
    <w:rsid w:val="00B93D35"/>
    <w:rsid w:val="00BA0A30"/>
    <w:rsid w:val="00BA24F2"/>
    <w:rsid w:val="00BA2A1A"/>
    <w:rsid w:val="00BA4223"/>
    <w:rsid w:val="00BA4E53"/>
    <w:rsid w:val="00BA609E"/>
    <w:rsid w:val="00BA7FE3"/>
    <w:rsid w:val="00BB0883"/>
    <w:rsid w:val="00BB79A7"/>
    <w:rsid w:val="00BB7C5F"/>
    <w:rsid w:val="00BC3E0F"/>
    <w:rsid w:val="00BC4ACE"/>
    <w:rsid w:val="00BD0BED"/>
    <w:rsid w:val="00BD2522"/>
    <w:rsid w:val="00BD4228"/>
    <w:rsid w:val="00BE1593"/>
    <w:rsid w:val="00BF0F4E"/>
    <w:rsid w:val="00BF1FAC"/>
    <w:rsid w:val="00BF57CC"/>
    <w:rsid w:val="00BF5973"/>
    <w:rsid w:val="00BF5FE7"/>
    <w:rsid w:val="00BF6994"/>
    <w:rsid w:val="00BF704E"/>
    <w:rsid w:val="00C01F12"/>
    <w:rsid w:val="00C02403"/>
    <w:rsid w:val="00C06854"/>
    <w:rsid w:val="00C105D5"/>
    <w:rsid w:val="00C10F96"/>
    <w:rsid w:val="00C11351"/>
    <w:rsid w:val="00C117FA"/>
    <w:rsid w:val="00C11E48"/>
    <w:rsid w:val="00C146E1"/>
    <w:rsid w:val="00C1651E"/>
    <w:rsid w:val="00C17FD0"/>
    <w:rsid w:val="00C2006E"/>
    <w:rsid w:val="00C24811"/>
    <w:rsid w:val="00C30E22"/>
    <w:rsid w:val="00C3164C"/>
    <w:rsid w:val="00C34D7C"/>
    <w:rsid w:val="00C3680B"/>
    <w:rsid w:val="00C37FF2"/>
    <w:rsid w:val="00C40A18"/>
    <w:rsid w:val="00C41E86"/>
    <w:rsid w:val="00C45A51"/>
    <w:rsid w:val="00C46544"/>
    <w:rsid w:val="00C4678C"/>
    <w:rsid w:val="00C477A1"/>
    <w:rsid w:val="00C501A9"/>
    <w:rsid w:val="00C50506"/>
    <w:rsid w:val="00C5058D"/>
    <w:rsid w:val="00C51556"/>
    <w:rsid w:val="00C51B37"/>
    <w:rsid w:val="00C529EE"/>
    <w:rsid w:val="00C537E6"/>
    <w:rsid w:val="00C569F7"/>
    <w:rsid w:val="00C60E2A"/>
    <w:rsid w:val="00C63625"/>
    <w:rsid w:val="00C656D3"/>
    <w:rsid w:val="00C70ED1"/>
    <w:rsid w:val="00C73172"/>
    <w:rsid w:val="00C76AF0"/>
    <w:rsid w:val="00C77679"/>
    <w:rsid w:val="00C80230"/>
    <w:rsid w:val="00C813F5"/>
    <w:rsid w:val="00C81893"/>
    <w:rsid w:val="00C81F7E"/>
    <w:rsid w:val="00C8272A"/>
    <w:rsid w:val="00C85772"/>
    <w:rsid w:val="00C865AB"/>
    <w:rsid w:val="00C87EDD"/>
    <w:rsid w:val="00C93668"/>
    <w:rsid w:val="00C943A3"/>
    <w:rsid w:val="00C954A1"/>
    <w:rsid w:val="00C977DE"/>
    <w:rsid w:val="00CA75DC"/>
    <w:rsid w:val="00CA777D"/>
    <w:rsid w:val="00CB0173"/>
    <w:rsid w:val="00CB147B"/>
    <w:rsid w:val="00CB2A98"/>
    <w:rsid w:val="00CB57D2"/>
    <w:rsid w:val="00CB7ADF"/>
    <w:rsid w:val="00CB7CE4"/>
    <w:rsid w:val="00CC1E20"/>
    <w:rsid w:val="00CC3A0A"/>
    <w:rsid w:val="00CC3AE3"/>
    <w:rsid w:val="00CC673F"/>
    <w:rsid w:val="00CC6A7D"/>
    <w:rsid w:val="00CC6B38"/>
    <w:rsid w:val="00CD044C"/>
    <w:rsid w:val="00CD3729"/>
    <w:rsid w:val="00CD3E05"/>
    <w:rsid w:val="00CD5129"/>
    <w:rsid w:val="00CD537C"/>
    <w:rsid w:val="00CD55E0"/>
    <w:rsid w:val="00CD7C13"/>
    <w:rsid w:val="00CD7F1B"/>
    <w:rsid w:val="00CE00F6"/>
    <w:rsid w:val="00CE126C"/>
    <w:rsid w:val="00CE37C4"/>
    <w:rsid w:val="00CE3DA7"/>
    <w:rsid w:val="00CE536A"/>
    <w:rsid w:val="00CF1703"/>
    <w:rsid w:val="00CF4C08"/>
    <w:rsid w:val="00D00EC4"/>
    <w:rsid w:val="00D0109A"/>
    <w:rsid w:val="00D02174"/>
    <w:rsid w:val="00D021D0"/>
    <w:rsid w:val="00D027FE"/>
    <w:rsid w:val="00D02BCE"/>
    <w:rsid w:val="00D03CFB"/>
    <w:rsid w:val="00D04A4A"/>
    <w:rsid w:val="00D1116D"/>
    <w:rsid w:val="00D14E99"/>
    <w:rsid w:val="00D2065E"/>
    <w:rsid w:val="00D222A4"/>
    <w:rsid w:val="00D272B9"/>
    <w:rsid w:val="00D3151E"/>
    <w:rsid w:val="00D34819"/>
    <w:rsid w:val="00D372FF"/>
    <w:rsid w:val="00D42F28"/>
    <w:rsid w:val="00D44F45"/>
    <w:rsid w:val="00D5355A"/>
    <w:rsid w:val="00D55784"/>
    <w:rsid w:val="00D56ADE"/>
    <w:rsid w:val="00D576F1"/>
    <w:rsid w:val="00D6007E"/>
    <w:rsid w:val="00D625CC"/>
    <w:rsid w:val="00D63DED"/>
    <w:rsid w:val="00D64C42"/>
    <w:rsid w:val="00D73E3E"/>
    <w:rsid w:val="00D7585F"/>
    <w:rsid w:val="00D763E1"/>
    <w:rsid w:val="00D8205A"/>
    <w:rsid w:val="00D8332C"/>
    <w:rsid w:val="00D8338F"/>
    <w:rsid w:val="00D85542"/>
    <w:rsid w:val="00D85A4B"/>
    <w:rsid w:val="00D9129C"/>
    <w:rsid w:val="00D91A93"/>
    <w:rsid w:val="00D93181"/>
    <w:rsid w:val="00DA0275"/>
    <w:rsid w:val="00DA1AED"/>
    <w:rsid w:val="00DA37F3"/>
    <w:rsid w:val="00DA66C3"/>
    <w:rsid w:val="00DA793A"/>
    <w:rsid w:val="00DB072F"/>
    <w:rsid w:val="00DB27CC"/>
    <w:rsid w:val="00DB2CBE"/>
    <w:rsid w:val="00DB35D7"/>
    <w:rsid w:val="00DB3FFC"/>
    <w:rsid w:val="00DB55C2"/>
    <w:rsid w:val="00DB5EAC"/>
    <w:rsid w:val="00DC0E0A"/>
    <w:rsid w:val="00DD1B75"/>
    <w:rsid w:val="00DD3B64"/>
    <w:rsid w:val="00DD4394"/>
    <w:rsid w:val="00DD4934"/>
    <w:rsid w:val="00DD6F8D"/>
    <w:rsid w:val="00DD7102"/>
    <w:rsid w:val="00DE3150"/>
    <w:rsid w:val="00DE4F41"/>
    <w:rsid w:val="00DE570A"/>
    <w:rsid w:val="00DE74F4"/>
    <w:rsid w:val="00DF08FC"/>
    <w:rsid w:val="00DF1CAE"/>
    <w:rsid w:val="00DF40B9"/>
    <w:rsid w:val="00DF637E"/>
    <w:rsid w:val="00DF66CC"/>
    <w:rsid w:val="00E06705"/>
    <w:rsid w:val="00E12C03"/>
    <w:rsid w:val="00E15100"/>
    <w:rsid w:val="00E213EE"/>
    <w:rsid w:val="00E22619"/>
    <w:rsid w:val="00E22D35"/>
    <w:rsid w:val="00E240D9"/>
    <w:rsid w:val="00E31863"/>
    <w:rsid w:val="00E3487C"/>
    <w:rsid w:val="00E3574E"/>
    <w:rsid w:val="00E40267"/>
    <w:rsid w:val="00E4055F"/>
    <w:rsid w:val="00E42225"/>
    <w:rsid w:val="00E50786"/>
    <w:rsid w:val="00E50AC8"/>
    <w:rsid w:val="00E53D0A"/>
    <w:rsid w:val="00E54D69"/>
    <w:rsid w:val="00E6144C"/>
    <w:rsid w:val="00E61E8F"/>
    <w:rsid w:val="00E6237F"/>
    <w:rsid w:val="00E64389"/>
    <w:rsid w:val="00E67BED"/>
    <w:rsid w:val="00E70F9F"/>
    <w:rsid w:val="00E71362"/>
    <w:rsid w:val="00E723B1"/>
    <w:rsid w:val="00E73D6E"/>
    <w:rsid w:val="00E74AEF"/>
    <w:rsid w:val="00E75A83"/>
    <w:rsid w:val="00E769E7"/>
    <w:rsid w:val="00E77E1C"/>
    <w:rsid w:val="00E81B91"/>
    <w:rsid w:val="00E82EF9"/>
    <w:rsid w:val="00E84E61"/>
    <w:rsid w:val="00E854C6"/>
    <w:rsid w:val="00E86E84"/>
    <w:rsid w:val="00E90997"/>
    <w:rsid w:val="00E91CA0"/>
    <w:rsid w:val="00E934D0"/>
    <w:rsid w:val="00E95B8E"/>
    <w:rsid w:val="00E95D2E"/>
    <w:rsid w:val="00E96818"/>
    <w:rsid w:val="00E977A0"/>
    <w:rsid w:val="00E97B83"/>
    <w:rsid w:val="00EA4372"/>
    <w:rsid w:val="00EA4446"/>
    <w:rsid w:val="00EA7A39"/>
    <w:rsid w:val="00EB3B0C"/>
    <w:rsid w:val="00EB42EF"/>
    <w:rsid w:val="00EB60E2"/>
    <w:rsid w:val="00EC384F"/>
    <w:rsid w:val="00EC4440"/>
    <w:rsid w:val="00EC4E11"/>
    <w:rsid w:val="00EC647D"/>
    <w:rsid w:val="00EC775C"/>
    <w:rsid w:val="00ED6F05"/>
    <w:rsid w:val="00ED7D41"/>
    <w:rsid w:val="00EE08DF"/>
    <w:rsid w:val="00EE6E8A"/>
    <w:rsid w:val="00EF1C9A"/>
    <w:rsid w:val="00EF4364"/>
    <w:rsid w:val="00EF7509"/>
    <w:rsid w:val="00F01424"/>
    <w:rsid w:val="00F053FD"/>
    <w:rsid w:val="00F10A61"/>
    <w:rsid w:val="00F120A4"/>
    <w:rsid w:val="00F20078"/>
    <w:rsid w:val="00F2014C"/>
    <w:rsid w:val="00F201F0"/>
    <w:rsid w:val="00F203D8"/>
    <w:rsid w:val="00F21B1A"/>
    <w:rsid w:val="00F231D2"/>
    <w:rsid w:val="00F250D6"/>
    <w:rsid w:val="00F25303"/>
    <w:rsid w:val="00F25B41"/>
    <w:rsid w:val="00F34DFC"/>
    <w:rsid w:val="00F406A4"/>
    <w:rsid w:val="00F42A2C"/>
    <w:rsid w:val="00F42C00"/>
    <w:rsid w:val="00F439FE"/>
    <w:rsid w:val="00F4715B"/>
    <w:rsid w:val="00F47452"/>
    <w:rsid w:val="00F5140D"/>
    <w:rsid w:val="00F5165D"/>
    <w:rsid w:val="00F55081"/>
    <w:rsid w:val="00F56225"/>
    <w:rsid w:val="00F564CB"/>
    <w:rsid w:val="00F62789"/>
    <w:rsid w:val="00F65516"/>
    <w:rsid w:val="00F70ACA"/>
    <w:rsid w:val="00F727B3"/>
    <w:rsid w:val="00F779B1"/>
    <w:rsid w:val="00F8001D"/>
    <w:rsid w:val="00F80E22"/>
    <w:rsid w:val="00F8345D"/>
    <w:rsid w:val="00F84A53"/>
    <w:rsid w:val="00F969E3"/>
    <w:rsid w:val="00FA341F"/>
    <w:rsid w:val="00FA3770"/>
    <w:rsid w:val="00FA3BB1"/>
    <w:rsid w:val="00FA6C1C"/>
    <w:rsid w:val="00FA76F9"/>
    <w:rsid w:val="00FA77CC"/>
    <w:rsid w:val="00FB055D"/>
    <w:rsid w:val="00FB376E"/>
    <w:rsid w:val="00FB41E1"/>
    <w:rsid w:val="00FC34B9"/>
    <w:rsid w:val="00FD2BBD"/>
    <w:rsid w:val="00FD4EB0"/>
    <w:rsid w:val="00FD59AB"/>
    <w:rsid w:val="00FE08B8"/>
    <w:rsid w:val="00FE1A55"/>
    <w:rsid w:val="00FE4C02"/>
    <w:rsid w:val="00FF539A"/>
    <w:rsid w:val="00FF5E71"/>
    <w:rsid w:val="00FF6E1C"/>
    <w:rsid w:val="00FF79AB"/>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martTagType w:namespaceuri="urn:schemas-microsoft-com:office:smarttags" w:name="stockticker"/>
  <w:shapeDefaults>
    <o:shapedefaults v:ext="edit" spidmax="8193"/>
    <o:shapelayout v:ext="edit">
      <o:idmap v:ext="edit" data="1"/>
    </o:shapelayout>
  </w:shapeDefaults>
  <w:decimalSymbol w:val="."/>
  <w:listSeparator w:val=","/>
  <w14:docId w14:val="7F21CB2A"/>
  <w15:docId w15:val="{63AD912A-D68F-458D-A481-F61C33AAD0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heme="minorHAnsi" w:hAnsi="Times New Roman"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1" w:unhideWhenUsed="1" w:qFormat="1"/>
    <w:lsdException w:name="heading 8" w:semiHidden="1" w:uiPriority="1"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1116D"/>
    <w:rPr>
      <w:rFonts w:ascii="Arial" w:hAnsi="Arial"/>
      <w:sz w:val="20"/>
    </w:rPr>
  </w:style>
  <w:style w:type="paragraph" w:styleId="Heading1">
    <w:name w:val="heading 1"/>
    <w:basedOn w:val="Normal"/>
    <w:next w:val="BodyText"/>
    <w:link w:val="Heading1Char"/>
    <w:qFormat/>
    <w:rsid w:val="00F65516"/>
    <w:pPr>
      <w:keepNext/>
      <w:keepLines/>
      <w:numPr>
        <w:numId w:val="6"/>
      </w:numPr>
      <w:pBdr>
        <w:bottom w:val="single" w:sz="4" w:space="1" w:color="auto"/>
      </w:pBdr>
      <w:spacing w:before="720" w:after="480"/>
      <w:ind w:left="630" w:hanging="630"/>
      <w:outlineLvl w:val="0"/>
    </w:pPr>
    <w:rPr>
      <w:rFonts w:ascii="Segoe UI Semilight" w:eastAsiaTheme="majorEastAsia" w:hAnsi="Segoe UI Semilight" w:cstheme="majorBidi"/>
      <w:b/>
      <w:bCs/>
      <w:color w:val="58595B"/>
      <w:sz w:val="38"/>
      <w:szCs w:val="28"/>
    </w:rPr>
  </w:style>
  <w:style w:type="paragraph" w:styleId="Heading2">
    <w:name w:val="heading 2"/>
    <w:basedOn w:val="Normal"/>
    <w:next w:val="BodyText"/>
    <w:link w:val="Heading2Char"/>
    <w:qFormat/>
    <w:rsid w:val="006C32F1"/>
    <w:pPr>
      <w:keepNext/>
      <w:keepLines/>
      <w:spacing w:before="240" w:after="120"/>
      <w:outlineLvl w:val="1"/>
    </w:pPr>
    <w:rPr>
      <w:rFonts w:ascii="Segoe UI Semilight" w:eastAsiaTheme="majorEastAsia" w:hAnsi="Segoe UI Semilight" w:cstheme="majorBidi"/>
      <w:bCs/>
      <w:color w:val="00456A"/>
      <w:sz w:val="32"/>
      <w:szCs w:val="26"/>
    </w:rPr>
  </w:style>
  <w:style w:type="paragraph" w:styleId="Heading3">
    <w:name w:val="heading 3"/>
    <w:basedOn w:val="Heading4"/>
    <w:next w:val="BodyText"/>
    <w:link w:val="Heading3Char"/>
    <w:qFormat/>
    <w:rsid w:val="006250AF"/>
    <w:pPr>
      <w:spacing w:before="240"/>
      <w:outlineLvl w:val="2"/>
    </w:pPr>
    <w:rPr>
      <w:color w:val="auto"/>
      <w:sz w:val="22"/>
    </w:rPr>
  </w:style>
  <w:style w:type="paragraph" w:styleId="Heading4">
    <w:name w:val="heading 4"/>
    <w:basedOn w:val="Normal"/>
    <w:next w:val="BodyText"/>
    <w:link w:val="Heading4Char"/>
    <w:uiPriority w:val="9"/>
    <w:unhideWhenUsed/>
    <w:qFormat/>
    <w:rsid w:val="006250AF"/>
    <w:pPr>
      <w:keepNext/>
      <w:keepLines/>
      <w:spacing w:before="120" w:after="120"/>
      <w:outlineLvl w:val="3"/>
    </w:pPr>
    <w:rPr>
      <w:rFonts w:ascii="Segoe UI" w:eastAsiaTheme="majorEastAsia" w:hAnsi="Segoe UI" w:cs="Segoe UI"/>
      <w:bCs/>
      <w:iCs/>
      <w:color w:val="00456A"/>
    </w:rPr>
  </w:style>
  <w:style w:type="paragraph" w:styleId="Heading5">
    <w:name w:val="heading 5"/>
    <w:basedOn w:val="Normal"/>
    <w:next w:val="Normal"/>
    <w:link w:val="Heading5Char"/>
    <w:uiPriority w:val="9"/>
    <w:unhideWhenUsed/>
    <w:qFormat/>
    <w:rsid w:val="006C32F1"/>
    <w:pPr>
      <w:keepNext/>
      <w:keepLines/>
      <w:spacing w:before="240" w:after="120"/>
      <w:ind w:left="720"/>
      <w:outlineLvl w:val="4"/>
    </w:pPr>
    <w:rPr>
      <w:rFonts w:ascii="Arial Bold" w:eastAsiaTheme="majorEastAsia" w:hAnsi="Arial Bold" w:cstheme="majorBidi"/>
      <w:b/>
      <w:color w:val="58595B"/>
      <w:sz w:val="22"/>
    </w:rPr>
  </w:style>
  <w:style w:type="paragraph" w:styleId="Heading6">
    <w:name w:val="heading 6"/>
    <w:basedOn w:val="Normal"/>
    <w:next w:val="Normal"/>
    <w:link w:val="Heading6Char"/>
    <w:uiPriority w:val="9"/>
    <w:unhideWhenUsed/>
    <w:qFormat/>
    <w:rsid w:val="006C32F1"/>
    <w:pPr>
      <w:keepNext/>
      <w:keepLines/>
      <w:spacing w:before="200"/>
      <w:outlineLvl w:val="5"/>
    </w:pPr>
    <w:rPr>
      <w:rFonts w:asciiTheme="majorHAnsi" w:eastAsiaTheme="majorEastAsia" w:hAnsiTheme="majorHAnsi" w:cstheme="majorBidi"/>
      <w:i/>
      <w:iCs/>
      <w:color w:val="243F60" w:themeColor="accent1" w:themeShade="7F"/>
    </w:rPr>
  </w:style>
  <w:style w:type="paragraph" w:styleId="Heading7">
    <w:name w:val="heading 7"/>
    <w:basedOn w:val="BodyText"/>
    <w:next w:val="BodyText"/>
    <w:link w:val="Heading7Char"/>
    <w:uiPriority w:val="1"/>
    <w:qFormat/>
    <w:rsid w:val="006C32F1"/>
    <w:pPr>
      <w:spacing w:before="240" w:after="60"/>
      <w:ind w:left="1296" w:hanging="1296"/>
      <w:outlineLvl w:val="6"/>
    </w:pPr>
    <w:rPr>
      <w:rFonts w:eastAsia="Calibri" w:cs="Arial"/>
      <w:szCs w:val="20"/>
    </w:rPr>
  </w:style>
  <w:style w:type="paragraph" w:styleId="Heading8">
    <w:name w:val="heading 8"/>
    <w:basedOn w:val="Normal"/>
    <w:next w:val="Normal"/>
    <w:link w:val="Heading8Char"/>
    <w:uiPriority w:val="1"/>
    <w:unhideWhenUsed/>
    <w:qFormat/>
    <w:rsid w:val="006C32F1"/>
    <w:pPr>
      <w:keepNext/>
      <w:keepLines/>
      <w:spacing w:before="200"/>
      <w:outlineLvl w:val="7"/>
    </w:pPr>
    <w:rPr>
      <w:rFonts w:asciiTheme="majorHAnsi" w:eastAsiaTheme="majorEastAsia" w:hAnsiTheme="majorHAnsi" w:cstheme="majorBidi"/>
      <w:color w:val="404040" w:themeColor="text1" w:themeTint="BF"/>
      <w:szCs w:val="20"/>
    </w:rPr>
  </w:style>
  <w:style w:type="paragraph" w:styleId="Heading9">
    <w:name w:val="heading 9"/>
    <w:basedOn w:val="Heading1"/>
    <w:next w:val="BodyText"/>
    <w:link w:val="Heading9Char"/>
    <w:uiPriority w:val="9"/>
    <w:unhideWhenUsed/>
    <w:qFormat/>
    <w:rsid w:val="00E96818"/>
    <w:pPr>
      <w:numPr>
        <w:ilvl w:val="8"/>
        <w:numId w:val="19"/>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overTitle">
    <w:name w:val="Cover Title"/>
    <w:basedOn w:val="Title"/>
    <w:rsid w:val="006C32F1"/>
    <w:rPr>
      <w:rFonts w:ascii="Arial" w:hAnsi="Arial"/>
    </w:rPr>
  </w:style>
  <w:style w:type="paragraph" w:customStyle="1" w:styleId="CoverSubtitle">
    <w:name w:val="Cover Subtitle"/>
    <w:basedOn w:val="Subtitle"/>
    <w:rsid w:val="006C32F1"/>
    <w:rPr>
      <w:rFonts w:ascii="Arial" w:hAnsi="Arial"/>
    </w:rPr>
  </w:style>
  <w:style w:type="paragraph" w:customStyle="1" w:styleId="CoverDate">
    <w:name w:val="Cover Date"/>
    <w:basedOn w:val="Normal"/>
    <w:rsid w:val="006C32F1"/>
    <w:pPr>
      <w:spacing w:before="120"/>
      <w:ind w:left="3154"/>
    </w:pPr>
    <w:rPr>
      <w:color w:val="595959" w:themeColor="text1" w:themeTint="A6"/>
      <w:szCs w:val="20"/>
    </w:rPr>
  </w:style>
  <w:style w:type="paragraph" w:styleId="Header">
    <w:name w:val="header"/>
    <w:basedOn w:val="Normal"/>
    <w:link w:val="HeaderChar"/>
    <w:unhideWhenUsed/>
    <w:rsid w:val="006C32F1"/>
    <w:pPr>
      <w:tabs>
        <w:tab w:val="center" w:pos="4680"/>
        <w:tab w:val="right" w:pos="9360"/>
      </w:tabs>
    </w:pPr>
  </w:style>
  <w:style w:type="character" w:customStyle="1" w:styleId="HeaderChar">
    <w:name w:val="Header Char"/>
    <w:basedOn w:val="DefaultParagraphFont"/>
    <w:link w:val="Header"/>
    <w:rsid w:val="006C32F1"/>
    <w:rPr>
      <w:rFonts w:ascii="Arial" w:hAnsi="Arial"/>
      <w:sz w:val="20"/>
    </w:rPr>
  </w:style>
  <w:style w:type="paragraph" w:styleId="Footer">
    <w:name w:val="footer"/>
    <w:basedOn w:val="Normal"/>
    <w:link w:val="FooterChar"/>
    <w:uiPriority w:val="99"/>
    <w:rsid w:val="006C32F1"/>
    <w:pPr>
      <w:tabs>
        <w:tab w:val="center" w:pos="4680"/>
        <w:tab w:val="right" w:pos="9360"/>
      </w:tabs>
    </w:pPr>
    <w:rPr>
      <w:rFonts w:ascii="Century Gothic" w:hAnsi="Century Gothic"/>
      <w:b/>
    </w:rPr>
  </w:style>
  <w:style w:type="character" w:customStyle="1" w:styleId="FooterChar">
    <w:name w:val="Footer Char"/>
    <w:basedOn w:val="DefaultParagraphFont"/>
    <w:link w:val="Footer"/>
    <w:uiPriority w:val="99"/>
    <w:rsid w:val="006C32F1"/>
    <w:rPr>
      <w:rFonts w:ascii="Century Gothic" w:hAnsi="Century Gothic"/>
      <w:b/>
      <w:sz w:val="20"/>
    </w:rPr>
  </w:style>
  <w:style w:type="character" w:customStyle="1" w:styleId="Heading1Char">
    <w:name w:val="Heading 1 Char"/>
    <w:basedOn w:val="DefaultParagraphFont"/>
    <w:link w:val="Heading1"/>
    <w:rsid w:val="00F65516"/>
    <w:rPr>
      <w:rFonts w:ascii="Segoe UI Semilight" w:eastAsiaTheme="majorEastAsia" w:hAnsi="Segoe UI Semilight" w:cstheme="majorBidi"/>
      <w:b/>
      <w:bCs/>
      <w:color w:val="58595B"/>
      <w:sz w:val="38"/>
      <w:szCs w:val="28"/>
    </w:rPr>
  </w:style>
  <w:style w:type="paragraph" w:customStyle="1" w:styleId="FakeHeading1">
    <w:name w:val="Fake Heading 1"/>
    <w:basedOn w:val="Normal"/>
    <w:next w:val="BodyText"/>
    <w:rsid w:val="00914E9C"/>
    <w:pPr>
      <w:spacing w:before="360" w:after="240"/>
    </w:pPr>
    <w:rPr>
      <w:rFonts w:ascii="Century Gothic" w:eastAsiaTheme="majorEastAsia" w:hAnsi="Century Gothic" w:cs="Segoe UI"/>
      <w:b/>
      <w:bCs/>
      <w:color w:val="00456A"/>
      <w:kern w:val="24"/>
      <w:sz w:val="40"/>
      <w:szCs w:val="32"/>
    </w:rPr>
  </w:style>
  <w:style w:type="paragraph" w:customStyle="1" w:styleId="Blank">
    <w:name w:val="Blank"/>
    <w:basedOn w:val="Normal"/>
    <w:next w:val="Normal"/>
    <w:qFormat/>
    <w:rsid w:val="006C32F1"/>
    <w:pPr>
      <w:spacing w:before="5000"/>
      <w:jc w:val="center"/>
    </w:pPr>
    <w:rPr>
      <w:rFonts w:ascii="Segoe UI Semilight" w:hAnsi="Segoe UI Semilight" w:cs="Segoe UI Semilight"/>
      <w:noProof/>
      <w:szCs w:val="20"/>
    </w:rPr>
  </w:style>
  <w:style w:type="paragraph" w:styleId="BodyText">
    <w:name w:val="Body Text"/>
    <w:basedOn w:val="Normal"/>
    <w:link w:val="BodyTextChar"/>
    <w:uiPriority w:val="99"/>
    <w:qFormat/>
    <w:rsid w:val="006C32F1"/>
    <w:pPr>
      <w:spacing w:after="100"/>
      <w:jc w:val="both"/>
    </w:pPr>
    <w:rPr>
      <w:rFonts w:ascii="Segoe UI Semilight" w:hAnsi="Segoe UI Semilight"/>
    </w:rPr>
  </w:style>
  <w:style w:type="character" w:customStyle="1" w:styleId="BodyTextChar">
    <w:name w:val="Body Text Char"/>
    <w:basedOn w:val="DefaultParagraphFont"/>
    <w:link w:val="BodyText"/>
    <w:uiPriority w:val="99"/>
    <w:rsid w:val="006C32F1"/>
    <w:rPr>
      <w:rFonts w:ascii="Segoe UI Semilight" w:hAnsi="Segoe UI Semilight"/>
      <w:sz w:val="20"/>
    </w:rPr>
  </w:style>
  <w:style w:type="paragraph" w:customStyle="1" w:styleId="TOCTitle">
    <w:name w:val="TOC Title"/>
    <w:basedOn w:val="Heading1"/>
    <w:next w:val="Normal"/>
    <w:link w:val="TOCTitleChar"/>
    <w:rsid w:val="006C32F1"/>
    <w:pPr>
      <w:numPr>
        <w:numId w:val="0"/>
      </w:numPr>
      <w:pBdr>
        <w:bottom w:val="none" w:sz="0" w:space="0" w:color="auto"/>
      </w:pBdr>
      <w:ind w:left="360"/>
      <w:jc w:val="center"/>
    </w:pPr>
    <w:rPr>
      <w:b w:val="0"/>
      <w:color w:val="00456A"/>
    </w:rPr>
  </w:style>
  <w:style w:type="paragraph" w:styleId="TOC1">
    <w:name w:val="toc 1"/>
    <w:basedOn w:val="Normal"/>
    <w:next w:val="Normal"/>
    <w:uiPriority w:val="39"/>
    <w:rsid w:val="006C32F1"/>
    <w:pPr>
      <w:tabs>
        <w:tab w:val="left" w:pos="360"/>
        <w:tab w:val="right" w:leader="dot" w:pos="9360"/>
      </w:tabs>
      <w:spacing w:before="240"/>
    </w:pPr>
    <w:rPr>
      <w:rFonts w:ascii="Segoe UI Semilight" w:hAnsi="Segoe UI Semilight" w:cs="Arial"/>
      <w:b/>
      <w:noProof/>
      <w:sz w:val="22"/>
      <w:szCs w:val="22"/>
    </w:rPr>
  </w:style>
  <w:style w:type="character" w:styleId="Hyperlink">
    <w:name w:val="Hyperlink"/>
    <w:basedOn w:val="DefaultParagraphFont"/>
    <w:uiPriority w:val="99"/>
    <w:unhideWhenUsed/>
    <w:rsid w:val="006C32F1"/>
    <w:rPr>
      <w:color w:val="0000FF" w:themeColor="hyperlink"/>
      <w:u w:val="single"/>
    </w:rPr>
  </w:style>
  <w:style w:type="character" w:customStyle="1" w:styleId="Heading2Char">
    <w:name w:val="Heading 2 Char"/>
    <w:basedOn w:val="DefaultParagraphFont"/>
    <w:link w:val="Heading2"/>
    <w:rsid w:val="006C32F1"/>
    <w:rPr>
      <w:rFonts w:ascii="Segoe UI Semilight" w:eastAsiaTheme="majorEastAsia" w:hAnsi="Segoe UI Semilight" w:cstheme="majorBidi"/>
      <w:bCs/>
      <w:color w:val="00456A"/>
      <w:sz w:val="32"/>
      <w:szCs w:val="26"/>
    </w:rPr>
  </w:style>
  <w:style w:type="character" w:customStyle="1" w:styleId="Heading3Char">
    <w:name w:val="Heading 3 Char"/>
    <w:basedOn w:val="DefaultParagraphFont"/>
    <w:link w:val="Heading3"/>
    <w:rsid w:val="006250AF"/>
    <w:rPr>
      <w:rFonts w:ascii="Segoe UI" w:eastAsiaTheme="majorEastAsia" w:hAnsi="Segoe UI" w:cs="Segoe UI"/>
      <w:bCs/>
      <w:iCs/>
      <w:sz w:val="22"/>
    </w:rPr>
  </w:style>
  <w:style w:type="paragraph" w:styleId="FootnoteText">
    <w:name w:val="footnote text"/>
    <w:basedOn w:val="Normal"/>
    <w:link w:val="FootnoteTextChar"/>
    <w:uiPriority w:val="99"/>
    <w:rsid w:val="00A348A4"/>
    <w:rPr>
      <w:rFonts w:ascii="Segoe UI Semilight" w:hAnsi="Segoe UI Semilight"/>
      <w:sz w:val="18"/>
      <w:szCs w:val="20"/>
    </w:rPr>
  </w:style>
  <w:style w:type="paragraph" w:styleId="TOC2">
    <w:name w:val="toc 2"/>
    <w:basedOn w:val="TOC3"/>
    <w:next w:val="Normal"/>
    <w:uiPriority w:val="39"/>
    <w:rsid w:val="003A3566"/>
    <w:pPr>
      <w:spacing w:before="120"/>
    </w:pPr>
    <w:rPr>
      <w:rFonts w:cs="Arial"/>
      <w:b/>
      <w:szCs w:val="20"/>
    </w:rPr>
  </w:style>
  <w:style w:type="paragraph" w:styleId="TOC3">
    <w:name w:val="toc 3"/>
    <w:basedOn w:val="Normal"/>
    <w:next w:val="Normal"/>
    <w:uiPriority w:val="39"/>
    <w:rsid w:val="003A3566"/>
    <w:pPr>
      <w:tabs>
        <w:tab w:val="right" w:leader="dot" w:pos="9360"/>
      </w:tabs>
      <w:ind w:left="360"/>
    </w:pPr>
    <w:rPr>
      <w:rFonts w:ascii="Segoe UI Semilight" w:hAnsi="Segoe UI Semilight"/>
      <w:noProof/>
    </w:rPr>
  </w:style>
  <w:style w:type="character" w:customStyle="1" w:styleId="FootnoteTextChar">
    <w:name w:val="Footnote Text Char"/>
    <w:basedOn w:val="DefaultParagraphFont"/>
    <w:link w:val="FootnoteText"/>
    <w:uiPriority w:val="99"/>
    <w:rsid w:val="00A348A4"/>
    <w:rPr>
      <w:rFonts w:ascii="Segoe UI Semilight" w:hAnsi="Segoe UI Semilight"/>
      <w:sz w:val="18"/>
      <w:szCs w:val="20"/>
    </w:rPr>
  </w:style>
  <w:style w:type="character" w:styleId="FootnoteReference">
    <w:name w:val="footnote reference"/>
    <w:basedOn w:val="DefaultParagraphFont"/>
    <w:uiPriority w:val="99"/>
    <w:rsid w:val="00A348A4"/>
    <w:rPr>
      <w:rFonts w:ascii="Segoe UI Semilight" w:hAnsi="Segoe UI Semilight"/>
      <w:sz w:val="18"/>
      <w:vertAlign w:val="superscript"/>
    </w:rPr>
  </w:style>
  <w:style w:type="character" w:customStyle="1" w:styleId="Heading4Char">
    <w:name w:val="Heading 4 Char"/>
    <w:basedOn w:val="DefaultParagraphFont"/>
    <w:link w:val="Heading4"/>
    <w:uiPriority w:val="9"/>
    <w:rsid w:val="006250AF"/>
    <w:rPr>
      <w:rFonts w:ascii="Segoe UI" w:eastAsiaTheme="majorEastAsia" w:hAnsi="Segoe UI" w:cs="Segoe UI"/>
      <w:bCs/>
      <w:iCs/>
      <w:color w:val="00456A"/>
      <w:sz w:val="20"/>
    </w:rPr>
  </w:style>
  <w:style w:type="table" w:styleId="TableGrid">
    <w:name w:val="Table Grid"/>
    <w:basedOn w:val="TableNormal"/>
    <w:uiPriority w:val="39"/>
    <w:rsid w:val="006C32F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Header">
    <w:name w:val="TableHeader"/>
    <w:basedOn w:val="Normal"/>
    <w:qFormat/>
    <w:rsid w:val="006C32F1"/>
    <w:pPr>
      <w:spacing w:before="120" w:after="120"/>
      <w:jc w:val="center"/>
    </w:pPr>
    <w:rPr>
      <w:rFonts w:ascii="Trebuchet MS" w:hAnsi="Trebuchet MS" w:cs="Segoe UI Semilight"/>
      <w:b/>
      <w:iCs/>
      <w:color w:val="FFFFFF" w:themeColor="background1"/>
      <w:szCs w:val="18"/>
    </w:rPr>
  </w:style>
  <w:style w:type="paragraph" w:styleId="BalloonText">
    <w:name w:val="Balloon Text"/>
    <w:basedOn w:val="Normal"/>
    <w:link w:val="BalloonTextChar"/>
    <w:uiPriority w:val="99"/>
    <w:semiHidden/>
    <w:unhideWhenUsed/>
    <w:rsid w:val="006C32F1"/>
    <w:rPr>
      <w:rFonts w:ascii="Tahoma" w:hAnsi="Tahoma" w:cs="Tahoma"/>
      <w:sz w:val="16"/>
      <w:szCs w:val="16"/>
    </w:rPr>
  </w:style>
  <w:style w:type="character" w:customStyle="1" w:styleId="BalloonTextChar">
    <w:name w:val="Balloon Text Char"/>
    <w:basedOn w:val="DefaultParagraphFont"/>
    <w:link w:val="BalloonText"/>
    <w:uiPriority w:val="99"/>
    <w:semiHidden/>
    <w:rsid w:val="006C32F1"/>
    <w:rPr>
      <w:rFonts w:ascii="Tahoma" w:hAnsi="Tahoma" w:cs="Tahoma"/>
      <w:sz w:val="16"/>
      <w:szCs w:val="16"/>
    </w:rPr>
  </w:style>
  <w:style w:type="paragraph" w:customStyle="1" w:styleId="TableText">
    <w:name w:val="TableText"/>
    <w:basedOn w:val="BodyText"/>
    <w:link w:val="TableTextChar"/>
    <w:qFormat/>
    <w:rsid w:val="00A348A4"/>
    <w:pPr>
      <w:spacing w:before="40" w:after="40"/>
      <w:jc w:val="left"/>
    </w:pPr>
    <w:rPr>
      <w:szCs w:val="19"/>
    </w:rPr>
  </w:style>
  <w:style w:type="paragraph" w:styleId="Caption">
    <w:name w:val="caption"/>
    <w:basedOn w:val="Normal"/>
    <w:next w:val="Normal"/>
    <w:link w:val="CaptionChar"/>
    <w:uiPriority w:val="35"/>
    <w:unhideWhenUsed/>
    <w:qFormat/>
    <w:rsid w:val="006C32F1"/>
    <w:pPr>
      <w:spacing w:before="240" w:after="240"/>
      <w:jc w:val="center"/>
    </w:pPr>
    <w:rPr>
      <w:rFonts w:ascii="Trebuchet MS" w:hAnsi="Trebuchet MS" w:cs="Arial"/>
      <w:szCs w:val="22"/>
    </w:rPr>
  </w:style>
  <w:style w:type="paragraph" w:customStyle="1" w:styleId="Boxed">
    <w:name w:val="Boxed"/>
    <w:basedOn w:val="Normal"/>
    <w:rsid w:val="00A348A4"/>
    <w:pPr>
      <w:pBdr>
        <w:top w:val="single" w:sz="4" w:space="12" w:color="auto"/>
        <w:left w:val="single" w:sz="4" w:space="12" w:color="auto"/>
        <w:bottom w:val="single" w:sz="2" w:space="12" w:color="auto"/>
        <w:right w:val="single" w:sz="2" w:space="12" w:color="auto"/>
      </w:pBdr>
      <w:shd w:val="clear" w:color="auto" w:fill="CDDAE2"/>
      <w:spacing w:before="120" w:after="120"/>
      <w:ind w:left="720" w:right="720"/>
      <w:contextualSpacing/>
      <w:jc w:val="both"/>
    </w:pPr>
    <w:rPr>
      <w:rFonts w:ascii="Segoe UI Semilight" w:hAnsi="Segoe UI Semilight" w:cs="Arial"/>
      <w:b/>
      <w:bCs/>
      <w:sz w:val="18"/>
      <w:szCs w:val="18"/>
    </w:rPr>
  </w:style>
  <w:style w:type="character" w:customStyle="1" w:styleId="Heading9Char">
    <w:name w:val="Heading 9 Char"/>
    <w:basedOn w:val="DefaultParagraphFont"/>
    <w:link w:val="Heading9"/>
    <w:uiPriority w:val="9"/>
    <w:rsid w:val="00E96818"/>
    <w:rPr>
      <w:rFonts w:ascii="Segoe UI Semilight" w:eastAsiaTheme="majorEastAsia" w:hAnsi="Segoe UI Semilight" w:cstheme="majorBidi"/>
      <w:b/>
      <w:bCs/>
      <w:color w:val="58595B"/>
      <w:sz w:val="38"/>
      <w:szCs w:val="28"/>
    </w:rPr>
  </w:style>
  <w:style w:type="character" w:customStyle="1" w:styleId="Heading8Char">
    <w:name w:val="Heading 8 Char"/>
    <w:basedOn w:val="DefaultParagraphFont"/>
    <w:link w:val="Heading8"/>
    <w:uiPriority w:val="1"/>
    <w:rsid w:val="006C32F1"/>
    <w:rPr>
      <w:rFonts w:asciiTheme="majorHAnsi" w:eastAsiaTheme="majorEastAsia" w:hAnsiTheme="majorHAnsi" w:cstheme="majorBidi"/>
      <w:color w:val="404040" w:themeColor="text1" w:themeTint="BF"/>
      <w:sz w:val="20"/>
      <w:szCs w:val="20"/>
    </w:rPr>
  </w:style>
  <w:style w:type="paragraph" w:customStyle="1" w:styleId="Bullet">
    <w:name w:val="Bullet"/>
    <w:basedOn w:val="Normal"/>
    <w:link w:val="BulletChar"/>
    <w:qFormat/>
    <w:rsid w:val="000E4010"/>
    <w:pPr>
      <w:numPr>
        <w:numId w:val="15"/>
      </w:numPr>
      <w:spacing w:before="120" w:after="120"/>
      <w:ind w:left="720"/>
      <w:jc w:val="both"/>
    </w:pPr>
    <w:rPr>
      <w:rFonts w:ascii="Segoe UI Semilight" w:hAnsi="Segoe UI Semilight" w:cs="Segoe UI Semilight"/>
    </w:rPr>
  </w:style>
  <w:style w:type="paragraph" w:customStyle="1" w:styleId="BL2">
    <w:name w:val="BL2"/>
    <w:basedOn w:val="Normal"/>
    <w:qFormat/>
    <w:rsid w:val="001B558D"/>
    <w:pPr>
      <w:numPr>
        <w:ilvl w:val="1"/>
        <w:numId w:val="1"/>
      </w:numPr>
      <w:spacing w:before="120"/>
    </w:pPr>
    <w:rPr>
      <w:rFonts w:ascii="Segoe UI Semilight" w:hAnsi="Segoe UI Semilight" w:cs="Segoe UI Semilight"/>
    </w:rPr>
  </w:style>
  <w:style w:type="paragraph" w:customStyle="1" w:styleId="BL3">
    <w:name w:val="BL3"/>
    <w:basedOn w:val="Normal"/>
    <w:qFormat/>
    <w:rsid w:val="001B558D"/>
    <w:pPr>
      <w:numPr>
        <w:ilvl w:val="1"/>
        <w:numId w:val="16"/>
      </w:numPr>
      <w:spacing w:before="120"/>
    </w:pPr>
    <w:rPr>
      <w:rFonts w:ascii="Segoe UI Semilight" w:hAnsi="Segoe UI Semilight" w:cs="Segoe UI Semilight"/>
    </w:rPr>
  </w:style>
  <w:style w:type="paragraph" w:customStyle="1" w:styleId="BL4">
    <w:name w:val="BL4"/>
    <w:basedOn w:val="Normal"/>
    <w:rsid w:val="006C32F1"/>
    <w:pPr>
      <w:spacing w:before="120"/>
    </w:pPr>
  </w:style>
  <w:style w:type="paragraph" w:customStyle="1" w:styleId="BL5">
    <w:name w:val="BL5"/>
    <w:basedOn w:val="Normal"/>
    <w:rsid w:val="006C32F1"/>
    <w:pPr>
      <w:spacing w:before="120"/>
    </w:pPr>
  </w:style>
  <w:style w:type="paragraph" w:customStyle="1" w:styleId="BL6">
    <w:name w:val="BL6"/>
    <w:basedOn w:val="Normal"/>
    <w:rsid w:val="006C32F1"/>
    <w:pPr>
      <w:tabs>
        <w:tab w:val="num" w:pos="2520"/>
      </w:tabs>
      <w:spacing w:before="120"/>
      <w:ind w:left="2520" w:hanging="360"/>
    </w:pPr>
  </w:style>
  <w:style w:type="paragraph" w:customStyle="1" w:styleId="BL7">
    <w:name w:val="BL7"/>
    <w:basedOn w:val="Normal"/>
    <w:rsid w:val="006C32F1"/>
    <w:pPr>
      <w:spacing w:before="120"/>
    </w:pPr>
  </w:style>
  <w:style w:type="paragraph" w:customStyle="1" w:styleId="BL8">
    <w:name w:val="BL8"/>
    <w:basedOn w:val="Normal"/>
    <w:rsid w:val="006C32F1"/>
    <w:pPr>
      <w:spacing w:before="120"/>
    </w:pPr>
  </w:style>
  <w:style w:type="paragraph" w:customStyle="1" w:styleId="BL9">
    <w:name w:val="BL9"/>
    <w:basedOn w:val="Normal"/>
    <w:rsid w:val="006C32F1"/>
    <w:pPr>
      <w:spacing w:before="120"/>
    </w:pPr>
  </w:style>
  <w:style w:type="paragraph" w:customStyle="1" w:styleId="Number">
    <w:name w:val="Number"/>
    <w:basedOn w:val="Normal"/>
    <w:qFormat/>
    <w:rsid w:val="00A348A4"/>
    <w:pPr>
      <w:numPr>
        <w:numId w:val="8"/>
      </w:numPr>
      <w:spacing w:before="120"/>
    </w:pPr>
    <w:rPr>
      <w:rFonts w:ascii="Segoe UI Semilight" w:hAnsi="Segoe UI Semilight"/>
    </w:rPr>
  </w:style>
  <w:style w:type="paragraph" w:customStyle="1" w:styleId="NL2">
    <w:name w:val="NL2"/>
    <w:basedOn w:val="Normal"/>
    <w:qFormat/>
    <w:rsid w:val="00A348A4"/>
    <w:pPr>
      <w:numPr>
        <w:ilvl w:val="1"/>
        <w:numId w:val="8"/>
      </w:numPr>
      <w:spacing w:before="120"/>
    </w:pPr>
    <w:rPr>
      <w:rFonts w:ascii="Segoe UI Semilight" w:hAnsi="Segoe UI Semilight"/>
    </w:rPr>
  </w:style>
  <w:style w:type="paragraph" w:customStyle="1" w:styleId="NL3">
    <w:name w:val="NL3"/>
    <w:basedOn w:val="Normal"/>
    <w:qFormat/>
    <w:rsid w:val="00A348A4"/>
    <w:pPr>
      <w:numPr>
        <w:ilvl w:val="2"/>
        <w:numId w:val="8"/>
      </w:numPr>
      <w:spacing w:before="120"/>
    </w:pPr>
    <w:rPr>
      <w:rFonts w:ascii="Segoe UI Semilight" w:hAnsi="Segoe UI Semilight"/>
    </w:rPr>
  </w:style>
  <w:style w:type="paragraph" w:customStyle="1" w:styleId="NL4">
    <w:name w:val="NL4"/>
    <w:basedOn w:val="Normal"/>
    <w:rsid w:val="006C32F1"/>
    <w:pPr>
      <w:numPr>
        <w:ilvl w:val="3"/>
        <w:numId w:val="8"/>
      </w:numPr>
      <w:spacing w:before="120"/>
    </w:pPr>
  </w:style>
  <w:style w:type="paragraph" w:customStyle="1" w:styleId="NL5">
    <w:name w:val="NL5"/>
    <w:basedOn w:val="Normal"/>
    <w:rsid w:val="006C32F1"/>
    <w:pPr>
      <w:numPr>
        <w:ilvl w:val="4"/>
        <w:numId w:val="8"/>
      </w:numPr>
      <w:spacing w:before="120"/>
    </w:pPr>
  </w:style>
  <w:style w:type="paragraph" w:customStyle="1" w:styleId="NL6">
    <w:name w:val="NL6"/>
    <w:basedOn w:val="Normal"/>
    <w:rsid w:val="006C32F1"/>
    <w:pPr>
      <w:numPr>
        <w:ilvl w:val="5"/>
        <w:numId w:val="8"/>
      </w:numPr>
      <w:spacing w:before="120"/>
    </w:pPr>
  </w:style>
  <w:style w:type="paragraph" w:customStyle="1" w:styleId="NL7">
    <w:name w:val="NL7"/>
    <w:basedOn w:val="Normal"/>
    <w:rsid w:val="006C32F1"/>
    <w:pPr>
      <w:numPr>
        <w:ilvl w:val="6"/>
        <w:numId w:val="8"/>
      </w:numPr>
      <w:spacing w:before="120"/>
    </w:pPr>
  </w:style>
  <w:style w:type="paragraph" w:customStyle="1" w:styleId="NL8">
    <w:name w:val="NL8"/>
    <w:basedOn w:val="Normal"/>
    <w:rsid w:val="006C32F1"/>
    <w:pPr>
      <w:numPr>
        <w:ilvl w:val="7"/>
        <w:numId w:val="8"/>
      </w:numPr>
      <w:spacing w:before="120"/>
    </w:pPr>
  </w:style>
  <w:style w:type="paragraph" w:customStyle="1" w:styleId="NL9">
    <w:name w:val="NL9"/>
    <w:basedOn w:val="Normal"/>
    <w:rsid w:val="006C32F1"/>
    <w:pPr>
      <w:numPr>
        <w:ilvl w:val="8"/>
        <w:numId w:val="8"/>
      </w:numPr>
      <w:spacing w:before="120"/>
    </w:pPr>
  </w:style>
  <w:style w:type="paragraph" w:customStyle="1" w:styleId="TableBullet">
    <w:name w:val="TableBullet"/>
    <w:basedOn w:val="TableText"/>
    <w:qFormat/>
    <w:rsid w:val="00A348A4"/>
    <w:pPr>
      <w:numPr>
        <w:ilvl w:val="8"/>
        <w:numId w:val="13"/>
      </w:numPr>
      <w:tabs>
        <w:tab w:val="clear" w:pos="2592"/>
        <w:tab w:val="num" w:pos="2325"/>
      </w:tabs>
      <w:ind w:left="345"/>
    </w:pPr>
  </w:style>
  <w:style w:type="paragraph" w:customStyle="1" w:styleId="TableNumber">
    <w:name w:val="TableNumber"/>
    <w:basedOn w:val="TableText"/>
    <w:qFormat/>
    <w:rsid w:val="006C32F1"/>
    <w:pPr>
      <w:numPr>
        <w:ilvl w:val="1"/>
        <w:numId w:val="14"/>
      </w:numPr>
    </w:pPr>
  </w:style>
  <w:style w:type="paragraph" w:customStyle="1" w:styleId="TBL2">
    <w:name w:val="TBL2"/>
    <w:basedOn w:val="TableBullet"/>
    <w:qFormat/>
    <w:rsid w:val="006C32F1"/>
    <w:pPr>
      <w:numPr>
        <w:ilvl w:val="1"/>
      </w:numPr>
    </w:pPr>
  </w:style>
  <w:style w:type="paragraph" w:customStyle="1" w:styleId="TBL3">
    <w:name w:val="TBL3"/>
    <w:basedOn w:val="TableBullet"/>
    <w:qFormat/>
    <w:rsid w:val="006C32F1"/>
    <w:pPr>
      <w:numPr>
        <w:ilvl w:val="2"/>
      </w:numPr>
    </w:pPr>
  </w:style>
  <w:style w:type="paragraph" w:customStyle="1" w:styleId="TBL4">
    <w:name w:val="TBL4"/>
    <w:basedOn w:val="TableBullet"/>
    <w:rsid w:val="006C32F1"/>
    <w:pPr>
      <w:numPr>
        <w:ilvl w:val="3"/>
      </w:numPr>
    </w:pPr>
  </w:style>
  <w:style w:type="paragraph" w:customStyle="1" w:styleId="TBL5">
    <w:name w:val="TBL5"/>
    <w:basedOn w:val="Normal"/>
    <w:rsid w:val="006C32F1"/>
    <w:pPr>
      <w:numPr>
        <w:ilvl w:val="4"/>
        <w:numId w:val="12"/>
      </w:numPr>
    </w:pPr>
  </w:style>
  <w:style w:type="paragraph" w:customStyle="1" w:styleId="TBL6">
    <w:name w:val="TBL6"/>
    <w:basedOn w:val="TableBullet"/>
    <w:rsid w:val="006C32F1"/>
    <w:pPr>
      <w:numPr>
        <w:ilvl w:val="5"/>
      </w:numPr>
    </w:pPr>
  </w:style>
  <w:style w:type="paragraph" w:customStyle="1" w:styleId="TBL7">
    <w:name w:val="TBL7"/>
    <w:basedOn w:val="TableBullet"/>
    <w:rsid w:val="006C32F1"/>
    <w:pPr>
      <w:numPr>
        <w:ilvl w:val="6"/>
      </w:numPr>
    </w:pPr>
  </w:style>
  <w:style w:type="paragraph" w:customStyle="1" w:styleId="TBL8">
    <w:name w:val="TBL8"/>
    <w:basedOn w:val="TableBullet"/>
    <w:rsid w:val="006C32F1"/>
    <w:pPr>
      <w:numPr>
        <w:ilvl w:val="7"/>
      </w:numPr>
    </w:pPr>
  </w:style>
  <w:style w:type="paragraph" w:customStyle="1" w:styleId="TBL9">
    <w:name w:val="TBL9"/>
    <w:basedOn w:val="TableBullet"/>
    <w:rsid w:val="006C32F1"/>
  </w:style>
  <w:style w:type="paragraph" w:customStyle="1" w:styleId="TNL2">
    <w:name w:val="TNL2"/>
    <w:basedOn w:val="Normal"/>
    <w:qFormat/>
    <w:rsid w:val="006C32F1"/>
    <w:pPr>
      <w:tabs>
        <w:tab w:val="num" w:pos="576"/>
      </w:tabs>
      <w:ind w:left="576" w:hanging="288"/>
    </w:pPr>
  </w:style>
  <w:style w:type="paragraph" w:customStyle="1" w:styleId="TNL3">
    <w:name w:val="TNL3"/>
    <w:basedOn w:val="Normal"/>
    <w:qFormat/>
    <w:rsid w:val="006C32F1"/>
    <w:pPr>
      <w:numPr>
        <w:ilvl w:val="2"/>
        <w:numId w:val="14"/>
      </w:numPr>
    </w:pPr>
  </w:style>
  <w:style w:type="paragraph" w:customStyle="1" w:styleId="TNL4">
    <w:name w:val="TNL4"/>
    <w:basedOn w:val="Normal"/>
    <w:rsid w:val="006C32F1"/>
    <w:pPr>
      <w:numPr>
        <w:ilvl w:val="3"/>
        <w:numId w:val="14"/>
      </w:numPr>
    </w:pPr>
  </w:style>
  <w:style w:type="paragraph" w:customStyle="1" w:styleId="TNL5">
    <w:name w:val="TNL5"/>
    <w:basedOn w:val="Normal"/>
    <w:rsid w:val="006C32F1"/>
    <w:pPr>
      <w:numPr>
        <w:ilvl w:val="4"/>
        <w:numId w:val="14"/>
      </w:numPr>
    </w:pPr>
  </w:style>
  <w:style w:type="paragraph" w:customStyle="1" w:styleId="TNL6">
    <w:name w:val="TNL6"/>
    <w:basedOn w:val="Normal"/>
    <w:rsid w:val="006C32F1"/>
    <w:pPr>
      <w:numPr>
        <w:ilvl w:val="5"/>
        <w:numId w:val="14"/>
      </w:numPr>
    </w:pPr>
  </w:style>
  <w:style w:type="paragraph" w:customStyle="1" w:styleId="TNL7">
    <w:name w:val="TNL7"/>
    <w:basedOn w:val="Normal"/>
    <w:rsid w:val="006C32F1"/>
    <w:pPr>
      <w:numPr>
        <w:ilvl w:val="6"/>
        <w:numId w:val="14"/>
      </w:numPr>
    </w:pPr>
  </w:style>
  <w:style w:type="paragraph" w:customStyle="1" w:styleId="TNL8">
    <w:name w:val="TNL8"/>
    <w:basedOn w:val="Normal"/>
    <w:rsid w:val="006C32F1"/>
    <w:pPr>
      <w:numPr>
        <w:ilvl w:val="7"/>
        <w:numId w:val="14"/>
      </w:numPr>
    </w:pPr>
  </w:style>
  <w:style w:type="paragraph" w:customStyle="1" w:styleId="TNL9">
    <w:name w:val="TNL9"/>
    <w:basedOn w:val="Normal"/>
    <w:rsid w:val="006C32F1"/>
    <w:pPr>
      <w:numPr>
        <w:ilvl w:val="8"/>
        <w:numId w:val="14"/>
      </w:numPr>
    </w:pPr>
  </w:style>
  <w:style w:type="paragraph" w:customStyle="1" w:styleId="Outline">
    <w:name w:val="Outline"/>
    <w:basedOn w:val="Normal"/>
    <w:link w:val="OutlineChar"/>
    <w:uiPriority w:val="99"/>
    <w:qFormat/>
    <w:rsid w:val="00A348A4"/>
    <w:pPr>
      <w:keepNext/>
      <w:numPr>
        <w:numId w:val="10"/>
      </w:numPr>
      <w:spacing w:before="360" w:after="120"/>
    </w:pPr>
    <w:rPr>
      <w:rFonts w:ascii="Segoe UI Semilight" w:hAnsi="Segoe UI Semilight"/>
      <w:b/>
    </w:rPr>
  </w:style>
  <w:style w:type="paragraph" w:customStyle="1" w:styleId="OutlineText">
    <w:name w:val="Outline_Text"/>
    <w:basedOn w:val="Normal"/>
    <w:rsid w:val="00A348A4"/>
    <w:pPr>
      <w:ind w:left="720"/>
    </w:pPr>
    <w:rPr>
      <w:rFonts w:ascii="Segoe UI Semilight" w:hAnsi="Segoe UI Semilight"/>
    </w:rPr>
  </w:style>
  <w:style w:type="paragraph" w:customStyle="1" w:styleId="OL2">
    <w:name w:val="OL2"/>
    <w:basedOn w:val="Normal"/>
    <w:uiPriority w:val="99"/>
    <w:rsid w:val="00A348A4"/>
    <w:pPr>
      <w:numPr>
        <w:ilvl w:val="1"/>
        <w:numId w:val="10"/>
      </w:numPr>
      <w:spacing w:before="240" w:after="120"/>
    </w:pPr>
    <w:rPr>
      <w:rFonts w:ascii="Segoe UI Semilight" w:hAnsi="Segoe UI Semilight"/>
    </w:rPr>
  </w:style>
  <w:style w:type="paragraph" w:customStyle="1" w:styleId="OL2Text">
    <w:name w:val="OL2_Text"/>
    <w:basedOn w:val="Normal"/>
    <w:rsid w:val="006C32F1"/>
    <w:pPr>
      <w:ind w:left="1440"/>
    </w:pPr>
  </w:style>
  <w:style w:type="paragraph" w:customStyle="1" w:styleId="OL3">
    <w:name w:val="OL3"/>
    <w:basedOn w:val="Normal"/>
    <w:uiPriority w:val="99"/>
    <w:rsid w:val="006C32F1"/>
    <w:pPr>
      <w:numPr>
        <w:ilvl w:val="2"/>
        <w:numId w:val="10"/>
      </w:numPr>
      <w:spacing w:before="240" w:after="120"/>
    </w:pPr>
  </w:style>
  <w:style w:type="paragraph" w:customStyle="1" w:styleId="OL3Text">
    <w:name w:val="OL3_Text"/>
    <w:basedOn w:val="Normal"/>
    <w:rsid w:val="006C32F1"/>
    <w:pPr>
      <w:ind w:left="2160"/>
    </w:pPr>
  </w:style>
  <w:style w:type="paragraph" w:customStyle="1" w:styleId="OL4">
    <w:name w:val="OL4"/>
    <w:basedOn w:val="Normal"/>
    <w:link w:val="OL4Char"/>
    <w:uiPriority w:val="99"/>
    <w:rsid w:val="006C32F1"/>
    <w:pPr>
      <w:numPr>
        <w:ilvl w:val="3"/>
        <w:numId w:val="10"/>
      </w:numPr>
      <w:spacing w:before="240" w:after="120"/>
    </w:pPr>
  </w:style>
  <w:style w:type="paragraph" w:customStyle="1" w:styleId="OL4Text">
    <w:name w:val="OL4_Text"/>
    <w:basedOn w:val="Normal"/>
    <w:rsid w:val="006C32F1"/>
    <w:pPr>
      <w:ind w:left="2880"/>
    </w:pPr>
  </w:style>
  <w:style w:type="paragraph" w:customStyle="1" w:styleId="OL5">
    <w:name w:val="OL5"/>
    <w:basedOn w:val="Normal"/>
    <w:uiPriority w:val="99"/>
    <w:rsid w:val="006C32F1"/>
    <w:pPr>
      <w:numPr>
        <w:ilvl w:val="4"/>
        <w:numId w:val="10"/>
      </w:numPr>
      <w:spacing w:before="240" w:after="120"/>
    </w:pPr>
  </w:style>
  <w:style w:type="paragraph" w:customStyle="1" w:styleId="OL5Text">
    <w:name w:val="OL5_Text"/>
    <w:basedOn w:val="Normal"/>
    <w:rsid w:val="006C32F1"/>
    <w:pPr>
      <w:ind w:left="3600"/>
    </w:pPr>
  </w:style>
  <w:style w:type="paragraph" w:customStyle="1" w:styleId="OL6">
    <w:name w:val="OL6"/>
    <w:basedOn w:val="Normal"/>
    <w:uiPriority w:val="99"/>
    <w:rsid w:val="006C32F1"/>
    <w:pPr>
      <w:numPr>
        <w:ilvl w:val="5"/>
        <w:numId w:val="10"/>
      </w:numPr>
      <w:spacing w:before="240" w:after="120"/>
    </w:pPr>
  </w:style>
  <w:style w:type="paragraph" w:customStyle="1" w:styleId="OL6Text">
    <w:name w:val="OL6_Text"/>
    <w:basedOn w:val="Normal"/>
    <w:rsid w:val="006C32F1"/>
    <w:pPr>
      <w:ind w:left="4320"/>
    </w:pPr>
  </w:style>
  <w:style w:type="paragraph" w:customStyle="1" w:styleId="OL7">
    <w:name w:val="OL7"/>
    <w:basedOn w:val="Normal"/>
    <w:uiPriority w:val="99"/>
    <w:rsid w:val="006C32F1"/>
    <w:pPr>
      <w:numPr>
        <w:ilvl w:val="6"/>
        <w:numId w:val="10"/>
      </w:numPr>
      <w:spacing w:before="240" w:after="120"/>
    </w:pPr>
  </w:style>
  <w:style w:type="paragraph" w:customStyle="1" w:styleId="OL7Text">
    <w:name w:val="OL7_Text"/>
    <w:basedOn w:val="Normal"/>
    <w:rsid w:val="006C32F1"/>
    <w:pPr>
      <w:ind w:left="5040"/>
    </w:pPr>
  </w:style>
  <w:style w:type="paragraph" w:customStyle="1" w:styleId="OL8">
    <w:name w:val="OL8"/>
    <w:basedOn w:val="Normal"/>
    <w:rsid w:val="006C32F1"/>
    <w:pPr>
      <w:numPr>
        <w:ilvl w:val="7"/>
        <w:numId w:val="10"/>
      </w:numPr>
      <w:spacing w:before="240" w:after="120"/>
    </w:pPr>
  </w:style>
  <w:style w:type="paragraph" w:customStyle="1" w:styleId="OL8Text">
    <w:name w:val="OL8_Text"/>
    <w:basedOn w:val="Normal"/>
    <w:rsid w:val="006C32F1"/>
    <w:pPr>
      <w:ind w:left="5760"/>
    </w:pPr>
  </w:style>
  <w:style w:type="paragraph" w:customStyle="1" w:styleId="OL9">
    <w:name w:val="OL9"/>
    <w:basedOn w:val="Normal"/>
    <w:rsid w:val="006C32F1"/>
    <w:pPr>
      <w:numPr>
        <w:ilvl w:val="8"/>
        <w:numId w:val="10"/>
      </w:numPr>
      <w:spacing w:before="240" w:after="120"/>
    </w:pPr>
  </w:style>
  <w:style w:type="paragraph" w:customStyle="1" w:styleId="OL9Text">
    <w:name w:val="OL9_Text"/>
    <w:basedOn w:val="Normal"/>
    <w:rsid w:val="006C32F1"/>
    <w:pPr>
      <w:ind w:left="6480"/>
    </w:pPr>
  </w:style>
  <w:style w:type="paragraph" w:customStyle="1" w:styleId="FakeHeading2">
    <w:name w:val="Fake Heading 2"/>
    <w:basedOn w:val="Heading2"/>
    <w:next w:val="BodyText"/>
    <w:rsid w:val="006C32F1"/>
  </w:style>
  <w:style w:type="paragraph" w:customStyle="1" w:styleId="FakeHeading3">
    <w:name w:val="Fake Heading 3"/>
    <w:basedOn w:val="Heading3"/>
    <w:rsid w:val="006C32F1"/>
  </w:style>
  <w:style w:type="character" w:styleId="PageNumber">
    <w:name w:val="page number"/>
    <w:basedOn w:val="DefaultParagraphFont"/>
    <w:rsid w:val="006C32F1"/>
  </w:style>
  <w:style w:type="paragraph" w:customStyle="1" w:styleId="Annotation">
    <w:name w:val="Annotation"/>
    <w:basedOn w:val="BodyText"/>
    <w:rsid w:val="006C32F1"/>
    <w:pPr>
      <w:suppressAutoHyphens/>
      <w:ind w:left="1440"/>
    </w:pPr>
    <w:rPr>
      <w:rFonts w:eastAsia="Times New Roman" w:cs="Times New Roman"/>
      <w:szCs w:val="20"/>
    </w:rPr>
  </w:style>
  <w:style w:type="paragraph" w:customStyle="1" w:styleId="Citation">
    <w:name w:val="Citation"/>
    <w:basedOn w:val="BodyText"/>
    <w:rsid w:val="006C32F1"/>
    <w:pPr>
      <w:keepNext/>
      <w:keepLines/>
      <w:suppressAutoHyphens/>
      <w:spacing w:before="240" w:after="120"/>
      <w:contextualSpacing/>
    </w:pPr>
    <w:rPr>
      <w:rFonts w:eastAsia="Times New Roman" w:cs="Times New Roman"/>
      <w:szCs w:val="20"/>
    </w:rPr>
  </w:style>
  <w:style w:type="table" w:customStyle="1" w:styleId="IEMTable">
    <w:name w:val="IEM Table"/>
    <w:basedOn w:val="TableNormal"/>
    <w:uiPriority w:val="99"/>
    <w:rsid w:val="006C32F1"/>
    <w:pPr>
      <w:spacing w:before="40" w:after="40"/>
    </w:pPr>
    <w:rPr>
      <w:rFonts w:ascii="Century Gothic" w:hAnsi="Century Gothic"/>
      <w:sz w:val="20"/>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rPr>
      <w:cantSplit/>
    </w:trPr>
    <w:tblStylePr w:type="firstRow">
      <w:pPr>
        <w:wordWrap/>
        <w:spacing w:beforeLines="0" w:before="40" w:beforeAutospacing="0" w:afterLines="0" w:after="40" w:afterAutospacing="0"/>
        <w:jc w:val="center"/>
      </w:pPr>
      <w:rPr>
        <w:rFonts w:ascii="Arial" w:hAnsi="Arial"/>
        <w:b w:val="0"/>
        <w:color w:val="FFFFFF" w:themeColor="background1"/>
        <w:sz w:val="20"/>
      </w:rPr>
      <w:tblPr/>
      <w:tcPr>
        <w:tcBorders>
          <w:top w:val="single" w:sz="2" w:space="0" w:color="auto"/>
          <w:left w:val="single" w:sz="2" w:space="0" w:color="auto"/>
          <w:bottom w:val="single" w:sz="2" w:space="0" w:color="auto"/>
          <w:right w:val="single" w:sz="4" w:space="0" w:color="auto"/>
          <w:insideH w:val="nil"/>
          <w:insideV w:val="single" w:sz="4" w:space="0" w:color="auto"/>
          <w:tl2br w:val="nil"/>
          <w:tr2bl w:val="nil"/>
        </w:tcBorders>
        <w:shd w:val="clear" w:color="auto" w:fill="005A9E"/>
        <w:vAlign w:val="center"/>
      </w:tcPr>
    </w:tblStylePr>
    <w:tblStylePr w:type="firstCol">
      <w:pPr>
        <w:jc w:val="left"/>
      </w:pPr>
      <w:tblPr/>
      <w:tcPr>
        <w:vAlign w:val="top"/>
      </w:tcPr>
    </w:tblStylePr>
    <w:tblStylePr w:type="band2Horz">
      <w:tblPr/>
      <w:tcPr>
        <w:shd w:val="clear" w:color="auto" w:fill="CDDAE2"/>
      </w:tcPr>
    </w:tblStylePr>
  </w:style>
  <w:style w:type="character" w:customStyle="1" w:styleId="Heading5Char">
    <w:name w:val="Heading 5 Char"/>
    <w:basedOn w:val="DefaultParagraphFont"/>
    <w:link w:val="Heading5"/>
    <w:uiPriority w:val="9"/>
    <w:rsid w:val="006C32F1"/>
    <w:rPr>
      <w:rFonts w:ascii="Arial Bold" w:eastAsiaTheme="majorEastAsia" w:hAnsi="Arial Bold" w:cstheme="majorBidi"/>
      <w:b/>
      <w:color w:val="58595B"/>
      <w:sz w:val="22"/>
    </w:rPr>
  </w:style>
  <w:style w:type="character" w:customStyle="1" w:styleId="Heading6Char">
    <w:name w:val="Heading 6 Char"/>
    <w:basedOn w:val="DefaultParagraphFont"/>
    <w:link w:val="Heading6"/>
    <w:uiPriority w:val="9"/>
    <w:rsid w:val="006C32F1"/>
    <w:rPr>
      <w:rFonts w:asciiTheme="majorHAnsi" w:eastAsiaTheme="majorEastAsia" w:hAnsiTheme="majorHAnsi" w:cstheme="majorBidi"/>
      <w:i/>
      <w:iCs/>
      <w:color w:val="243F60" w:themeColor="accent1" w:themeShade="7F"/>
      <w:sz w:val="20"/>
    </w:rPr>
  </w:style>
  <w:style w:type="character" w:styleId="CommentReference">
    <w:name w:val="annotation reference"/>
    <w:basedOn w:val="DefaultParagraphFont"/>
    <w:uiPriority w:val="99"/>
    <w:unhideWhenUsed/>
    <w:rsid w:val="006C32F1"/>
    <w:rPr>
      <w:sz w:val="16"/>
      <w:szCs w:val="16"/>
    </w:rPr>
  </w:style>
  <w:style w:type="paragraph" w:styleId="CommentText">
    <w:name w:val="annotation text"/>
    <w:basedOn w:val="Normal"/>
    <w:link w:val="CommentTextChar"/>
    <w:uiPriority w:val="99"/>
    <w:unhideWhenUsed/>
    <w:rsid w:val="006C32F1"/>
    <w:rPr>
      <w:szCs w:val="20"/>
    </w:rPr>
  </w:style>
  <w:style w:type="character" w:customStyle="1" w:styleId="CommentTextChar">
    <w:name w:val="Comment Text Char"/>
    <w:basedOn w:val="DefaultParagraphFont"/>
    <w:link w:val="CommentText"/>
    <w:uiPriority w:val="99"/>
    <w:rsid w:val="006C32F1"/>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6C32F1"/>
    <w:rPr>
      <w:b/>
      <w:bCs/>
    </w:rPr>
  </w:style>
  <w:style w:type="character" w:customStyle="1" w:styleId="CommentSubjectChar">
    <w:name w:val="Comment Subject Char"/>
    <w:basedOn w:val="CommentTextChar"/>
    <w:link w:val="CommentSubject"/>
    <w:uiPriority w:val="99"/>
    <w:semiHidden/>
    <w:rsid w:val="006C32F1"/>
    <w:rPr>
      <w:rFonts w:ascii="Arial" w:hAnsi="Arial"/>
      <w:b/>
      <w:bCs/>
      <w:sz w:val="20"/>
      <w:szCs w:val="20"/>
    </w:rPr>
  </w:style>
  <w:style w:type="paragraph" w:styleId="ListParagraph">
    <w:name w:val="List Paragraph"/>
    <w:basedOn w:val="Normal"/>
    <w:link w:val="ListParagraphChar"/>
    <w:uiPriority w:val="1"/>
    <w:qFormat/>
    <w:rsid w:val="006C32F1"/>
    <w:pPr>
      <w:ind w:left="720"/>
      <w:contextualSpacing/>
    </w:pPr>
  </w:style>
  <w:style w:type="paragraph" w:styleId="Revision">
    <w:name w:val="Revision"/>
    <w:hidden/>
    <w:uiPriority w:val="99"/>
    <w:semiHidden/>
    <w:rsid w:val="00512CBD"/>
  </w:style>
  <w:style w:type="paragraph" w:customStyle="1" w:styleId="Figure">
    <w:name w:val="Figure"/>
    <w:basedOn w:val="Normal"/>
    <w:rsid w:val="006C32F1"/>
    <w:pPr>
      <w:jc w:val="center"/>
    </w:pPr>
  </w:style>
  <w:style w:type="paragraph" w:customStyle="1" w:styleId="BodyTextH5">
    <w:name w:val="Body Text H5"/>
    <w:basedOn w:val="Normal"/>
    <w:rsid w:val="006C32F1"/>
    <w:pPr>
      <w:ind w:left="720"/>
    </w:pPr>
  </w:style>
  <w:style w:type="paragraph" w:customStyle="1" w:styleId="Logo">
    <w:name w:val="Logo"/>
    <w:basedOn w:val="Normal"/>
    <w:rsid w:val="006C32F1"/>
    <w:pPr>
      <w:jc w:val="right"/>
    </w:pPr>
    <w:rPr>
      <w:rFonts w:cs="Arial"/>
      <w:noProof/>
      <w:color w:val="595959" w:themeColor="text1" w:themeTint="A6"/>
      <w:sz w:val="48"/>
      <w:szCs w:val="48"/>
    </w:rPr>
  </w:style>
  <w:style w:type="paragraph" w:customStyle="1" w:styleId="DisclaimerText">
    <w:name w:val="Disclaimer Text"/>
    <w:basedOn w:val="Normal"/>
    <w:rsid w:val="006C32F1"/>
    <w:pPr>
      <w:spacing w:before="120" w:line="288" w:lineRule="auto"/>
    </w:pPr>
    <w:rPr>
      <w:sz w:val="18"/>
      <w:szCs w:val="18"/>
    </w:rPr>
  </w:style>
  <w:style w:type="paragraph" w:styleId="Title">
    <w:name w:val="Title"/>
    <w:basedOn w:val="Normal"/>
    <w:next w:val="Normal"/>
    <w:link w:val="TitleChar"/>
    <w:uiPriority w:val="10"/>
    <w:qFormat/>
    <w:rsid w:val="006C32F1"/>
    <w:pPr>
      <w:pBdr>
        <w:bottom w:val="single" w:sz="4" w:space="1" w:color="262626" w:themeColor="text1" w:themeTint="D9"/>
      </w:pBdr>
      <w:ind w:left="3150"/>
    </w:pPr>
    <w:rPr>
      <w:rFonts w:asciiTheme="minorBidi" w:hAnsiTheme="minorBidi"/>
      <w:color w:val="262626" w:themeColor="text1" w:themeTint="D9"/>
      <w:sz w:val="46"/>
      <w:szCs w:val="46"/>
    </w:rPr>
  </w:style>
  <w:style w:type="character" w:customStyle="1" w:styleId="TitleChar">
    <w:name w:val="Title Char"/>
    <w:basedOn w:val="DefaultParagraphFont"/>
    <w:link w:val="Title"/>
    <w:uiPriority w:val="10"/>
    <w:rsid w:val="006C32F1"/>
    <w:rPr>
      <w:rFonts w:asciiTheme="minorBidi" w:hAnsiTheme="minorBidi"/>
      <w:color w:val="262626" w:themeColor="text1" w:themeTint="D9"/>
      <w:sz w:val="46"/>
      <w:szCs w:val="46"/>
    </w:rPr>
  </w:style>
  <w:style w:type="paragraph" w:styleId="Subtitle">
    <w:name w:val="Subtitle"/>
    <w:basedOn w:val="Normal"/>
    <w:next w:val="Normal"/>
    <w:link w:val="SubtitleChar"/>
    <w:uiPriority w:val="11"/>
    <w:qFormat/>
    <w:rsid w:val="006C32F1"/>
    <w:pPr>
      <w:spacing w:before="120"/>
      <w:ind w:left="3154"/>
    </w:pPr>
    <w:rPr>
      <w:rFonts w:ascii="Franklin Gothic Book" w:hAnsi="Franklin Gothic Book"/>
      <w:sz w:val="28"/>
      <w:szCs w:val="28"/>
    </w:rPr>
  </w:style>
  <w:style w:type="character" w:customStyle="1" w:styleId="SubtitleChar">
    <w:name w:val="Subtitle Char"/>
    <w:basedOn w:val="DefaultParagraphFont"/>
    <w:link w:val="Subtitle"/>
    <w:uiPriority w:val="11"/>
    <w:rsid w:val="006C32F1"/>
    <w:rPr>
      <w:rFonts w:ascii="Franklin Gothic Book" w:hAnsi="Franklin Gothic Book"/>
      <w:sz w:val="28"/>
      <w:szCs w:val="28"/>
    </w:rPr>
  </w:style>
  <w:style w:type="paragraph" w:customStyle="1" w:styleId="Table">
    <w:name w:val="Table"/>
    <w:basedOn w:val="Normal"/>
    <w:rsid w:val="006C32F1"/>
  </w:style>
  <w:style w:type="paragraph" w:customStyle="1" w:styleId="TNL2Bold">
    <w:name w:val="TNL2 + Bold"/>
    <w:basedOn w:val="TNL2"/>
    <w:rsid w:val="006C32F1"/>
    <w:rPr>
      <w:rFonts w:cs="Arial"/>
      <w:b/>
      <w:bCs/>
      <w:szCs w:val="20"/>
    </w:rPr>
  </w:style>
  <w:style w:type="paragraph" w:customStyle="1" w:styleId="IEMLogo">
    <w:name w:val="IEM Logo"/>
    <w:basedOn w:val="Normal"/>
    <w:rsid w:val="006C32F1"/>
    <w:pPr>
      <w:pBdr>
        <w:bottom w:val="single" w:sz="4" w:space="1" w:color="262626" w:themeColor="text1" w:themeTint="D9"/>
      </w:pBdr>
      <w:ind w:left="3150"/>
    </w:pPr>
    <w:rPr>
      <w:noProof/>
    </w:rPr>
  </w:style>
  <w:style w:type="paragraph" w:customStyle="1" w:styleId="CoverSpacing">
    <w:name w:val="Cover Spacing"/>
    <w:basedOn w:val="Normal"/>
    <w:rsid w:val="006C32F1"/>
    <w:pPr>
      <w:jc w:val="right"/>
    </w:pPr>
    <w:rPr>
      <w:rFonts w:cs="Arial"/>
      <w:color w:val="404040" w:themeColor="text1" w:themeTint="BF"/>
      <w:sz w:val="48"/>
      <w:szCs w:val="48"/>
    </w:rPr>
  </w:style>
  <w:style w:type="paragraph" w:customStyle="1" w:styleId="BoxedBullet">
    <w:name w:val="Boxed_Bullet"/>
    <w:basedOn w:val="Boxed"/>
    <w:rsid w:val="006C32F1"/>
    <w:pPr>
      <w:numPr>
        <w:numId w:val="3"/>
      </w:numPr>
      <w:spacing w:after="0"/>
    </w:pPr>
    <w:rPr>
      <w:b w:val="0"/>
    </w:rPr>
  </w:style>
  <w:style w:type="paragraph" w:customStyle="1" w:styleId="HeaderTitle">
    <w:name w:val="Header Title"/>
    <w:basedOn w:val="Normal"/>
    <w:rsid w:val="006C32F1"/>
    <w:pPr>
      <w:jc w:val="center"/>
    </w:pPr>
    <w:rPr>
      <w:spacing w:val="20"/>
    </w:rPr>
  </w:style>
  <w:style w:type="paragraph" w:customStyle="1" w:styleId="NumberH5">
    <w:name w:val="Number_H5"/>
    <w:basedOn w:val="Normal"/>
    <w:rsid w:val="006C32F1"/>
    <w:pPr>
      <w:numPr>
        <w:ilvl w:val="5"/>
        <w:numId w:val="7"/>
      </w:numPr>
      <w:spacing w:before="120"/>
    </w:pPr>
  </w:style>
  <w:style w:type="paragraph" w:customStyle="1" w:styleId="NL2H5">
    <w:name w:val="NL2_H5"/>
    <w:basedOn w:val="NumberH5"/>
    <w:rsid w:val="006C32F1"/>
    <w:pPr>
      <w:numPr>
        <w:ilvl w:val="6"/>
      </w:numPr>
    </w:pPr>
  </w:style>
  <w:style w:type="paragraph" w:customStyle="1" w:styleId="NL3H5">
    <w:name w:val="NL3_H5"/>
    <w:basedOn w:val="NL2H5"/>
    <w:rsid w:val="006C32F1"/>
    <w:pPr>
      <w:numPr>
        <w:ilvl w:val="7"/>
      </w:numPr>
    </w:pPr>
  </w:style>
  <w:style w:type="paragraph" w:customStyle="1" w:styleId="NL4H5">
    <w:name w:val="NL4_H5"/>
    <w:basedOn w:val="NL3H5"/>
    <w:rsid w:val="006C32F1"/>
    <w:pPr>
      <w:numPr>
        <w:ilvl w:val="8"/>
      </w:numPr>
    </w:pPr>
  </w:style>
  <w:style w:type="paragraph" w:customStyle="1" w:styleId="NL5H5">
    <w:name w:val="NL5_H5"/>
    <w:basedOn w:val="NL4H5"/>
    <w:rsid w:val="006C32F1"/>
    <w:pPr>
      <w:numPr>
        <w:ilvl w:val="4"/>
      </w:numPr>
    </w:pPr>
  </w:style>
  <w:style w:type="paragraph" w:customStyle="1" w:styleId="NL6H5">
    <w:name w:val="NL6_H5"/>
    <w:basedOn w:val="NL5H5"/>
    <w:rsid w:val="006C32F1"/>
  </w:style>
  <w:style w:type="paragraph" w:customStyle="1" w:styleId="NL7H5">
    <w:name w:val="NL7_H5"/>
    <w:basedOn w:val="NL6H5"/>
    <w:rsid w:val="006C32F1"/>
  </w:style>
  <w:style w:type="paragraph" w:customStyle="1" w:styleId="NL8H5">
    <w:name w:val="NL8_H5"/>
    <w:basedOn w:val="NL7H5"/>
    <w:rsid w:val="006C32F1"/>
  </w:style>
  <w:style w:type="paragraph" w:customStyle="1" w:styleId="NL9H5">
    <w:name w:val="NL9_H5"/>
    <w:basedOn w:val="NL8H5"/>
    <w:rsid w:val="006C32F1"/>
  </w:style>
  <w:style w:type="paragraph" w:customStyle="1" w:styleId="BulletH5">
    <w:name w:val="Bullet_H5"/>
    <w:basedOn w:val="ListParagraph"/>
    <w:rsid w:val="006C32F1"/>
    <w:pPr>
      <w:numPr>
        <w:ilvl w:val="5"/>
        <w:numId w:val="2"/>
      </w:numPr>
      <w:spacing w:before="120"/>
    </w:pPr>
  </w:style>
  <w:style w:type="paragraph" w:customStyle="1" w:styleId="BL2H5">
    <w:name w:val="BL2_H5"/>
    <w:basedOn w:val="BulletH5"/>
    <w:rsid w:val="006C32F1"/>
    <w:pPr>
      <w:numPr>
        <w:ilvl w:val="6"/>
      </w:numPr>
    </w:pPr>
  </w:style>
  <w:style w:type="paragraph" w:customStyle="1" w:styleId="BL3H5">
    <w:name w:val="BL3_H5"/>
    <w:basedOn w:val="BL2H5"/>
    <w:rsid w:val="006C32F1"/>
    <w:pPr>
      <w:numPr>
        <w:ilvl w:val="7"/>
      </w:numPr>
    </w:pPr>
  </w:style>
  <w:style w:type="paragraph" w:customStyle="1" w:styleId="BL4H5">
    <w:name w:val="BL4_H5"/>
    <w:basedOn w:val="BL3H5"/>
    <w:rsid w:val="006C32F1"/>
    <w:pPr>
      <w:numPr>
        <w:ilvl w:val="8"/>
      </w:numPr>
    </w:pPr>
  </w:style>
  <w:style w:type="paragraph" w:customStyle="1" w:styleId="BL5H5">
    <w:name w:val="BL5_H5"/>
    <w:basedOn w:val="BL4H5"/>
    <w:rsid w:val="006C32F1"/>
    <w:pPr>
      <w:numPr>
        <w:ilvl w:val="4"/>
      </w:numPr>
    </w:pPr>
  </w:style>
  <w:style w:type="paragraph" w:customStyle="1" w:styleId="BL6H5">
    <w:name w:val="BL6_H5"/>
    <w:basedOn w:val="BL5H5"/>
    <w:rsid w:val="006C32F1"/>
  </w:style>
  <w:style w:type="paragraph" w:customStyle="1" w:styleId="BL7H5">
    <w:name w:val="BL7_H5"/>
    <w:basedOn w:val="BL6H5"/>
    <w:rsid w:val="006C32F1"/>
  </w:style>
  <w:style w:type="paragraph" w:customStyle="1" w:styleId="BL8H5">
    <w:name w:val="BL8_H5"/>
    <w:basedOn w:val="BL7H5"/>
    <w:rsid w:val="006C32F1"/>
  </w:style>
  <w:style w:type="paragraph" w:customStyle="1" w:styleId="BL9H5">
    <w:name w:val="BL9_H5"/>
    <w:basedOn w:val="BL8H5"/>
    <w:rsid w:val="006C32F1"/>
  </w:style>
  <w:style w:type="paragraph" w:customStyle="1" w:styleId="BulletBodyText">
    <w:name w:val="Bullet Body Text"/>
    <w:basedOn w:val="BodyText"/>
    <w:qFormat/>
    <w:rsid w:val="001B558D"/>
    <w:pPr>
      <w:spacing w:before="120" w:after="120"/>
      <w:ind w:left="720"/>
    </w:pPr>
    <w:rPr>
      <w:rFonts w:cs="Segoe UI Semilight"/>
    </w:rPr>
  </w:style>
  <w:style w:type="paragraph" w:customStyle="1" w:styleId="BL2BodyText">
    <w:name w:val="BL2 Body Text"/>
    <w:basedOn w:val="Normal"/>
    <w:qFormat/>
    <w:rsid w:val="001B558D"/>
    <w:pPr>
      <w:numPr>
        <w:ilvl w:val="1"/>
      </w:numPr>
      <w:spacing w:before="120" w:after="120"/>
      <w:ind w:left="1080"/>
    </w:pPr>
    <w:rPr>
      <w:rFonts w:ascii="Segoe UI Semilight" w:eastAsia="Times New Roman" w:hAnsi="Segoe UI Semilight" w:cs="Segoe UI Semilight"/>
      <w:szCs w:val="20"/>
    </w:rPr>
  </w:style>
  <w:style w:type="paragraph" w:customStyle="1" w:styleId="BL3BodyText">
    <w:name w:val="BL3 Body Text"/>
    <w:basedOn w:val="Normal"/>
    <w:qFormat/>
    <w:rsid w:val="001B558D"/>
    <w:pPr>
      <w:numPr>
        <w:ilvl w:val="2"/>
      </w:numPr>
      <w:spacing w:before="120" w:after="120"/>
      <w:ind w:left="1440"/>
    </w:pPr>
    <w:rPr>
      <w:rFonts w:ascii="Segoe UI Semilight" w:eastAsia="Times New Roman" w:hAnsi="Segoe UI Semilight" w:cs="Segoe UI Semilight"/>
    </w:rPr>
  </w:style>
  <w:style w:type="character" w:customStyle="1" w:styleId="BulletChar">
    <w:name w:val="Bullet Char"/>
    <w:basedOn w:val="DefaultParagraphFont"/>
    <w:link w:val="Bullet"/>
    <w:locked/>
    <w:rsid w:val="000E4010"/>
    <w:rPr>
      <w:rFonts w:ascii="Segoe UI Semilight" w:hAnsi="Segoe UI Semilight" w:cs="Segoe UI Semilight"/>
      <w:sz w:val="20"/>
    </w:rPr>
  </w:style>
  <w:style w:type="paragraph" w:customStyle="1" w:styleId="NumberBodyText">
    <w:name w:val="Number Body Text"/>
    <w:basedOn w:val="BodyText"/>
    <w:qFormat/>
    <w:rsid w:val="00035836"/>
    <w:pPr>
      <w:spacing w:before="120"/>
      <w:ind w:left="720"/>
    </w:pPr>
  </w:style>
  <w:style w:type="paragraph" w:customStyle="1" w:styleId="NL2BodyText">
    <w:name w:val="NL2 Body Text"/>
    <w:basedOn w:val="BodyText"/>
    <w:qFormat/>
    <w:rsid w:val="00035836"/>
    <w:pPr>
      <w:spacing w:before="120"/>
      <w:ind w:left="1080"/>
    </w:pPr>
  </w:style>
  <w:style w:type="paragraph" w:customStyle="1" w:styleId="NL3BodyText">
    <w:name w:val="NL3 Body Text"/>
    <w:basedOn w:val="BodyText"/>
    <w:qFormat/>
    <w:rsid w:val="00035836"/>
    <w:pPr>
      <w:spacing w:before="120"/>
      <w:ind w:left="1440"/>
    </w:pPr>
    <w:rPr>
      <w:b/>
    </w:rPr>
  </w:style>
  <w:style w:type="paragraph" w:styleId="Quote">
    <w:name w:val="Quote"/>
    <w:basedOn w:val="Normal"/>
    <w:next w:val="Normal"/>
    <w:link w:val="QuoteChar"/>
    <w:uiPriority w:val="29"/>
    <w:qFormat/>
    <w:rsid w:val="00A348A4"/>
    <w:pPr>
      <w:spacing w:after="120"/>
      <w:ind w:left="1440" w:right="1440"/>
    </w:pPr>
    <w:rPr>
      <w:rFonts w:ascii="Segoe UI Semilight" w:hAnsi="Segoe UI Semilight"/>
      <w:i/>
    </w:rPr>
  </w:style>
  <w:style w:type="character" w:customStyle="1" w:styleId="QuoteChar">
    <w:name w:val="Quote Char"/>
    <w:basedOn w:val="DefaultParagraphFont"/>
    <w:link w:val="Quote"/>
    <w:uiPriority w:val="29"/>
    <w:rsid w:val="00A348A4"/>
    <w:rPr>
      <w:rFonts w:ascii="Segoe UI Semilight" w:hAnsi="Segoe UI Semilight"/>
      <w:i/>
      <w:sz w:val="20"/>
    </w:rPr>
  </w:style>
  <w:style w:type="paragraph" w:customStyle="1" w:styleId="BL4BodyText">
    <w:name w:val="BL4 Body Text"/>
    <w:basedOn w:val="BodyText"/>
    <w:rsid w:val="00290FAB"/>
    <w:pPr>
      <w:spacing w:before="120" w:after="120"/>
      <w:ind w:left="1800"/>
    </w:pPr>
  </w:style>
  <w:style w:type="paragraph" w:customStyle="1" w:styleId="BL5BodyText">
    <w:name w:val="BL5 Body Text"/>
    <w:basedOn w:val="BodyText"/>
    <w:rsid w:val="00290FAB"/>
    <w:pPr>
      <w:spacing w:before="120" w:after="120"/>
      <w:ind w:left="2160"/>
    </w:pPr>
  </w:style>
  <w:style w:type="paragraph" w:customStyle="1" w:styleId="BL6BodyText">
    <w:name w:val="BL6 Body Text"/>
    <w:basedOn w:val="BodyText"/>
    <w:rsid w:val="00290FAB"/>
    <w:pPr>
      <w:spacing w:before="120" w:after="120"/>
      <w:ind w:left="2520"/>
    </w:pPr>
  </w:style>
  <w:style w:type="paragraph" w:customStyle="1" w:styleId="BL7BodyText">
    <w:name w:val="BL7 Body Text"/>
    <w:basedOn w:val="BodyText"/>
    <w:rsid w:val="00290FAB"/>
    <w:pPr>
      <w:spacing w:before="120" w:after="120"/>
      <w:ind w:left="2880"/>
    </w:pPr>
  </w:style>
  <w:style w:type="paragraph" w:customStyle="1" w:styleId="BL8BodyText">
    <w:name w:val="BL8 Body Text"/>
    <w:basedOn w:val="BodyText"/>
    <w:rsid w:val="00290FAB"/>
    <w:pPr>
      <w:spacing w:before="120" w:after="120"/>
      <w:ind w:left="3240"/>
    </w:pPr>
  </w:style>
  <w:style w:type="paragraph" w:customStyle="1" w:styleId="BL9BodyText">
    <w:name w:val="BL9 Body Text"/>
    <w:basedOn w:val="BodyText"/>
    <w:rsid w:val="00290FAB"/>
    <w:pPr>
      <w:spacing w:before="120" w:after="120"/>
      <w:ind w:left="3600"/>
    </w:pPr>
  </w:style>
  <w:style w:type="paragraph" w:customStyle="1" w:styleId="NL4BodyText">
    <w:name w:val="NL4 Body Text"/>
    <w:basedOn w:val="BodyText"/>
    <w:rsid w:val="00035836"/>
    <w:pPr>
      <w:spacing w:before="120" w:after="120"/>
      <w:ind w:left="1800"/>
    </w:pPr>
  </w:style>
  <w:style w:type="paragraph" w:customStyle="1" w:styleId="NL5BodyText">
    <w:name w:val="NL5 Body Text"/>
    <w:basedOn w:val="BodyText"/>
    <w:rsid w:val="00035836"/>
    <w:pPr>
      <w:spacing w:before="120" w:after="120"/>
      <w:ind w:left="2160"/>
    </w:pPr>
  </w:style>
  <w:style w:type="paragraph" w:customStyle="1" w:styleId="NL6BodyText">
    <w:name w:val="NL6 Body Text"/>
    <w:basedOn w:val="BodyText"/>
    <w:rsid w:val="00035836"/>
    <w:pPr>
      <w:spacing w:before="120" w:after="120"/>
      <w:ind w:left="2520"/>
    </w:pPr>
  </w:style>
  <w:style w:type="paragraph" w:customStyle="1" w:styleId="NL7BodyText">
    <w:name w:val="NL7 Body Text"/>
    <w:basedOn w:val="BodyText"/>
    <w:rsid w:val="00035836"/>
    <w:pPr>
      <w:spacing w:before="120" w:after="120"/>
      <w:ind w:left="2880"/>
    </w:pPr>
  </w:style>
  <w:style w:type="paragraph" w:customStyle="1" w:styleId="NL8BodyText">
    <w:name w:val="NL8 Body Text"/>
    <w:basedOn w:val="BodyText"/>
    <w:rsid w:val="00035836"/>
    <w:pPr>
      <w:spacing w:before="120" w:after="120"/>
      <w:ind w:left="3240"/>
    </w:pPr>
  </w:style>
  <w:style w:type="paragraph" w:customStyle="1" w:styleId="NL9BodyText">
    <w:name w:val="NL9 Body Text"/>
    <w:basedOn w:val="BodyText"/>
    <w:rsid w:val="00035836"/>
    <w:pPr>
      <w:spacing w:before="120" w:after="120"/>
      <w:ind w:left="3600"/>
    </w:pPr>
  </w:style>
  <w:style w:type="paragraph" w:styleId="Bibliography">
    <w:name w:val="Bibliography"/>
    <w:basedOn w:val="Normal"/>
    <w:next w:val="Normal"/>
    <w:uiPriority w:val="37"/>
    <w:unhideWhenUsed/>
    <w:rsid w:val="006C32F1"/>
    <w:pPr>
      <w:spacing w:after="160" w:line="259" w:lineRule="auto"/>
    </w:pPr>
    <w:rPr>
      <w:rFonts w:asciiTheme="minorHAnsi" w:hAnsiTheme="minorHAnsi"/>
      <w:sz w:val="22"/>
      <w:szCs w:val="22"/>
    </w:rPr>
  </w:style>
  <w:style w:type="character" w:customStyle="1" w:styleId="ListParagraphChar">
    <w:name w:val="List Paragraph Char"/>
    <w:basedOn w:val="DefaultParagraphFont"/>
    <w:link w:val="ListParagraph"/>
    <w:uiPriority w:val="1"/>
    <w:rsid w:val="006C32F1"/>
    <w:rPr>
      <w:rFonts w:ascii="Arial" w:hAnsi="Arial"/>
      <w:sz w:val="20"/>
    </w:rPr>
  </w:style>
  <w:style w:type="paragraph" w:customStyle="1" w:styleId="Bullet8">
    <w:name w:val="Bullet 8"/>
    <w:basedOn w:val="ListParagraph"/>
    <w:rsid w:val="006C32F1"/>
    <w:pPr>
      <w:numPr>
        <w:numId w:val="4"/>
      </w:numPr>
      <w:spacing w:before="120"/>
      <w:contextualSpacing w:val="0"/>
    </w:pPr>
    <w:rPr>
      <w:rFonts w:cs="Arial"/>
      <w:i/>
      <w:sz w:val="24"/>
    </w:rPr>
  </w:style>
  <w:style w:type="paragraph" w:customStyle="1" w:styleId="Bullets">
    <w:name w:val="Bullets"/>
    <w:basedOn w:val="BodyText"/>
    <w:link w:val="BulletsChar"/>
    <w:qFormat/>
    <w:rsid w:val="006C32F1"/>
    <w:pPr>
      <w:numPr>
        <w:numId w:val="5"/>
      </w:numPr>
      <w:spacing w:before="40" w:after="120"/>
    </w:pPr>
    <w:rPr>
      <w:rFonts w:eastAsia="Calibri" w:cs="Arial"/>
      <w:sz w:val="22"/>
      <w:szCs w:val="20"/>
    </w:rPr>
  </w:style>
  <w:style w:type="character" w:customStyle="1" w:styleId="BulletsChar">
    <w:name w:val="Bullets Char"/>
    <w:basedOn w:val="DefaultParagraphFont"/>
    <w:link w:val="Bullets"/>
    <w:rsid w:val="006C32F1"/>
    <w:rPr>
      <w:rFonts w:ascii="Segoe UI Semilight" w:eastAsia="Calibri" w:hAnsi="Segoe UI Semilight" w:cs="Arial"/>
      <w:sz w:val="22"/>
      <w:szCs w:val="20"/>
    </w:rPr>
  </w:style>
  <w:style w:type="paragraph" w:customStyle="1" w:styleId="Bullets2">
    <w:name w:val="Bullets 2"/>
    <w:basedOn w:val="Bullets"/>
    <w:rsid w:val="006C32F1"/>
    <w:pPr>
      <w:numPr>
        <w:ilvl w:val="1"/>
      </w:numPr>
    </w:pPr>
  </w:style>
  <w:style w:type="paragraph" w:customStyle="1" w:styleId="Bullets3">
    <w:name w:val="Bullets 3"/>
    <w:rsid w:val="006C32F1"/>
    <w:pPr>
      <w:numPr>
        <w:ilvl w:val="2"/>
        <w:numId w:val="5"/>
      </w:numPr>
      <w:spacing w:before="120"/>
    </w:pPr>
    <w:rPr>
      <w:rFonts w:asciiTheme="minorHAnsi" w:eastAsia="Times New Roman" w:hAnsiTheme="minorHAnsi" w:cs="Arial"/>
      <w:bCs/>
      <w:szCs w:val="20"/>
    </w:rPr>
  </w:style>
  <w:style w:type="character" w:customStyle="1" w:styleId="CaptionChar">
    <w:name w:val="Caption Char"/>
    <w:basedOn w:val="BodyTextChar"/>
    <w:link w:val="Caption"/>
    <w:uiPriority w:val="35"/>
    <w:rsid w:val="006C32F1"/>
    <w:rPr>
      <w:rFonts w:ascii="Trebuchet MS" w:hAnsi="Trebuchet MS" w:cs="Arial"/>
      <w:sz w:val="20"/>
      <w:szCs w:val="22"/>
    </w:rPr>
  </w:style>
  <w:style w:type="paragraph" w:customStyle="1" w:styleId="Default">
    <w:name w:val="Default"/>
    <w:rsid w:val="006C32F1"/>
    <w:pPr>
      <w:autoSpaceDE w:val="0"/>
      <w:autoSpaceDN w:val="0"/>
      <w:adjustRightInd w:val="0"/>
    </w:pPr>
    <w:rPr>
      <w:rFonts w:ascii="Cambria" w:hAnsi="Cambria" w:cs="Cambria"/>
      <w:color w:val="000000"/>
    </w:rPr>
  </w:style>
  <w:style w:type="character" w:styleId="Emphasis">
    <w:name w:val="Emphasis"/>
    <w:basedOn w:val="DefaultParagraphFont"/>
    <w:uiPriority w:val="20"/>
    <w:qFormat/>
    <w:rsid w:val="006C32F1"/>
    <w:rPr>
      <w:rFonts w:ascii="Segoe UI Semibold" w:hAnsi="Segoe UI Semibold"/>
      <w:b w:val="0"/>
      <w:i w:val="0"/>
      <w:iCs/>
    </w:rPr>
  </w:style>
  <w:style w:type="table" w:customStyle="1" w:styleId="FEMATable">
    <w:name w:val="FEMA Table"/>
    <w:basedOn w:val="TableNormal"/>
    <w:uiPriority w:val="99"/>
    <w:rsid w:val="006C32F1"/>
    <w:tblPr>
      <w:tblStyleRowBandSize w:val="1"/>
      <w:tblStyleColBandSize w:val="1"/>
      <w:tblBorders>
        <w:top w:val="single" w:sz="36" w:space="0" w:color="005288"/>
        <w:bottom w:val="single" w:sz="36" w:space="0" w:color="005288"/>
        <w:insideH w:val="single" w:sz="4" w:space="0" w:color="auto"/>
        <w:insideV w:val="single" w:sz="4" w:space="0" w:color="auto"/>
      </w:tblBorders>
    </w:tblPr>
    <w:tblStylePr w:type="firstRow">
      <w:tblPr/>
      <w:tcPr>
        <w:tcBorders>
          <w:bottom w:val="double" w:sz="4" w:space="0" w:color="auto"/>
          <w:insideH w:val="single" w:sz="4" w:space="0" w:color="auto"/>
          <w:insideV w:val="single" w:sz="4" w:space="0" w:color="auto"/>
        </w:tcBorders>
        <w:shd w:val="clear" w:color="auto" w:fill="0078AE"/>
      </w:tcPr>
    </w:tblStylePr>
    <w:tblStylePr w:type="band1Vert">
      <w:tblPr/>
      <w:tcPr>
        <w:tcBorders>
          <w:insideH w:val="single" w:sz="4" w:space="0" w:color="auto"/>
          <w:insideV w:val="single" w:sz="4" w:space="0" w:color="auto"/>
        </w:tcBorders>
      </w:tcPr>
    </w:tblStylePr>
    <w:tblStylePr w:type="band2Vert">
      <w:tblPr/>
      <w:tcPr>
        <w:tcBorders>
          <w:insideH w:val="single" w:sz="4" w:space="0" w:color="auto"/>
          <w:insideV w:val="single" w:sz="4" w:space="0" w:color="auto"/>
        </w:tcBorders>
      </w:tcPr>
    </w:tblStylePr>
    <w:tblStylePr w:type="band1Horz">
      <w:tblPr/>
      <w:tcPr>
        <w:tcBorders>
          <w:insideH w:val="single" w:sz="4" w:space="0" w:color="auto"/>
          <w:insideV w:val="single" w:sz="4" w:space="0" w:color="auto"/>
        </w:tcBorders>
      </w:tcPr>
    </w:tblStylePr>
    <w:tblStylePr w:type="band2Horz">
      <w:tblPr/>
      <w:tcPr>
        <w:tcBorders>
          <w:insideH w:val="single" w:sz="4" w:space="0" w:color="auto"/>
          <w:insideV w:val="single" w:sz="4" w:space="0" w:color="auto"/>
        </w:tcBorders>
      </w:tcPr>
    </w:tblStylePr>
  </w:style>
  <w:style w:type="character" w:styleId="FollowedHyperlink">
    <w:name w:val="FollowedHyperlink"/>
    <w:basedOn w:val="DefaultParagraphFont"/>
    <w:uiPriority w:val="99"/>
    <w:semiHidden/>
    <w:unhideWhenUsed/>
    <w:rsid w:val="006C32F1"/>
    <w:rPr>
      <w:color w:val="800080" w:themeColor="followedHyperlink"/>
      <w:u w:val="single"/>
    </w:rPr>
  </w:style>
  <w:style w:type="paragraph" w:customStyle="1" w:styleId="Graphic">
    <w:name w:val="Graphic"/>
    <w:basedOn w:val="BodyText"/>
    <w:qFormat/>
    <w:rsid w:val="006C32F1"/>
    <w:pPr>
      <w:spacing w:before="120" w:after="120"/>
      <w:jc w:val="center"/>
    </w:pPr>
    <w:rPr>
      <w:rFonts w:eastAsia="Calibri" w:cs="Arial"/>
      <w:noProof/>
      <w:sz w:val="22"/>
      <w:szCs w:val="20"/>
    </w:rPr>
  </w:style>
  <w:style w:type="character" w:customStyle="1" w:styleId="Heading7Char">
    <w:name w:val="Heading 7 Char"/>
    <w:basedOn w:val="DefaultParagraphFont"/>
    <w:link w:val="Heading7"/>
    <w:uiPriority w:val="1"/>
    <w:rsid w:val="006C32F1"/>
    <w:rPr>
      <w:rFonts w:ascii="Segoe UI Semilight" w:eastAsia="Calibri" w:hAnsi="Segoe UI Semilight" w:cs="Arial"/>
      <w:sz w:val="20"/>
      <w:szCs w:val="20"/>
    </w:rPr>
  </w:style>
  <w:style w:type="character" w:styleId="LineNumber">
    <w:name w:val="line number"/>
    <w:basedOn w:val="DefaultParagraphFont"/>
    <w:uiPriority w:val="99"/>
    <w:semiHidden/>
    <w:unhideWhenUsed/>
    <w:rsid w:val="006C32F1"/>
  </w:style>
  <w:style w:type="paragraph" w:styleId="NormalWeb">
    <w:name w:val="Normal (Web)"/>
    <w:basedOn w:val="Normal"/>
    <w:uiPriority w:val="99"/>
    <w:semiHidden/>
    <w:unhideWhenUsed/>
    <w:rsid w:val="006C32F1"/>
    <w:pPr>
      <w:spacing w:before="100" w:beforeAutospacing="1" w:after="100" w:afterAutospacing="1"/>
    </w:pPr>
    <w:rPr>
      <w:rFonts w:ascii="Times New Roman" w:eastAsia="Times New Roman" w:hAnsi="Times New Roman" w:cs="Times New Roman"/>
      <w:sz w:val="24"/>
    </w:rPr>
  </w:style>
  <w:style w:type="paragraph" w:customStyle="1" w:styleId="Numbers">
    <w:name w:val="Numbers"/>
    <w:basedOn w:val="BodyText"/>
    <w:uiPriority w:val="1"/>
    <w:rsid w:val="006C32F1"/>
    <w:pPr>
      <w:numPr>
        <w:numId w:val="9"/>
      </w:numPr>
      <w:spacing w:before="120" w:after="120"/>
    </w:pPr>
    <w:rPr>
      <w:rFonts w:eastAsia="Calibri" w:cs="Arial"/>
      <w:sz w:val="22"/>
      <w:szCs w:val="20"/>
    </w:rPr>
  </w:style>
  <w:style w:type="paragraph" w:customStyle="1" w:styleId="Numbers2">
    <w:name w:val="Numbers 2"/>
    <w:basedOn w:val="Numbers"/>
    <w:uiPriority w:val="1"/>
    <w:rsid w:val="006C32F1"/>
    <w:pPr>
      <w:numPr>
        <w:ilvl w:val="1"/>
      </w:numPr>
    </w:pPr>
  </w:style>
  <w:style w:type="paragraph" w:customStyle="1" w:styleId="Numbers3">
    <w:name w:val="Numbers 3"/>
    <w:basedOn w:val="Numbers"/>
    <w:uiPriority w:val="1"/>
    <w:rsid w:val="006C32F1"/>
    <w:pPr>
      <w:numPr>
        <w:ilvl w:val="2"/>
      </w:numPr>
    </w:pPr>
  </w:style>
  <w:style w:type="character" w:customStyle="1" w:styleId="OL4Char">
    <w:name w:val="OL4 Char"/>
    <w:basedOn w:val="DefaultParagraphFont"/>
    <w:link w:val="OL4"/>
    <w:uiPriority w:val="99"/>
    <w:locked/>
    <w:rsid w:val="006C32F1"/>
    <w:rPr>
      <w:rFonts w:ascii="Arial" w:hAnsi="Arial"/>
      <w:sz w:val="20"/>
    </w:rPr>
  </w:style>
  <w:style w:type="paragraph" w:customStyle="1" w:styleId="Outlinebullets">
    <w:name w:val="Outline bullets"/>
    <w:basedOn w:val="BodyText"/>
    <w:rsid w:val="006C32F1"/>
    <w:pPr>
      <w:numPr>
        <w:ilvl w:val="1"/>
        <w:numId w:val="11"/>
      </w:numPr>
      <w:spacing w:before="120" w:after="120"/>
    </w:pPr>
    <w:rPr>
      <w:b/>
      <w:bCs/>
      <w:i/>
      <w:iCs/>
    </w:rPr>
  </w:style>
  <w:style w:type="paragraph" w:customStyle="1" w:styleId="Outlinelevel1">
    <w:name w:val="Outline level 1"/>
    <w:basedOn w:val="Outlinebullets"/>
    <w:rsid w:val="006C32F1"/>
    <w:pPr>
      <w:numPr>
        <w:ilvl w:val="0"/>
        <w:numId w:val="0"/>
      </w:numPr>
    </w:pPr>
    <w:rPr>
      <w:rFonts w:eastAsia="Times New Roman" w:cs="Times New Roman"/>
      <w:szCs w:val="20"/>
    </w:rPr>
  </w:style>
  <w:style w:type="paragraph" w:customStyle="1" w:styleId="outlinelevel10">
    <w:name w:val="outline level 1"/>
    <w:basedOn w:val="Outlinebullets"/>
    <w:qFormat/>
    <w:rsid w:val="006C32F1"/>
    <w:pPr>
      <w:numPr>
        <w:numId w:val="0"/>
      </w:numPr>
    </w:pPr>
  </w:style>
  <w:style w:type="paragraph" w:customStyle="1" w:styleId="Outline-font">
    <w:name w:val="Outline-font"/>
    <w:basedOn w:val="Bullet"/>
    <w:qFormat/>
    <w:rsid w:val="006C32F1"/>
    <w:pPr>
      <w:numPr>
        <w:numId w:val="0"/>
      </w:numPr>
      <w:ind w:left="720"/>
    </w:pPr>
    <w:rPr>
      <w:rFonts w:ascii="Cambria" w:hAnsi="Cambria"/>
      <w:b/>
    </w:rPr>
  </w:style>
  <w:style w:type="character" w:customStyle="1" w:styleId="st1">
    <w:name w:val="st1"/>
    <w:basedOn w:val="DefaultParagraphFont"/>
    <w:rsid w:val="006C32F1"/>
  </w:style>
  <w:style w:type="character" w:styleId="Strong">
    <w:name w:val="Strong"/>
    <w:basedOn w:val="DefaultParagraphFont"/>
    <w:uiPriority w:val="22"/>
    <w:qFormat/>
    <w:rsid w:val="006C32F1"/>
    <w:rPr>
      <w:b/>
      <w:bCs/>
    </w:rPr>
  </w:style>
  <w:style w:type="paragraph" w:customStyle="1" w:styleId="StyleOutlinebulletsLeft0Firstline0">
    <w:name w:val="Style Outline bullets + Left:  0&quot; First line:  0&quot;"/>
    <w:basedOn w:val="Outlinebullets"/>
    <w:rsid w:val="006C32F1"/>
    <w:pPr>
      <w:numPr>
        <w:ilvl w:val="0"/>
        <w:numId w:val="0"/>
      </w:numPr>
      <w:ind w:left="720"/>
    </w:pPr>
    <w:rPr>
      <w:rFonts w:eastAsia="Times New Roman" w:cs="Times New Roman"/>
      <w:szCs w:val="20"/>
    </w:rPr>
  </w:style>
  <w:style w:type="table" w:customStyle="1" w:styleId="TableGrid1">
    <w:name w:val="Table Grid1"/>
    <w:basedOn w:val="TableNormal"/>
    <w:next w:val="TableGrid"/>
    <w:rsid w:val="006C32F1"/>
    <w:rPr>
      <w:rFonts w:asciiTheme="minorHAnsi" w:hAnsiTheme="minorHAnsi"/>
      <w:color w:val="FFFFFF" w:themeColor="background1"/>
      <w:sz w:val="22"/>
      <w:szCs w:val="22"/>
    </w:rPr>
    <w:tblPr>
      <w:tblStyleRow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FFF" w:themeFill="background1"/>
    </w:tcPr>
    <w:tblStylePr w:type="firstRow">
      <w:tblPr/>
      <w:tcPr>
        <w:shd w:val="clear" w:color="auto" w:fill="005A9E"/>
      </w:tcPr>
    </w:tblStylePr>
    <w:tblStylePr w:type="band1Horz">
      <w:rPr>
        <w:color w:val="auto"/>
      </w:rPr>
      <w:tblPr/>
      <w:tcPr>
        <w:shd w:val="clear" w:color="auto" w:fill="F2F2F2"/>
      </w:tcPr>
    </w:tblStylePr>
    <w:tblStylePr w:type="band2Horz">
      <w:rPr>
        <w:color w:val="auto"/>
      </w:rPr>
      <w:tblPr/>
      <w:tcPr>
        <w:tcBorders>
          <w:top w:val="nil"/>
          <w:left w:val="nil"/>
          <w:bottom w:val="nil"/>
          <w:right w:val="nil"/>
          <w:insideH w:val="nil"/>
          <w:insideV w:val="nil"/>
        </w:tcBorders>
        <w:shd w:val="clear" w:color="auto" w:fill="F2F2F2"/>
      </w:tcPr>
    </w:tblStylePr>
  </w:style>
  <w:style w:type="paragraph" w:customStyle="1" w:styleId="TableHeading">
    <w:name w:val="Table Heading"/>
    <w:rsid w:val="006C32F1"/>
    <w:pPr>
      <w:keepNext/>
      <w:keepLines/>
      <w:spacing w:before="40" w:after="40"/>
      <w:jc w:val="center"/>
    </w:pPr>
    <w:rPr>
      <w:rFonts w:asciiTheme="minorHAnsi" w:eastAsia="Times New Roman" w:hAnsiTheme="minorHAnsi" w:cs="Tahoma"/>
      <w:bCs/>
      <w:color w:val="FFFFFF" w:themeColor="background1"/>
      <w:sz w:val="22"/>
      <w:szCs w:val="22"/>
    </w:rPr>
  </w:style>
  <w:style w:type="table" w:customStyle="1" w:styleId="TableSubhead">
    <w:name w:val="Table Subhead"/>
    <w:basedOn w:val="TableNormal"/>
    <w:uiPriority w:val="99"/>
    <w:rsid w:val="006C32F1"/>
    <w:rPr>
      <w:rFonts w:asciiTheme="minorHAnsi" w:hAnsiTheme="minorHAnsi"/>
      <w:sz w:val="22"/>
      <w:szCs w:val="22"/>
    </w:rPr>
    <w:tblPr>
      <w:tblBorders>
        <w:top w:val="single" w:sz="4" w:space="0" w:color="005A9E"/>
        <w:bottom w:val="single" w:sz="4" w:space="0" w:color="005A9E"/>
        <w:insideH w:val="single" w:sz="4" w:space="0" w:color="005A9E"/>
        <w:insideV w:val="single" w:sz="4" w:space="0" w:color="005A9E"/>
      </w:tblBorders>
    </w:tblPr>
    <w:tblStylePr w:type="firstRow">
      <w:rPr>
        <w:color w:val="FFFFFF" w:themeColor="background1"/>
      </w:rPr>
      <w:tblPr/>
      <w:tcPr>
        <w:shd w:val="clear" w:color="auto" w:fill="005A9E"/>
      </w:tcPr>
    </w:tblStylePr>
    <w:tblStylePr w:type="firstCol">
      <w:tblPr/>
      <w:tcPr>
        <w:shd w:val="clear" w:color="auto" w:fill="F2F2F2"/>
      </w:tcPr>
    </w:tblStylePr>
  </w:style>
  <w:style w:type="paragraph" w:customStyle="1" w:styleId="TableText0">
    <w:name w:val="Table Text"/>
    <w:aliases w:val="tt,table text,Table Title,table titles,Table Titles,table title,tx,t,tabletext,table tex,tabletext Char"/>
    <w:link w:val="TableTextChar0"/>
    <w:qFormat/>
    <w:rsid w:val="006C32F1"/>
    <w:pPr>
      <w:spacing w:before="40" w:after="40"/>
    </w:pPr>
    <w:rPr>
      <w:rFonts w:asciiTheme="minorHAnsi" w:eastAsia="Times New Roman" w:hAnsiTheme="minorHAnsi" w:cs="Tahoma"/>
      <w:bCs/>
      <w:sz w:val="22"/>
      <w:szCs w:val="22"/>
    </w:rPr>
  </w:style>
  <w:style w:type="character" w:customStyle="1" w:styleId="TableTextChar0">
    <w:name w:val="Table Text Char"/>
    <w:link w:val="TableText0"/>
    <w:locked/>
    <w:rsid w:val="006C32F1"/>
    <w:rPr>
      <w:rFonts w:asciiTheme="minorHAnsi" w:eastAsia="Times New Roman" w:hAnsiTheme="minorHAnsi" w:cs="Tahoma"/>
      <w:bCs/>
      <w:sz w:val="22"/>
      <w:szCs w:val="22"/>
    </w:rPr>
  </w:style>
  <w:style w:type="paragraph" w:customStyle="1" w:styleId="TextBoxText">
    <w:name w:val="Text Box Text"/>
    <w:qFormat/>
    <w:rsid w:val="006C32F1"/>
    <w:pPr>
      <w:spacing w:before="40" w:after="40"/>
      <w:ind w:left="216"/>
    </w:pPr>
    <w:rPr>
      <w:rFonts w:ascii="Segoe UI Semilight" w:eastAsia="Times New Roman" w:hAnsi="Segoe UI Semilight" w:cs="Tahoma"/>
      <w:sz w:val="20"/>
      <w:szCs w:val="20"/>
    </w:rPr>
  </w:style>
  <w:style w:type="paragraph" w:customStyle="1" w:styleId="TextBoxTitle">
    <w:name w:val="Text Box Title"/>
    <w:basedOn w:val="TextBoxText"/>
    <w:qFormat/>
    <w:rsid w:val="006C32F1"/>
    <w:pPr>
      <w:spacing w:after="80"/>
      <w:jc w:val="center"/>
    </w:pPr>
    <w:rPr>
      <w:rFonts w:ascii="Segoe UI Semibold" w:hAnsi="Segoe UI Semibold"/>
      <w:sz w:val="24"/>
    </w:rPr>
  </w:style>
  <w:style w:type="paragraph" w:styleId="TOC4">
    <w:name w:val="toc 4"/>
    <w:basedOn w:val="Normal"/>
    <w:next w:val="Normal"/>
    <w:autoRedefine/>
    <w:uiPriority w:val="39"/>
    <w:unhideWhenUsed/>
    <w:rsid w:val="006C32F1"/>
    <w:pPr>
      <w:spacing w:after="100" w:line="259" w:lineRule="auto"/>
      <w:ind w:left="660"/>
    </w:pPr>
    <w:rPr>
      <w:rFonts w:asciiTheme="minorHAnsi" w:eastAsiaTheme="minorEastAsia" w:hAnsiTheme="minorHAnsi"/>
      <w:sz w:val="22"/>
      <w:szCs w:val="22"/>
    </w:rPr>
  </w:style>
  <w:style w:type="paragraph" w:styleId="TOC5">
    <w:name w:val="toc 5"/>
    <w:basedOn w:val="Normal"/>
    <w:next w:val="Normal"/>
    <w:autoRedefine/>
    <w:uiPriority w:val="39"/>
    <w:unhideWhenUsed/>
    <w:rsid w:val="006C32F1"/>
    <w:pPr>
      <w:spacing w:after="100" w:line="259" w:lineRule="auto"/>
      <w:ind w:left="880"/>
    </w:pPr>
    <w:rPr>
      <w:rFonts w:asciiTheme="minorHAnsi" w:eastAsiaTheme="minorEastAsia" w:hAnsiTheme="minorHAnsi"/>
      <w:sz w:val="22"/>
      <w:szCs w:val="22"/>
    </w:rPr>
  </w:style>
  <w:style w:type="paragraph" w:styleId="TOC6">
    <w:name w:val="toc 6"/>
    <w:basedOn w:val="Normal"/>
    <w:next w:val="Normal"/>
    <w:autoRedefine/>
    <w:uiPriority w:val="39"/>
    <w:unhideWhenUsed/>
    <w:rsid w:val="006C32F1"/>
    <w:pPr>
      <w:spacing w:after="100" w:line="259" w:lineRule="auto"/>
      <w:ind w:left="1100"/>
    </w:pPr>
    <w:rPr>
      <w:rFonts w:asciiTheme="minorHAnsi" w:eastAsiaTheme="minorEastAsia" w:hAnsiTheme="minorHAnsi"/>
      <w:sz w:val="22"/>
      <w:szCs w:val="22"/>
    </w:rPr>
  </w:style>
  <w:style w:type="paragraph" w:styleId="TOC7">
    <w:name w:val="toc 7"/>
    <w:basedOn w:val="Normal"/>
    <w:next w:val="Normal"/>
    <w:autoRedefine/>
    <w:uiPriority w:val="39"/>
    <w:unhideWhenUsed/>
    <w:rsid w:val="006C32F1"/>
    <w:pPr>
      <w:spacing w:after="100" w:line="259" w:lineRule="auto"/>
      <w:ind w:left="1320"/>
    </w:pPr>
    <w:rPr>
      <w:rFonts w:asciiTheme="minorHAnsi" w:eastAsiaTheme="minorEastAsia" w:hAnsiTheme="minorHAnsi"/>
      <w:sz w:val="22"/>
      <w:szCs w:val="22"/>
    </w:rPr>
  </w:style>
  <w:style w:type="paragraph" w:styleId="TOC8">
    <w:name w:val="toc 8"/>
    <w:basedOn w:val="Normal"/>
    <w:next w:val="Normal"/>
    <w:autoRedefine/>
    <w:uiPriority w:val="39"/>
    <w:unhideWhenUsed/>
    <w:rsid w:val="006C32F1"/>
    <w:pPr>
      <w:spacing w:after="100" w:line="259" w:lineRule="auto"/>
      <w:ind w:left="1540"/>
    </w:pPr>
    <w:rPr>
      <w:rFonts w:asciiTheme="minorHAnsi" w:eastAsiaTheme="minorEastAsia" w:hAnsiTheme="minorHAnsi"/>
      <w:sz w:val="22"/>
      <w:szCs w:val="22"/>
    </w:rPr>
  </w:style>
  <w:style w:type="paragraph" w:styleId="TOC9">
    <w:name w:val="toc 9"/>
    <w:basedOn w:val="Normal"/>
    <w:next w:val="Normal"/>
    <w:autoRedefine/>
    <w:uiPriority w:val="39"/>
    <w:unhideWhenUsed/>
    <w:rsid w:val="006C32F1"/>
    <w:pPr>
      <w:spacing w:after="100" w:line="259" w:lineRule="auto"/>
      <w:ind w:left="1760"/>
    </w:pPr>
    <w:rPr>
      <w:rFonts w:asciiTheme="minorHAnsi" w:eastAsiaTheme="minorEastAsia" w:hAnsiTheme="minorHAnsi"/>
      <w:sz w:val="22"/>
      <w:szCs w:val="22"/>
    </w:rPr>
  </w:style>
  <w:style w:type="character" w:styleId="UnresolvedMention">
    <w:name w:val="Unresolved Mention"/>
    <w:basedOn w:val="DefaultParagraphFont"/>
    <w:uiPriority w:val="99"/>
    <w:semiHidden/>
    <w:unhideWhenUsed/>
    <w:rsid w:val="006C32F1"/>
    <w:rPr>
      <w:color w:val="605E5C"/>
      <w:shd w:val="clear" w:color="auto" w:fill="E1DFDD"/>
    </w:rPr>
  </w:style>
  <w:style w:type="paragraph" w:customStyle="1" w:styleId="SectionHeading">
    <w:name w:val="Section Heading"/>
    <w:basedOn w:val="Heading1"/>
    <w:link w:val="SectionHeadingChar"/>
    <w:qFormat/>
    <w:rsid w:val="007E525E"/>
    <w:pPr>
      <w:numPr>
        <w:numId w:val="0"/>
      </w:numPr>
      <w:pBdr>
        <w:bottom w:val="none" w:sz="0" w:space="0" w:color="auto"/>
      </w:pBdr>
    </w:pPr>
    <w:rPr>
      <w:sz w:val="48"/>
    </w:rPr>
  </w:style>
  <w:style w:type="character" w:customStyle="1" w:styleId="SectionHeadingChar">
    <w:name w:val="Section Heading Char"/>
    <w:basedOn w:val="Heading1Char"/>
    <w:link w:val="SectionHeading"/>
    <w:rsid w:val="007E525E"/>
    <w:rPr>
      <w:rFonts w:ascii="Segoe UI Semilight" w:eastAsiaTheme="majorEastAsia" w:hAnsi="Segoe UI Semilight" w:cstheme="majorBidi"/>
      <w:b/>
      <w:bCs/>
      <w:color w:val="58595B"/>
      <w:sz w:val="48"/>
      <w:szCs w:val="28"/>
    </w:rPr>
  </w:style>
  <w:style w:type="character" w:customStyle="1" w:styleId="TOCTitleChar">
    <w:name w:val="TOC Title Char"/>
    <w:basedOn w:val="DefaultParagraphFont"/>
    <w:link w:val="TOCTitle"/>
    <w:rsid w:val="003F368B"/>
    <w:rPr>
      <w:rFonts w:ascii="Segoe UI Semilight" w:eastAsiaTheme="majorEastAsia" w:hAnsi="Segoe UI Semilight" w:cstheme="majorBidi"/>
      <w:bCs/>
      <w:color w:val="00456A"/>
      <w:sz w:val="38"/>
      <w:szCs w:val="28"/>
    </w:rPr>
  </w:style>
  <w:style w:type="character" w:customStyle="1" w:styleId="blueten1">
    <w:name w:val="blueten1"/>
    <w:basedOn w:val="DefaultParagraphFont"/>
    <w:rsid w:val="007F7C0D"/>
    <w:rPr>
      <w:rFonts w:ascii="Verdana" w:hAnsi="Verdana" w:hint="default"/>
      <w:color w:val="000000"/>
      <w:sz w:val="19"/>
      <w:szCs w:val="19"/>
    </w:rPr>
  </w:style>
  <w:style w:type="table" w:styleId="GridTable4">
    <w:name w:val="Grid Table 4"/>
    <w:basedOn w:val="TableNormal"/>
    <w:uiPriority w:val="49"/>
    <w:rsid w:val="00360122"/>
    <w:rPr>
      <w:rFonts w:asciiTheme="minorHAnsi" w:hAnsiTheme="minorHAnsi"/>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OutlineChar">
    <w:name w:val="Outline Char"/>
    <w:basedOn w:val="DefaultParagraphFont"/>
    <w:link w:val="Outline"/>
    <w:uiPriority w:val="99"/>
    <w:locked/>
    <w:rsid w:val="004C3ADC"/>
    <w:rPr>
      <w:rFonts w:ascii="Segoe UI Semilight" w:hAnsi="Segoe UI Semilight"/>
      <w:b/>
      <w:sz w:val="20"/>
    </w:rPr>
  </w:style>
  <w:style w:type="character" w:customStyle="1" w:styleId="TableTextChar">
    <w:name w:val="TableText Char"/>
    <w:basedOn w:val="DefaultParagraphFont"/>
    <w:link w:val="TableText"/>
    <w:locked/>
    <w:rsid w:val="00E54D69"/>
    <w:rPr>
      <w:rFonts w:ascii="Segoe UI Semilight" w:hAnsi="Segoe UI Semilight"/>
      <w:sz w:val="20"/>
      <w:szCs w:val="19"/>
    </w:rPr>
  </w:style>
  <w:style w:type="character" w:customStyle="1" w:styleId="Shaded">
    <w:name w:val="Shaded"/>
    <w:basedOn w:val="DefaultParagraphFont"/>
    <w:uiPriority w:val="1"/>
    <w:qFormat/>
    <w:rsid w:val="001B205E"/>
  </w:style>
  <w:style w:type="paragraph" w:customStyle="1" w:styleId="Blankt">
    <w:name w:val="Blankt"/>
    <w:basedOn w:val="BodyText"/>
    <w:rsid w:val="00010082"/>
  </w:style>
  <w:style w:type="paragraph" w:customStyle="1" w:styleId="Headin3">
    <w:name w:val="Headin 3"/>
    <w:basedOn w:val="FakeHeading2"/>
    <w:rsid w:val="00723A7F"/>
  </w:style>
  <w:style w:type="paragraph" w:customStyle="1" w:styleId="Boodyt">
    <w:name w:val="Boody t"/>
    <w:basedOn w:val="Heading3"/>
    <w:rsid w:val="000139F5"/>
  </w:style>
  <w:style w:type="paragraph" w:customStyle="1" w:styleId="TableHeader0">
    <w:name w:val="Table Header"/>
    <w:basedOn w:val="TableHeader"/>
    <w:rsid w:val="00485E40"/>
    <w:rPr>
      <w:shd w:val="clear" w:color="auto" w:fill="D9D9D9" w:themeFill="background1" w:themeFillShade="D9"/>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7757175">
      <w:bodyDiv w:val="1"/>
      <w:marLeft w:val="0"/>
      <w:marRight w:val="0"/>
      <w:marTop w:val="0"/>
      <w:marBottom w:val="0"/>
      <w:divBdr>
        <w:top w:val="none" w:sz="0" w:space="0" w:color="auto"/>
        <w:left w:val="none" w:sz="0" w:space="0" w:color="auto"/>
        <w:bottom w:val="none" w:sz="0" w:space="0" w:color="auto"/>
        <w:right w:val="none" w:sz="0" w:space="0" w:color="auto"/>
      </w:divBdr>
    </w:div>
    <w:div w:id="191770508">
      <w:bodyDiv w:val="1"/>
      <w:marLeft w:val="0"/>
      <w:marRight w:val="0"/>
      <w:marTop w:val="0"/>
      <w:marBottom w:val="0"/>
      <w:divBdr>
        <w:top w:val="none" w:sz="0" w:space="0" w:color="auto"/>
        <w:left w:val="none" w:sz="0" w:space="0" w:color="auto"/>
        <w:bottom w:val="none" w:sz="0" w:space="0" w:color="auto"/>
        <w:right w:val="none" w:sz="0" w:space="0" w:color="auto"/>
      </w:divBdr>
    </w:div>
    <w:div w:id="207493445">
      <w:bodyDiv w:val="1"/>
      <w:marLeft w:val="0"/>
      <w:marRight w:val="0"/>
      <w:marTop w:val="0"/>
      <w:marBottom w:val="0"/>
      <w:divBdr>
        <w:top w:val="none" w:sz="0" w:space="0" w:color="auto"/>
        <w:left w:val="none" w:sz="0" w:space="0" w:color="auto"/>
        <w:bottom w:val="none" w:sz="0" w:space="0" w:color="auto"/>
        <w:right w:val="none" w:sz="0" w:space="0" w:color="auto"/>
      </w:divBdr>
    </w:div>
    <w:div w:id="214895013">
      <w:bodyDiv w:val="1"/>
      <w:marLeft w:val="0"/>
      <w:marRight w:val="0"/>
      <w:marTop w:val="0"/>
      <w:marBottom w:val="0"/>
      <w:divBdr>
        <w:top w:val="none" w:sz="0" w:space="0" w:color="auto"/>
        <w:left w:val="none" w:sz="0" w:space="0" w:color="auto"/>
        <w:bottom w:val="none" w:sz="0" w:space="0" w:color="auto"/>
        <w:right w:val="none" w:sz="0" w:space="0" w:color="auto"/>
      </w:divBdr>
    </w:div>
    <w:div w:id="233668303">
      <w:bodyDiv w:val="1"/>
      <w:marLeft w:val="0"/>
      <w:marRight w:val="0"/>
      <w:marTop w:val="0"/>
      <w:marBottom w:val="0"/>
      <w:divBdr>
        <w:top w:val="none" w:sz="0" w:space="0" w:color="auto"/>
        <w:left w:val="none" w:sz="0" w:space="0" w:color="auto"/>
        <w:bottom w:val="none" w:sz="0" w:space="0" w:color="auto"/>
        <w:right w:val="none" w:sz="0" w:space="0" w:color="auto"/>
      </w:divBdr>
    </w:div>
    <w:div w:id="276641800">
      <w:bodyDiv w:val="1"/>
      <w:marLeft w:val="0"/>
      <w:marRight w:val="0"/>
      <w:marTop w:val="0"/>
      <w:marBottom w:val="0"/>
      <w:divBdr>
        <w:top w:val="none" w:sz="0" w:space="0" w:color="auto"/>
        <w:left w:val="none" w:sz="0" w:space="0" w:color="auto"/>
        <w:bottom w:val="none" w:sz="0" w:space="0" w:color="auto"/>
        <w:right w:val="none" w:sz="0" w:space="0" w:color="auto"/>
      </w:divBdr>
    </w:div>
    <w:div w:id="797138437">
      <w:bodyDiv w:val="1"/>
      <w:marLeft w:val="0"/>
      <w:marRight w:val="0"/>
      <w:marTop w:val="0"/>
      <w:marBottom w:val="0"/>
      <w:divBdr>
        <w:top w:val="none" w:sz="0" w:space="0" w:color="auto"/>
        <w:left w:val="none" w:sz="0" w:space="0" w:color="auto"/>
        <w:bottom w:val="none" w:sz="0" w:space="0" w:color="auto"/>
        <w:right w:val="none" w:sz="0" w:space="0" w:color="auto"/>
      </w:divBdr>
    </w:div>
    <w:div w:id="1171793186">
      <w:bodyDiv w:val="1"/>
      <w:marLeft w:val="0"/>
      <w:marRight w:val="0"/>
      <w:marTop w:val="0"/>
      <w:marBottom w:val="0"/>
      <w:divBdr>
        <w:top w:val="none" w:sz="0" w:space="0" w:color="auto"/>
        <w:left w:val="none" w:sz="0" w:space="0" w:color="auto"/>
        <w:bottom w:val="none" w:sz="0" w:space="0" w:color="auto"/>
        <w:right w:val="none" w:sz="0" w:space="0" w:color="auto"/>
      </w:divBdr>
    </w:div>
    <w:div w:id="1218513283">
      <w:bodyDiv w:val="1"/>
      <w:marLeft w:val="0"/>
      <w:marRight w:val="0"/>
      <w:marTop w:val="0"/>
      <w:marBottom w:val="0"/>
      <w:divBdr>
        <w:top w:val="none" w:sz="0" w:space="0" w:color="auto"/>
        <w:left w:val="none" w:sz="0" w:space="0" w:color="auto"/>
        <w:bottom w:val="none" w:sz="0" w:space="0" w:color="auto"/>
        <w:right w:val="none" w:sz="0" w:space="0" w:color="auto"/>
      </w:divBdr>
    </w:div>
    <w:div w:id="1325008935">
      <w:bodyDiv w:val="1"/>
      <w:marLeft w:val="0"/>
      <w:marRight w:val="0"/>
      <w:marTop w:val="0"/>
      <w:marBottom w:val="0"/>
      <w:divBdr>
        <w:top w:val="none" w:sz="0" w:space="0" w:color="auto"/>
        <w:left w:val="none" w:sz="0" w:space="0" w:color="auto"/>
        <w:bottom w:val="none" w:sz="0" w:space="0" w:color="auto"/>
        <w:right w:val="none" w:sz="0" w:space="0" w:color="auto"/>
      </w:divBdr>
    </w:div>
    <w:div w:id="1349718965">
      <w:bodyDiv w:val="1"/>
      <w:marLeft w:val="0"/>
      <w:marRight w:val="0"/>
      <w:marTop w:val="0"/>
      <w:marBottom w:val="0"/>
      <w:divBdr>
        <w:top w:val="none" w:sz="0" w:space="0" w:color="auto"/>
        <w:left w:val="none" w:sz="0" w:space="0" w:color="auto"/>
        <w:bottom w:val="none" w:sz="0" w:space="0" w:color="auto"/>
        <w:right w:val="none" w:sz="0" w:space="0" w:color="auto"/>
      </w:divBdr>
    </w:div>
    <w:div w:id="1412894134">
      <w:bodyDiv w:val="1"/>
      <w:marLeft w:val="0"/>
      <w:marRight w:val="0"/>
      <w:marTop w:val="0"/>
      <w:marBottom w:val="0"/>
      <w:divBdr>
        <w:top w:val="none" w:sz="0" w:space="0" w:color="auto"/>
        <w:left w:val="none" w:sz="0" w:space="0" w:color="auto"/>
        <w:bottom w:val="none" w:sz="0" w:space="0" w:color="auto"/>
        <w:right w:val="none" w:sz="0" w:space="0" w:color="auto"/>
      </w:divBdr>
    </w:div>
    <w:div w:id="1511291384">
      <w:bodyDiv w:val="1"/>
      <w:marLeft w:val="0"/>
      <w:marRight w:val="0"/>
      <w:marTop w:val="0"/>
      <w:marBottom w:val="0"/>
      <w:divBdr>
        <w:top w:val="none" w:sz="0" w:space="0" w:color="auto"/>
        <w:left w:val="none" w:sz="0" w:space="0" w:color="auto"/>
        <w:bottom w:val="none" w:sz="0" w:space="0" w:color="auto"/>
        <w:right w:val="none" w:sz="0" w:space="0" w:color="auto"/>
      </w:divBdr>
    </w:div>
    <w:div w:id="1629430048">
      <w:bodyDiv w:val="1"/>
      <w:marLeft w:val="0"/>
      <w:marRight w:val="0"/>
      <w:marTop w:val="0"/>
      <w:marBottom w:val="0"/>
      <w:divBdr>
        <w:top w:val="none" w:sz="0" w:space="0" w:color="auto"/>
        <w:left w:val="none" w:sz="0" w:space="0" w:color="auto"/>
        <w:bottom w:val="none" w:sz="0" w:space="0" w:color="auto"/>
        <w:right w:val="none" w:sz="0" w:space="0" w:color="auto"/>
      </w:divBdr>
    </w:div>
    <w:div w:id="1910655890">
      <w:bodyDiv w:val="1"/>
      <w:marLeft w:val="0"/>
      <w:marRight w:val="0"/>
      <w:marTop w:val="0"/>
      <w:marBottom w:val="0"/>
      <w:divBdr>
        <w:top w:val="none" w:sz="0" w:space="0" w:color="auto"/>
        <w:left w:val="none" w:sz="0" w:space="0" w:color="auto"/>
        <w:bottom w:val="none" w:sz="0" w:space="0" w:color="auto"/>
        <w:right w:val="none" w:sz="0" w:space="0" w:color="auto"/>
      </w:divBdr>
    </w:div>
    <w:div w:id="2029679242">
      <w:bodyDiv w:val="1"/>
      <w:marLeft w:val="0"/>
      <w:marRight w:val="0"/>
      <w:marTop w:val="0"/>
      <w:marBottom w:val="0"/>
      <w:divBdr>
        <w:top w:val="none" w:sz="0" w:space="0" w:color="auto"/>
        <w:left w:val="none" w:sz="0" w:space="0" w:color="auto"/>
        <w:bottom w:val="none" w:sz="0" w:space="0" w:color="auto"/>
        <w:right w:val="none" w:sz="0" w:space="0" w:color="auto"/>
      </w:divBdr>
      <w:divsChild>
        <w:div w:id="551380508">
          <w:marLeft w:val="0"/>
          <w:marRight w:val="0"/>
          <w:marTop w:val="0"/>
          <w:marBottom w:val="0"/>
          <w:divBdr>
            <w:top w:val="none" w:sz="0" w:space="0" w:color="auto"/>
            <w:left w:val="none" w:sz="0" w:space="0" w:color="auto"/>
            <w:bottom w:val="none" w:sz="0" w:space="0" w:color="auto"/>
            <w:right w:val="none" w:sz="0" w:space="0" w:color="auto"/>
          </w:divBdr>
        </w:div>
      </w:divsChild>
    </w:div>
    <w:div w:id="21317012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image" Target="media/image4.png"/><Relationship Id="rId3" Type="http://schemas.openxmlformats.org/officeDocument/2006/relationships/customXml" Target="../customXml/item3.xml"/><Relationship Id="rId21" Type="http://schemas.openxmlformats.org/officeDocument/2006/relationships/footer" Target="footer5.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image" Target="media/image3.png"/><Relationship Id="rId33" Type="http://schemas.openxmlformats.org/officeDocument/2006/relationships/image" Target="media/image11.png"/><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5.xml"/><Relationship Id="rId29" Type="http://schemas.openxmlformats.org/officeDocument/2006/relationships/image" Target="media/image7.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ticc.tamu.edu/Documents/IncidentResponse/AHIMT/SOC/DDC_Area_Map.pdf" TargetMode="External"/><Relationship Id="rId32" Type="http://schemas.openxmlformats.org/officeDocument/2006/relationships/image" Target="media/image10.png"/><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s://www.nctcog.org/ep/resources/local-disaster-recovery-framework-and-toolkit" TargetMode="External"/><Relationship Id="rId28" Type="http://schemas.openxmlformats.org/officeDocument/2006/relationships/image" Target="media/image6.png"/><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image" Target="media/image9.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file:///C:\Users\jmerchan\Documents\Assignments\NCTCOG%20%20EOC\NCTCOG)%20Recovery%20Framework" TargetMode="External"/><Relationship Id="rId27" Type="http://schemas.openxmlformats.org/officeDocument/2006/relationships/image" Target="media/image5.png"/><Relationship Id="rId30" Type="http://schemas.openxmlformats.org/officeDocument/2006/relationships/image" Target="media/image8.png"/><Relationship Id="rId35" Type="http://schemas.openxmlformats.org/officeDocument/2006/relationships/theme" Target="theme/theme1.xml"/></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ocument_x0020_Category xmlns="31b2d6e8-4fdf-4806-9a7d-d55baea286ba"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ED5CD2F8EBDA1B4DAA04301B5C53426B" ma:contentTypeVersion="1" ma:contentTypeDescription="Create a new document." ma:contentTypeScope="" ma:versionID="f37fe24c5a91dc9a20eb370adfa98914">
  <xsd:schema xmlns:xsd="http://www.w3.org/2001/XMLSchema" xmlns:xs="http://www.w3.org/2001/XMLSchema" xmlns:p="http://schemas.microsoft.com/office/2006/metadata/properties" xmlns:ns2="31b2d6e8-4fdf-4806-9a7d-d55baea286ba" targetNamespace="http://schemas.microsoft.com/office/2006/metadata/properties" ma:root="true" ma:fieldsID="003a4d72e84dab658d24f0b745360251" ns2:_="">
    <xsd:import namespace="31b2d6e8-4fdf-4806-9a7d-d55baea286ba"/>
    <xsd:element name="properties">
      <xsd:complexType>
        <xsd:sequence>
          <xsd:element name="documentManagement">
            <xsd:complexType>
              <xsd:all>
                <xsd:element ref="ns2:Document_x0020_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b2d6e8-4fdf-4806-9a7d-d55baea286ba" elementFormDefault="qualified">
    <xsd:import namespace="http://schemas.microsoft.com/office/2006/documentManagement/types"/>
    <xsd:import namespace="http://schemas.microsoft.com/office/infopath/2007/PartnerControls"/>
    <xsd:element name="Document_x0020_Category" ma:index="8" nillable="true" ma:displayName="Document Category" ma:list="{ae74bd92-01b4-4ece-af54-bcdd3046da0b}" ma:internalName="Document_x0020_Category" ma:showField="Title">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47096F-FB64-403F-90B3-388362BCB54F}">
  <ds:schemaRefs>
    <ds:schemaRef ds:uri="http://schemas.microsoft.com/sharepoint/v3/contenttype/forms"/>
  </ds:schemaRefs>
</ds:datastoreItem>
</file>

<file path=customXml/itemProps2.xml><?xml version="1.0" encoding="utf-8"?>
<ds:datastoreItem xmlns:ds="http://schemas.openxmlformats.org/officeDocument/2006/customXml" ds:itemID="{654C02A2-E9F6-4E67-A020-9D6AD1F87780}">
  <ds:schemaRefs>
    <ds:schemaRef ds:uri="http://schemas.microsoft.com/office/2006/metadata/properties"/>
    <ds:schemaRef ds:uri="http://www.w3.org/XML/1998/namespace"/>
    <ds:schemaRef ds:uri="http://purl.org/dc/elements/1.1/"/>
    <ds:schemaRef ds:uri="31b2d6e8-4fdf-4806-9a7d-d55baea286ba"/>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D566EC7D-F34E-4F07-B1F9-66C4CE00D2B3}">
  <ds:schemaRefs>
    <ds:schemaRef ds:uri="http://schemas.openxmlformats.org/officeDocument/2006/bibliography"/>
  </ds:schemaRefs>
</ds:datastoreItem>
</file>

<file path=customXml/itemProps4.xml><?xml version="1.0" encoding="utf-8"?>
<ds:datastoreItem xmlns:ds="http://schemas.openxmlformats.org/officeDocument/2006/customXml" ds:itemID="{A076FDD8-9614-49D7-8E75-24BFC484DD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b2d6e8-4fdf-4806-9a7d-d55baea286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a061e953-577f-44bc-90d4-dd6552c79708}" enabled="1" method="Privileged" siteId="{2f5e7ebc-22b0-4fbe-934c-aabddb4e29b1}" contentBits="0" removed="0"/>
</clbl:labelList>
</file>

<file path=docProps/app.xml><?xml version="1.0" encoding="utf-8"?>
<Properties xmlns="http://schemas.openxmlformats.org/officeDocument/2006/extended-properties" xmlns:vt="http://schemas.openxmlformats.org/officeDocument/2006/docPropsVTypes">
  <Template>Normal</Template>
  <TotalTime>1</TotalTime>
  <Pages>92</Pages>
  <Words>21518</Words>
  <Characters>122658</Characters>
  <Application>Microsoft Office Word</Application>
  <DocSecurity>0</DocSecurity>
  <Lines>1022</Lines>
  <Paragraphs>287</Paragraphs>
  <ScaleCrop>false</ScaleCrop>
  <HeadingPairs>
    <vt:vector size="2" baseType="variant">
      <vt:variant>
        <vt:lpstr>Title</vt:lpstr>
      </vt:variant>
      <vt:variant>
        <vt:i4>1</vt:i4>
      </vt:variant>
    </vt:vector>
  </HeadingPairs>
  <TitlesOfParts>
    <vt:vector size="1" baseType="lpstr">
      <vt:lpstr/>
    </vt:vector>
  </TitlesOfParts>
  <Company>IEM</Company>
  <LinksUpToDate>false</LinksUpToDate>
  <CharactersWithSpaces>143889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NCTCOG</dc:creator>
  <cp:lastModifiedBy>Amanda Everly</cp:lastModifiedBy>
  <cp:revision>2</cp:revision>
  <cp:lastPrinted>2020-10-11T18:11:00Z</cp:lastPrinted>
  <dcterms:created xsi:type="dcterms:W3CDTF">2025-03-25T20:25:00Z</dcterms:created>
  <dcterms:modified xsi:type="dcterms:W3CDTF">2025-03-25T20:25:00Z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0x010100ED5CD2F8EBDA1B4DAA04301B5C53426B</vt:lpwstr>
  </property>
</Properties>
</file>