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4"/>
  </p:notesMasterIdLst>
  <p:handoutMasterIdLst>
    <p:handoutMasterId r:id="rId45"/>
  </p:handoutMasterIdLst>
  <p:sldIdLst>
    <p:sldId id="257" r:id="rId5"/>
    <p:sldId id="259" r:id="rId6"/>
    <p:sldId id="3087" r:id="rId7"/>
    <p:sldId id="3088" r:id="rId8"/>
    <p:sldId id="280" r:id="rId9"/>
    <p:sldId id="306" r:id="rId10"/>
    <p:sldId id="694" r:id="rId11"/>
    <p:sldId id="336" r:id="rId12"/>
    <p:sldId id="573" r:id="rId13"/>
    <p:sldId id="461" r:id="rId14"/>
    <p:sldId id="552" r:id="rId15"/>
    <p:sldId id="703" r:id="rId16"/>
    <p:sldId id="542" r:id="rId17"/>
    <p:sldId id="543" r:id="rId18"/>
    <p:sldId id="701" r:id="rId19"/>
    <p:sldId id="495" r:id="rId20"/>
    <p:sldId id="702" r:id="rId21"/>
    <p:sldId id="555" r:id="rId22"/>
    <p:sldId id="700" r:id="rId23"/>
    <p:sldId id="544" r:id="rId24"/>
    <p:sldId id="505" r:id="rId25"/>
    <p:sldId id="705" r:id="rId26"/>
    <p:sldId id="350" r:id="rId27"/>
    <p:sldId id="502" r:id="rId28"/>
    <p:sldId id="707" r:id="rId29"/>
    <p:sldId id="547" r:id="rId30"/>
    <p:sldId id="548" r:id="rId31"/>
    <p:sldId id="527" r:id="rId32"/>
    <p:sldId id="531" r:id="rId33"/>
    <p:sldId id="697" r:id="rId34"/>
    <p:sldId id="704" r:id="rId35"/>
    <p:sldId id="708" r:id="rId36"/>
    <p:sldId id="3086" r:id="rId37"/>
    <p:sldId id="3085" r:id="rId38"/>
    <p:sldId id="709" r:id="rId39"/>
    <p:sldId id="363" r:id="rId40"/>
    <p:sldId id="3003" r:id="rId41"/>
    <p:sldId id="275" r:id="rId42"/>
    <p:sldId id="706" r:id="rId43"/>
  </p:sldIdLst>
  <p:sldSz cx="9144000" cy="6858000" type="screen4x3"/>
  <p:notesSz cx="6950075" cy="9236075"/>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om Jacobs" initials="TJ" lastIdx="1" clrIdx="0">
    <p:extLst>
      <p:ext uri="{19B8F6BF-5375-455C-9EA6-DF929625EA0E}">
        <p15:presenceInfo xmlns:p15="http://schemas.microsoft.com/office/powerpoint/2012/main" userId="S-1-5-21-1357346998-1817127384-720635935-1383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E58A8"/>
    <a:srgbClr val="9898BA"/>
    <a:srgbClr val="0D0D0D"/>
    <a:srgbClr val="FFFF9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361" autoAdjust="0"/>
    <p:restoredTop sz="89186" autoAdjust="0"/>
  </p:normalViewPr>
  <p:slideViewPr>
    <p:cSldViewPr>
      <p:cViewPr varScale="1">
        <p:scale>
          <a:sx n="101" d="100"/>
          <a:sy n="101" d="100"/>
        </p:scale>
        <p:origin x="798" y="96"/>
      </p:cViewPr>
      <p:guideLst>
        <p:guide orient="horz" pos="2160"/>
        <p:guide pos="2880"/>
      </p:guideLst>
    </p:cSldViewPr>
  </p:slideViewPr>
  <p:outlineViewPr>
    <p:cViewPr>
      <p:scale>
        <a:sx n="33" d="100"/>
        <a:sy n="33" d="100"/>
      </p:scale>
      <p:origin x="0" y="420"/>
    </p:cViewPr>
  </p:outlineViewPr>
  <p:notesTextViewPr>
    <p:cViewPr>
      <p:scale>
        <a:sx n="3" d="2"/>
        <a:sy n="3" d="2"/>
      </p:scale>
      <p:origin x="0" y="0"/>
    </p:cViewPr>
  </p:notesTextViewPr>
  <p:sorterViewPr>
    <p:cViewPr varScale="1">
      <p:scale>
        <a:sx n="100" d="100"/>
        <a:sy n="100" d="100"/>
      </p:scale>
      <p:origin x="0" y="0"/>
    </p:cViewPr>
  </p:sorterViewPr>
  <p:notesViewPr>
    <p:cSldViewPr>
      <p:cViewPr varScale="1">
        <p:scale>
          <a:sx n="88" d="100"/>
          <a:sy n="88" d="100"/>
        </p:scale>
        <p:origin x="3822" y="1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commentAuthors" Target="commentAuthor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700" cy="463407"/>
          </a:xfrm>
          <a:prstGeom prst="rect">
            <a:avLst/>
          </a:prstGeom>
        </p:spPr>
        <p:txBody>
          <a:bodyPr vert="horz" lIns="92485" tIns="46243" rIns="92485" bIns="46243" rtlCol="0"/>
          <a:lstStyle>
            <a:lvl1pPr algn="l">
              <a:defRPr sz="1200"/>
            </a:lvl1pPr>
          </a:lstStyle>
          <a:p>
            <a:endParaRPr lang="en-US" dirty="0"/>
          </a:p>
        </p:txBody>
      </p:sp>
      <p:sp>
        <p:nvSpPr>
          <p:cNvPr id="3" name="Date Placeholder 2"/>
          <p:cNvSpPr>
            <a:spLocks noGrp="1"/>
          </p:cNvSpPr>
          <p:nvPr>
            <p:ph type="dt" sz="quarter" idx="1"/>
          </p:nvPr>
        </p:nvSpPr>
        <p:spPr>
          <a:xfrm>
            <a:off x="3936767" y="0"/>
            <a:ext cx="3011700" cy="463407"/>
          </a:xfrm>
          <a:prstGeom prst="rect">
            <a:avLst/>
          </a:prstGeom>
        </p:spPr>
        <p:txBody>
          <a:bodyPr vert="horz" lIns="92485" tIns="46243" rIns="92485" bIns="46243" rtlCol="0"/>
          <a:lstStyle>
            <a:lvl1pPr algn="r">
              <a:defRPr sz="1200"/>
            </a:lvl1pPr>
          </a:lstStyle>
          <a:p>
            <a:fld id="{6FE7C3C4-0EB5-4057-BB1B-97E5A87206AA}" type="datetimeFigureOut">
              <a:rPr lang="en-US" smtClean="0"/>
              <a:t>10/20/2026</a:t>
            </a:fld>
            <a:endParaRPr lang="en-US" dirty="0"/>
          </a:p>
        </p:txBody>
      </p:sp>
      <p:sp>
        <p:nvSpPr>
          <p:cNvPr id="4" name="Footer Placeholder 3"/>
          <p:cNvSpPr>
            <a:spLocks noGrp="1"/>
          </p:cNvSpPr>
          <p:nvPr>
            <p:ph type="ftr" sz="quarter" idx="2"/>
          </p:nvPr>
        </p:nvSpPr>
        <p:spPr>
          <a:xfrm>
            <a:off x="0" y="8772669"/>
            <a:ext cx="3011700" cy="463406"/>
          </a:xfrm>
          <a:prstGeom prst="rect">
            <a:avLst/>
          </a:prstGeom>
        </p:spPr>
        <p:txBody>
          <a:bodyPr vert="horz" lIns="92485" tIns="46243" rIns="92485" bIns="46243"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36767" y="8772669"/>
            <a:ext cx="3011700" cy="463406"/>
          </a:xfrm>
          <a:prstGeom prst="rect">
            <a:avLst/>
          </a:prstGeom>
        </p:spPr>
        <p:txBody>
          <a:bodyPr vert="horz" lIns="92485" tIns="46243" rIns="92485" bIns="46243" rtlCol="0" anchor="b"/>
          <a:lstStyle>
            <a:lvl1pPr algn="r">
              <a:defRPr sz="1200"/>
            </a:lvl1pPr>
          </a:lstStyle>
          <a:p>
            <a:fld id="{A02D8D6A-2C19-4744-A281-231AF8E5D11C}" type="slidenum">
              <a:rPr lang="en-US" smtClean="0"/>
              <a:t>‹#›</a:t>
            </a:fld>
            <a:endParaRPr lang="en-US" dirty="0"/>
          </a:p>
        </p:txBody>
      </p:sp>
    </p:spTree>
    <p:extLst>
      <p:ext uri="{BB962C8B-B14F-4D97-AF65-F5344CB8AC3E}">
        <p14:creationId xmlns:p14="http://schemas.microsoft.com/office/powerpoint/2010/main" val="42097304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700" cy="463407"/>
          </a:xfrm>
          <a:prstGeom prst="rect">
            <a:avLst/>
          </a:prstGeom>
        </p:spPr>
        <p:txBody>
          <a:bodyPr vert="horz" lIns="92485" tIns="46243" rIns="92485" bIns="46243" rtlCol="0"/>
          <a:lstStyle>
            <a:lvl1pPr algn="l">
              <a:defRPr sz="1200"/>
            </a:lvl1pPr>
          </a:lstStyle>
          <a:p>
            <a:endParaRPr lang="en-US" dirty="0"/>
          </a:p>
        </p:txBody>
      </p:sp>
      <p:sp>
        <p:nvSpPr>
          <p:cNvPr id="3" name="Date Placeholder 2"/>
          <p:cNvSpPr>
            <a:spLocks noGrp="1"/>
          </p:cNvSpPr>
          <p:nvPr>
            <p:ph type="dt" idx="1"/>
          </p:nvPr>
        </p:nvSpPr>
        <p:spPr>
          <a:xfrm>
            <a:off x="3936767" y="0"/>
            <a:ext cx="3011700" cy="463407"/>
          </a:xfrm>
          <a:prstGeom prst="rect">
            <a:avLst/>
          </a:prstGeom>
        </p:spPr>
        <p:txBody>
          <a:bodyPr vert="horz" lIns="92485" tIns="46243" rIns="92485" bIns="46243" rtlCol="0"/>
          <a:lstStyle>
            <a:lvl1pPr algn="r">
              <a:defRPr sz="1200"/>
            </a:lvl1pPr>
          </a:lstStyle>
          <a:p>
            <a:fld id="{52F7733A-5166-4BBE-9B9D-58399B6CC91E}" type="datetimeFigureOut">
              <a:rPr lang="en-US" smtClean="0"/>
              <a:t>10/20/2026</a:t>
            </a:fld>
            <a:endParaRPr lang="en-US" dirty="0"/>
          </a:p>
        </p:txBody>
      </p:sp>
      <p:sp>
        <p:nvSpPr>
          <p:cNvPr id="4" name="Slide Image Placeholder 3"/>
          <p:cNvSpPr>
            <a:spLocks noGrp="1" noRot="1" noChangeAspect="1"/>
          </p:cNvSpPr>
          <p:nvPr>
            <p:ph type="sldImg" idx="2"/>
          </p:nvPr>
        </p:nvSpPr>
        <p:spPr>
          <a:xfrm>
            <a:off x="1397000" y="1154113"/>
            <a:ext cx="4156075" cy="3117850"/>
          </a:xfrm>
          <a:prstGeom prst="rect">
            <a:avLst/>
          </a:prstGeom>
          <a:noFill/>
          <a:ln w="12700">
            <a:solidFill>
              <a:prstClr val="black"/>
            </a:solidFill>
          </a:ln>
        </p:spPr>
        <p:txBody>
          <a:bodyPr vert="horz" lIns="92485" tIns="46243" rIns="92485" bIns="46243" rtlCol="0" anchor="ctr"/>
          <a:lstStyle/>
          <a:p>
            <a:endParaRPr lang="en-US" dirty="0"/>
          </a:p>
        </p:txBody>
      </p:sp>
      <p:sp>
        <p:nvSpPr>
          <p:cNvPr id="5" name="Notes Placeholder 4"/>
          <p:cNvSpPr>
            <a:spLocks noGrp="1"/>
          </p:cNvSpPr>
          <p:nvPr>
            <p:ph type="body" sz="quarter" idx="3"/>
          </p:nvPr>
        </p:nvSpPr>
        <p:spPr>
          <a:xfrm>
            <a:off x="695008" y="4444860"/>
            <a:ext cx="5560060" cy="3636705"/>
          </a:xfrm>
          <a:prstGeom prst="rect">
            <a:avLst/>
          </a:prstGeom>
        </p:spPr>
        <p:txBody>
          <a:bodyPr vert="horz" lIns="92485" tIns="46243" rIns="92485" bIns="4624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11700" cy="463406"/>
          </a:xfrm>
          <a:prstGeom prst="rect">
            <a:avLst/>
          </a:prstGeom>
        </p:spPr>
        <p:txBody>
          <a:bodyPr vert="horz" lIns="92485" tIns="46243" rIns="92485" bIns="46243"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6767" y="8772669"/>
            <a:ext cx="3011700" cy="463406"/>
          </a:xfrm>
          <a:prstGeom prst="rect">
            <a:avLst/>
          </a:prstGeom>
        </p:spPr>
        <p:txBody>
          <a:bodyPr vert="horz" lIns="92485" tIns="46243" rIns="92485" bIns="46243" rtlCol="0" anchor="b"/>
          <a:lstStyle>
            <a:lvl1pPr algn="r">
              <a:defRPr sz="1200"/>
            </a:lvl1pPr>
          </a:lstStyle>
          <a:p>
            <a:fld id="{9D168E77-F0CA-4E46-9198-7435104BADDC}" type="slidenum">
              <a:rPr lang="en-US" smtClean="0"/>
              <a:t>‹#›</a:t>
            </a:fld>
            <a:endParaRPr lang="en-US" dirty="0"/>
          </a:p>
        </p:txBody>
      </p:sp>
    </p:spTree>
    <p:extLst>
      <p:ext uri="{BB962C8B-B14F-4D97-AF65-F5344CB8AC3E}">
        <p14:creationId xmlns:p14="http://schemas.microsoft.com/office/powerpoint/2010/main" val="9857484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D168E77-F0CA-4E46-9198-7435104BADDC}" type="slidenum">
              <a:rPr lang="en-US" smtClean="0"/>
              <a:t>6</a:t>
            </a:fld>
            <a:endParaRPr lang="en-US" dirty="0"/>
          </a:p>
        </p:txBody>
      </p:sp>
    </p:spTree>
    <p:extLst>
      <p:ext uri="{BB962C8B-B14F-4D97-AF65-F5344CB8AC3E}">
        <p14:creationId xmlns:p14="http://schemas.microsoft.com/office/powerpoint/2010/main" val="1244876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a:extLst>
              <a:ext uri="{FF2B5EF4-FFF2-40B4-BE49-F238E27FC236}">
                <a16:creationId xmlns:a16="http://schemas.microsoft.com/office/drawing/2014/main" id="{B017EF48-9324-46BA-AB37-FBF2C1F5BC8C}"/>
              </a:ext>
            </a:extLst>
          </p:cNvPr>
          <p:cNvSpPr>
            <a:spLocks noGrp="1" noChangeArrowheads="1"/>
          </p:cNvSpPr>
          <p:nvPr>
            <p:ph type="sldNum" sz="quarter" idx="5"/>
          </p:nvPr>
        </p:nvSpPr>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fld id="{D2CF65DC-AB33-46D6-B067-BE013D2044E7}" type="slidenum">
              <a:rPr lang="en-US" altLang="en-US" sz="1200" b="0" i="0"/>
              <a:pPr/>
              <a:t>7</a:t>
            </a:fld>
            <a:endParaRPr lang="en-US" altLang="en-US" sz="1200" b="0" i="0"/>
          </a:p>
        </p:txBody>
      </p:sp>
      <p:sp>
        <p:nvSpPr>
          <p:cNvPr id="88067" name="Rectangle 2">
            <a:extLst>
              <a:ext uri="{FF2B5EF4-FFF2-40B4-BE49-F238E27FC236}">
                <a16:creationId xmlns:a16="http://schemas.microsoft.com/office/drawing/2014/main" id="{B72182D6-AE4C-4B76-A37E-EAAC51CFE106}"/>
              </a:ext>
            </a:extLst>
          </p:cNvPr>
          <p:cNvSpPr>
            <a:spLocks noGrp="1" noRot="1" noChangeAspect="1" noChangeArrowheads="1" noTextEdit="1"/>
          </p:cNvSpPr>
          <p:nvPr>
            <p:ph type="sldImg"/>
          </p:nvPr>
        </p:nvSpPr>
        <p:spPr>
          <a:ln/>
        </p:spPr>
      </p:sp>
      <p:sp>
        <p:nvSpPr>
          <p:cNvPr id="88068" name="Rectangle 3">
            <a:extLst>
              <a:ext uri="{FF2B5EF4-FFF2-40B4-BE49-F238E27FC236}">
                <a16:creationId xmlns:a16="http://schemas.microsoft.com/office/drawing/2014/main" id="{1DFC1BAE-1F46-4137-9AD3-C099206849A9}"/>
              </a:ext>
            </a:extLst>
          </p:cNvPr>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This is the service area for TRA’s Central Regional Wastewater System. When created by contract in1957 it was the first truly regional wastewater system in Texas. It began operations in 1959 with four contracting parties and a 30 MGD trickling filter wastewater treatment facility. It has evolved in stages to a 162 MGD activated sludge facility that provides service to all or part of 20 cities plus the DFW Regional Airport.</a:t>
            </a:r>
          </a:p>
          <a:p>
            <a:endParaRPr lang="en-US" altLang="en-US"/>
          </a:p>
          <a:p>
            <a:r>
              <a:rPr lang="en-US" altLang="en-US"/>
              <a:t>All influent to the TRA collection system is measured by meters to determine what pro rata share of both debt and O &amp; M is owed by each individual customer entity. As the customer flows increase and decrease relative to other system customers, so does their pro rata share of costs. </a:t>
            </a:r>
          </a:p>
          <a:p>
            <a:endParaRPr lang="en-US" altLang="en-US"/>
          </a:p>
          <a:p>
            <a:r>
              <a:rPr lang="en-US" altLang="en-US"/>
              <a:t>See the list of customers served in lower left corner of this image.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7739" indent="-286607">
              <a:spcBef>
                <a:spcPct val="30000"/>
              </a:spcBef>
              <a:defRPr sz="1200">
                <a:solidFill>
                  <a:schemeClr val="tx1"/>
                </a:solidFill>
                <a:latin typeface="Calibri" pitchFamily="34" charset="0"/>
              </a:defRPr>
            </a:lvl2pPr>
            <a:lvl3pPr marL="1151229" indent="-228965">
              <a:spcBef>
                <a:spcPct val="30000"/>
              </a:spcBef>
              <a:defRPr sz="1200">
                <a:solidFill>
                  <a:schemeClr val="tx1"/>
                </a:solidFill>
                <a:latin typeface="Calibri" pitchFamily="34" charset="0"/>
              </a:defRPr>
            </a:lvl3pPr>
            <a:lvl4pPr marL="1612361" indent="-228965">
              <a:spcBef>
                <a:spcPct val="30000"/>
              </a:spcBef>
              <a:defRPr sz="1200">
                <a:solidFill>
                  <a:schemeClr val="tx1"/>
                </a:solidFill>
                <a:latin typeface="Calibri" pitchFamily="34" charset="0"/>
              </a:defRPr>
            </a:lvl4pPr>
            <a:lvl5pPr marL="2073493" indent="-228965">
              <a:spcBef>
                <a:spcPct val="30000"/>
              </a:spcBef>
              <a:defRPr sz="1200">
                <a:solidFill>
                  <a:schemeClr val="tx1"/>
                </a:solidFill>
                <a:latin typeface="Calibri" pitchFamily="34" charset="0"/>
              </a:defRPr>
            </a:lvl5pPr>
            <a:lvl6pPr marL="2534625" indent="-228965" eaLnBrk="0" fontAlgn="base" hangingPunct="0">
              <a:spcBef>
                <a:spcPct val="30000"/>
              </a:spcBef>
              <a:spcAft>
                <a:spcPct val="0"/>
              </a:spcAft>
              <a:defRPr sz="1200">
                <a:solidFill>
                  <a:schemeClr val="tx1"/>
                </a:solidFill>
                <a:latin typeface="Calibri" pitchFamily="34" charset="0"/>
              </a:defRPr>
            </a:lvl6pPr>
            <a:lvl7pPr marL="2995757" indent="-228965" eaLnBrk="0" fontAlgn="base" hangingPunct="0">
              <a:spcBef>
                <a:spcPct val="30000"/>
              </a:spcBef>
              <a:spcAft>
                <a:spcPct val="0"/>
              </a:spcAft>
              <a:defRPr sz="1200">
                <a:solidFill>
                  <a:schemeClr val="tx1"/>
                </a:solidFill>
                <a:latin typeface="Calibri" pitchFamily="34" charset="0"/>
              </a:defRPr>
            </a:lvl7pPr>
            <a:lvl8pPr marL="3456889" indent="-228965" eaLnBrk="0" fontAlgn="base" hangingPunct="0">
              <a:spcBef>
                <a:spcPct val="30000"/>
              </a:spcBef>
              <a:spcAft>
                <a:spcPct val="0"/>
              </a:spcAft>
              <a:defRPr sz="1200">
                <a:solidFill>
                  <a:schemeClr val="tx1"/>
                </a:solidFill>
                <a:latin typeface="Calibri" pitchFamily="34" charset="0"/>
              </a:defRPr>
            </a:lvl8pPr>
            <a:lvl9pPr marL="3918021" indent="-228965" eaLnBrk="0" fontAlgn="base" hangingPunct="0">
              <a:spcBef>
                <a:spcPct val="30000"/>
              </a:spcBef>
              <a:spcAft>
                <a:spcPct val="0"/>
              </a:spcAft>
              <a:defRPr sz="1200">
                <a:solidFill>
                  <a:schemeClr val="tx1"/>
                </a:solidFill>
                <a:latin typeface="Calibri" pitchFamily="34" charset="0"/>
              </a:defRPr>
            </a:lvl9pPr>
          </a:lstStyle>
          <a:p>
            <a:pPr>
              <a:spcBef>
                <a:spcPct val="0"/>
              </a:spcBef>
            </a:pPr>
            <a:fld id="{7A385E5D-DDDD-4E39-925A-A5C13EB85127}" type="slidenum">
              <a:rPr lang="en-US" altLang="en-US" smtClean="0">
                <a:solidFill>
                  <a:srgbClr val="FF9900"/>
                </a:solidFill>
                <a:latin typeface="Times New Roman" pitchFamily="18" charset="0"/>
                <a:cs typeface="Arial" pitchFamily="34" charset="0"/>
              </a:rPr>
              <a:pPr>
                <a:spcBef>
                  <a:spcPct val="0"/>
                </a:spcBef>
              </a:pPr>
              <a:t>8</a:t>
            </a:fld>
            <a:endParaRPr lang="en-US" altLang="en-US" dirty="0">
              <a:solidFill>
                <a:srgbClr val="FF9900"/>
              </a:solidFill>
              <a:latin typeface="Times New Roman" pitchFamily="18" charset="0"/>
              <a:cs typeface="Arial" pitchFamily="34" charset="0"/>
            </a:endParaRPr>
          </a:p>
        </p:txBody>
      </p:sp>
      <p:sp>
        <p:nvSpPr>
          <p:cNvPr id="9933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latin typeface="Arial" pitchFamily="34" charset="0"/>
                <a:cs typeface="Arial" pitchFamily="34" charset="0"/>
              </a:rPr>
              <a:t>The CRWS treatment plant is able to consistently treat wastewater to a 99 percent level of purity compared to the raw product that is introduced into the treatment process. An activated sludge treatment process is the primary means of achieving this level of success. </a:t>
            </a:r>
          </a:p>
          <a:p>
            <a:endParaRPr lang="en-US" altLang="en-US" dirty="0">
              <a:latin typeface="Arial" pitchFamily="34" charset="0"/>
              <a:cs typeface="Arial" pitchFamily="34" charset="0"/>
            </a:endParaRPr>
          </a:p>
          <a:p>
            <a:r>
              <a:rPr lang="en-US" altLang="en-US" dirty="0">
                <a:latin typeface="Arial" pitchFamily="34" charset="0"/>
                <a:cs typeface="Arial" pitchFamily="34" charset="0"/>
              </a:rPr>
              <a:t>50.7 billion gallons treated during FY 2010.</a:t>
            </a:r>
          </a:p>
          <a:p>
            <a:endParaRPr lang="en-US" altLang="en-US" dirty="0">
              <a:latin typeface="Arial" pitchFamily="34" charset="0"/>
              <a:cs typeface="Arial" pitchFamily="34" charset="0"/>
            </a:endParaRPr>
          </a:p>
          <a:p>
            <a:r>
              <a:rPr lang="en-US" altLang="en-US" dirty="0">
                <a:latin typeface="Arial" pitchFamily="34" charset="0"/>
                <a:cs typeface="Arial" pitchFamily="34" charset="0"/>
              </a:rPr>
              <a:t>The Trinity River Authority’s Central Regional Wastewater System celebrated a momentous achievement on Sept. 19, 2013 when General Manager Kevin Ward announced that CRWS had treated and discharged ONE TRILLION GALLONS of wastewater during a 21-year period without any permit violations. “This is a celebration that we all have been anticipating, and we believe that CRWS is the first sanitary sewer system to have achieved this major milestone, which is a tremendous accomplishment in our industry,” said TRA General Manager Kevin Ward.</a:t>
            </a:r>
          </a:p>
          <a:p>
            <a:endParaRPr lang="en-US" altLang="en-US" dirty="0">
              <a:latin typeface="Arial" pitchFamily="34" charset="0"/>
              <a:cs typeface="Arial" pitchFamily="34" charset="0"/>
            </a:endParaRPr>
          </a:p>
        </p:txBody>
      </p:sp>
    </p:spTree>
    <p:extLst>
      <p:ext uri="{BB962C8B-B14F-4D97-AF65-F5344CB8AC3E}">
        <p14:creationId xmlns:p14="http://schemas.microsoft.com/office/powerpoint/2010/main" val="13933616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1116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cs typeface="Arial" pitchFamily="34" charset="0"/>
              </a:defRPr>
            </a:lvl1pPr>
            <a:lvl2pPr marL="749339" indent="-288207">
              <a:defRPr>
                <a:solidFill>
                  <a:schemeClr val="tx1"/>
                </a:solidFill>
                <a:latin typeface="Arial" pitchFamily="34" charset="0"/>
                <a:cs typeface="Arial" pitchFamily="34" charset="0"/>
              </a:defRPr>
            </a:lvl2pPr>
            <a:lvl3pPr marL="1152830" indent="-230566">
              <a:defRPr>
                <a:solidFill>
                  <a:schemeClr val="tx1"/>
                </a:solidFill>
                <a:latin typeface="Arial" pitchFamily="34" charset="0"/>
                <a:cs typeface="Arial" pitchFamily="34" charset="0"/>
              </a:defRPr>
            </a:lvl3pPr>
            <a:lvl4pPr marL="1613962" indent="-230566">
              <a:defRPr>
                <a:solidFill>
                  <a:schemeClr val="tx1"/>
                </a:solidFill>
                <a:latin typeface="Arial" pitchFamily="34" charset="0"/>
                <a:cs typeface="Arial" pitchFamily="34" charset="0"/>
              </a:defRPr>
            </a:lvl4pPr>
            <a:lvl5pPr marL="2075094" indent="-230566">
              <a:defRPr>
                <a:solidFill>
                  <a:schemeClr val="tx1"/>
                </a:solidFill>
                <a:latin typeface="Arial" pitchFamily="34" charset="0"/>
                <a:cs typeface="Arial" pitchFamily="34" charset="0"/>
              </a:defRPr>
            </a:lvl5pPr>
            <a:lvl6pPr marL="2536226" indent="-230566" eaLnBrk="0" fontAlgn="base" hangingPunct="0">
              <a:spcBef>
                <a:spcPct val="0"/>
              </a:spcBef>
              <a:spcAft>
                <a:spcPct val="0"/>
              </a:spcAft>
              <a:defRPr>
                <a:solidFill>
                  <a:schemeClr val="tx1"/>
                </a:solidFill>
                <a:latin typeface="Arial" pitchFamily="34" charset="0"/>
                <a:cs typeface="Arial" pitchFamily="34" charset="0"/>
              </a:defRPr>
            </a:lvl6pPr>
            <a:lvl7pPr marL="2997357" indent="-230566" eaLnBrk="0" fontAlgn="base" hangingPunct="0">
              <a:spcBef>
                <a:spcPct val="0"/>
              </a:spcBef>
              <a:spcAft>
                <a:spcPct val="0"/>
              </a:spcAft>
              <a:defRPr>
                <a:solidFill>
                  <a:schemeClr val="tx1"/>
                </a:solidFill>
                <a:latin typeface="Arial" pitchFamily="34" charset="0"/>
                <a:cs typeface="Arial" pitchFamily="34" charset="0"/>
              </a:defRPr>
            </a:lvl7pPr>
            <a:lvl8pPr marL="3458489" indent="-230566" eaLnBrk="0" fontAlgn="base" hangingPunct="0">
              <a:spcBef>
                <a:spcPct val="0"/>
              </a:spcBef>
              <a:spcAft>
                <a:spcPct val="0"/>
              </a:spcAft>
              <a:defRPr>
                <a:solidFill>
                  <a:schemeClr val="tx1"/>
                </a:solidFill>
                <a:latin typeface="Arial" pitchFamily="34" charset="0"/>
                <a:cs typeface="Arial" pitchFamily="34" charset="0"/>
              </a:defRPr>
            </a:lvl8pPr>
            <a:lvl9pPr marL="3919621" indent="-230566" eaLnBrk="0" fontAlgn="base" hangingPunct="0">
              <a:spcBef>
                <a:spcPct val="0"/>
              </a:spcBef>
              <a:spcAft>
                <a:spcPct val="0"/>
              </a:spcAft>
              <a:defRPr>
                <a:solidFill>
                  <a:schemeClr val="tx1"/>
                </a:solidFill>
                <a:latin typeface="Arial" pitchFamily="34" charset="0"/>
                <a:cs typeface="Arial" pitchFamily="34" charset="0"/>
              </a:defRPr>
            </a:lvl9pPr>
          </a:lstStyle>
          <a:p>
            <a:fld id="{B914CA2D-5036-4580-A8AE-32C77DA5B721}" type="slidenum">
              <a:rPr lang="en-US" altLang="en-US" smtClean="0"/>
              <a:pPr/>
              <a:t>23</a:t>
            </a:fld>
            <a:endParaRPr lang="en-US" altLang="en-US" dirty="0"/>
          </a:p>
        </p:txBody>
      </p:sp>
    </p:spTree>
    <p:extLst>
      <p:ext uri="{BB962C8B-B14F-4D97-AF65-F5344CB8AC3E}">
        <p14:creationId xmlns:p14="http://schemas.microsoft.com/office/powerpoint/2010/main" val="2579981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Here an aerial view of the biosolids process area taken April 2023. It shows some of the major processes to produce Class A biosolids.</a:t>
            </a:r>
            <a:endParaRPr lang="en-US" dirty="0"/>
          </a:p>
          <a:p>
            <a:endParaRPr lang="en-US" dirty="0"/>
          </a:p>
          <a:p>
            <a:endParaRPr lang="en-US" dirty="0"/>
          </a:p>
          <a:p>
            <a:endParaRPr lang="en-US" dirty="0"/>
          </a:p>
          <a:p>
            <a:pPr>
              <a:buFont typeface="Arial" panose="020B0604020202020204" pitchFamily="34" charset="0"/>
            </a:pPr>
            <a:endParaRPr lang="en-US" dirty="0">
              <a:cs typeface="Calibri"/>
            </a:endParaRPr>
          </a:p>
        </p:txBody>
      </p:sp>
      <p:sp>
        <p:nvSpPr>
          <p:cNvPr id="4" name="Slide Number Placeholder 3"/>
          <p:cNvSpPr>
            <a:spLocks noGrp="1"/>
          </p:cNvSpPr>
          <p:nvPr>
            <p:ph type="sldNum" sz="quarter" idx="5"/>
          </p:nvPr>
        </p:nvSpPr>
        <p:spPr/>
        <p:txBody>
          <a:bodyPr/>
          <a:lstStyle/>
          <a:p>
            <a:fld id="{F7025FD9-6782-4777-BD37-B8EEBEF1E497}" type="slidenum">
              <a:rPr lang="en-US" smtClean="0"/>
              <a:t>33</a:t>
            </a:fld>
            <a:endParaRPr lang="en-US" dirty="0"/>
          </a:p>
        </p:txBody>
      </p:sp>
    </p:spTree>
    <p:extLst>
      <p:ext uri="{BB962C8B-B14F-4D97-AF65-F5344CB8AC3E}">
        <p14:creationId xmlns:p14="http://schemas.microsoft.com/office/powerpoint/2010/main" val="16275242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 has recently completion commissioning of a Thermal Hydrolysis Process at the CRWS facility.  </a:t>
            </a:r>
          </a:p>
          <a:p>
            <a:endParaRPr lang="en-US" dirty="0"/>
          </a:p>
          <a:p>
            <a:r>
              <a:rPr lang="en-US" dirty="0"/>
              <a:t>The THP process allows biosolids to be treated to a higher quality product, with end goal of minimizing the amount of biosolids produced. </a:t>
            </a:r>
          </a:p>
          <a:p>
            <a:endParaRPr lang="en-US" dirty="0"/>
          </a:p>
          <a:p>
            <a:r>
              <a:rPr lang="en-US" dirty="0"/>
              <a:t>Thermal hydrolysis is a process in which biosolids are treated under pressure with the goal of improving the availability of organic solids, making them more readily </a:t>
            </a:r>
            <a:r>
              <a:rPr lang="en-US" dirty="0" err="1"/>
              <a:t>biodegradeable</a:t>
            </a:r>
            <a:r>
              <a:rPr lang="en-US" dirty="0"/>
              <a:t>. The process results in higher quality product, including a reduction in the amount of biosolids produced. </a:t>
            </a:r>
          </a:p>
          <a:p>
            <a:endParaRPr lang="en-US" dirty="0"/>
          </a:p>
          <a:p>
            <a:r>
              <a:rPr lang="en-US" dirty="0"/>
              <a:t>The THP facility at CRWS is sized for 270 DTPD (dry tons per day). It is the second largest THP facility in the US, just after DC Water at 450 DTPC.  There are 4 other THP installations in the US ranging from 90 DFPD down to 25 DTPD.</a:t>
            </a:r>
          </a:p>
          <a:p>
            <a:endParaRPr lang="en-US" dirty="0"/>
          </a:p>
          <a:p>
            <a:endParaRPr lang="en-US" dirty="0"/>
          </a:p>
          <a:p>
            <a:pPr>
              <a:buFont typeface="Arial" panose="020B0604020202020204" pitchFamily="34" charset="0"/>
            </a:pPr>
            <a:endParaRPr lang="en-US" dirty="0">
              <a:cs typeface="Calibri"/>
            </a:endParaRPr>
          </a:p>
        </p:txBody>
      </p:sp>
      <p:sp>
        <p:nvSpPr>
          <p:cNvPr id="4" name="Slide Number Placeholder 3"/>
          <p:cNvSpPr>
            <a:spLocks noGrp="1"/>
          </p:cNvSpPr>
          <p:nvPr>
            <p:ph type="sldNum" sz="quarter" idx="5"/>
          </p:nvPr>
        </p:nvSpPr>
        <p:spPr/>
        <p:txBody>
          <a:bodyPr/>
          <a:lstStyle/>
          <a:p>
            <a:fld id="{F7025FD9-6782-4777-BD37-B8EEBEF1E497}" type="slidenum">
              <a:rPr lang="en-US" smtClean="0"/>
              <a:t>34</a:t>
            </a:fld>
            <a:endParaRPr lang="en-US" dirty="0"/>
          </a:p>
        </p:txBody>
      </p:sp>
    </p:spTree>
    <p:extLst>
      <p:ext uri="{BB962C8B-B14F-4D97-AF65-F5344CB8AC3E}">
        <p14:creationId xmlns:p14="http://schemas.microsoft.com/office/powerpoint/2010/main" val="2135820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THIS IS THE LAST SLIDE IN THE "INDUSTRY CHALLENGES" PASS ON TO MARIANA – Transition to Workforce Development</a:t>
            </a:r>
            <a:endParaRPr lang="en-US" dirty="0"/>
          </a:p>
        </p:txBody>
      </p:sp>
      <p:sp>
        <p:nvSpPr>
          <p:cNvPr id="4" name="Slide Number Placeholder 3"/>
          <p:cNvSpPr>
            <a:spLocks noGrp="1"/>
          </p:cNvSpPr>
          <p:nvPr>
            <p:ph type="sldNum" sz="quarter" idx="5"/>
          </p:nvPr>
        </p:nvSpPr>
        <p:spPr/>
        <p:txBody>
          <a:bodyPr/>
          <a:lstStyle/>
          <a:p>
            <a:fld id="{F7025FD9-6782-4777-BD37-B8EEBEF1E497}" type="slidenum">
              <a:rPr lang="en-US" smtClean="0"/>
              <a:t>37</a:t>
            </a:fld>
            <a:endParaRPr lang="en-US" dirty="0"/>
          </a:p>
        </p:txBody>
      </p:sp>
    </p:spTree>
    <p:extLst>
      <p:ext uri="{BB962C8B-B14F-4D97-AF65-F5344CB8AC3E}">
        <p14:creationId xmlns:p14="http://schemas.microsoft.com/office/powerpoint/2010/main" val="15681264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268"/>
            <a:ext cx="9144000" cy="6857464"/>
          </a:xfrm>
          <a:prstGeom prst="rect">
            <a:avLst/>
          </a:prstGeom>
        </p:spPr>
      </p:pic>
      <p:sp>
        <p:nvSpPr>
          <p:cNvPr id="2" name="Title 1"/>
          <p:cNvSpPr>
            <a:spLocks noGrp="1"/>
          </p:cNvSpPr>
          <p:nvPr>
            <p:ph type="ctrTitle"/>
          </p:nvPr>
        </p:nvSpPr>
        <p:spPr>
          <a:xfrm>
            <a:off x="381000" y="4572001"/>
            <a:ext cx="4648200" cy="1295400"/>
          </a:xfrm>
        </p:spPr>
        <p:txBody>
          <a:bodyPr/>
          <a:lstStyle>
            <a:lvl1pPr algn="l">
              <a:defRPr sz="2400" b="0" i="0">
                <a:solidFill>
                  <a:schemeClr val="bg1"/>
                </a:solidFill>
                <a:effectLst>
                  <a:outerShdw blurRad="38100" dist="38100" dir="2700000" algn="tl">
                    <a:srgbClr val="000000">
                      <a:alpha val="43137"/>
                    </a:srgbClr>
                  </a:outerShdw>
                </a:effectLst>
                <a:latin typeface="Helvetica" panose="020B0500000000000000" pitchFamily="34" charset="0"/>
                <a:cs typeface="Times New Roman" pitchFamily="18" charset="0"/>
              </a:defRPr>
            </a:lvl1pPr>
          </a:lstStyle>
          <a:p>
            <a:r>
              <a:rPr lang="en-US" dirty="0"/>
              <a:t>Click to edit Master title style</a:t>
            </a:r>
          </a:p>
        </p:txBody>
      </p:sp>
      <p:sp>
        <p:nvSpPr>
          <p:cNvPr id="11" name="Subtitle 2"/>
          <p:cNvSpPr>
            <a:spLocks noGrp="1"/>
          </p:cNvSpPr>
          <p:nvPr>
            <p:ph type="subTitle" idx="1"/>
          </p:nvPr>
        </p:nvSpPr>
        <p:spPr>
          <a:xfrm>
            <a:off x="381000" y="5943600"/>
            <a:ext cx="4642240" cy="381000"/>
          </a:xfrm>
        </p:spPr>
        <p:txBody>
          <a:bodyPr/>
          <a:lstStyle>
            <a:lvl1pPr marL="0" indent="0" algn="l">
              <a:buNone/>
              <a:defRPr sz="1800">
                <a:solidFill>
                  <a:schemeClr val="bg1"/>
                </a:solidFill>
                <a:effectLst>
                  <a:outerShdw blurRad="38100" dist="38100" dir="2700000" algn="tl">
                    <a:srgbClr val="000000">
                      <a:alpha val="43137"/>
                    </a:srgbClr>
                  </a:outerShdw>
                </a:effectLst>
                <a:latin typeface="Helvetica" panose="020B0500000000000000"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4415107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ransistion">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268"/>
            <a:ext cx="9144000" cy="6857464"/>
          </a:xfrm>
          <a:prstGeom prst="rect">
            <a:avLst/>
          </a:prstGeom>
        </p:spPr>
      </p:pic>
      <p:sp>
        <p:nvSpPr>
          <p:cNvPr id="2" name="Title 1"/>
          <p:cNvSpPr>
            <a:spLocks noGrp="1"/>
          </p:cNvSpPr>
          <p:nvPr>
            <p:ph type="ctrTitle"/>
          </p:nvPr>
        </p:nvSpPr>
        <p:spPr>
          <a:xfrm>
            <a:off x="3886200" y="685800"/>
            <a:ext cx="4648200" cy="2057400"/>
          </a:xfrm>
        </p:spPr>
        <p:txBody>
          <a:bodyPr/>
          <a:lstStyle>
            <a:lvl1pPr algn="l">
              <a:defRPr sz="2800" b="0" i="0">
                <a:solidFill>
                  <a:schemeClr val="bg1"/>
                </a:solidFill>
                <a:effectLst>
                  <a:outerShdw blurRad="38100" dist="38100" dir="2700000" algn="tl">
                    <a:srgbClr val="000000">
                      <a:alpha val="43137"/>
                    </a:srgbClr>
                  </a:outerShdw>
                </a:effectLst>
                <a:latin typeface="Helvetica" panose="020B0500000000000000" pitchFamily="34" charset="0"/>
                <a:cs typeface="Times New Roman" pitchFamily="18" charset="0"/>
              </a:defRPr>
            </a:lvl1pPr>
          </a:lstStyle>
          <a:p>
            <a:r>
              <a:rPr lang="en-US" dirty="0"/>
              <a:t>Click to edit Master title style</a:t>
            </a:r>
          </a:p>
        </p:txBody>
      </p:sp>
    </p:spTree>
    <p:extLst>
      <p:ext uri="{BB962C8B-B14F-4D97-AF65-F5344CB8AC3E}">
        <p14:creationId xmlns:p14="http://schemas.microsoft.com/office/powerpoint/2010/main" val="27454510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bullet list 1">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268"/>
            <a:ext cx="9144000" cy="6857464"/>
          </a:xfrm>
          <a:prstGeom prst="rect">
            <a:avLst/>
          </a:prstGeom>
        </p:spPr>
      </p:pic>
      <p:sp>
        <p:nvSpPr>
          <p:cNvPr id="2" name="Title 1"/>
          <p:cNvSpPr>
            <a:spLocks noGrp="1"/>
          </p:cNvSpPr>
          <p:nvPr>
            <p:ph type="title"/>
          </p:nvPr>
        </p:nvSpPr>
        <p:spPr>
          <a:xfrm>
            <a:off x="2057400" y="152400"/>
            <a:ext cx="6934200" cy="960438"/>
          </a:xfrm>
        </p:spPr>
        <p:txBody>
          <a:bodyPr/>
          <a:lstStyle>
            <a:lvl1pPr algn="l">
              <a:buClr>
                <a:schemeClr val="bg1"/>
              </a:buClr>
              <a:defRPr sz="3600" b="0">
                <a:solidFill>
                  <a:schemeClr val="bg1"/>
                </a:solidFill>
                <a:effectLst>
                  <a:outerShdw blurRad="38100" dist="38100" dir="2700000" algn="tl">
                    <a:srgbClr val="000000">
                      <a:alpha val="43137"/>
                    </a:srgbClr>
                  </a:outerShdw>
                </a:effectLst>
                <a:latin typeface="Helvetica LT Std" pitchFamily="34" charset="0"/>
                <a:cs typeface="Arial" pitchFamily="34" charset="0"/>
              </a:defRPr>
            </a:lvl1pPr>
          </a:lstStyle>
          <a:p>
            <a:r>
              <a:rPr lang="en-US" dirty="0"/>
              <a:t>Click to edit Master title style</a:t>
            </a:r>
          </a:p>
        </p:txBody>
      </p:sp>
      <p:sp>
        <p:nvSpPr>
          <p:cNvPr id="3" name="Content Placeholder 2"/>
          <p:cNvSpPr>
            <a:spLocks noGrp="1"/>
          </p:cNvSpPr>
          <p:nvPr>
            <p:ph idx="1"/>
          </p:nvPr>
        </p:nvSpPr>
        <p:spPr>
          <a:xfrm>
            <a:off x="2057400" y="1371600"/>
            <a:ext cx="6934200" cy="5181600"/>
          </a:xfrm>
        </p:spPr>
        <p:txBody>
          <a:bodyPr/>
          <a:lstStyle>
            <a:lvl1pPr>
              <a:buClr>
                <a:schemeClr val="bg1"/>
              </a:buClr>
              <a:buFont typeface="Calibri" pitchFamily="34" charset="0"/>
              <a:buChar char="•"/>
              <a:defRPr sz="2400" b="0">
                <a:solidFill>
                  <a:schemeClr val="bg1"/>
                </a:solidFill>
                <a:effectLst>
                  <a:outerShdw blurRad="38100" dist="38100" dir="2700000" algn="tl">
                    <a:srgbClr val="000000">
                      <a:alpha val="43137"/>
                    </a:srgbClr>
                  </a:outerShdw>
                </a:effectLst>
                <a:latin typeface="Helvetica LT Std" pitchFamily="34" charset="0"/>
              </a:defRPr>
            </a:lvl1pPr>
            <a:lvl2pPr>
              <a:buClr>
                <a:schemeClr val="bg1"/>
              </a:buClr>
              <a:buFont typeface="Arial" pitchFamily="34" charset="0"/>
              <a:buChar char="•"/>
              <a:defRPr sz="2400" b="0">
                <a:solidFill>
                  <a:schemeClr val="bg1"/>
                </a:solidFill>
                <a:effectLst>
                  <a:outerShdw blurRad="38100" dist="38100" dir="2700000" algn="tl">
                    <a:srgbClr val="000000">
                      <a:alpha val="43137"/>
                    </a:srgbClr>
                  </a:outerShdw>
                </a:effectLst>
                <a:latin typeface="Helvetica LT Std" pitchFamily="34" charset="0"/>
              </a:defRPr>
            </a:lvl2pPr>
            <a:lvl3pPr>
              <a:buClr>
                <a:schemeClr val="bg1"/>
              </a:buClr>
              <a:defRPr sz="2400" b="0">
                <a:solidFill>
                  <a:schemeClr val="bg1"/>
                </a:solidFill>
                <a:effectLst>
                  <a:outerShdw blurRad="38100" dist="38100" dir="2700000" algn="tl">
                    <a:srgbClr val="000000">
                      <a:alpha val="43137"/>
                    </a:srgbClr>
                  </a:outerShdw>
                </a:effectLst>
                <a:latin typeface="Helvetica LT Std" pitchFamily="34" charset="0"/>
              </a:defRPr>
            </a:lvl3pPr>
            <a:lvl4pPr>
              <a:buClr>
                <a:schemeClr val="bg1"/>
              </a:buClr>
              <a:buFont typeface="Arial" pitchFamily="34" charset="0"/>
              <a:buChar char="•"/>
              <a:defRPr sz="2400" b="0">
                <a:solidFill>
                  <a:schemeClr val="bg1"/>
                </a:solidFill>
                <a:effectLst>
                  <a:outerShdw blurRad="38100" dist="38100" dir="2700000" algn="tl">
                    <a:srgbClr val="000000">
                      <a:alpha val="43137"/>
                    </a:srgbClr>
                  </a:outerShdw>
                </a:effectLst>
                <a:latin typeface="Helvetica LT Std" pitchFamily="34" charset="0"/>
              </a:defRPr>
            </a:lvl4pPr>
            <a:lvl5pPr>
              <a:buClr>
                <a:schemeClr val="bg1"/>
              </a:buClr>
              <a:buFont typeface="Arial" pitchFamily="34" charset="0"/>
              <a:buChar char="•"/>
              <a:defRPr sz="2400" b="0">
                <a:solidFill>
                  <a:schemeClr val="bg1"/>
                </a:solidFill>
                <a:effectLst>
                  <a:outerShdw blurRad="38100" dist="38100" dir="2700000" algn="tl">
                    <a:srgbClr val="000000">
                      <a:alpha val="43137"/>
                    </a:srgbClr>
                  </a:outerShdw>
                </a:effectLst>
                <a:latin typeface="Helvetica LT Std"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064080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bullet list 1">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268"/>
            <a:ext cx="9144000" cy="6857464"/>
          </a:xfrm>
          <a:prstGeom prst="rect">
            <a:avLst/>
          </a:prstGeom>
        </p:spPr>
      </p:pic>
      <p:sp>
        <p:nvSpPr>
          <p:cNvPr id="2" name="Title 1"/>
          <p:cNvSpPr>
            <a:spLocks noGrp="1"/>
          </p:cNvSpPr>
          <p:nvPr>
            <p:ph type="title"/>
          </p:nvPr>
        </p:nvSpPr>
        <p:spPr>
          <a:xfrm>
            <a:off x="2057400" y="152400"/>
            <a:ext cx="6934200" cy="960438"/>
          </a:xfrm>
        </p:spPr>
        <p:txBody>
          <a:bodyPr/>
          <a:lstStyle>
            <a:lvl1pPr algn="l">
              <a:buClr>
                <a:schemeClr val="bg1"/>
              </a:buClr>
              <a:defRPr sz="3600" b="0">
                <a:solidFill>
                  <a:schemeClr val="bg1"/>
                </a:solidFill>
                <a:effectLst>
                  <a:outerShdw blurRad="38100" dist="38100" dir="2700000" algn="tl">
                    <a:srgbClr val="000000">
                      <a:alpha val="43137"/>
                    </a:srgbClr>
                  </a:outerShdw>
                </a:effectLst>
                <a:latin typeface="Helvetica LT Std" pitchFamily="34" charset="0"/>
                <a:cs typeface="Arial" pitchFamily="34" charset="0"/>
              </a:defRPr>
            </a:lvl1pPr>
          </a:lstStyle>
          <a:p>
            <a:r>
              <a:rPr lang="en-US" dirty="0"/>
              <a:t>Click to edit Master title style</a:t>
            </a:r>
          </a:p>
        </p:txBody>
      </p:sp>
      <p:sp>
        <p:nvSpPr>
          <p:cNvPr id="3" name="Content Placeholder 2"/>
          <p:cNvSpPr>
            <a:spLocks noGrp="1"/>
          </p:cNvSpPr>
          <p:nvPr>
            <p:ph idx="1"/>
          </p:nvPr>
        </p:nvSpPr>
        <p:spPr>
          <a:xfrm>
            <a:off x="2057400" y="1371600"/>
            <a:ext cx="6934200" cy="5181600"/>
          </a:xfrm>
        </p:spPr>
        <p:txBody>
          <a:bodyPr/>
          <a:lstStyle>
            <a:lvl1pPr>
              <a:buClr>
                <a:schemeClr val="bg1"/>
              </a:buClr>
              <a:buFont typeface="Calibri" pitchFamily="34" charset="0"/>
              <a:buChar char="•"/>
              <a:defRPr sz="2400" b="0">
                <a:solidFill>
                  <a:schemeClr val="bg1"/>
                </a:solidFill>
                <a:effectLst>
                  <a:outerShdw blurRad="38100" dist="38100" dir="2700000" algn="tl">
                    <a:srgbClr val="000000">
                      <a:alpha val="43137"/>
                    </a:srgbClr>
                  </a:outerShdw>
                </a:effectLst>
                <a:latin typeface="Helvetica LT Std" pitchFamily="34" charset="0"/>
              </a:defRPr>
            </a:lvl1pPr>
            <a:lvl2pPr>
              <a:buClr>
                <a:schemeClr val="bg1"/>
              </a:buClr>
              <a:buFont typeface="Arial" pitchFamily="34" charset="0"/>
              <a:buChar char="•"/>
              <a:defRPr sz="2400" b="0">
                <a:solidFill>
                  <a:schemeClr val="bg1"/>
                </a:solidFill>
                <a:effectLst>
                  <a:outerShdw blurRad="38100" dist="38100" dir="2700000" algn="tl">
                    <a:srgbClr val="000000">
                      <a:alpha val="43137"/>
                    </a:srgbClr>
                  </a:outerShdw>
                </a:effectLst>
                <a:latin typeface="Helvetica LT Std" pitchFamily="34" charset="0"/>
              </a:defRPr>
            </a:lvl2pPr>
            <a:lvl3pPr>
              <a:buClr>
                <a:schemeClr val="bg1"/>
              </a:buClr>
              <a:defRPr sz="2400" b="0">
                <a:solidFill>
                  <a:schemeClr val="bg1"/>
                </a:solidFill>
                <a:effectLst>
                  <a:outerShdw blurRad="38100" dist="38100" dir="2700000" algn="tl">
                    <a:srgbClr val="000000">
                      <a:alpha val="43137"/>
                    </a:srgbClr>
                  </a:outerShdw>
                </a:effectLst>
                <a:latin typeface="Helvetica LT Std" pitchFamily="34" charset="0"/>
              </a:defRPr>
            </a:lvl3pPr>
            <a:lvl4pPr>
              <a:buClr>
                <a:schemeClr val="bg1"/>
              </a:buClr>
              <a:buFont typeface="Arial" pitchFamily="34" charset="0"/>
              <a:buChar char="•"/>
              <a:defRPr sz="2400" b="0">
                <a:solidFill>
                  <a:schemeClr val="bg1"/>
                </a:solidFill>
                <a:effectLst>
                  <a:outerShdw blurRad="38100" dist="38100" dir="2700000" algn="tl">
                    <a:srgbClr val="000000">
                      <a:alpha val="43137"/>
                    </a:srgbClr>
                  </a:outerShdw>
                </a:effectLst>
                <a:latin typeface="Helvetica LT Std" pitchFamily="34" charset="0"/>
              </a:defRPr>
            </a:lvl4pPr>
            <a:lvl5pPr>
              <a:buClr>
                <a:schemeClr val="bg1"/>
              </a:buClr>
              <a:buFont typeface="Arial" pitchFamily="34" charset="0"/>
              <a:buChar char="•"/>
              <a:defRPr sz="2400" b="0">
                <a:solidFill>
                  <a:schemeClr val="bg1"/>
                </a:solidFill>
                <a:effectLst>
                  <a:outerShdw blurRad="38100" dist="38100" dir="2700000" algn="tl">
                    <a:srgbClr val="000000">
                      <a:alpha val="43137"/>
                    </a:srgbClr>
                  </a:outerShdw>
                </a:effectLst>
                <a:latin typeface="Helvetica LT Std"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673270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photo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268"/>
            <a:ext cx="9144000" cy="6857464"/>
          </a:xfrm>
          <a:prstGeom prst="rect">
            <a:avLst/>
          </a:prstGeom>
        </p:spPr>
      </p:pic>
      <p:sp>
        <p:nvSpPr>
          <p:cNvPr id="2" name="Title 1"/>
          <p:cNvSpPr>
            <a:spLocks noGrp="1"/>
          </p:cNvSpPr>
          <p:nvPr>
            <p:ph type="title"/>
          </p:nvPr>
        </p:nvSpPr>
        <p:spPr>
          <a:xfrm>
            <a:off x="0" y="152400"/>
            <a:ext cx="9144000" cy="762000"/>
          </a:xfrm>
        </p:spPr>
        <p:txBody>
          <a:bodyPr/>
          <a:lstStyle>
            <a:lvl1pPr>
              <a:defRPr sz="3600">
                <a:solidFill>
                  <a:schemeClr val="bg1"/>
                </a:solidFill>
                <a:effectLst>
                  <a:outerShdw blurRad="38100" dist="38100" dir="2700000" algn="tl">
                    <a:srgbClr val="000000">
                      <a:alpha val="43137"/>
                    </a:srgbClr>
                  </a:outerShdw>
                </a:effectLst>
                <a:latin typeface="Helvetica LT Std" pitchFamily="34" charset="0"/>
                <a:cs typeface="Arial" pitchFamily="34" charset="0"/>
              </a:defRPr>
            </a:lvl1pPr>
          </a:lstStyle>
          <a:p>
            <a:r>
              <a:rPr lang="en-US" dirty="0"/>
              <a:t>Click to edit Master title style</a:t>
            </a:r>
          </a:p>
        </p:txBody>
      </p:sp>
    </p:spTree>
    <p:extLst>
      <p:ext uri="{BB962C8B-B14F-4D97-AF65-F5344CB8AC3E}">
        <p14:creationId xmlns:p14="http://schemas.microsoft.com/office/powerpoint/2010/main" val="22954967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1_photo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268"/>
            <a:ext cx="9144000" cy="6857464"/>
          </a:xfrm>
          <a:prstGeom prst="rect">
            <a:avLst/>
          </a:prstGeom>
        </p:spPr>
      </p:pic>
      <p:sp>
        <p:nvSpPr>
          <p:cNvPr id="2" name="Title 1"/>
          <p:cNvSpPr>
            <a:spLocks noGrp="1"/>
          </p:cNvSpPr>
          <p:nvPr>
            <p:ph type="title"/>
          </p:nvPr>
        </p:nvSpPr>
        <p:spPr>
          <a:xfrm>
            <a:off x="990600" y="152400"/>
            <a:ext cx="8153400" cy="914400"/>
          </a:xfrm>
        </p:spPr>
        <p:txBody>
          <a:bodyPr/>
          <a:lstStyle>
            <a:lvl1pPr>
              <a:defRPr sz="3600">
                <a:solidFill>
                  <a:srgbClr val="0E58A8"/>
                </a:solidFill>
                <a:effectLst>
                  <a:outerShdw blurRad="38100" dist="38100" dir="2700000" algn="tl">
                    <a:schemeClr val="accent1">
                      <a:lumMod val="50000"/>
                      <a:alpha val="43000"/>
                    </a:schemeClr>
                  </a:outerShdw>
                </a:effectLst>
                <a:latin typeface="Helvetica LT Std" pitchFamily="34" charset="0"/>
                <a:cs typeface="Arial" pitchFamily="34" charset="0"/>
              </a:defRPr>
            </a:lvl1pPr>
          </a:lstStyle>
          <a:p>
            <a:r>
              <a:rPr lang="en-US" dirty="0"/>
              <a:t>Click to edit Master title style</a:t>
            </a:r>
          </a:p>
        </p:txBody>
      </p:sp>
    </p:spTree>
    <p:extLst>
      <p:ext uri="{BB962C8B-B14F-4D97-AF65-F5344CB8AC3E}">
        <p14:creationId xmlns:p14="http://schemas.microsoft.com/office/powerpoint/2010/main" val="40429862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228315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Content 14">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8AA00B8F-30F3-4771-B340-04E5180F24CB}"/>
              </a:ext>
            </a:extLst>
          </p:cNvPr>
          <p:cNvGrpSpPr/>
          <p:nvPr userDrawn="1"/>
        </p:nvGrpSpPr>
        <p:grpSpPr>
          <a:xfrm flipV="1">
            <a:off x="0" y="2404424"/>
            <a:ext cx="9144000" cy="4453577"/>
            <a:chOff x="0" y="-277094"/>
            <a:chExt cx="12192000" cy="5876838"/>
          </a:xfrm>
          <a:solidFill>
            <a:schemeClr val="bg2">
              <a:alpha val="25000"/>
            </a:schemeClr>
          </a:solidFill>
        </p:grpSpPr>
        <p:sp>
          <p:nvSpPr>
            <p:cNvPr id="21" name="Rectangle 20">
              <a:extLst>
                <a:ext uri="{FF2B5EF4-FFF2-40B4-BE49-F238E27FC236}">
                  <a16:creationId xmlns:a16="http://schemas.microsoft.com/office/drawing/2014/main" id="{20208B4A-3F77-46D6-894B-E1FDAD5EF77C}"/>
                </a:ext>
              </a:extLst>
            </p:cNvPr>
            <p:cNvSpPr/>
            <p:nvPr/>
          </p:nvSpPr>
          <p:spPr>
            <a:xfrm>
              <a:off x="0" y="1811086"/>
              <a:ext cx="12192000" cy="11969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2" name="Rectangle 21">
              <a:extLst>
                <a:ext uri="{FF2B5EF4-FFF2-40B4-BE49-F238E27FC236}">
                  <a16:creationId xmlns:a16="http://schemas.microsoft.com/office/drawing/2014/main" id="{9049B3A7-D7B3-4DED-82EF-7949C06DB4B2}"/>
                </a:ext>
              </a:extLst>
            </p:cNvPr>
            <p:cNvSpPr/>
            <p:nvPr/>
          </p:nvSpPr>
          <p:spPr>
            <a:xfrm>
              <a:off x="0" y="4954586"/>
              <a:ext cx="12192000" cy="7143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6" name="Rectangle 25">
              <a:extLst>
                <a:ext uri="{FF2B5EF4-FFF2-40B4-BE49-F238E27FC236}">
                  <a16:creationId xmlns:a16="http://schemas.microsoft.com/office/drawing/2014/main" id="{97420EFC-AB3B-4D30-9B82-F93818D68456}"/>
                </a:ext>
              </a:extLst>
            </p:cNvPr>
            <p:cNvSpPr/>
            <p:nvPr/>
          </p:nvSpPr>
          <p:spPr>
            <a:xfrm>
              <a:off x="0" y="4487469"/>
              <a:ext cx="12192000" cy="7143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7" name="Rectangle 26">
              <a:extLst>
                <a:ext uri="{FF2B5EF4-FFF2-40B4-BE49-F238E27FC236}">
                  <a16:creationId xmlns:a16="http://schemas.microsoft.com/office/drawing/2014/main" id="{2E1AA950-E9D5-45D2-8DDB-2561BFC6C290}"/>
                </a:ext>
              </a:extLst>
            </p:cNvPr>
            <p:cNvSpPr/>
            <p:nvPr/>
          </p:nvSpPr>
          <p:spPr>
            <a:xfrm>
              <a:off x="0" y="3975099"/>
              <a:ext cx="12192000" cy="2508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0" name="Rectangle 29">
              <a:extLst>
                <a:ext uri="{FF2B5EF4-FFF2-40B4-BE49-F238E27FC236}">
                  <a16:creationId xmlns:a16="http://schemas.microsoft.com/office/drawing/2014/main" id="{9C364EA4-EB4C-4EBE-80D3-A6661DD396D5}"/>
                </a:ext>
              </a:extLst>
            </p:cNvPr>
            <p:cNvSpPr/>
            <p:nvPr/>
          </p:nvSpPr>
          <p:spPr>
            <a:xfrm>
              <a:off x="0" y="3142331"/>
              <a:ext cx="12192000" cy="698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1" name="Rectangle 30">
              <a:extLst>
                <a:ext uri="{FF2B5EF4-FFF2-40B4-BE49-F238E27FC236}">
                  <a16:creationId xmlns:a16="http://schemas.microsoft.com/office/drawing/2014/main" id="{DF822B4B-4ECC-46E0-98C4-8752755855BC}"/>
                </a:ext>
              </a:extLst>
            </p:cNvPr>
            <p:cNvSpPr/>
            <p:nvPr userDrawn="1"/>
          </p:nvSpPr>
          <p:spPr>
            <a:xfrm>
              <a:off x="0" y="-277094"/>
              <a:ext cx="12192000" cy="195391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2" name="Rectangle 31">
              <a:extLst>
                <a:ext uri="{FF2B5EF4-FFF2-40B4-BE49-F238E27FC236}">
                  <a16:creationId xmlns:a16="http://schemas.microsoft.com/office/drawing/2014/main" id="{32B596D7-82DB-44A2-9A85-2074FFBDDA1F}"/>
                </a:ext>
              </a:extLst>
            </p:cNvPr>
            <p:cNvSpPr/>
            <p:nvPr userDrawn="1"/>
          </p:nvSpPr>
          <p:spPr>
            <a:xfrm>
              <a:off x="0" y="5575612"/>
              <a:ext cx="12192000" cy="2413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33" name="Rectangle 32">
            <a:extLst>
              <a:ext uri="{FF2B5EF4-FFF2-40B4-BE49-F238E27FC236}">
                <a16:creationId xmlns:a16="http://schemas.microsoft.com/office/drawing/2014/main" id="{5469995F-A28F-40A2-AB9B-09ACC9FB0598}"/>
              </a:ext>
            </a:extLst>
          </p:cNvPr>
          <p:cNvSpPr/>
          <p:nvPr userDrawn="1"/>
        </p:nvSpPr>
        <p:spPr>
          <a:xfrm flipV="1">
            <a:off x="0" y="0"/>
            <a:ext cx="9144000" cy="6539124"/>
          </a:xfrm>
          <a:prstGeom prst="rect">
            <a:avLst/>
          </a:prstGeom>
          <a:gradFill>
            <a:gsLst>
              <a:gs pos="25000">
                <a:schemeClr val="bg1">
                  <a:alpha val="0"/>
                </a:schemeClr>
              </a:gs>
              <a:gs pos="75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73B39506-58A9-4B12-A7D1-1B956C6BFAD5}"/>
              </a:ext>
            </a:extLst>
          </p:cNvPr>
          <p:cNvSpPr>
            <a:spLocks noGrp="1"/>
          </p:cNvSpPr>
          <p:nvPr>
            <p:ph type="title" hasCustomPrompt="1"/>
          </p:nvPr>
        </p:nvSpPr>
        <p:spPr>
          <a:xfrm>
            <a:off x="2644140" y="246254"/>
            <a:ext cx="6071229" cy="1738877"/>
          </a:xfrm>
        </p:spPr>
        <p:txBody>
          <a:bodyPr vert="horz" lIns="91440" tIns="45720" rIns="91440" bIns="45720" rtlCol="0" anchor="b">
            <a:noAutofit/>
          </a:bodyPr>
          <a:lstStyle>
            <a:lvl1pPr>
              <a:defRPr lang="en-GB" sz="1800" b="1" dirty="0">
                <a:solidFill>
                  <a:schemeClr val="accent2"/>
                </a:solidFill>
                <a:latin typeface="+mj-lt"/>
                <a:cs typeface="Arial" panose="020B0604020202020204" pitchFamily="34" charset="0"/>
              </a:defRPr>
            </a:lvl1pPr>
          </a:lstStyle>
          <a:p>
            <a:pPr marL="0" lvl="0"/>
            <a:r>
              <a:rPr lang="en-US" noProof="0"/>
              <a:t>CLICK TO EDIT MASTER TITLE STYLE</a:t>
            </a:r>
          </a:p>
        </p:txBody>
      </p:sp>
      <p:sp>
        <p:nvSpPr>
          <p:cNvPr id="43" name="Freeform: Shape 42">
            <a:extLst>
              <a:ext uri="{FF2B5EF4-FFF2-40B4-BE49-F238E27FC236}">
                <a16:creationId xmlns:a16="http://schemas.microsoft.com/office/drawing/2014/main" id="{4FC3C941-0608-44BE-A293-C20D8B8805D4}"/>
              </a:ext>
            </a:extLst>
          </p:cNvPr>
          <p:cNvSpPr/>
          <p:nvPr userDrawn="1"/>
        </p:nvSpPr>
        <p:spPr>
          <a:xfrm>
            <a:off x="0" y="-1"/>
            <a:ext cx="3440512" cy="2419039"/>
          </a:xfrm>
          <a:custGeom>
            <a:avLst/>
            <a:gdLst>
              <a:gd name="connsiteX0" fmla="*/ 0 w 4587349"/>
              <a:gd name="connsiteY0" fmla="*/ 0 h 2419039"/>
              <a:gd name="connsiteX1" fmla="*/ 4587349 w 4587349"/>
              <a:gd name="connsiteY1" fmla="*/ 0 h 2419039"/>
              <a:gd name="connsiteX2" fmla="*/ 4562933 w 4587349"/>
              <a:gd name="connsiteY2" fmla="*/ 72160 h 2419039"/>
              <a:gd name="connsiteX3" fmla="*/ 1203311 w 4587349"/>
              <a:gd name="connsiteY3" fmla="*/ 2419039 h 2419039"/>
              <a:gd name="connsiteX4" fmla="*/ 139724 w 4587349"/>
              <a:gd name="connsiteY4" fmla="*/ 2258240 h 2419039"/>
              <a:gd name="connsiteX5" fmla="*/ 0 w 4587349"/>
              <a:gd name="connsiteY5" fmla="*/ 2207100 h 241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87349" h="2419039">
                <a:moveTo>
                  <a:pt x="0" y="0"/>
                </a:moveTo>
                <a:lnTo>
                  <a:pt x="4587349" y="0"/>
                </a:lnTo>
                <a:lnTo>
                  <a:pt x="4562933" y="72160"/>
                </a:lnTo>
                <a:cubicBezTo>
                  <a:pt x="4061488" y="1441670"/>
                  <a:pt x="2746538" y="2419039"/>
                  <a:pt x="1203311" y="2419039"/>
                </a:cubicBezTo>
                <a:cubicBezTo>
                  <a:pt x="832937" y="2419039"/>
                  <a:pt x="475711" y="2362743"/>
                  <a:pt x="139724" y="2258240"/>
                </a:cubicBezTo>
                <a:lnTo>
                  <a:pt x="0" y="22071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1" name="Freeform: Shape 40">
            <a:extLst>
              <a:ext uri="{FF2B5EF4-FFF2-40B4-BE49-F238E27FC236}">
                <a16:creationId xmlns:a16="http://schemas.microsoft.com/office/drawing/2014/main" id="{A7107B1B-15F6-4743-8E90-18A0DC2B964E}"/>
              </a:ext>
            </a:extLst>
          </p:cNvPr>
          <p:cNvSpPr/>
          <p:nvPr userDrawn="1"/>
        </p:nvSpPr>
        <p:spPr>
          <a:xfrm>
            <a:off x="0" y="2"/>
            <a:ext cx="3256052" cy="2228445"/>
          </a:xfrm>
          <a:custGeom>
            <a:avLst/>
            <a:gdLst>
              <a:gd name="connsiteX0" fmla="*/ 0 w 4341402"/>
              <a:gd name="connsiteY0" fmla="*/ 0 h 2228445"/>
              <a:gd name="connsiteX1" fmla="*/ 4341402 w 4341402"/>
              <a:gd name="connsiteY1" fmla="*/ 0 h 2228445"/>
              <a:gd name="connsiteX2" fmla="*/ 4293306 w 4341402"/>
              <a:gd name="connsiteY2" fmla="*/ 133775 h 2228445"/>
              <a:gd name="connsiteX3" fmla="*/ 1300374 w 4341402"/>
              <a:gd name="connsiteY3" fmla="*/ 2224065 h 2228445"/>
              <a:gd name="connsiteX4" fmla="*/ 1124323 w 4341402"/>
              <a:gd name="connsiteY4" fmla="*/ 2228445 h 2228445"/>
              <a:gd name="connsiteX5" fmla="*/ 1124242 w 4341402"/>
              <a:gd name="connsiteY5" fmla="*/ 2228445 h 2228445"/>
              <a:gd name="connsiteX6" fmla="*/ 948190 w 4341402"/>
              <a:gd name="connsiteY6" fmla="*/ 2224065 h 2228445"/>
              <a:gd name="connsiteX7" fmla="*/ 106705 w 4341402"/>
              <a:gd name="connsiteY7" fmla="*/ 2077045 h 2228445"/>
              <a:gd name="connsiteX8" fmla="*/ 0 w 4341402"/>
              <a:gd name="connsiteY8" fmla="*/ 2041514 h 2228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41402" h="2228445">
                <a:moveTo>
                  <a:pt x="0" y="0"/>
                </a:moveTo>
                <a:lnTo>
                  <a:pt x="4341402" y="0"/>
                </a:lnTo>
                <a:lnTo>
                  <a:pt x="4293306" y="133775"/>
                </a:lnTo>
                <a:cubicBezTo>
                  <a:pt x="3804175" y="1311915"/>
                  <a:pt x="2656408" y="2156418"/>
                  <a:pt x="1300374" y="2224065"/>
                </a:cubicBezTo>
                <a:lnTo>
                  <a:pt x="1124323" y="2228445"/>
                </a:lnTo>
                <a:lnTo>
                  <a:pt x="1124242" y="2228445"/>
                </a:lnTo>
                <a:lnTo>
                  <a:pt x="948190" y="2224065"/>
                </a:lnTo>
                <a:cubicBezTo>
                  <a:pt x="656570" y="2209517"/>
                  <a:pt x="374582" y="2159041"/>
                  <a:pt x="106705" y="2077045"/>
                </a:cubicBezTo>
                <a:lnTo>
                  <a:pt x="0" y="2041514"/>
                </a:lnTo>
                <a:close/>
              </a:path>
            </a:pathLst>
          </a:custGeom>
          <a:pattFill prst="dkUpDiag">
            <a:fgClr>
              <a:schemeClr val="accent3"/>
            </a:fgClr>
            <a:bgClr>
              <a:schemeClr val="accent3">
                <a:lumMod val="75000"/>
              </a:schemeClr>
            </a:bgClr>
          </a:pattFill>
        </p:spPr>
        <p:txBody>
          <a:bodyPr rot="0" spcFirstLastPara="0" vertOverflow="overflow" horzOverflow="overflow" vert="horz" wrap="square" lIns="68580" tIns="34290" rIns="68580" bIns="34290" numCol="1" spcCol="0" rtlCol="0" fromWordArt="0" anchor="t" anchorCtr="1" forceAA="0" compatLnSpc="1">
            <a:prstTxWarp prst="textNoShape">
              <a:avLst/>
            </a:prstTxWarp>
            <a:noAutofit/>
          </a:bodyPr>
          <a:lstStyle/>
          <a:p>
            <a:pPr lvl="0" indent="0" algn="ctr">
              <a:lnSpc>
                <a:spcPct val="90000"/>
              </a:lnSpc>
              <a:spcBef>
                <a:spcPts val="750"/>
              </a:spcBef>
              <a:buFont typeface="Arial" panose="020B0604020202020204" pitchFamily="34" charset="0"/>
              <a:buNone/>
            </a:pPr>
            <a:endParaRPr lang="en-US" sz="1200" noProof="0" dirty="0">
              <a:solidFill>
                <a:schemeClr val="bg1"/>
              </a:solidFill>
              <a:cs typeface="Arial" panose="020B0604020202020204" pitchFamily="34" charset="0"/>
            </a:endParaRPr>
          </a:p>
        </p:txBody>
      </p:sp>
      <p:sp>
        <p:nvSpPr>
          <p:cNvPr id="29" name="Text Placeholder 2">
            <a:extLst>
              <a:ext uri="{FF2B5EF4-FFF2-40B4-BE49-F238E27FC236}">
                <a16:creationId xmlns:a16="http://schemas.microsoft.com/office/drawing/2014/main" id="{BF7D2858-2046-4CAD-A3EE-D0A4D0F2CA14}"/>
              </a:ext>
            </a:extLst>
          </p:cNvPr>
          <p:cNvSpPr>
            <a:spLocks noGrp="1"/>
          </p:cNvSpPr>
          <p:nvPr>
            <p:ph type="body" idx="1"/>
          </p:nvPr>
        </p:nvSpPr>
        <p:spPr>
          <a:xfrm>
            <a:off x="629842" y="2123331"/>
            <a:ext cx="3868340" cy="62665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noProof="0"/>
              <a:t>Edit Master text styles</a:t>
            </a:r>
          </a:p>
        </p:txBody>
      </p:sp>
      <p:sp>
        <p:nvSpPr>
          <p:cNvPr id="35" name="Content Placeholder 3">
            <a:extLst>
              <a:ext uri="{FF2B5EF4-FFF2-40B4-BE49-F238E27FC236}">
                <a16:creationId xmlns:a16="http://schemas.microsoft.com/office/drawing/2014/main" id="{2A9DBBF8-4A18-4CB1-A8AC-30C9B5308076}"/>
              </a:ext>
            </a:extLst>
          </p:cNvPr>
          <p:cNvSpPr>
            <a:spLocks noGrp="1"/>
          </p:cNvSpPr>
          <p:nvPr>
            <p:ph sz="half" idx="2"/>
          </p:nvPr>
        </p:nvSpPr>
        <p:spPr>
          <a:xfrm>
            <a:off x="629842" y="2839199"/>
            <a:ext cx="3868340" cy="3350464"/>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6" name="Text Placeholder 4">
            <a:extLst>
              <a:ext uri="{FF2B5EF4-FFF2-40B4-BE49-F238E27FC236}">
                <a16:creationId xmlns:a16="http://schemas.microsoft.com/office/drawing/2014/main" id="{D3E81B2D-A79D-4DC3-B7DF-1E1E0F58E481}"/>
              </a:ext>
            </a:extLst>
          </p:cNvPr>
          <p:cNvSpPr>
            <a:spLocks noGrp="1"/>
          </p:cNvSpPr>
          <p:nvPr>
            <p:ph type="body" sz="quarter" idx="3"/>
          </p:nvPr>
        </p:nvSpPr>
        <p:spPr>
          <a:xfrm>
            <a:off x="4827978" y="2123331"/>
            <a:ext cx="3887391" cy="62665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noProof="0"/>
              <a:t>Edit Master text styles</a:t>
            </a:r>
          </a:p>
        </p:txBody>
      </p:sp>
      <p:sp>
        <p:nvSpPr>
          <p:cNvPr id="37" name="Content Placeholder 5">
            <a:extLst>
              <a:ext uri="{FF2B5EF4-FFF2-40B4-BE49-F238E27FC236}">
                <a16:creationId xmlns:a16="http://schemas.microsoft.com/office/drawing/2014/main" id="{8C0B65ED-88D9-4E01-AD11-24590E2C7EF7}"/>
              </a:ext>
            </a:extLst>
          </p:cNvPr>
          <p:cNvSpPr>
            <a:spLocks noGrp="1"/>
          </p:cNvSpPr>
          <p:nvPr>
            <p:ph sz="quarter" idx="4"/>
          </p:nvPr>
        </p:nvSpPr>
        <p:spPr>
          <a:xfrm>
            <a:off x="4827978" y="2839199"/>
            <a:ext cx="3887391" cy="3350464"/>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4619212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userDrawn="1">
  <p:cSld name="Map/Graphic 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275E893-B909-4F92-896C-1901CA75CC67}"/>
              </a:ext>
            </a:extLst>
          </p:cNvPr>
          <p:cNvSpPr/>
          <p:nvPr userDrawn="1"/>
        </p:nvSpPr>
        <p:spPr>
          <a:xfrm>
            <a:off x="0" y="0"/>
            <a:ext cx="9144000" cy="6858000"/>
          </a:xfrm>
          <a:prstGeom prst="rect">
            <a:avLst/>
          </a:prstGeom>
          <a:solidFill>
            <a:schemeClr val="bg2">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8" name="Group 7">
            <a:extLst>
              <a:ext uri="{FF2B5EF4-FFF2-40B4-BE49-F238E27FC236}">
                <a16:creationId xmlns:a16="http://schemas.microsoft.com/office/drawing/2014/main" id="{CF112A8F-331B-4802-920C-B687B9108DB9}"/>
              </a:ext>
            </a:extLst>
          </p:cNvPr>
          <p:cNvGrpSpPr/>
          <p:nvPr userDrawn="1"/>
        </p:nvGrpSpPr>
        <p:grpSpPr>
          <a:xfrm>
            <a:off x="0" y="0"/>
            <a:ext cx="9144000" cy="3255962"/>
            <a:chOff x="0" y="1770061"/>
            <a:chExt cx="12192000" cy="3255962"/>
          </a:xfrm>
          <a:solidFill>
            <a:schemeClr val="bg1"/>
          </a:solidFill>
        </p:grpSpPr>
        <p:sp>
          <p:nvSpPr>
            <p:cNvPr id="9" name="Rectangle 8">
              <a:extLst>
                <a:ext uri="{FF2B5EF4-FFF2-40B4-BE49-F238E27FC236}">
                  <a16:creationId xmlns:a16="http://schemas.microsoft.com/office/drawing/2014/main" id="{A7A887D8-B543-4BB8-8D6E-605A1E5C80FD}"/>
                </a:ext>
              </a:extLst>
            </p:cNvPr>
            <p:cNvSpPr/>
            <p:nvPr/>
          </p:nvSpPr>
          <p:spPr>
            <a:xfrm>
              <a:off x="0" y="1770061"/>
              <a:ext cx="12192000" cy="11969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Rectangle 9">
              <a:extLst>
                <a:ext uri="{FF2B5EF4-FFF2-40B4-BE49-F238E27FC236}">
                  <a16:creationId xmlns:a16="http://schemas.microsoft.com/office/drawing/2014/main" id="{BCC35E9C-9E03-4FFE-B868-4D04E8E7C1F3}"/>
                </a:ext>
              </a:extLst>
            </p:cNvPr>
            <p:cNvSpPr/>
            <p:nvPr/>
          </p:nvSpPr>
          <p:spPr>
            <a:xfrm>
              <a:off x="0" y="4954586"/>
              <a:ext cx="12192000" cy="7143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Rectangle 10">
              <a:extLst>
                <a:ext uri="{FF2B5EF4-FFF2-40B4-BE49-F238E27FC236}">
                  <a16:creationId xmlns:a16="http://schemas.microsoft.com/office/drawing/2014/main" id="{574E81BF-ADCA-4D13-BE06-476741FE55C0}"/>
                </a:ext>
              </a:extLst>
            </p:cNvPr>
            <p:cNvSpPr/>
            <p:nvPr/>
          </p:nvSpPr>
          <p:spPr>
            <a:xfrm>
              <a:off x="0" y="4449763"/>
              <a:ext cx="12192000" cy="7143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2" name="Rectangle 11">
              <a:extLst>
                <a:ext uri="{FF2B5EF4-FFF2-40B4-BE49-F238E27FC236}">
                  <a16:creationId xmlns:a16="http://schemas.microsoft.com/office/drawing/2014/main" id="{063D872D-8369-4426-A311-7F054F9DB5E1}"/>
                </a:ext>
              </a:extLst>
            </p:cNvPr>
            <p:cNvSpPr/>
            <p:nvPr/>
          </p:nvSpPr>
          <p:spPr>
            <a:xfrm>
              <a:off x="0" y="3975099"/>
              <a:ext cx="12192000" cy="2508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3" name="Rectangle 12">
              <a:extLst>
                <a:ext uri="{FF2B5EF4-FFF2-40B4-BE49-F238E27FC236}">
                  <a16:creationId xmlns:a16="http://schemas.microsoft.com/office/drawing/2014/main" id="{D8C819C9-B789-44A8-9B98-F466EE191F5D}"/>
                </a:ext>
              </a:extLst>
            </p:cNvPr>
            <p:cNvSpPr/>
            <p:nvPr/>
          </p:nvSpPr>
          <p:spPr>
            <a:xfrm>
              <a:off x="0" y="3079750"/>
              <a:ext cx="12192000" cy="698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4" name="Rectangle 3">
            <a:extLst>
              <a:ext uri="{FF2B5EF4-FFF2-40B4-BE49-F238E27FC236}">
                <a16:creationId xmlns:a16="http://schemas.microsoft.com/office/drawing/2014/main" id="{689D56A9-2A5A-4FC0-8E05-B1C4B5074EF2}"/>
              </a:ext>
            </a:extLst>
          </p:cNvPr>
          <p:cNvSpPr/>
          <p:nvPr userDrawn="1"/>
        </p:nvSpPr>
        <p:spPr>
          <a:xfrm>
            <a:off x="0" y="0"/>
            <a:ext cx="120192" cy="68580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21D2C3AC-FAF5-4292-932B-D2935DC016CF}"/>
              </a:ext>
            </a:extLst>
          </p:cNvPr>
          <p:cNvSpPr/>
          <p:nvPr userDrawn="1"/>
        </p:nvSpPr>
        <p:spPr>
          <a:xfrm>
            <a:off x="114300" y="1569"/>
            <a:ext cx="12019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itle 1">
            <a:extLst>
              <a:ext uri="{FF2B5EF4-FFF2-40B4-BE49-F238E27FC236}">
                <a16:creationId xmlns:a16="http://schemas.microsoft.com/office/drawing/2014/main" id="{9684AAA7-540C-4A9E-9CAA-5C67E0A8AD70}"/>
              </a:ext>
            </a:extLst>
          </p:cNvPr>
          <p:cNvSpPr>
            <a:spLocks noGrp="1"/>
          </p:cNvSpPr>
          <p:nvPr>
            <p:ph type="title"/>
          </p:nvPr>
        </p:nvSpPr>
        <p:spPr>
          <a:xfrm>
            <a:off x="457291" y="192149"/>
            <a:ext cx="8235310" cy="493421"/>
          </a:xfrm>
        </p:spPr>
        <p:txBody>
          <a:bodyPr/>
          <a:lstStyle/>
          <a:p>
            <a:r>
              <a:rPr lang="en-US" noProof="0" dirty="0"/>
              <a:t>Click to edit Master title style</a:t>
            </a:r>
          </a:p>
        </p:txBody>
      </p:sp>
    </p:spTree>
    <p:extLst>
      <p:ext uri="{BB962C8B-B14F-4D97-AF65-F5344CB8AC3E}">
        <p14:creationId xmlns:p14="http://schemas.microsoft.com/office/powerpoint/2010/main" val="262319650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6B08799A-2DC5-4D63-80A5-E66E3FB161C9}" type="datetimeFigureOut">
              <a:rPr lang="en-US"/>
              <a:pPr>
                <a:defRPr/>
              </a:pPr>
              <a:t>10/20/2026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A9AC3"/>
                </a:solidFill>
                <a:latin typeface="Calibri" panose="020F0502020204030204" pitchFamily="34" charset="0"/>
              </a:defRPr>
            </a:lvl1pPr>
          </a:lstStyle>
          <a:p>
            <a:fld id="{032FF97F-FD8B-4C31-9A02-473A5CB46CA8}" type="slidenum">
              <a:rPr lang="en-US" altLang="en-US"/>
              <a:pPr/>
              <a:t>‹#›</a:t>
            </a:fld>
            <a:endParaRPr lang="en-US" altLang="en-US" dirty="0"/>
          </a:p>
        </p:txBody>
      </p:sp>
    </p:spTree>
  </p:cSld>
  <p:clrMap bg1="lt1" tx1="dk1" bg2="lt2" tx2="dk2" accent1="accent1" accent2="accent2" accent3="accent3" accent4="accent4" accent5="accent5" accent6="accent6" hlink="hlink" folHlink="folHlink"/>
  <p:sldLayoutIdLst>
    <p:sldLayoutId id="2147483891" r:id="rId1"/>
    <p:sldLayoutId id="2147483899" r:id="rId2"/>
    <p:sldLayoutId id="2147483893" r:id="rId3"/>
    <p:sldLayoutId id="2147483902" r:id="rId4"/>
    <p:sldLayoutId id="2147483895" r:id="rId5"/>
    <p:sldLayoutId id="2147483901" r:id="rId6"/>
    <p:sldLayoutId id="2147483903" r:id="rId7"/>
    <p:sldLayoutId id="2147483904" r:id="rId8"/>
    <p:sldLayoutId id="2147483905" r:id="rId9"/>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24.tmp"/><Relationship Id="rId2" Type="http://schemas.openxmlformats.org/officeDocument/2006/relationships/image" Target="../media/image23.tmp"/><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image" Target="../media/image25.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10800000">
            <a:off x="3854304" y="0"/>
            <a:ext cx="9281153" cy="4928586"/>
            <a:chOff x="0" y="0"/>
            <a:chExt cx="406400" cy="187305"/>
          </a:xfrm>
        </p:grpSpPr>
        <p:sp>
          <p:nvSpPr>
            <p:cNvPr id="3" name="Freeform 3"/>
            <p:cNvSpPr/>
            <p:nvPr/>
          </p:nvSpPr>
          <p:spPr>
            <a:xfrm>
              <a:off x="0" y="0"/>
              <a:ext cx="406400" cy="187305"/>
            </a:xfrm>
            <a:custGeom>
              <a:avLst/>
              <a:gdLst/>
              <a:ahLst/>
              <a:cxnLst/>
              <a:rect l="l" t="t" r="r" b="b"/>
              <a:pathLst>
                <a:path w="406400" h="187305">
                  <a:moveTo>
                    <a:pt x="203200" y="0"/>
                  </a:moveTo>
                  <a:lnTo>
                    <a:pt x="203200" y="0"/>
                  </a:lnTo>
                  <a:lnTo>
                    <a:pt x="406400" y="187305"/>
                  </a:lnTo>
                  <a:lnTo>
                    <a:pt x="0" y="187305"/>
                  </a:lnTo>
                  <a:lnTo>
                    <a:pt x="203200" y="0"/>
                  </a:lnTo>
                  <a:close/>
                </a:path>
              </a:pathLst>
            </a:custGeom>
            <a:solidFill>
              <a:srgbClr val="173869"/>
            </a:solidFill>
          </p:spPr>
        </p:sp>
        <p:sp>
          <p:nvSpPr>
            <p:cNvPr id="4" name="TextBox 4"/>
            <p:cNvSpPr txBox="1"/>
            <p:nvPr/>
          </p:nvSpPr>
          <p:spPr>
            <a:xfrm>
              <a:off x="127000" y="-38100"/>
              <a:ext cx="152400" cy="225405"/>
            </a:xfrm>
            <a:prstGeom prst="rect">
              <a:avLst/>
            </a:prstGeom>
          </p:spPr>
          <p:txBody>
            <a:bodyPr lIns="25400" tIns="25400" rIns="25400" bIns="25400"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050"/>
                </a:lnSpc>
              </a:pPr>
              <a:endParaRPr sz="600"/>
            </a:p>
          </p:txBody>
        </p:sp>
      </p:grpSp>
      <p:grpSp>
        <p:nvGrpSpPr>
          <p:cNvPr id="5" name="Group 5"/>
          <p:cNvGrpSpPr>
            <a:grpSpLocks noChangeAspect="1"/>
          </p:cNvGrpSpPr>
          <p:nvPr/>
        </p:nvGrpSpPr>
        <p:grpSpPr>
          <a:xfrm>
            <a:off x="4572000" y="1882983"/>
            <a:ext cx="6251541" cy="5143500"/>
            <a:chOff x="0" y="0"/>
            <a:chExt cx="6184570" cy="5088399"/>
          </a:xfrm>
        </p:grpSpPr>
        <p:sp>
          <p:nvSpPr>
            <p:cNvPr id="6" name="Freeform 6"/>
            <p:cNvSpPr/>
            <p:nvPr/>
          </p:nvSpPr>
          <p:spPr>
            <a:xfrm>
              <a:off x="0" y="0"/>
              <a:ext cx="6184570" cy="5088399"/>
            </a:xfrm>
            <a:custGeom>
              <a:avLst/>
              <a:gdLst/>
              <a:ahLst/>
              <a:cxnLst/>
              <a:rect l="l" t="t" r="r" b="b"/>
              <a:pathLst>
                <a:path w="6184570" h="5088399">
                  <a:moveTo>
                    <a:pt x="3433653" y="2544200"/>
                  </a:moveTo>
                  <a:lnTo>
                    <a:pt x="6184570" y="5088399"/>
                  </a:lnTo>
                  <a:lnTo>
                    <a:pt x="2750917" y="5088399"/>
                  </a:lnTo>
                  <a:lnTo>
                    <a:pt x="0" y="2544200"/>
                  </a:lnTo>
                  <a:lnTo>
                    <a:pt x="2750917" y="0"/>
                  </a:lnTo>
                  <a:lnTo>
                    <a:pt x="6184570" y="0"/>
                  </a:lnTo>
                  <a:lnTo>
                    <a:pt x="3433653" y="2544200"/>
                  </a:lnTo>
                  <a:close/>
                </a:path>
              </a:pathLst>
            </a:custGeom>
            <a:solidFill>
              <a:srgbClr val="FFFFFF"/>
            </a:solidFill>
          </p:spPr>
        </p:sp>
        <p:sp>
          <p:nvSpPr>
            <p:cNvPr id="7" name="Freeform 7"/>
            <p:cNvSpPr/>
            <p:nvPr/>
          </p:nvSpPr>
          <p:spPr>
            <a:xfrm>
              <a:off x="0" y="0"/>
              <a:ext cx="6184570" cy="5088399"/>
            </a:xfrm>
            <a:custGeom>
              <a:avLst/>
              <a:gdLst/>
              <a:ahLst/>
              <a:cxnLst/>
              <a:rect l="l" t="t" r="r" b="b"/>
              <a:pathLst>
                <a:path w="6184570" h="5088399">
                  <a:moveTo>
                    <a:pt x="3433653" y="2544200"/>
                  </a:moveTo>
                  <a:lnTo>
                    <a:pt x="6184570" y="5088399"/>
                  </a:lnTo>
                  <a:lnTo>
                    <a:pt x="2750917" y="5088399"/>
                  </a:lnTo>
                  <a:lnTo>
                    <a:pt x="0" y="2544200"/>
                  </a:lnTo>
                  <a:lnTo>
                    <a:pt x="2750917" y="0"/>
                  </a:lnTo>
                  <a:lnTo>
                    <a:pt x="6184570" y="0"/>
                  </a:lnTo>
                  <a:lnTo>
                    <a:pt x="3433653" y="2544200"/>
                  </a:lnTo>
                  <a:close/>
                </a:path>
              </a:pathLst>
            </a:custGeom>
            <a:blipFill>
              <a:blip r:embed="rId2"/>
              <a:stretch>
                <a:fillRect l="-4850" r="-4850"/>
              </a:stretch>
            </a:blipFill>
          </p:spPr>
        </p:sp>
      </p:grpSp>
      <p:grpSp>
        <p:nvGrpSpPr>
          <p:cNvPr id="8" name="Group 8"/>
          <p:cNvGrpSpPr/>
          <p:nvPr/>
        </p:nvGrpSpPr>
        <p:grpSpPr>
          <a:xfrm>
            <a:off x="4643237" y="5179077"/>
            <a:ext cx="3777921" cy="1741203"/>
            <a:chOff x="0" y="0"/>
            <a:chExt cx="406400" cy="187305"/>
          </a:xfrm>
        </p:grpSpPr>
        <p:sp>
          <p:nvSpPr>
            <p:cNvPr id="9" name="Freeform 9"/>
            <p:cNvSpPr/>
            <p:nvPr/>
          </p:nvSpPr>
          <p:spPr>
            <a:xfrm>
              <a:off x="0" y="0"/>
              <a:ext cx="406400" cy="187305"/>
            </a:xfrm>
            <a:custGeom>
              <a:avLst/>
              <a:gdLst/>
              <a:ahLst/>
              <a:cxnLst/>
              <a:rect l="l" t="t" r="r" b="b"/>
              <a:pathLst>
                <a:path w="406400" h="187305">
                  <a:moveTo>
                    <a:pt x="203200" y="0"/>
                  </a:moveTo>
                  <a:lnTo>
                    <a:pt x="203200" y="0"/>
                  </a:lnTo>
                  <a:lnTo>
                    <a:pt x="406400" y="187305"/>
                  </a:lnTo>
                  <a:lnTo>
                    <a:pt x="0" y="187305"/>
                  </a:lnTo>
                  <a:lnTo>
                    <a:pt x="203200" y="0"/>
                  </a:lnTo>
                  <a:close/>
                </a:path>
              </a:pathLst>
            </a:custGeom>
            <a:solidFill>
              <a:srgbClr val="96C63F">
                <a:alpha val="80000"/>
              </a:srgbClr>
            </a:solidFill>
          </p:spPr>
        </p:sp>
        <p:sp>
          <p:nvSpPr>
            <p:cNvPr id="10" name="TextBox 10"/>
            <p:cNvSpPr txBox="1"/>
            <p:nvPr/>
          </p:nvSpPr>
          <p:spPr>
            <a:xfrm>
              <a:off x="127000" y="-38100"/>
              <a:ext cx="152400" cy="225405"/>
            </a:xfrm>
            <a:prstGeom prst="rect">
              <a:avLst/>
            </a:prstGeom>
          </p:spPr>
          <p:txBody>
            <a:bodyPr lIns="25400" tIns="25400" rIns="25400" bIns="25400"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050"/>
                </a:lnSpc>
              </a:pPr>
              <a:endParaRPr sz="600"/>
            </a:p>
          </p:txBody>
        </p:sp>
      </p:grpSp>
      <p:grpSp>
        <p:nvGrpSpPr>
          <p:cNvPr id="11" name="Group 11"/>
          <p:cNvGrpSpPr/>
          <p:nvPr/>
        </p:nvGrpSpPr>
        <p:grpSpPr>
          <a:xfrm>
            <a:off x="291885" y="1188194"/>
            <a:ext cx="4086187" cy="720134"/>
            <a:chOff x="0" y="-85724"/>
            <a:chExt cx="10896498" cy="1920357"/>
          </a:xfrm>
        </p:grpSpPr>
        <p:sp>
          <p:nvSpPr>
            <p:cNvPr id="12" name="Freeform 12"/>
            <p:cNvSpPr/>
            <p:nvPr/>
          </p:nvSpPr>
          <p:spPr>
            <a:xfrm>
              <a:off x="0" y="23526"/>
              <a:ext cx="1646804" cy="1719995"/>
            </a:xfrm>
            <a:custGeom>
              <a:avLst/>
              <a:gdLst/>
              <a:ahLst/>
              <a:cxnLst/>
              <a:rect l="l" t="t" r="r" b="b"/>
              <a:pathLst>
                <a:path w="1646804" h="1719995">
                  <a:moveTo>
                    <a:pt x="0" y="0"/>
                  </a:moveTo>
                  <a:lnTo>
                    <a:pt x="1646804" y="0"/>
                  </a:lnTo>
                  <a:lnTo>
                    <a:pt x="1646804" y="1719995"/>
                  </a:lnTo>
                  <a:lnTo>
                    <a:pt x="0" y="1719995"/>
                  </a:lnTo>
                  <a:lnTo>
                    <a:pt x="0" y="0"/>
                  </a:lnTo>
                  <a:close/>
                </a:path>
              </a:pathLst>
            </a:custGeom>
            <a:blipFill>
              <a:blip r:embed="rId3"/>
              <a:stretch>
                <a:fillRect/>
              </a:stretch>
            </a:blipFill>
          </p:spPr>
        </p:sp>
        <p:sp>
          <p:nvSpPr>
            <p:cNvPr id="13" name="TextBox 13"/>
            <p:cNvSpPr txBox="1"/>
            <p:nvPr/>
          </p:nvSpPr>
          <p:spPr>
            <a:xfrm>
              <a:off x="2112208" y="-85724"/>
              <a:ext cx="8784290" cy="1920357"/>
            </a:xfrm>
            <a:prstGeom prst="rect">
              <a:avLst/>
            </a:prstGeom>
          </p:spPr>
          <p:txBody>
            <a:bodyPr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2867"/>
                </a:lnSpc>
              </a:pPr>
              <a:r>
                <a:rPr lang="en-US" sz="2048">
                  <a:solidFill>
                    <a:srgbClr val="2A2E3A"/>
                  </a:solidFill>
                  <a:latin typeface="Helios"/>
                  <a:ea typeface="Helios"/>
                  <a:cs typeface="Helios"/>
                  <a:sym typeface="Helios"/>
                </a:rPr>
                <a:t>TRINITY RIVER AUTHORITY OF TEXAS</a:t>
              </a:r>
            </a:p>
          </p:txBody>
        </p:sp>
      </p:grpSp>
      <p:sp>
        <p:nvSpPr>
          <p:cNvPr id="15" name="TextBox 15"/>
          <p:cNvSpPr txBox="1"/>
          <p:nvPr/>
        </p:nvSpPr>
        <p:spPr>
          <a:xfrm>
            <a:off x="514350" y="2543903"/>
            <a:ext cx="4591050" cy="5004960"/>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5580"/>
              </a:lnSpc>
            </a:pPr>
            <a:r>
              <a:rPr lang="en-US" sz="4650" b="1" dirty="0">
                <a:solidFill>
                  <a:srgbClr val="2A2E3A"/>
                </a:solidFill>
                <a:latin typeface="TT Hoves Bold"/>
                <a:ea typeface="TT Hoves Bold"/>
                <a:cs typeface="TT Hoves Bold"/>
                <a:sym typeface="TT Hoves Bold"/>
              </a:rPr>
              <a:t>Welcome to TRA’s Central Regional Wastewater System (CRWS)!</a:t>
            </a:r>
          </a:p>
          <a:p>
            <a:pPr>
              <a:lnSpc>
                <a:spcPts val="5580"/>
              </a:lnSpc>
            </a:pPr>
            <a:endParaRPr lang="en-US" sz="4650" b="1" dirty="0">
              <a:solidFill>
                <a:srgbClr val="2A2E3A"/>
              </a:solidFill>
              <a:latin typeface="TT Hoves Bold"/>
              <a:ea typeface="TT Hoves Bold"/>
              <a:cs typeface="TT Hoves Bold"/>
            </a:endParaRPr>
          </a:p>
          <a:p>
            <a:pPr>
              <a:lnSpc>
                <a:spcPts val="5580"/>
              </a:lnSpc>
            </a:pPr>
            <a:endParaRPr lang="en-US" sz="4650" b="1" dirty="0">
              <a:solidFill>
                <a:srgbClr val="2A2E3A"/>
              </a:solidFill>
              <a:latin typeface="TT Hoves Bold"/>
              <a:ea typeface="TT Hoves Bold"/>
              <a:cs typeface="TT Hoves Bold"/>
            </a:endParaRPr>
          </a:p>
          <a:p>
            <a:pPr>
              <a:lnSpc>
                <a:spcPts val="5580"/>
              </a:lnSpc>
            </a:pPr>
            <a:endParaRPr lang="en-US" sz="4650" b="1" dirty="0">
              <a:solidFill>
                <a:srgbClr val="2A2E3A"/>
              </a:solidFill>
              <a:latin typeface="TT Hoves Bold"/>
              <a:ea typeface="TT Hoves Bold"/>
              <a:cs typeface="TT Hoves Bold"/>
            </a:endParaRPr>
          </a:p>
        </p:txBody>
      </p:sp>
    </p:spTree>
    <p:extLst>
      <p:ext uri="{BB962C8B-B14F-4D97-AF65-F5344CB8AC3E}">
        <p14:creationId xmlns:p14="http://schemas.microsoft.com/office/powerpoint/2010/main" val="42194305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10800000">
            <a:off x="-2078781" y="857250"/>
            <a:ext cx="7376519" cy="1328518"/>
            <a:chOff x="0" y="0"/>
            <a:chExt cx="819809" cy="147648"/>
          </a:xfrm>
        </p:grpSpPr>
        <p:sp>
          <p:nvSpPr>
            <p:cNvPr id="3" name="Freeform 3"/>
            <p:cNvSpPr/>
            <p:nvPr/>
          </p:nvSpPr>
          <p:spPr>
            <a:xfrm>
              <a:off x="0" y="0"/>
              <a:ext cx="819809" cy="147648"/>
            </a:xfrm>
            <a:custGeom>
              <a:avLst/>
              <a:gdLst/>
              <a:ahLst/>
              <a:cxnLst/>
              <a:rect l="l" t="t" r="r" b="b"/>
              <a:pathLst>
                <a:path w="819809" h="147648">
                  <a:moveTo>
                    <a:pt x="203200" y="0"/>
                  </a:moveTo>
                  <a:lnTo>
                    <a:pt x="616609" y="0"/>
                  </a:lnTo>
                  <a:lnTo>
                    <a:pt x="819809" y="147648"/>
                  </a:lnTo>
                  <a:lnTo>
                    <a:pt x="0" y="147648"/>
                  </a:lnTo>
                  <a:lnTo>
                    <a:pt x="203200" y="0"/>
                  </a:lnTo>
                  <a:close/>
                </a:path>
              </a:pathLst>
            </a:custGeom>
            <a:solidFill>
              <a:srgbClr val="173869"/>
            </a:solidFill>
          </p:spPr>
        </p:sp>
        <p:sp>
          <p:nvSpPr>
            <p:cNvPr id="4" name="TextBox 4"/>
            <p:cNvSpPr txBox="1"/>
            <p:nvPr/>
          </p:nvSpPr>
          <p:spPr>
            <a:xfrm>
              <a:off x="127000" y="-38100"/>
              <a:ext cx="565809" cy="185748"/>
            </a:xfrm>
            <a:prstGeom prst="rect">
              <a:avLst/>
            </a:prstGeom>
          </p:spPr>
          <p:txBody>
            <a:bodyPr lIns="25400" tIns="25400" rIns="25400" bIns="25400"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050"/>
                </a:lnSpc>
              </a:pPr>
              <a:endParaRPr sz="600"/>
            </a:p>
          </p:txBody>
        </p:sp>
      </p:grpSp>
      <p:grpSp>
        <p:nvGrpSpPr>
          <p:cNvPr id="5" name="Group 5"/>
          <p:cNvGrpSpPr/>
          <p:nvPr/>
        </p:nvGrpSpPr>
        <p:grpSpPr>
          <a:xfrm>
            <a:off x="6907116" y="5486400"/>
            <a:ext cx="2882503" cy="514350"/>
            <a:chOff x="0" y="0"/>
            <a:chExt cx="1049690" cy="187305"/>
          </a:xfrm>
        </p:grpSpPr>
        <p:sp>
          <p:nvSpPr>
            <p:cNvPr id="6" name="Freeform 6"/>
            <p:cNvSpPr/>
            <p:nvPr/>
          </p:nvSpPr>
          <p:spPr>
            <a:xfrm>
              <a:off x="0" y="0"/>
              <a:ext cx="1049690" cy="187305"/>
            </a:xfrm>
            <a:custGeom>
              <a:avLst/>
              <a:gdLst/>
              <a:ahLst/>
              <a:cxnLst/>
              <a:rect l="l" t="t" r="r" b="b"/>
              <a:pathLst>
                <a:path w="1049690" h="187305">
                  <a:moveTo>
                    <a:pt x="203200" y="0"/>
                  </a:moveTo>
                  <a:lnTo>
                    <a:pt x="846490" y="0"/>
                  </a:lnTo>
                  <a:lnTo>
                    <a:pt x="1049690" y="187305"/>
                  </a:lnTo>
                  <a:lnTo>
                    <a:pt x="0" y="187305"/>
                  </a:lnTo>
                  <a:lnTo>
                    <a:pt x="203200" y="0"/>
                  </a:lnTo>
                  <a:close/>
                </a:path>
              </a:pathLst>
            </a:custGeom>
            <a:solidFill>
              <a:srgbClr val="173869"/>
            </a:solidFill>
          </p:spPr>
        </p:sp>
        <p:sp>
          <p:nvSpPr>
            <p:cNvPr id="7" name="TextBox 7"/>
            <p:cNvSpPr txBox="1"/>
            <p:nvPr/>
          </p:nvSpPr>
          <p:spPr>
            <a:xfrm>
              <a:off x="127000" y="-38100"/>
              <a:ext cx="795690" cy="225405"/>
            </a:xfrm>
            <a:prstGeom prst="rect">
              <a:avLst/>
            </a:prstGeom>
          </p:spPr>
          <p:txBody>
            <a:bodyPr lIns="25400" tIns="25400" rIns="25400" bIns="25400"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050"/>
                </a:lnSpc>
              </a:pPr>
              <a:endParaRPr sz="600"/>
            </a:p>
          </p:txBody>
        </p:sp>
      </p:grpSp>
      <p:sp>
        <p:nvSpPr>
          <p:cNvPr id="8" name="Freeform 8"/>
          <p:cNvSpPr/>
          <p:nvPr/>
        </p:nvSpPr>
        <p:spPr>
          <a:xfrm>
            <a:off x="5374783" y="1521509"/>
            <a:ext cx="3254867" cy="3723567"/>
          </a:xfrm>
          <a:custGeom>
            <a:avLst/>
            <a:gdLst/>
            <a:ahLst/>
            <a:cxnLst/>
            <a:rect l="l" t="t" r="r" b="b"/>
            <a:pathLst>
              <a:path w="6509733" h="7447134">
                <a:moveTo>
                  <a:pt x="0" y="0"/>
                </a:moveTo>
                <a:lnTo>
                  <a:pt x="6509733" y="0"/>
                </a:lnTo>
                <a:lnTo>
                  <a:pt x="6509733" y="7447134"/>
                </a:lnTo>
                <a:lnTo>
                  <a:pt x="0" y="7447134"/>
                </a:lnTo>
                <a:lnTo>
                  <a:pt x="0" y="0"/>
                </a:lnTo>
                <a:close/>
              </a:path>
            </a:pathLst>
          </a:custGeom>
          <a:blipFill>
            <a:blip r:embed="rId2"/>
            <a:stretch>
              <a:fillRect/>
            </a:stretch>
          </a:blipFill>
        </p:spPr>
      </p:sp>
      <p:sp>
        <p:nvSpPr>
          <p:cNvPr id="9" name="TextBox 9"/>
          <p:cNvSpPr txBox="1"/>
          <p:nvPr/>
        </p:nvSpPr>
        <p:spPr>
          <a:xfrm>
            <a:off x="0" y="1371600"/>
            <a:ext cx="4057650" cy="496418"/>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3960"/>
              </a:lnSpc>
            </a:pPr>
            <a:r>
              <a:rPr lang="en-US" sz="3300" b="1">
                <a:solidFill>
                  <a:srgbClr val="FFFFFF"/>
                </a:solidFill>
                <a:latin typeface="TT Hoves Bold"/>
                <a:ea typeface="TT Hoves Bold"/>
                <a:cs typeface="TT Hoves Bold"/>
                <a:sym typeface="TT Hoves Bold"/>
              </a:rPr>
              <a:t>Who is TRA?</a:t>
            </a:r>
          </a:p>
        </p:txBody>
      </p:sp>
      <p:sp>
        <p:nvSpPr>
          <p:cNvPr id="10" name="TextBox 10"/>
          <p:cNvSpPr txBox="1"/>
          <p:nvPr/>
        </p:nvSpPr>
        <p:spPr>
          <a:xfrm>
            <a:off x="209741" y="2276159"/>
            <a:ext cx="4057650" cy="3231654"/>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2100"/>
              </a:lnSpc>
            </a:pPr>
            <a:r>
              <a:rPr lang="en-US" sz="1750" b="1">
                <a:solidFill>
                  <a:srgbClr val="173869"/>
                </a:solidFill>
                <a:latin typeface="TT Hoves Bold"/>
                <a:ea typeface="TT Hoves Bold"/>
                <a:cs typeface="TT Hoves Bold"/>
                <a:sym typeface="TT Hoves Bold"/>
              </a:rPr>
              <a:t>Largest wholesale provider of wastewater treatment services in Texas. </a:t>
            </a:r>
          </a:p>
          <a:p>
            <a:pPr>
              <a:lnSpc>
                <a:spcPts val="2100"/>
              </a:lnSpc>
            </a:pPr>
            <a:endParaRPr lang="en-US" sz="1750" b="1">
              <a:solidFill>
                <a:srgbClr val="173869"/>
              </a:solidFill>
              <a:latin typeface="TT Hoves Bold"/>
              <a:ea typeface="TT Hoves Bold"/>
              <a:cs typeface="TT Hoves Bold"/>
              <a:sym typeface="TT Hoves Bold"/>
            </a:endParaRPr>
          </a:p>
          <a:p>
            <a:pPr>
              <a:lnSpc>
                <a:spcPts val="2100"/>
              </a:lnSpc>
            </a:pPr>
            <a:r>
              <a:rPr lang="en-US" sz="1750" b="1">
                <a:solidFill>
                  <a:srgbClr val="173869"/>
                </a:solidFill>
                <a:latin typeface="TT Hoves Bold"/>
                <a:ea typeface="TT Hoves Bold"/>
                <a:cs typeface="TT Hoves Bold"/>
                <a:sym typeface="TT Hoves Bold"/>
              </a:rPr>
              <a:t>Specializes in development and operation of multi-participant regional facilities.</a:t>
            </a:r>
          </a:p>
          <a:p>
            <a:pPr>
              <a:lnSpc>
                <a:spcPts val="2100"/>
              </a:lnSpc>
            </a:pPr>
            <a:endParaRPr lang="en-US" sz="1750" b="1">
              <a:solidFill>
                <a:srgbClr val="173869"/>
              </a:solidFill>
              <a:latin typeface="TT Hoves Bold"/>
              <a:ea typeface="TT Hoves Bold"/>
              <a:cs typeface="TT Hoves Bold"/>
              <a:sym typeface="TT Hoves Bold"/>
            </a:endParaRPr>
          </a:p>
          <a:p>
            <a:pPr>
              <a:lnSpc>
                <a:spcPts val="2100"/>
              </a:lnSpc>
            </a:pPr>
            <a:r>
              <a:rPr lang="en-US" sz="1750" b="1">
                <a:solidFill>
                  <a:srgbClr val="173869"/>
                </a:solidFill>
                <a:latin typeface="TT Hoves Bold"/>
                <a:ea typeface="TT Hoves Bold"/>
                <a:cs typeface="TT Hoves Bold"/>
                <a:sym typeface="TT Hoves Bold"/>
              </a:rPr>
              <a:t>TRA provides water and wastewater treatment, along with recreation and reservoir facilities for cities within the nearly 18,000-square-mile Trinity River basin.</a:t>
            </a:r>
          </a:p>
          <a:p>
            <a:pPr>
              <a:lnSpc>
                <a:spcPts val="2100"/>
              </a:lnSpc>
            </a:pPr>
            <a:endParaRPr lang="en-US" sz="1750" b="1">
              <a:solidFill>
                <a:srgbClr val="173869"/>
              </a:solidFill>
              <a:latin typeface="TT Hoves Bold"/>
              <a:ea typeface="TT Hoves Bold"/>
              <a:cs typeface="TT Hoves Bold"/>
              <a:sym typeface="TT Hoves Bold"/>
            </a:endParaRPr>
          </a:p>
        </p:txBody>
      </p:sp>
    </p:spTree>
    <p:extLst>
      <p:ext uri="{BB962C8B-B14F-4D97-AF65-F5344CB8AC3E}">
        <p14:creationId xmlns:p14="http://schemas.microsoft.com/office/powerpoint/2010/main" val="32139158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4350" y="1926561"/>
            <a:ext cx="5888836" cy="3969415"/>
          </a:xfrm>
          <a:custGeom>
            <a:avLst/>
            <a:gdLst/>
            <a:ahLst/>
            <a:cxnLst/>
            <a:rect l="l" t="t" r="r" b="b"/>
            <a:pathLst>
              <a:path w="11777671" h="7938829">
                <a:moveTo>
                  <a:pt x="0" y="0"/>
                </a:moveTo>
                <a:lnTo>
                  <a:pt x="11777671" y="0"/>
                </a:lnTo>
                <a:lnTo>
                  <a:pt x="11777671" y="7938829"/>
                </a:lnTo>
                <a:lnTo>
                  <a:pt x="0" y="7938829"/>
                </a:lnTo>
                <a:lnTo>
                  <a:pt x="0" y="0"/>
                </a:lnTo>
                <a:close/>
              </a:path>
            </a:pathLst>
          </a:custGeom>
          <a:blipFill>
            <a:blip r:embed="rId2"/>
            <a:stretch>
              <a:fillRect/>
            </a:stretch>
          </a:blipFill>
        </p:spPr>
      </p:sp>
      <p:grpSp>
        <p:nvGrpSpPr>
          <p:cNvPr id="3" name="Group 3"/>
          <p:cNvGrpSpPr/>
          <p:nvPr/>
        </p:nvGrpSpPr>
        <p:grpSpPr>
          <a:xfrm rot="10800000">
            <a:off x="-2297099" y="65758"/>
            <a:ext cx="10926749" cy="1622036"/>
            <a:chOff x="0" y="0"/>
            <a:chExt cx="1012092" cy="150241"/>
          </a:xfrm>
        </p:grpSpPr>
        <p:sp>
          <p:nvSpPr>
            <p:cNvPr id="4" name="Freeform 4"/>
            <p:cNvSpPr/>
            <p:nvPr/>
          </p:nvSpPr>
          <p:spPr>
            <a:xfrm>
              <a:off x="0" y="0"/>
              <a:ext cx="1012092" cy="150241"/>
            </a:xfrm>
            <a:custGeom>
              <a:avLst/>
              <a:gdLst/>
              <a:ahLst/>
              <a:cxnLst/>
              <a:rect l="l" t="t" r="r" b="b"/>
              <a:pathLst>
                <a:path w="1012092" h="150241">
                  <a:moveTo>
                    <a:pt x="203200" y="0"/>
                  </a:moveTo>
                  <a:lnTo>
                    <a:pt x="808892" y="0"/>
                  </a:lnTo>
                  <a:lnTo>
                    <a:pt x="1012092" y="150241"/>
                  </a:lnTo>
                  <a:lnTo>
                    <a:pt x="0" y="150241"/>
                  </a:lnTo>
                  <a:lnTo>
                    <a:pt x="203200" y="0"/>
                  </a:lnTo>
                  <a:close/>
                </a:path>
              </a:pathLst>
            </a:custGeom>
            <a:solidFill>
              <a:srgbClr val="173869"/>
            </a:solidFill>
          </p:spPr>
        </p:sp>
        <p:sp>
          <p:nvSpPr>
            <p:cNvPr id="5" name="TextBox 5"/>
            <p:cNvSpPr txBox="1"/>
            <p:nvPr/>
          </p:nvSpPr>
          <p:spPr>
            <a:xfrm>
              <a:off x="127000" y="-38100"/>
              <a:ext cx="758092" cy="188341"/>
            </a:xfrm>
            <a:prstGeom prst="rect">
              <a:avLst/>
            </a:prstGeom>
          </p:spPr>
          <p:txBody>
            <a:bodyPr lIns="25400" tIns="25400" rIns="25400" bIns="25400"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050"/>
                </a:lnSpc>
              </a:pPr>
              <a:endParaRPr sz="600"/>
            </a:p>
          </p:txBody>
        </p:sp>
      </p:grpSp>
      <p:grpSp>
        <p:nvGrpSpPr>
          <p:cNvPr id="6" name="Group 6"/>
          <p:cNvGrpSpPr/>
          <p:nvPr/>
        </p:nvGrpSpPr>
        <p:grpSpPr>
          <a:xfrm>
            <a:off x="6907116" y="5486400"/>
            <a:ext cx="2882503" cy="514350"/>
            <a:chOff x="0" y="0"/>
            <a:chExt cx="1049690" cy="187305"/>
          </a:xfrm>
        </p:grpSpPr>
        <p:sp>
          <p:nvSpPr>
            <p:cNvPr id="7" name="Freeform 7"/>
            <p:cNvSpPr/>
            <p:nvPr/>
          </p:nvSpPr>
          <p:spPr>
            <a:xfrm>
              <a:off x="0" y="0"/>
              <a:ext cx="1049690" cy="187305"/>
            </a:xfrm>
            <a:custGeom>
              <a:avLst/>
              <a:gdLst/>
              <a:ahLst/>
              <a:cxnLst/>
              <a:rect l="l" t="t" r="r" b="b"/>
              <a:pathLst>
                <a:path w="1049690" h="187305">
                  <a:moveTo>
                    <a:pt x="203200" y="0"/>
                  </a:moveTo>
                  <a:lnTo>
                    <a:pt x="846490" y="0"/>
                  </a:lnTo>
                  <a:lnTo>
                    <a:pt x="1049690" y="187305"/>
                  </a:lnTo>
                  <a:lnTo>
                    <a:pt x="0" y="187305"/>
                  </a:lnTo>
                  <a:lnTo>
                    <a:pt x="203200" y="0"/>
                  </a:lnTo>
                  <a:close/>
                </a:path>
              </a:pathLst>
            </a:custGeom>
            <a:solidFill>
              <a:srgbClr val="173869"/>
            </a:solidFill>
          </p:spPr>
        </p:sp>
        <p:sp>
          <p:nvSpPr>
            <p:cNvPr id="8" name="TextBox 8"/>
            <p:cNvSpPr txBox="1"/>
            <p:nvPr/>
          </p:nvSpPr>
          <p:spPr>
            <a:xfrm>
              <a:off x="127000" y="-38100"/>
              <a:ext cx="795690" cy="225405"/>
            </a:xfrm>
            <a:prstGeom prst="rect">
              <a:avLst/>
            </a:prstGeom>
          </p:spPr>
          <p:txBody>
            <a:bodyPr lIns="25400" tIns="25400" rIns="25400" bIns="25400"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lnSpc>
                  <a:spcPts val="1050"/>
                </a:lnSpc>
              </a:pPr>
              <a:endParaRPr sz="600"/>
            </a:p>
          </p:txBody>
        </p:sp>
      </p:grpSp>
      <p:sp>
        <p:nvSpPr>
          <p:cNvPr id="9" name="TextBox 9"/>
          <p:cNvSpPr txBox="1"/>
          <p:nvPr/>
        </p:nvSpPr>
        <p:spPr>
          <a:xfrm>
            <a:off x="514350" y="910113"/>
            <a:ext cx="5994115" cy="654025"/>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5100"/>
              </a:lnSpc>
            </a:pPr>
            <a:r>
              <a:rPr lang="en-US" sz="4250" b="1">
                <a:solidFill>
                  <a:srgbClr val="FFFFFF"/>
                </a:solidFill>
                <a:latin typeface="TT Hoves Bold"/>
                <a:ea typeface="TT Hoves Bold"/>
                <a:cs typeface="TT Hoves Bold"/>
                <a:sym typeface="TT Hoves Bold"/>
              </a:rPr>
              <a:t>Trinity River Basin</a:t>
            </a:r>
          </a:p>
        </p:txBody>
      </p:sp>
    </p:spTree>
    <p:extLst>
      <p:ext uri="{BB962C8B-B14F-4D97-AF65-F5344CB8AC3E}">
        <p14:creationId xmlns:p14="http://schemas.microsoft.com/office/powerpoint/2010/main" val="31436404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p:nvPr/>
        </p:nvSpPr>
        <p:spPr>
          <a:xfrm>
            <a:off x="644380" y="1151676"/>
            <a:ext cx="6123862" cy="4554650"/>
          </a:xfrm>
          <a:custGeom>
            <a:avLst/>
            <a:gdLst/>
            <a:ahLst/>
            <a:cxnLst/>
            <a:rect l="l" t="t" r="r" b="b"/>
            <a:pathLst>
              <a:path w="12247724" h="9109300">
                <a:moveTo>
                  <a:pt x="0" y="0"/>
                </a:moveTo>
                <a:lnTo>
                  <a:pt x="12247725" y="0"/>
                </a:lnTo>
                <a:lnTo>
                  <a:pt x="12247725" y="9109300"/>
                </a:lnTo>
                <a:lnTo>
                  <a:pt x="0" y="9109300"/>
                </a:lnTo>
                <a:lnTo>
                  <a:pt x="0" y="0"/>
                </a:lnTo>
                <a:close/>
              </a:path>
            </a:pathLst>
          </a:custGeom>
          <a:blipFill>
            <a:blip r:embed="rId2"/>
            <a:stretch>
              <a:fillRect/>
            </a:stretch>
          </a:blipFill>
        </p:spPr>
      </p:sp>
    </p:spTree>
    <p:extLst>
      <p:ext uri="{BB962C8B-B14F-4D97-AF65-F5344CB8AC3E}">
        <p14:creationId xmlns:p14="http://schemas.microsoft.com/office/powerpoint/2010/main" val="2744013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857250"/>
            <a:ext cx="9144000" cy="5143500"/>
            <a:chOff x="0" y="0"/>
            <a:chExt cx="24384000" cy="13716000"/>
          </a:xfrm>
        </p:grpSpPr>
        <p:pic>
          <p:nvPicPr>
            <p:cNvPr id="3" name="Picture 3"/>
            <p:cNvPicPr>
              <a:picLocks noChangeAspect="1"/>
            </p:cNvPicPr>
            <p:nvPr/>
          </p:nvPicPr>
          <p:blipFill>
            <a:blip r:embed="rId2"/>
            <a:srcRect t="10778" b="10778"/>
            <a:stretch>
              <a:fillRect/>
            </a:stretch>
          </p:blipFill>
          <p:spPr>
            <a:xfrm>
              <a:off x="0" y="0"/>
              <a:ext cx="12128500" cy="6794500"/>
            </a:xfrm>
            <a:prstGeom prst="rect">
              <a:avLst/>
            </a:prstGeom>
          </p:spPr>
        </p:pic>
        <p:pic>
          <p:nvPicPr>
            <p:cNvPr id="4" name="Picture 4"/>
            <p:cNvPicPr>
              <a:picLocks noChangeAspect="1"/>
            </p:cNvPicPr>
            <p:nvPr/>
          </p:nvPicPr>
          <p:blipFill>
            <a:blip r:embed="rId3"/>
            <a:srcRect t="7878" b="7878"/>
            <a:stretch>
              <a:fillRect/>
            </a:stretch>
          </p:blipFill>
          <p:spPr>
            <a:xfrm>
              <a:off x="12255500" y="0"/>
              <a:ext cx="12128500" cy="6794500"/>
            </a:xfrm>
            <a:prstGeom prst="rect">
              <a:avLst/>
            </a:prstGeom>
          </p:spPr>
        </p:pic>
        <p:pic>
          <p:nvPicPr>
            <p:cNvPr id="5" name="Picture 5"/>
            <p:cNvPicPr>
              <a:picLocks noChangeAspect="1"/>
            </p:cNvPicPr>
            <p:nvPr/>
          </p:nvPicPr>
          <p:blipFill>
            <a:blip r:embed="rId4"/>
            <a:srcRect t="12652" b="12652"/>
            <a:stretch>
              <a:fillRect/>
            </a:stretch>
          </p:blipFill>
          <p:spPr>
            <a:xfrm>
              <a:off x="0" y="6921500"/>
              <a:ext cx="12128500" cy="6794500"/>
            </a:xfrm>
            <a:prstGeom prst="rect">
              <a:avLst/>
            </a:prstGeom>
          </p:spPr>
        </p:pic>
        <p:pic>
          <p:nvPicPr>
            <p:cNvPr id="6" name="Picture 6"/>
            <p:cNvPicPr>
              <a:picLocks noChangeAspect="1"/>
            </p:cNvPicPr>
            <p:nvPr/>
          </p:nvPicPr>
          <p:blipFill>
            <a:blip r:embed="rId5"/>
            <a:srcRect t="12652" b="12652"/>
            <a:stretch>
              <a:fillRect/>
            </a:stretch>
          </p:blipFill>
          <p:spPr>
            <a:xfrm>
              <a:off x="12255500" y="6921500"/>
              <a:ext cx="12128500" cy="6794500"/>
            </a:xfrm>
            <a:prstGeom prst="rect">
              <a:avLst/>
            </a:prstGeom>
          </p:spPr>
        </p:pic>
      </p:grpSp>
      <p:grpSp>
        <p:nvGrpSpPr>
          <p:cNvPr id="7" name="Group 7"/>
          <p:cNvGrpSpPr/>
          <p:nvPr/>
        </p:nvGrpSpPr>
        <p:grpSpPr>
          <a:xfrm>
            <a:off x="3256131" y="2393539"/>
            <a:ext cx="2631738" cy="2070923"/>
            <a:chOff x="0" y="0"/>
            <a:chExt cx="1298489" cy="1021785"/>
          </a:xfrm>
        </p:grpSpPr>
        <p:sp>
          <p:nvSpPr>
            <p:cNvPr id="8" name="Freeform 8"/>
            <p:cNvSpPr/>
            <p:nvPr/>
          </p:nvSpPr>
          <p:spPr>
            <a:xfrm>
              <a:off x="0" y="0"/>
              <a:ext cx="1298489" cy="1021785"/>
            </a:xfrm>
            <a:custGeom>
              <a:avLst/>
              <a:gdLst/>
              <a:ahLst/>
              <a:cxnLst/>
              <a:rect l="l" t="t" r="r" b="b"/>
              <a:pathLst>
                <a:path w="1298489" h="1021785">
                  <a:moveTo>
                    <a:pt x="649245" y="0"/>
                  </a:moveTo>
                  <a:lnTo>
                    <a:pt x="1298489" y="203200"/>
                  </a:lnTo>
                  <a:lnTo>
                    <a:pt x="1298489" y="818585"/>
                  </a:lnTo>
                  <a:lnTo>
                    <a:pt x="649245" y="1021785"/>
                  </a:lnTo>
                  <a:lnTo>
                    <a:pt x="0" y="818585"/>
                  </a:lnTo>
                  <a:lnTo>
                    <a:pt x="0" y="203200"/>
                  </a:lnTo>
                  <a:lnTo>
                    <a:pt x="649245" y="0"/>
                  </a:lnTo>
                  <a:close/>
                </a:path>
              </a:pathLst>
            </a:custGeom>
            <a:solidFill>
              <a:srgbClr val="173869"/>
            </a:solidFill>
          </p:spPr>
        </p:sp>
        <p:sp>
          <p:nvSpPr>
            <p:cNvPr id="9" name="TextBox 9"/>
            <p:cNvSpPr txBox="1"/>
            <p:nvPr/>
          </p:nvSpPr>
          <p:spPr>
            <a:xfrm>
              <a:off x="0" y="111125"/>
              <a:ext cx="1298489" cy="770960"/>
            </a:xfrm>
            <a:prstGeom prst="rect">
              <a:avLst/>
            </a:prstGeom>
          </p:spPr>
          <p:txBody>
            <a:bodyPr lIns="20260" tIns="20260" rIns="20260" bIns="20260" rtlCol="0" anchor="ctr"/>
            <a:lstStyle/>
            <a:p>
              <a:pPr algn="ctr" defTabSz="457223">
                <a:lnSpc>
                  <a:spcPts val="837"/>
                </a:lnSpc>
              </a:pPr>
              <a:endParaRPr sz="900">
                <a:solidFill>
                  <a:prstClr val="black"/>
                </a:solidFill>
                <a:latin typeface="Calibri"/>
              </a:endParaRPr>
            </a:p>
          </p:txBody>
        </p:sp>
      </p:grpSp>
      <p:sp>
        <p:nvSpPr>
          <p:cNvPr id="10" name="TextBox 10"/>
          <p:cNvSpPr txBox="1"/>
          <p:nvPr/>
        </p:nvSpPr>
        <p:spPr>
          <a:xfrm>
            <a:off x="3648091" y="3262472"/>
            <a:ext cx="1847819" cy="288412"/>
          </a:xfrm>
          <a:prstGeom prst="rect">
            <a:avLst/>
          </a:prstGeom>
        </p:spPr>
        <p:txBody>
          <a:bodyPr lIns="0" tIns="0" rIns="0" bIns="0" rtlCol="0" anchor="t">
            <a:spAutoFit/>
          </a:bodyPr>
          <a:lstStyle/>
          <a:p>
            <a:pPr algn="ctr" defTabSz="457223">
              <a:lnSpc>
                <a:spcPts val="2380"/>
              </a:lnSpc>
            </a:pPr>
            <a:r>
              <a:rPr lang="en-US" sz="1700">
                <a:solidFill>
                  <a:srgbClr val="FFFFFF"/>
                </a:solidFill>
                <a:latin typeface="Helios"/>
                <a:ea typeface="Helios"/>
                <a:cs typeface="Helios"/>
                <a:sym typeface="Helios"/>
              </a:rPr>
              <a:t>All TRA Services</a:t>
            </a:r>
          </a:p>
        </p:txBody>
      </p:sp>
      <p:sp>
        <p:nvSpPr>
          <p:cNvPr id="11" name="TextBox 11"/>
          <p:cNvSpPr txBox="1"/>
          <p:nvPr/>
        </p:nvSpPr>
        <p:spPr>
          <a:xfrm>
            <a:off x="372198" y="2829898"/>
            <a:ext cx="1847819" cy="288412"/>
          </a:xfrm>
          <a:prstGeom prst="rect">
            <a:avLst/>
          </a:prstGeom>
        </p:spPr>
        <p:txBody>
          <a:bodyPr lIns="0" tIns="0" rIns="0" bIns="0" rtlCol="0" anchor="t">
            <a:spAutoFit/>
          </a:bodyPr>
          <a:lstStyle/>
          <a:p>
            <a:pPr algn="ctr" defTabSz="457223">
              <a:lnSpc>
                <a:spcPts val="2380"/>
              </a:lnSpc>
            </a:pPr>
            <a:r>
              <a:rPr lang="en-US" sz="1700">
                <a:solidFill>
                  <a:srgbClr val="FFFFFF"/>
                </a:solidFill>
                <a:latin typeface="Helios"/>
                <a:ea typeface="Helios"/>
                <a:cs typeface="Helios"/>
                <a:sym typeface="Helios"/>
              </a:rPr>
              <a:t>WATER</a:t>
            </a:r>
          </a:p>
        </p:txBody>
      </p:sp>
      <p:sp>
        <p:nvSpPr>
          <p:cNvPr id="12" name="TextBox 12"/>
          <p:cNvSpPr txBox="1"/>
          <p:nvPr/>
        </p:nvSpPr>
        <p:spPr>
          <a:xfrm>
            <a:off x="372198" y="5448301"/>
            <a:ext cx="1847819" cy="288412"/>
          </a:xfrm>
          <a:prstGeom prst="rect">
            <a:avLst/>
          </a:prstGeom>
        </p:spPr>
        <p:txBody>
          <a:bodyPr lIns="0" tIns="0" rIns="0" bIns="0" rtlCol="0" anchor="t">
            <a:spAutoFit/>
          </a:bodyPr>
          <a:lstStyle/>
          <a:p>
            <a:pPr algn="ctr" defTabSz="457223">
              <a:lnSpc>
                <a:spcPts val="2380"/>
              </a:lnSpc>
            </a:pPr>
            <a:r>
              <a:rPr lang="en-US" sz="1700">
                <a:solidFill>
                  <a:srgbClr val="FFFFFF"/>
                </a:solidFill>
                <a:latin typeface="Helios"/>
                <a:ea typeface="Helios"/>
                <a:cs typeface="Helios"/>
                <a:sym typeface="Helios"/>
              </a:rPr>
              <a:t>WASTEWATER</a:t>
            </a:r>
          </a:p>
        </p:txBody>
      </p:sp>
      <p:sp>
        <p:nvSpPr>
          <p:cNvPr id="13" name="TextBox 13"/>
          <p:cNvSpPr txBox="1"/>
          <p:nvPr/>
        </p:nvSpPr>
        <p:spPr>
          <a:xfrm>
            <a:off x="6188182" y="2829898"/>
            <a:ext cx="1847819" cy="288412"/>
          </a:xfrm>
          <a:prstGeom prst="rect">
            <a:avLst/>
          </a:prstGeom>
        </p:spPr>
        <p:txBody>
          <a:bodyPr lIns="0" tIns="0" rIns="0" bIns="0" rtlCol="0" anchor="t">
            <a:spAutoFit/>
          </a:bodyPr>
          <a:lstStyle/>
          <a:p>
            <a:pPr algn="ctr" defTabSz="457223">
              <a:lnSpc>
                <a:spcPts val="2380"/>
              </a:lnSpc>
            </a:pPr>
            <a:r>
              <a:rPr lang="en-US" sz="1700">
                <a:solidFill>
                  <a:srgbClr val="FFFFFF"/>
                </a:solidFill>
                <a:latin typeface="Helios"/>
                <a:ea typeface="Helios"/>
                <a:cs typeface="Helios"/>
                <a:sym typeface="Helios"/>
              </a:rPr>
              <a:t>RESERVOIRS</a:t>
            </a:r>
          </a:p>
        </p:txBody>
      </p:sp>
      <p:sp>
        <p:nvSpPr>
          <p:cNvPr id="14" name="TextBox 14"/>
          <p:cNvSpPr txBox="1"/>
          <p:nvPr/>
        </p:nvSpPr>
        <p:spPr>
          <a:xfrm>
            <a:off x="6188182" y="5448301"/>
            <a:ext cx="1847819" cy="288412"/>
          </a:xfrm>
          <a:prstGeom prst="rect">
            <a:avLst/>
          </a:prstGeom>
        </p:spPr>
        <p:txBody>
          <a:bodyPr lIns="0" tIns="0" rIns="0" bIns="0" rtlCol="0" anchor="t">
            <a:spAutoFit/>
          </a:bodyPr>
          <a:lstStyle/>
          <a:p>
            <a:pPr algn="ctr" defTabSz="457223">
              <a:lnSpc>
                <a:spcPts val="2380"/>
              </a:lnSpc>
            </a:pPr>
            <a:r>
              <a:rPr lang="en-US" sz="1700">
                <a:solidFill>
                  <a:srgbClr val="FFFFFF"/>
                </a:solidFill>
                <a:latin typeface="Helios"/>
                <a:ea typeface="Helios"/>
                <a:cs typeface="Helios"/>
                <a:sym typeface="Helios"/>
              </a:rPr>
              <a:t>RECREATION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10760" y="4572000"/>
            <a:ext cx="4794640" cy="1295400"/>
          </a:xfrm>
        </p:spPr>
        <p:txBody>
          <a:bodyPr/>
          <a:lstStyle/>
          <a:p>
            <a:r>
              <a:rPr lang="en-US" altLang="en-US" sz="2600" dirty="0">
                <a:latin typeface="Helvetica" panose="020B0604020202020204" pitchFamily="34" charset="0"/>
                <a:cs typeface="Helvetica" panose="020B0604020202020204" pitchFamily="34" charset="0"/>
              </a:rPr>
              <a:t>Central Regional Wastewater System</a:t>
            </a:r>
            <a:br>
              <a:rPr lang="en-US" altLang="en-US" sz="2600" dirty="0">
                <a:latin typeface="Helvetica" panose="020B0604020202020204" pitchFamily="34" charset="0"/>
                <a:cs typeface="Helvetica" panose="020B0604020202020204" pitchFamily="34" charset="0"/>
              </a:rPr>
            </a:br>
            <a:endParaRPr lang="en-US" sz="2600" dirty="0"/>
          </a:p>
        </p:txBody>
      </p:sp>
    </p:spTree>
    <p:extLst>
      <p:ext uri="{BB962C8B-B14F-4D97-AF65-F5344CB8AC3E}">
        <p14:creationId xmlns:p14="http://schemas.microsoft.com/office/powerpoint/2010/main" val="18487983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Freeform 2">
            <a:extLst>
              <a:ext uri="{FF2B5EF4-FFF2-40B4-BE49-F238E27FC236}">
                <a16:creationId xmlns:a16="http://schemas.microsoft.com/office/drawing/2014/main" id="{2B994174-A5E2-403A-BE9D-6453689BF46E}"/>
              </a:ext>
            </a:extLst>
          </p:cNvPr>
          <p:cNvSpPr>
            <a:spLocks/>
          </p:cNvSpPr>
          <p:nvPr/>
        </p:nvSpPr>
        <p:spPr bwMode="auto">
          <a:xfrm>
            <a:off x="4341813" y="5775325"/>
            <a:ext cx="1054100" cy="993775"/>
          </a:xfrm>
          <a:custGeom>
            <a:avLst/>
            <a:gdLst>
              <a:gd name="T0" fmla="*/ 2147483647 w 664"/>
              <a:gd name="T1" fmla="*/ 2147483647 h 626"/>
              <a:gd name="T2" fmla="*/ 2147483647 w 664"/>
              <a:gd name="T3" fmla="*/ 2147483647 h 626"/>
              <a:gd name="T4" fmla="*/ 2147483647 w 664"/>
              <a:gd name="T5" fmla="*/ 2147483647 h 626"/>
              <a:gd name="T6" fmla="*/ 2147483647 w 664"/>
              <a:gd name="T7" fmla="*/ 2147483647 h 626"/>
              <a:gd name="T8" fmla="*/ 2147483647 w 664"/>
              <a:gd name="T9" fmla="*/ 2147483647 h 626"/>
              <a:gd name="T10" fmla="*/ 2147483647 w 664"/>
              <a:gd name="T11" fmla="*/ 2147483647 h 626"/>
              <a:gd name="T12" fmla="*/ 2147483647 w 664"/>
              <a:gd name="T13" fmla="*/ 2147483647 h 626"/>
              <a:gd name="T14" fmla="*/ 2147483647 w 664"/>
              <a:gd name="T15" fmla="*/ 2147483647 h 626"/>
              <a:gd name="T16" fmla="*/ 2147483647 w 664"/>
              <a:gd name="T17" fmla="*/ 2147483647 h 626"/>
              <a:gd name="T18" fmla="*/ 2147483647 w 664"/>
              <a:gd name="T19" fmla="*/ 2147483647 h 626"/>
              <a:gd name="T20" fmla="*/ 2147483647 w 664"/>
              <a:gd name="T21" fmla="*/ 2147483647 h 626"/>
              <a:gd name="T22" fmla="*/ 2147483647 w 664"/>
              <a:gd name="T23" fmla="*/ 2147483647 h 626"/>
              <a:gd name="T24" fmla="*/ 2147483647 w 664"/>
              <a:gd name="T25" fmla="*/ 2147483647 h 626"/>
              <a:gd name="T26" fmla="*/ 2147483647 w 664"/>
              <a:gd name="T27" fmla="*/ 2147483647 h 626"/>
              <a:gd name="T28" fmla="*/ 2147483647 w 664"/>
              <a:gd name="T29" fmla="*/ 2147483647 h 626"/>
              <a:gd name="T30" fmla="*/ 2147483647 w 664"/>
              <a:gd name="T31" fmla="*/ 2147483647 h 626"/>
              <a:gd name="T32" fmla="*/ 2147483647 w 664"/>
              <a:gd name="T33" fmla="*/ 2147483647 h 626"/>
              <a:gd name="T34" fmla="*/ 2147483647 w 664"/>
              <a:gd name="T35" fmla="*/ 2147483647 h 626"/>
              <a:gd name="T36" fmla="*/ 2147483647 w 664"/>
              <a:gd name="T37" fmla="*/ 2147483647 h 626"/>
              <a:gd name="T38" fmla="*/ 2147483647 w 664"/>
              <a:gd name="T39" fmla="*/ 2147483647 h 626"/>
              <a:gd name="T40" fmla="*/ 2147483647 w 664"/>
              <a:gd name="T41" fmla="*/ 2147483647 h 626"/>
              <a:gd name="T42" fmla="*/ 2147483647 w 664"/>
              <a:gd name="T43" fmla="*/ 2147483647 h 626"/>
              <a:gd name="T44" fmla="*/ 2147483647 w 664"/>
              <a:gd name="T45" fmla="*/ 2147483647 h 626"/>
              <a:gd name="T46" fmla="*/ 2147483647 w 664"/>
              <a:gd name="T47" fmla="*/ 2147483647 h 626"/>
              <a:gd name="T48" fmla="*/ 2147483647 w 664"/>
              <a:gd name="T49" fmla="*/ 2147483647 h 626"/>
              <a:gd name="T50" fmla="*/ 2147483647 w 664"/>
              <a:gd name="T51" fmla="*/ 2147483647 h 626"/>
              <a:gd name="T52" fmla="*/ 2147483647 w 664"/>
              <a:gd name="T53" fmla="*/ 2147483647 h 626"/>
              <a:gd name="T54" fmla="*/ 2147483647 w 664"/>
              <a:gd name="T55" fmla="*/ 2147483647 h 626"/>
              <a:gd name="T56" fmla="*/ 2147483647 w 664"/>
              <a:gd name="T57" fmla="*/ 2147483647 h 626"/>
              <a:gd name="T58" fmla="*/ 2147483647 w 664"/>
              <a:gd name="T59" fmla="*/ 2147483647 h 626"/>
              <a:gd name="T60" fmla="*/ 2147483647 w 664"/>
              <a:gd name="T61" fmla="*/ 2147483647 h 626"/>
              <a:gd name="T62" fmla="*/ 2147483647 w 664"/>
              <a:gd name="T63" fmla="*/ 2147483647 h 626"/>
              <a:gd name="T64" fmla="*/ 2147483647 w 664"/>
              <a:gd name="T65" fmla="*/ 2147483647 h 626"/>
              <a:gd name="T66" fmla="*/ 2147483647 w 664"/>
              <a:gd name="T67" fmla="*/ 2147483647 h 626"/>
              <a:gd name="T68" fmla="*/ 2147483647 w 664"/>
              <a:gd name="T69" fmla="*/ 2147483647 h 626"/>
              <a:gd name="T70" fmla="*/ 2147483647 w 664"/>
              <a:gd name="T71" fmla="*/ 2147483647 h 626"/>
              <a:gd name="T72" fmla="*/ 2147483647 w 664"/>
              <a:gd name="T73" fmla="*/ 2147483647 h 626"/>
              <a:gd name="T74" fmla="*/ 2147483647 w 664"/>
              <a:gd name="T75" fmla="*/ 2147483647 h 626"/>
              <a:gd name="T76" fmla="*/ 2147483647 w 664"/>
              <a:gd name="T77" fmla="*/ 2147483647 h 626"/>
              <a:gd name="T78" fmla="*/ 2147483647 w 664"/>
              <a:gd name="T79" fmla="*/ 2147483647 h 626"/>
              <a:gd name="T80" fmla="*/ 2147483647 w 664"/>
              <a:gd name="T81" fmla="*/ 2147483647 h 626"/>
              <a:gd name="T82" fmla="*/ 2147483647 w 664"/>
              <a:gd name="T83" fmla="*/ 2147483647 h 626"/>
              <a:gd name="T84" fmla="*/ 2147483647 w 664"/>
              <a:gd name="T85" fmla="*/ 2147483647 h 626"/>
              <a:gd name="T86" fmla="*/ 2147483647 w 664"/>
              <a:gd name="T87" fmla="*/ 2147483647 h 626"/>
              <a:gd name="T88" fmla="*/ 2147483647 w 664"/>
              <a:gd name="T89" fmla="*/ 0 h 626"/>
              <a:gd name="T90" fmla="*/ 2147483647 w 664"/>
              <a:gd name="T91" fmla="*/ 0 h 626"/>
              <a:gd name="T92" fmla="*/ 2147483647 w 664"/>
              <a:gd name="T93" fmla="*/ 2147483647 h 626"/>
              <a:gd name="T94" fmla="*/ 2147483647 w 664"/>
              <a:gd name="T95" fmla="*/ 2147483647 h 626"/>
              <a:gd name="T96" fmla="*/ 0 w 664"/>
              <a:gd name="T97" fmla="*/ 2147483647 h 626"/>
              <a:gd name="T98" fmla="*/ 2147483647 w 664"/>
              <a:gd name="T99" fmla="*/ 2147483647 h 62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64"/>
              <a:gd name="T151" fmla="*/ 0 h 626"/>
              <a:gd name="T152" fmla="*/ 664 w 664"/>
              <a:gd name="T153" fmla="*/ 626 h 62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64" h="626">
                <a:moveTo>
                  <a:pt x="115" y="164"/>
                </a:moveTo>
                <a:lnTo>
                  <a:pt x="31" y="216"/>
                </a:lnTo>
                <a:lnTo>
                  <a:pt x="77" y="327"/>
                </a:lnTo>
                <a:lnTo>
                  <a:pt x="60" y="343"/>
                </a:lnTo>
                <a:lnTo>
                  <a:pt x="54" y="368"/>
                </a:lnTo>
                <a:lnTo>
                  <a:pt x="52" y="385"/>
                </a:lnTo>
                <a:lnTo>
                  <a:pt x="53" y="410"/>
                </a:lnTo>
                <a:lnTo>
                  <a:pt x="149" y="407"/>
                </a:lnTo>
                <a:lnTo>
                  <a:pt x="259" y="596"/>
                </a:lnTo>
                <a:lnTo>
                  <a:pt x="282" y="596"/>
                </a:lnTo>
                <a:lnTo>
                  <a:pt x="309" y="599"/>
                </a:lnTo>
                <a:lnTo>
                  <a:pt x="330" y="611"/>
                </a:lnTo>
                <a:lnTo>
                  <a:pt x="345" y="611"/>
                </a:lnTo>
                <a:lnTo>
                  <a:pt x="352" y="626"/>
                </a:lnTo>
                <a:lnTo>
                  <a:pt x="370" y="623"/>
                </a:lnTo>
                <a:lnTo>
                  <a:pt x="355" y="597"/>
                </a:lnTo>
                <a:lnTo>
                  <a:pt x="354" y="582"/>
                </a:lnTo>
                <a:lnTo>
                  <a:pt x="360" y="561"/>
                </a:lnTo>
                <a:lnTo>
                  <a:pt x="370" y="540"/>
                </a:lnTo>
                <a:lnTo>
                  <a:pt x="381" y="522"/>
                </a:lnTo>
                <a:lnTo>
                  <a:pt x="400" y="501"/>
                </a:lnTo>
                <a:lnTo>
                  <a:pt x="420" y="489"/>
                </a:lnTo>
                <a:lnTo>
                  <a:pt x="436" y="480"/>
                </a:lnTo>
                <a:lnTo>
                  <a:pt x="459" y="477"/>
                </a:lnTo>
                <a:lnTo>
                  <a:pt x="483" y="477"/>
                </a:lnTo>
                <a:lnTo>
                  <a:pt x="483" y="456"/>
                </a:lnTo>
                <a:lnTo>
                  <a:pt x="462" y="455"/>
                </a:lnTo>
                <a:lnTo>
                  <a:pt x="478" y="413"/>
                </a:lnTo>
                <a:lnTo>
                  <a:pt x="622" y="413"/>
                </a:lnTo>
                <a:lnTo>
                  <a:pt x="643" y="363"/>
                </a:lnTo>
                <a:lnTo>
                  <a:pt x="634" y="324"/>
                </a:lnTo>
                <a:lnTo>
                  <a:pt x="664" y="287"/>
                </a:lnTo>
                <a:lnTo>
                  <a:pt x="588" y="285"/>
                </a:lnTo>
                <a:lnTo>
                  <a:pt x="588" y="251"/>
                </a:lnTo>
                <a:lnTo>
                  <a:pt x="521" y="136"/>
                </a:lnTo>
                <a:lnTo>
                  <a:pt x="485" y="142"/>
                </a:lnTo>
                <a:lnTo>
                  <a:pt x="458" y="173"/>
                </a:lnTo>
                <a:lnTo>
                  <a:pt x="421" y="110"/>
                </a:lnTo>
                <a:lnTo>
                  <a:pt x="406" y="116"/>
                </a:lnTo>
                <a:lnTo>
                  <a:pt x="352" y="13"/>
                </a:lnTo>
                <a:lnTo>
                  <a:pt x="298" y="40"/>
                </a:lnTo>
                <a:lnTo>
                  <a:pt x="282" y="11"/>
                </a:lnTo>
                <a:lnTo>
                  <a:pt x="255" y="27"/>
                </a:lnTo>
                <a:lnTo>
                  <a:pt x="177" y="25"/>
                </a:lnTo>
                <a:lnTo>
                  <a:pt x="186" y="0"/>
                </a:lnTo>
                <a:lnTo>
                  <a:pt x="120" y="0"/>
                </a:lnTo>
                <a:lnTo>
                  <a:pt x="117" y="16"/>
                </a:lnTo>
                <a:lnTo>
                  <a:pt x="42" y="9"/>
                </a:lnTo>
                <a:lnTo>
                  <a:pt x="0" y="9"/>
                </a:lnTo>
                <a:lnTo>
                  <a:pt x="115" y="164"/>
                </a:lnTo>
                <a:close/>
              </a:path>
            </a:pathLst>
          </a:custGeom>
          <a:solidFill>
            <a:schemeClr val="accent6"/>
          </a:solidFill>
          <a:ln w="3175">
            <a:solidFill>
              <a:srgbClr val="5F5F5F"/>
            </a:solidFill>
            <a:round/>
            <a:headEnd/>
            <a:tailEnd/>
          </a:ln>
        </p:spPr>
        <p:txBody>
          <a:bodyPr wrap="none" anchor="ctr"/>
          <a:lstStyle/>
          <a:p>
            <a:pPr algn="ctr" eaLnBrk="0" hangingPunct="0">
              <a:defRPr/>
            </a:pPr>
            <a:endParaRPr lang="en-US">
              <a:cs typeface="Arial" charset="0"/>
            </a:endParaRPr>
          </a:p>
        </p:txBody>
      </p:sp>
      <p:sp>
        <p:nvSpPr>
          <p:cNvPr id="21507" name="Freeform 4">
            <a:extLst>
              <a:ext uri="{FF2B5EF4-FFF2-40B4-BE49-F238E27FC236}">
                <a16:creationId xmlns:a16="http://schemas.microsoft.com/office/drawing/2014/main" id="{BEEA6765-A0FF-4D4C-83BE-BBA94405E424}"/>
              </a:ext>
            </a:extLst>
          </p:cNvPr>
          <p:cNvSpPr>
            <a:spLocks/>
          </p:cNvSpPr>
          <p:nvPr/>
        </p:nvSpPr>
        <p:spPr bwMode="auto">
          <a:xfrm>
            <a:off x="4441825" y="3292475"/>
            <a:ext cx="508000" cy="449263"/>
          </a:xfrm>
          <a:custGeom>
            <a:avLst/>
            <a:gdLst>
              <a:gd name="T0" fmla="*/ 2147483647 w 512"/>
              <a:gd name="T1" fmla="*/ 0 h 402"/>
              <a:gd name="T2" fmla="*/ 2147483647 w 512"/>
              <a:gd name="T3" fmla="*/ 0 h 402"/>
              <a:gd name="T4" fmla="*/ 2147483647 w 512"/>
              <a:gd name="T5" fmla="*/ 2147483647 h 402"/>
              <a:gd name="T6" fmla="*/ 2147483647 w 512"/>
              <a:gd name="T7" fmla="*/ 2147483647 h 402"/>
              <a:gd name="T8" fmla="*/ 2147483647 w 512"/>
              <a:gd name="T9" fmla="*/ 2147483647 h 402"/>
              <a:gd name="T10" fmla="*/ 2147483647 w 512"/>
              <a:gd name="T11" fmla="*/ 2147483647 h 402"/>
              <a:gd name="T12" fmla="*/ 2147483647 w 512"/>
              <a:gd name="T13" fmla="*/ 2147483647 h 402"/>
              <a:gd name="T14" fmla="*/ 2147483647 w 512"/>
              <a:gd name="T15" fmla="*/ 2147483647 h 402"/>
              <a:gd name="T16" fmla="*/ 2147483647 w 512"/>
              <a:gd name="T17" fmla="*/ 2147483647 h 402"/>
              <a:gd name="T18" fmla="*/ 2147483647 w 512"/>
              <a:gd name="T19" fmla="*/ 2147483647 h 402"/>
              <a:gd name="T20" fmla="*/ 2147483647 w 512"/>
              <a:gd name="T21" fmla="*/ 2147483647 h 402"/>
              <a:gd name="T22" fmla="*/ 2147483647 w 512"/>
              <a:gd name="T23" fmla="*/ 2147483647 h 402"/>
              <a:gd name="T24" fmla="*/ 2147483647 w 512"/>
              <a:gd name="T25" fmla="*/ 2147483647 h 402"/>
              <a:gd name="T26" fmla="*/ 2147483647 w 512"/>
              <a:gd name="T27" fmla="*/ 2147483647 h 402"/>
              <a:gd name="T28" fmla="*/ 2147483647 w 512"/>
              <a:gd name="T29" fmla="*/ 2147483647 h 402"/>
              <a:gd name="T30" fmla="*/ 2147483647 w 512"/>
              <a:gd name="T31" fmla="*/ 2147483647 h 402"/>
              <a:gd name="T32" fmla="*/ 2147483647 w 512"/>
              <a:gd name="T33" fmla="*/ 2147483647 h 402"/>
              <a:gd name="T34" fmla="*/ 2147483647 w 512"/>
              <a:gd name="T35" fmla="*/ 2147483647 h 402"/>
              <a:gd name="T36" fmla="*/ 2147483647 w 512"/>
              <a:gd name="T37" fmla="*/ 2147483647 h 402"/>
              <a:gd name="T38" fmla="*/ 0 w 512"/>
              <a:gd name="T39" fmla="*/ 2147483647 h 402"/>
              <a:gd name="T40" fmla="*/ 2147483647 w 512"/>
              <a:gd name="T41" fmla="*/ 2147483647 h 402"/>
              <a:gd name="T42" fmla="*/ 2147483647 w 512"/>
              <a:gd name="T43" fmla="*/ 2147483647 h 402"/>
              <a:gd name="T44" fmla="*/ 2147483647 w 512"/>
              <a:gd name="T45" fmla="*/ 0 h 40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12"/>
              <a:gd name="T70" fmla="*/ 0 h 402"/>
              <a:gd name="T71" fmla="*/ 512 w 512"/>
              <a:gd name="T72" fmla="*/ 402 h 402"/>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12" h="402">
                <a:moveTo>
                  <a:pt x="60" y="0"/>
                </a:moveTo>
                <a:lnTo>
                  <a:pt x="95" y="0"/>
                </a:lnTo>
                <a:lnTo>
                  <a:pt x="95" y="31"/>
                </a:lnTo>
                <a:lnTo>
                  <a:pt x="131" y="31"/>
                </a:lnTo>
                <a:lnTo>
                  <a:pt x="131" y="14"/>
                </a:lnTo>
                <a:lnTo>
                  <a:pt x="512" y="14"/>
                </a:lnTo>
                <a:lnTo>
                  <a:pt x="512" y="275"/>
                </a:lnTo>
                <a:lnTo>
                  <a:pt x="354" y="275"/>
                </a:lnTo>
                <a:lnTo>
                  <a:pt x="354" y="340"/>
                </a:lnTo>
                <a:lnTo>
                  <a:pt x="318" y="340"/>
                </a:lnTo>
                <a:lnTo>
                  <a:pt x="318" y="402"/>
                </a:lnTo>
                <a:lnTo>
                  <a:pt x="115" y="402"/>
                </a:lnTo>
                <a:lnTo>
                  <a:pt x="95" y="386"/>
                </a:lnTo>
                <a:lnTo>
                  <a:pt x="31" y="387"/>
                </a:lnTo>
                <a:lnTo>
                  <a:pt x="30" y="355"/>
                </a:lnTo>
                <a:lnTo>
                  <a:pt x="88" y="334"/>
                </a:lnTo>
                <a:lnTo>
                  <a:pt x="88" y="248"/>
                </a:lnTo>
                <a:lnTo>
                  <a:pt x="69" y="219"/>
                </a:lnTo>
                <a:lnTo>
                  <a:pt x="72" y="116"/>
                </a:lnTo>
                <a:lnTo>
                  <a:pt x="0" y="94"/>
                </a:lnTo>
                <a:lnTo>
                  <a:pt x="1" y="60"/>
                </a:lnTo>
                <a:lnTo>
                  <a:pt x="60" y="60"/>
                </a:lnTo>
                <a:lnTo>
                  <a:pt x="60" y="0"/>
                </a:lnTo>
                <a:close/>
              </a:path>
            </a:pathLst>
          </a:custGeom>
          <a:solidFill>
            <a:schemeClr val="accent6"/>
          </a:solidFill>
          <a:ln w="3175">
            <a:solidFill>
              <a:srgbClr val="5F5F5F"/>
            </a:solidFill>
            <a:round/>
            <a:headEnd/>
            <a:tailEnd/>
          </a:ln>
        </p:spPr>
        <p:txBody>
          <a:bodyPr wrap="none" anchor="ctr"/>
          <a:lstStyle/>
          <a:p>
            <a:pPr algn="ctr" eaLnBrk="0" hangingPunct="0">
              <a:defRPr/>
            </a:pPr>
            <a:endParaRPr lang="en-US">
              <a:cs typeface="Arial" charset="0"/>
            </a:endParaRPr>
          </a:p>
        </p:txBody>
      </p:sp>
      <p:sp>
        <p:nvSpPr>
          <p:cNvPr id="21508" name="Freeform 5">
            <a:extLst>
              <a:ext uri="{FF2B5EF4-FFF2-40B4-BE49-F238E27FC236}">
                <a16:creationId xmlns:a16="http://schemas.microsoft.com/office/drawing/2014/main" id="{F9C0E319-FD25-42E7-8D48-9DE052C23B5C}"/>
              </a:ext>
            </a:extLst>
          </p:cNvPr>
          <p:cNvSpPr>
            <a:spLocks/>
          </p:cNvSpPr>
          <p:nvPr/>
        </p:nvSpPr>
        <p:spPr bwMode="auto">
          <a:xfrm>
            <a:off x="4529138" y="3165475"/>
            <a:ext cx="704850" cy="650875"/>
          </a:xfrm>
          <a:custGeom>
            <a:avLst/>
            <a:gdLst>
              <a:gd name="T0" fmla="*/ 2147483647 w 711"/>
              <a:gd name="T1" fmla="*/ 2147483647 h 583"/>
              <a:gd name="T2" fmla="*/ 2147483647 w 711"/>
              <a:gd name="T3" fmla="*/ 0 h 583"/>
              <a:gd name="T4" fmla="*/ 2147483647 w 711"/>
              <a:gd name="T5" fmla="*/ 0 h 583"/>
              <a:gd name="T6" fmla="*/ 2147483647 w 711"/>
              <a:gd name="T7" fmla="*/ 2147483647 h 583"/>
              <a:gd name="T8" fmla="*/ 2147483647 w 711"/>
              <a:gd name="T9" fmla="*/ 2147483647 h 583"/>
              <a:gd name="T10" fmla="*/ 2147483647 w 711"/>
              <a:gd name="T11" fmla="*/ 2147483647 h 583"/>
              <a:gd name="T12" fmla="*/ 2147483647 w 711"/>
              <a:gd name="T13" fmla="*/ 2147483647 h 583"/>
              <a:gd name="T14" fmla="*/ 2147483647 w 711"/>
              <a:gd name="T15" fmla="*/ 2147483647 h 583"/>
              <a:gd name="T16" fmla="*/ 2147483647 w 711"/>
              <a:gd name="T17" fmla="*/ 2147483647 h 583"/>
              <a:gd name="T18" fmla="*/ 2147483647 w 711"/>
              <a:gd name="T19" fmla="*/ 2147483647 h 583"/>
              <a:gd name="T20" fmla="*/ 2147483647 w 711"/>
              <a:gd name="T21" fmla="*/ 2147483647 h 583"/>
              <a:gd name="T22" fmla="*/ 2147483647 w 711"/>
              <a:gd name="T23" fmla="*/ 2147483647 h 583"/>
              <a:gd name="T24" fmla="*/ 2147483647 w 711"/>
              <a:gd name="T25" fmla="*/ 2147483647 h 583"/>
              <a:gd name="T26" fmla="*/ 2147483647 w 711"/>
              <a:gd name="T27" fmla="*/ 2147483647 h 583"/>
              <a:gd name="T28" fmla="*/ 2147483647 w 711"/>
              <a:gd name="T29" fmla="*/ 2147483647 h 583"/>
              <a:gd name="T30" fmla="*/ 2147483647 w 711"/>
              <a:gd name="T31" fmla="*/ 2147483647 h 583"/>
              <a:gd name="T32" fmla="*/ 2147483647 w 711"/>
              <a:gd name="T33" fmla="*/ 2147483647 h 583"/>
              <a:gd name="T34" fmla="*/ 2147483647 w 711"/>
              <a:gd name="T35" fmla="*/ 2147483647 h 583"/>
              <a:gd name="T36" fmla="*/ 2147483647 w 711"/>
              <a:gd name="T37" fmla="*/ 2147483647 h 583"/>
              <a:gd name="T38" fmla="*/ 2147483647 w 711"/>
              <a:gd name="T39" fmla="*/ 2147483647 h 583"/>
              <a:gd name="T40" fmla="*/ 2147483647 w 711"/>
              <a:gd name="T41" fmla="*/ 2147483647 h 583"/>
              <a:gd name="T42" fmla="*/ 0 w 711"/>
              <a:gd name="T43" fmla="*/ 2147483647 h 583"/>
              <a:gd name="T44" fmla="*/ 0 w 711"/>
              <a:gd name="T45" fmla="*/ 2147483647 h 583"/>
              <a:gd name="T46" fmla="*/ 2147483647 w 711"/>
              <a:gd name="T47" fmla="*/ 2147483647 h 583"/>
              <a:gd name="T48" fmla="*/ 2147483647 w 711"/>
              <a:gd name="T49" fmla="*/ 2147483647 h 583"/>
              <a:gd name="T50" fmla="*/ 2147483647 w 711"/>
              <a:gd name="T51" fmla="*/ 2147483647 h 583"/>
              <a:gd name="T52" fmla="*/ 2147483647 w 711"/>
              <a:gd name="T53" fmla="*/ 2147483647 h 583"/>
              <a:gd name="T54" fmla="*/ 2147483647 w 711"/>
              <a:gd name="T55" fmla="*/ 2147483647 h 583"/>
              <a:gd name="T56" fmla="*/ 2147483647 w 711"/>
              <a:gd name="T57" fmla="*/ 2147483647 h 583"/>
              <a:gd name="T58" fmla="*/ 2147483647 w 711"/>
              <a:gd name="T59" fmla="*/ 2147483647 h 583"/>
              <a:gd name="T60" fmla="*/ 2147483647 w 711"/>
              <a:gd name="T61" fmla="*/ 2147483647 h 58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11"/>
              <a:gd name="T94" fmla="*/ 0 h 583"/>
              <a:gd name="T95" fmla="*/ 711 w 711"/>
              <a:gd name="T96" fmla="*/ 583 h 583"/>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11" h="583">
                <a:moveTo>
                  <a:pt x="357" y="126"/>
                </a:moveTo>
                <a:lnTo>
                  <a:pt x="386" y="0"/>
                </a:lnTo>
                <a:lnTo>
                  <a:pt x="628" y="0"/>
                </a:lnTo>
                <a:lnTo>
                  <a:pt x="628" y="51"/>
                </a:lnTo>
                <a:lnTo>
                  <a:pt x="682" y="51"/>
                </a:lnTo>
                <a:lnTo>
                  <a:pt x="682" y="355"/>
                </a:lnTo>
                <a:lnTo>
                  <a:pt x="711" y="355"/>
                </a:lnTo>
                <a:lnTo>
                  <a:pt x="711" y="390"/>
                </a:lnTo>
                <a:lnTo>
                  <a:pt x="658" y="390"/>
                </a:lnTo>
                <a:lnTo>
                  <a:pt x="622" y="399"/>
                </a:lnTo>
                <a:lnTo>
                  <a:pt x="651" y="469"/>
                </a:lnTo>
                <a:lnTo>
                  <a:pt x="625" y="456"/>
                </a:lnTo>
                <a:lnTo>
                  <a:pt x="625" y="518"/>
                </a:lnTo>
                <a:lnTo>
                  <a:pt x="365" y="518"/>
                </a:lnTo>
                <a:lnTo>
                  <a:pt x="365" y="532"/>
                </a:lnTo>
                <a:lnTo>
                  <a:pt x="338" y="532"/>
                </a:lnTo>
                <a:lnTo>
                  <a:pt x="287" y="583"/>
                </a:lnTo>
                <a:lnTo>
                  <a:pt x="149" y="583"/>
                </a:lnTo>
                <a:lnTo>
                  <a:pt x="131" y="553"/>
                </a:lnTo>
                <a:lnTo>
                  <a:pt x="80" y="553"/>
                </a:lnTo>
                <a:lnTo>
                  <a:pt x="80" y="578"/>
                </a:lnTo>
                <a:lnTo>
                  <a:pt x="0" y="578"/>
                </a:lnTo>
                <a:lnTo>
                  <a:pt x="0" y="499"/>
                </a:lnTo>
                <a:lnTo>
                  <a:pt x="31" y="516"/>
                </a:lnTo>
                <a:lnTo>
                  <a:pt x="231" y="517"/>
                </a:lnTo>
                <a:lnTo>
                  <a:pt x="231" y="454"/>
                </a:lnTo>
                <a:lnTo>
                  <a:pt x="268" y="452"/>
                </a:lnTo>
                <a:lnTo>
                  <a:pt x="264" y="387"/>
                </a:lnTo>
                <a:lnTo>
                  <a:pt x="424" y="388"/>
                </a:lnTo>
                <a:lnTo>
                  <a:pt x="424" y="126"/>
                </a:lnTo>
                <a:lnTo>
                  <a:pt x="357" y="126"/>
                </a:lnTo>
                <a:close/>
              </a:path>
            </a:pathLst>
          </a:custGeom>
          <a:solidFill>
            <a:schemeClr val="accent4"/>
          </a:solidFill>
          <a:ln w="3175">
            <a:solidFill>
              <a:srgbClr val="5F5F5F"/>
            </a:solidFill>
            <a:round/>
            <a:headEnd/>
            <a:tailEnd/>
          </a:ln>
        </p:spPr>
        <p:txBody>
          <a:bodyPr wrap="none" anchor="ctr"/>
          <a:lstStyle/>
          <a:p>
            <a:pPr algn="ctr" eaLnBrk="0" hangingPunct="0">
              <a:defRPr/>
            </a:pPr>
            <a:endParaRPr lang="en-US">
              <a:cs typeface="Arial" charset="0"/>
            </a:endParaRPr>
          </a:p>
        </p:txBody>
      </p:sp>
      <p:sp>
        <p:nvSpPr>
          <p:cNvPr id="22533" name="Freeform 6">
            <a:extLst>
              <a:ext uri="{FF2B5EF4-FFF2-40B4-BE49-F238E27FC236}">
                <a16:creationId xmlns:a16="http://schemas.microsoft.com/office/drawing/2014/main" id="{E91A45DE-5AE3-4F37-B067-4DD0DCAB2F5B}"/>
              </a:ext>
            </a:extLst>
          </p:cNvPr>
          <p:cNvSpPr>
            <a:spLocks/>
          </p:cNvSpPr>
          <p:nvPr/>
        </p:nvSpPr>
        <p:spPr bwMode="auto">
          <a:xfrm>
            <a:off x="4308475" y="3082925"/>
            <a:ext cx="368300" cy="792163"/>
          </a:xfrm>
          <a:custGeom>
            <a:avLst/>
            <a:gdLst>
              <a:gd name="T0" fmla="*/ 0 w 372"/>
              <a:gd name="T1" fmla="*/ 0 h 710"/>
              <a:gd name="T2" fmla="*/ 2147483647 w 372"/>
              <a:gd name="T3" fmla="*/ 2147483647 h 710"/>
              <a:gd name="T4" fmla="*/ 2147483647 w 372"/>
              <a:gd name="T5" fmla="*/ 2147483647 h 710"/>
              <a:gd name="T6" fmla="*/ 2147483647 w 372"/>
              <a:gd name="T7" fmla="*/ 2147483647 h 710"/>
              <a:gd name="T8" fmla="*/ 2147483647 w 372"/>
              <a:gd name="T9" fmla="*/ 2147483647 h 710"/>
              <a:gd name="T10" fmla="*/ 2147483647 w 372"/>
              <a:gd name="T11" fmla="*/ 2147483647 h 710"/>
              <a:gd name="T12" fmla="*/ 2147483647 w 372"/>
              <a:gd name="T13" fmla="*/ 2147483647 h 710"/>
              <a:gd name="T14" fmla="*/ 2147483647 w 372"/>
              <a:gd name="T15" fmla="*/ 2147483647 h 710"/>
              <a:gd name="T16" fmla="*/ 2147483647 w 372"/>
              <a:gd name="T17" fmla="*/ 2147483647 h 710"/>
              <a:gd name="T18" fmla="*/ 2147483647 w 372"/>
              <a:gd name="T19" fmla="*/ 2147483647 h 710"/>
              <a:gd name="T20" fmla="*/ 2147483647 w 372"/>
              <a:gd name="T21" fmla="*/ 2147483647 h 710"/>
              <a:gd name="T22" fmla="*/ 2147483647 w 372"/>
              <a:gd name="T23" fmla="*/ 2147483647 h 710"/>
              <a:gd name="T24" fmla="*/ 2147483647 w 372"/>
              <a:gd name="T25" fmla="*/ 2147483647 h 710"/>
              <a:gd name="T26" fmla="*/ 2147483647 w 372"/>
              <a:gd name="T27" fmla="*/ 2147483647 h 710"/>
              <a:gd name="T28" fmla="*/ 2147483647 w 372"/>
              <a:gd name="T29" fmla="*/ 2147483647 h 710"/>
              <a:gd name="T30" fmla="*/ 2147483647 w 372"/>
              <a:gd name="T31" fmla="*/ 2147483647 h 710"/>
              <a:gd name="T32" fmla="*/ 2147483647 w 372"/>
              <a:gd name="T33" fmla="*/ 2147483647 h 710"/>
              <a:gd name="T34" fmla="*/ 2147483647 w 372"/>
              <a:gd name="T35" fmla="*/ 2147483647 h 710"/>
              <a:gd name="T36" fmla="*/ 2147483647 w 372"/>
              <a:gd name="T37" fmla="*/ 2147483647 h 710"/>
              <a:gd name="T38" fmla="*/ 2147483647 w 372"/>
              <a:gd name="T39" fmla="*/ 2147483647 h 710"/>
              <a:gd name="T40" fmla="*/ 2147483647 w 372"/>
              <a:gd name="T41" fmla="*/ 2147483647 h 710"/>
              <a:gd name="T42" fmla="*/ 2147483647 w 372"/>
              <a:gd name="T43" fmla="*/ 2147483647 h 710"/>
              <a:gd name="T44" fmla="*/ 2147483647 w 372"/>
              <a:gd name="T45" fmla="*/ 2147483647 h 710"/>
              <a:gd name="T46" fmla="*/ 2147483647 w 372"/>
              <a:gd name="T47" fmla="*/ 2147483647 h 710"/>
              <a:gd name="T48" fmla="*/ 2147483647 w 372"/>
              <a:gd name="T49" fmla="*/ 2147483647 h 710"/>
              <a:gd name="T50" fmla="*/ 2147483647 w 372"/>
              <a:gd name="T51" fmla="*/ 2147483647 h 710"/>
              <a:gd name="T52" fmla="*/ 2147483647 w 372"/>
              <a:gd name="T53" fmla="*/ 2147483647 h 710"/>
              <a:gd name="T54" fmla="*/ 2147483647 w 372"/>
              <a:gd name="T55" fmla="*/ 2147483647 h 710"/>
              <a:gd name="T56" fmla="*/ 2147483647 w 372"/>
              <a:gd name="T57" fmla="*/ 2147483647 h 710"/>
              <a:gd name="T58" fmla="*/ 2147483647 w 372"/>
              <a:gd name="T59" fmla="*/ 2147483647 h 710"/>
              <a:gd name="T60" fmla="*/ 0 w 372"/>
              <a:gd name="T61" fmla="*/ 2147483647 h 710"/>
              <a:gd name="T62" fmla="*/ 0 w 372"/>
              <a:gd name="T63" fmla="*/ 0 h 71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2"/>
              <a:gd name="T97" fmla="*/ 0 h 710"/>
              <a:gd name="T98" fmla="*/ 372 w 372"/>
              <a:gd name="T99" fmla="*/ 710 h 71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2" h="710">
                <a:moveTo>
                  <a:pt x="0" y="0"/>
                </a:moveTo>
                <a:lnTo>
                  <a:pt x="91" y="5"/>
                </a:lnTo>
                <a:lnTo>
                  <a:pt x="96" y="122"/>
                </a:lnTo>
                <a:lnTo>
                  <a:pt x="161" y="122"/>
                </a:lnTo>
                <a:lnTo>
                  <a:pt x="161" y="138"/>
                </a:lnTo>
                <a:lnTo>
                  <a:pt x="130" y="164"/>
                </a:lnTo>
                <a:lnTo>
                  <a:pt x="130" y="202"/>
                </a:lnTo>
                <a:lnTo>
                  <a:pt x="136" y="247"/>
                </a:lnTo>
                <a:lnTo>
                  <a:pt x="139" y="282"/>
                </a:lnTo>
                <a:lnTo>
                  <a:pt x="202" y="299"/>
                </a:lnTo>
                <a:lnTo>
                  <a:pt x="206" y="410"/>
                </a:lnTo>
                <a:lnTo>
                  <a:pt x="219" y="410"/>
                </a:lnTo>
                <a:lnTo>
                  <a:pt x="226" y="522"/>
                </a:lnTo>
                <a:lnTo>
                  <a:pt x="181" y="532"/>
                </a:lnTo>
                <a:lnTo>
                  <a:pt x="221" y="575"/>
                </a:lnTo>
                <a:lnTo>
                  <a:pt x="221" y="650"/>
                </a:lnTo>
                <a:lnTo>
                  <a:pt x="301" y="650"/>
                </a:lnTo>
                <a:lnTo>
                  <a:pt x="301" y="627"/>
                </a:lnTo>
                <a:lnTo>
                  <a:pt x="353" y="627"/>
                </a:lnTo>
                <a:lnTo>
                  <a:pt x="372" y="655"/>
                </a:lnTo>
                <a:lnTo>
                  <a:pt x="223" y="710"/>
                </a:lnTo>
                <a:lnTo>
                  <a:pt x="223" y="522"/>
                </a:lnTo>
                <a:lnTo>
                  <a:pt x="219" y="413"/>
                </a:lnTo>
                <a:lnTo>
                  <a:pt x="209" y="409"/>
                </a:lnTo>
                <a:lnTo>
                  <a:pt x="207" y="347"/>
                </a:lnTo>
                <a:lnTo>
                  <a:pt x="204" y="301"/>
                </a:lnTo>
                <a:lnTo>
                  <a:pt x="104" y="145"/>
                </a:lnTo>
                <a:lnTo>
                  <a:pt x="69" y="148"/>
                </a:lnTo>
                <a:lnTo>
                  <a:pt x="70" y="119"/>
                </a:lnTo>
                <a:lnTo>
                  <a:pt x="39" y="105"/>
                </a:lnTo>
                <a:lnTo>
                  <a:pt x="0" y="105"/>
                </a:lnTo>
                <a:lnTo>
                  <a:pt x="0" y="0"/>
                </a:lnTo>
                <a:close/>
              </a:path>
            </a:pathLst>
          </a:custGeom>
          <a:solidFill>
            <a:schemeClr val="bg2"/>
          </a:solidFill>
          <a:ln w="3175">
            <a:solidFill>
              <a:srgbClr val="5F5F5F"/>
            </a:solidFill>
            <a:round/>
            <a:headEnd/>
            <a:tailEnd/>
          </a:ln>
        </p:spPr>
        <p:txBody>
          <a:bodyPr wrap="none" anchor="ct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1510" name="Freeform 7">
            <a:extLst>
              <a:ext uri="{FF2B5EF4-FFF2-40B4-BE49-F238E27FC236}">
                <a16:creationId xmlns:a16="http://schemas.microsoft.com/office/drawing/2014/main" id="{8B582FDB-7C33-42DD-952E-8A24A798EFA3}"/>
              </a:ext>
            </a:extLst>
          </p:cNvPr>
          <p:cNvSpPr>
            <a:spLocks/>
          </p:cNvSpPr>
          <p:nvPr/>
        </p:nvSpPr>
        <p:spPr bwMode="auto">
          <a:xfrm>
            <a:off x="3914775" y="2851150"/>
            <a:ext cx="392113" cy="349250"/>
          </a:xfrm>
          <a:custGeom>
            <a:avLst/>
            <a:gdLst>
              <a:gd name="T0" fmla="*/ 2147483647 w 395"/>
              <a:gd name="T1" fmla="*/ 2147483647 h 313"/>
              <a:gd name="T2" fmla="*/ 2147483647 w 395"/>
              <a:gd name="T3" fmla="*/ 2147483647 h 313"/>
              <a:gd name="T4" fmla="*/ 2147483647 w 395"/>
              <a:gd name="T5" fmla="*/ 2147483647 h 313"/>
              <a:gd name="T6" fmla="*/ 2147483647 w 395"/>
              <a:gd name="T7" fmla="*/ 2147483647 h 313"/>
              <a:gd name="T8" fmla="*/ 2147483647 w 395"/>
              <a:gd name="T9" fmla="*/ 2147483647 h 313"/>
              <a:gd name="T10" fmla="*/ 2147483647 w 395"/>
              <a:gd name="T11" fmla="*/ 2147483647 h 313"/>
              <a:gd name="T12" fmla="*/ 2147483647 w 395"/>
              <a:gd name="T13" fmla="*/ 2147483647 h 313"/>
              <a:gd name="T14" fmla="*/ 2147483647 w 395"/>
              <a:gd name="T15" fmla="*/ 2147483647 h 313"/>
              <a:gd name="T16" fmla="*/ 2147483647 w 395"/>
              <a:gd name="T17" fmla="*/ 2147483647 h 313"/>
              <a:gd name="T18" fmla="*/ 2147483647 w 395"/>
              <a:gd name="T19" fmla="*/ 2147483647 h 313"/>
              <a:gd name="T20" fmla="*/ 2147483647 w 395"/>
              <a:gd name="T21" fmla="*/ 2147483647 h 313"/>
              <a:gd name="T22" fmla="*/ 2147483647 w 395"/>
              <a:gd name="T23" fmla="*/ 2147483647 h 313"/>
              <a:gd name="T24" fmla="*/ 2147483647 w 395"/>
              <a:gd name="T25" fmla="*/ 2147483647 h 313"/>
              <a:gd name="T26" fmla="*/ 0 w 395"/>
              <a:gd name="T27" fmla="*/ 2147483647 h 313"/>
              <a:gd name="T28" fmla="*/ 2147483647 w 395"/>
              <a:gd name="T29" fmla="*/ 2147483647 h 313"/>
              <a:gd name="T30" fmla="*/ 2147483647 w 395"/>
              <a:gd name="T31" fmla="*/ 2147483647 h 313"/>
              <a:gd name="T32" fmla="*/ 2147483647 w 395"/>
              <a:gd name="T33" fmla="*/ 2147483647 h 313"/>
              <a:gd name="T34" fmla="*/ 2147483647 w 395"/>
              <a:gd name="T35" fmla="*/ 2147483647 h 313"/>
              <a:gd name="T36" fmla="*/ 2147483647 w 395"/>
              <a:gd name="T37" fmla="*/ 2147483647 h 313"/>
              <a:gd name="T38" fmla="*/ 2147483647 w 395"/>
              <a:gd name="T39" fmla="*/ 0 h 313"/>
              <a:gd name="T40" fmla="*/ 2147483647 w 395"/>
              <a:gd name="T41" fmla="*/ 2147483647 h 31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95"/>
              <a:gd name="T64" fmla="*/ 0 h 313"/>
              <a:gd name="T65" fmla="*/ 395 w 395"/>
              <a:gd name="T66" fmla="*/ 313 h 31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95" h="313">
                <a:moveTo>
                  <a:pt x="395" y="2"/>
                </a:moveTo>
                <a:lnTo>
                  <a:pt x="395" y="313"/>
                </a:lnTo>
                <a:lnTo>
                  <a:pt x="306" y="313"/>
                </a:lnTo>
                <a:lnTo>
                  <a:pt x="306" y="260"/>
                </a:lnTo>
                <a:lnTo>
                  <a:pt x="265" y="257"/>
                </a:lnTo>
                <a:lnTo>
                  <a:pt x="265" y="233"/>
                </a:lnTo>
                <a:lnTo>
                  <a:pt x="229" y="233"/>
                </a:lnTo>
                <a:lnTo>
                  <a:pt x="229" y="255"/>
                </a:lnTo>
                <a:lnTo>
                  <a:pt x="193" y="255"/>
                </a:lnTo>
                <a:lnTo>
                  <a:pt x="198" y="233"/>
                </a:lnTo>
                <a:lnTo>
                  <a:pt x="104" y="231"/>
                </a:lnTo>
                <a:lnTo>
                  <a:pt x="109" y="205"/>
                </a:lnTo>
                <a:lnTo>
                  <a:pt x="11" y="211"/>
                </a:lnTo>
                <a:lnTo>
                  <a:pt x="0" y="173"/>
                </a:lnTo>
                <a:lnTo>
                  <a:pt x="96" y="173"/>
                </a:lnTo>
                <a:lnTo>
                  <a:pt x="96" y="106"/>
                </a:lnTo>
                <a:lnTo>
                  <a:pt x="185" y="106"/>
                </a:lnTo>
                <a:lnTo>
                  <a:pt x="185" y="35"/>
                </a:lnTo>
                <a:lnTo>
                  <a:pt x="308" y="35"/>
                </a:lnTo>
                <a:lnTo>
                  <a:pt x="308" y="0"/>
                </a:lnTo>
                <a:lnTo>
                  <a:pt x="395" y="2"/>
                </a:lnTo>
                <a:close/>
              </a:path>
            </a:pathLst>
          </a:custGeom>
          <a:solidFill>
            <a:schemeClr val="tx2">
              <a:lumMod val="40000"/>
              <a:lumOff val="60000"/>
            </a:schemeClr>
          </a:solidFill>
          <a:ln w="3175">
            <a:solidFill>
              <a:srgbClr val="5F5F5F"/>
            </a:solidFill>
            <a:round/>
            <a:headEnd/>
            <a:tailEnd/>
          </a:ln>
        </p:spPr>
        <p:txBody>
          <a:bodyPr wrap="none" anchor="ctr"/>
          <a:lstStyle/>
          <a:p>
            <a:pPr algn="ctr" eaLnBrk="0" hangingPunct="0">
              <a:defRPr/>
            </a:pPr>
            <a:endParaRPr lang="en-US">
              <a:cs typeface="Arial" charset="0"/>
            </a:endParaRPr>
          </a:p>
        </p:txBody>
      </p:sp>
      <p:sp>
        <p:nvSpPr>
          <p:cNvPr id="21511" name="Freeform 8">
            <a:extLst>
              <a:ext uri="{FF2B5EF4-FFF2-40B4-BE49-F238E27FC236}">
                <a16:creationId xmlns:a16="http://schemas.microsoft.com/office/drawing/2014/main" id="{E4B17595-B39A-4FBE-8ED4-98F199618F0F}"/>
              </a:ext>
            </a:extLst>
          </p:cNvPr>
          <p:cNvSpPr>
            <a:spLocks/>
          </p:cNvSpPr>
          <p:nvPr/>
        </p:nvSpPr>
        <p:spPr bwMode="auto">
          <a:xfrm>
            <a:off x="4306888" y="2738438"/>
            <a:ext cx="636587" cy="623887"/>
          </a:xfrm>
          <a:custGeom>
            <a:avLst/>
            <a:gdLst>
              <a:gd name="T0" fmla="*/ 2147483647 w 643"/>
              <a:gd name="T1" fmla="*/ 2147483647 h 560"/>
              <a:gd name="T2" fmla="*/ 2147483647 w 643"/>
              <a:gd name="T3" fmla="*/ 2147483647 h 560"/>
              <a:gd name="T4" fmla="*/ 2147483647 w 643"/>
              <a:gd name="T5" fmla="*/ 2147483647 h 560"/>
              <a:gd name="T6" fmla="*/ 2147483647 w 643"/>
              <a:gd name="T7" fmla="*/ 2147483647 h 560"/>
              <a:gd name="T8" fmla="*/ 2147483647 w 643"/>
              <a:gd name="T9" fmla="*/ 2147483647 h 560"/>
              <a:gd name="T10" fmla="*/ 2147483647 w 643"/>
              <a:gd name="T11" fmla="*/ 2147483647 h 560"/>
              <a:gd name="T12" fmla="*/ 2147483647 w 643"/>
              <a:gd name="T13" fmla="*/ 2147483647 h 560"/>
              <a:gd name="T14" fmla="*/ 2147483647 w 643"/>
              <a:gd name="T15" fmla="*/ 2147483647 h 560"/>
              <a:gd name="T16" fmla="*/ 2147483647 w 643"/>
              <a:gd name="T17" fmla="*/ 2147483647 h 560"/>
              <a:gd name="T18" fmla="*/ 2147483647 w 643"/>
              <a:gd name="T19" fmla="*/ 2147483647 h 560"/>
              <a:gd name="T20" fmla="*/ 2147483647 w 643"/>
              <a:gd name="T21" fmla="*/ 2147483647 h 560"/>
              <a:gd name="T22" fmla="*/ 2147483647 w 643"/>
              <a:gd name="T23" fmla="*/ 2147483647 h 560"/>
              <a:gd name="T24" fmla="*/ 2147483647 w 643"/>
              <a:gd name="T25" fmla="*/ 2147483647 h 560"/>
              <a:gd name="T26" fmla="*/ 2147483647 w 643"/>
              <a:gd name="T27" fmla="*/ 2147483647 h 560"/>
              <a:gd name="T28" fmla="*/ 2147483647 w 643"/>
              <a:gd name="T29" fmla="*/ 2147483647 h 560"/>
              <a:gd name="T30" fmla="*/ 2147483647 w 643"/>
              <a:gd name="T31" fmla="*/ 2147483647 h 560"/>
              <a:gd name="T32" fmla="*/ 2147483647 w 643"/>
              <a:gd name="T33" fmla="*/ 2147483647 h 560"/>
              <a:gd name="T34" fmla="*/ 2147483647 w 643"/>
              <a:gd name="T35" fmla="*/ 2147483647 h 560"/>
              <a:gd name="T36" fmla="*/ 2147483647 w 643"/>
              <a:gd name="T37" fmla="*/ 2147483647 h 560"/>
              <a:gd name="T38" fmla="*/ 2147483647 w 643"/>
              <a:gd name="T39" fmla="*/ 2147483647 h 560"/>
              <a:gd name="T40" fmla="*/ 2147483647 w 643"/>
              <a:gd name="T41" fmla="*/ 2147483647 h 560"/>
              <a:gd name="T42" fmla="*/ 2147483647 w 643"/>
              <a:gd name="T43" fmla="*/ 2147483647 h 560"/>
              <a:gd name="T44" fmla="*/ 2147483647 w 643"/>
              <a:gd name="T45" fmla="*/ 2147483647 h 560"/>
              <a:gd name="T46" fmla="*/ 2147483647 w 643"/>
              <a:gd name="T47" fmla="*/ 2147483647 h 560"/>
              <a:gd name="T48" fmla="*/ 2147483647 w 643"/>
              <a:gd name="T49" fmla="*/ 2147483647 h 560"/>
              <a:gd name="T50" fmla="*/ 0 w 643"/>
              <a:gd name="T51" fmla="*/ 2147483647 h 560"/>
              <a:gd name="T52" fmla="*/ 0 w 643"/>
              <a:gd name="T53" fmla="*/ 2147483647 h 560"/>
              <a:gd name="T54" fmla="*/ 2147483647 w 643"/>
              <a:gd name="T55" fmla="*/ 2147483647 h 560"/>
              <a:gd name="T56" fmla="*/ 2147483647 w 643"/>
              <a:gd name="T57" fmla="*/ 2147483647 h 560"/>
              <a:gd name="T58" fmla="*/ 2147483647 w 643"/>
              <a:gd name="T59" fmla="*/ 2147483647 h 560"/>
              <a:gd name="T60" fmla="*/ 2147483647 w 643"/>
              <a:gd name="T61" fmla="*/ 0 h 560"/>
              <a:gd name="T62" fmla="*/ 2147483647 w 643"/>
              <a:gd name="T63" fmla="*/ 2147483647 h 560"/>
              <a:gd name="T64" fmla="*/ 2147483647 w 643"/>
              <a:gd name="T65" fmla="*/ 2147483647 h 560"/>
              <a:gd name="T66" fmla="*/ 2147483647 w 643"/>
              <a:gd name="T67" fmla="*/ 2147483647 h 560"/>
              <a:gd name="T68" fmla="*/ 2147483647 w 643"/>
              <a:gd name="T69" fmla="*/ 2147483647 h 560"/>
              <a:gd name="T70" fmla="*/ 2147483647 w 643"/>
              <a:gd name="T71" fmla="*/ 2147483647 h 560"/>
              <a:gd name="T72" fmla="*/ 2147483647 w 643"/>
              <a:gd name="T73" fmla="*/ 2147483647 h 560"/>
              <a:gd name="T74" fmla="*/ 2147483647 w 643"/>
              <a:gd name="T75" fmla="*/ 2147483647 h 560"/>
              <a:gd name="T76" fmla="*/ 2147483647 w 643"/>
              <a:gd name="T77" fmla="*/ 2147483647 h 560"/>
              <a:gd name="T78" fmla="*/ 2147483647 w 643"/>
              <a:gd name="T79" fmla="*/ 2147483647 h 560"/>
              <a:gd name="T80" fmla="*/ 2147483647 w 643"/>
              <a:gd name="T81" fmla="*/ 2147483647 h 560"/>
              <a:gd name="T82" fmla="*/ 2147483647 w 643"/>
              <a:gd name="T83" fmla="*/ 2147483647 h 560"/>
              <a:gd name="T84" fmla="*/ 2147483647 w 643"/>
              <a:gd name="T85" fmla="*/ 2147483647 h 560"/>
              <a:gd name="T86" fmla="*/ 2147483647 w 643"/>
              <a:gd name="T87" fmla="*/ 2147483647 h 560"/>
              <a:gd name="T88" fmla="*/ 2147483647 w 643"/>
              <a:gd name="T89" fmla="*/ 2147483647 h 56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643"/>
              <a:gd name="T136" fmla="*/ 0 h 560"/>
              <a:gd name="T137" fmla="*/ 643 w 643"/>
              <a:gd name="T138" fmla="*/ 560 h 56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643" h="560">
                <a:moveTo>
                  <a:pt x="422" y="45"/>
                </a:moveTo>
                <a:lnTo>
                  <a:pt x="441" y="118"/>
                </a:lnTo>
                <a:lnTo>
                  <a:pt x="462" y="131"/>
                </a:lnTo>
                <a:lnTo>
                  <a:pt x="462" y="309"/>
                </a:lnTo>
                <a:lnTo>
                  <a:pt x="495" y="309"/>
                </a:lnTo>
                <a:lnTo>
                  <a:pt x="495" y="347"/>
                </a:lnTo>
                <a:lnTo>
                  <a:pt x="522" y="348"/>
                </a:lnTo>
                <a:lnTo>
                  <a:pt x="523" y="328"/>
                </a:lnTo>
                <a:lnTo>
                  <a:pt x="643" y="331"/>
                </a:lnTo>
                <a:lnTo>
                  <a:pt x="643" y="384"/>
                </a:lnTo>
                <a:lnTo>
                  <a:pt x="610" y="384"/>
                </a:lnTo>
                <a:lnTo>
                  <a:pt x="581" y="511"/>
                </a:lnTo>
                <a:lnTo>
                  <a:pt x="265" y="511"/>
                </a:lnTo>
                <a:lnTo>
                  <a:pt x="265" y="527"/>
                </a:lnTo>
                <a:lnTo>
                  <a:pt x="230" y="527"/>
                </a:lnTo>
                <a:lnTo>
                  <a:pt x="230" y="495"/>
                </a:lnTo>
                <a:lnTo>
                  <a:pt x="197" y="496"/>
                </a:lnTo>
                <a:lnTo>
                  <a:pt x="197" y="555"/>
                </a:lnTo>
                <a:lnTo>
                  <a:pt x="127" y="557"/>
                </a:lnTo>
                <a:lnTo>
                  <a:pt x="102" y="560"/>
                </a:lnTo>
                <a:lnTo>
                  <a:pt x="100" y="505"/>
                </a:lnTo>
                <a:lnTo>
                  <a:pt x="163" y="446"/>
                </a:lnTo>
                <a:lnTo>
                  <a:pt x="163" y="431"/>
                </a:lnTo>
                <a:lnTo>
                  <a:pt x="98" y="431"/>
                </a:lnTo>
                <a:lnTo>
                  <a:pt x="93" y="312"/>
                </a:lnTo>
                <a:lnTo>
                  <a:pt x="0" y="309"/>
                </a:lnTo>
                <a:lnTo>
                  <a:pt x="0" y="103"/>
                </a:lnTo>
                <a:lnTo>
                  <a:pt x="71" y="106"/>
                </a:lnTo>
                <a:lnTo>
                  <a:pt x="71" y="14"/>
                </a:lnTo>
                <a:lnTo>
                  <a:pt x="93" y="14"/>
                </a:lnTo>
                <a:lnTo>
                  <a:pt x="104" y="0"/>
                </a:lnTo>
                <a:lnTo>
                  <a:pt x="115" y="16"/>
                </a:lnTo>
                <a:lnTo>
                  <a:pt x="165" y="14"/>
                </a:lnTo>
                <a:lnTo>
                  <a:pt x="192" y="32"/>
                </a:lnTo>
                <a:lnTo>
                  <a:pt x="211" y="22"/>
                </a:lnTo>
                <a:lnTo>
                  <a:pt x="245" y="60"/>
                </a:lnTo>
                <a:lnTo>
                  <a:pt x="271" y="54"/>
                </a:lnTo>
                <a:lnTo>
                  <a:pt x="282" y="56"/>
                </a:lnTo>
                <a:lnTo>
                  <a:pt x="300" y="54"/>
                </a:lnTo>
                <a:lnTo>
                  <a:pt x="315" y="47"/>
                </a:lnTo>
                <a:lnTo>
                  <a:pt x="333" y="45"/>
                </a:lnTo>
                <a:lnTo>
                  <a:pt x="357" y="68"/>
                </a:lnTo>
                <a:lnTo>
                  <a:pt x="371" y="58"/>
                </a:lnTo>
                <a:lnTo>
                  <a:pt x="383" y="47"/>
                </a:lnTo>
                <a:lnTo>
                  <a:pt x="422" y="45"/>
                </a:lnTo>
                <a:close/>
              </a:path>
            </a:pathLst>
          </a:custGeom>
          <a:solidFill>
            <a:schemeClr val="tx1">
              <a:lumMod val="20000"/>
              <a:lumOff val="80000"/>
            </a:schemeClr>
          </a:solidFill>
          <a:ln w="3175">
            <a:solidFill>
              <a:srgbClr val="5F5F5F"/>
            </a:solidFill>
            <a:round/>
            <a:headEnd/>
            <a:tailEnd/>
          </a:ln>
        </p:spPr>
        <p:txBody>
          <a:bodyPr wrap="none" anchor="ctr"/>
          <a:lstStyle/>
          <a:p>
            <a:pPr algn="ctr" eaLnBrk="0" hangingPunct="0">
              <a:defRPr/>
            </a:pPr>
            <a:endParaRPr lang="en-US">
              <a:cs typeface="Arial" charset="0"/>
            </a:endParaRPr>
          </a:p>
        </p:txBody>
      </p:sp>
      <p:sp>
        <p:nvSpPr>
          <p:cNvPr id="22536" name="Freeform 9">
            <a:extLst>
              <a:ext uri="{FF2B5EF4-FFF2-40B4-BE49-F238E27FC236}">
                <a16:creationId xmlns:a16="http://schemas.microsoft.com/office/drawing/2014/main" id="{8DEC1799-BE93-486D-9A17-5A2B9A094CD7}"/>
              </a:ext>
            </a:extLst>
          </p:cNvPr>
          <p:cNvSpPr>
            <a:spLocks/>
          </p:cNvSpPr>
          <p:nvPr/>
        </p:nvSpPr>
        <p:spPr bwMode="auto">
          <a:xfrm>
            <a:off x="3630613" y="2357438"/>
            <a:ext cx="746125" cy="698500"/>
          </a:xfrm>
          <a:custGeom>
            <a:avLst/>
            <a:gdLst>
              <a:gd name="T0" fmla="*/ 2147483647 w 753"/>
              <a:gd name="T1" fmla="*/ 2147483647 h 626"/>
              <a:gd name="T2" fmla="*/ 2147483647 w 753"/>
              <a:gd name="T3" fmla="*/ 2147483647 h 626"/>
              <a:gd name="T4" fmla="*/ 2147483647 w 753"/>
              <a:gd name="T5" fmla="*/ 2147483647 h 626"/>
              <a:gd name="T6" fmla="*/ 2147483647 w 753"/>
              <a:gd name="T7" fmla="*/ 2147483647 h 626"/>
              <a:gd name="T8" fmla="*/ 2147483647 w 753"/>
              <a:gd name="T9" fmla="*/ 2147483647 h 626"/>
              <a:gd name="T10" fmla="*/ 2147483647 w 753"/>
              <a:gd name="T11" fmla="*/ 2147483647 h 626"/>
              <a:gd name="T12" fmla="*/ 2147483647 w 753"/>
              <a:gd name="T13" fmla="*/ 2147483647 h 626"/>
              <a:gd name="T14" fmla="*/ 2147483647 w 753"/>
              <a:gd name="T15" fmla="*/ 2147483647 h 626"/>
              <a:gd name="T16" fmla="*/ 2147483647 w 753"/>
              <a:gd name="T17" fmla="*/ 2147483647 h 626"/>
              <a:gd name="T18" fmla="*/ 2147483647 w 753"/>
              <a:gd name="T19" fmla="*/ 2147483647 h 626"/>
              <a:gd name="T20" fmla="*/ 2147483647 w 753"/>
              <a:gd name="T21" fmla="*/ 2147483647 h 626"/>
              <a:gd name="T22" fmla="*/ 2147483647 w 753"/>
              <a:gd name="T23" fmla="*/ 2147483647 h 626"/>
              <a:gd name="T24" fmla="*/ 2147483647 w 753"/>
              <a:gd name="T25" fmla="*/ 2147483647 h 626"/>
              <a:gd name="T26" fmla="*/ 2147483647 w 753"/>
              <a:gd name="T27" fmla="*/ 2147483647 h 626"/>
              <a:gd name="T28" fmla="*/ 2147483647 w 753"/>
              <a:gd name="T29" fmla="*/ 2147483647 h 626"/>
              <a:gd name="T30" fmla="*/ 2147483647 w 753"/>
              <a:gd name="T31" fmla="*/ 2147483647 h 626"/>
              <a:gd name="T32" fmla="*/ 2147483647 w 753"/>
              <a:gd name="T33" fmla="*/ 2147483647 h 626"/>
              <a:gd name="T34" fmla="*/ 2147483647 w 753"/>
              <a:gd name="T35" fmla="*/ 2147483647 h 626"/>
              <a:gd name="T36" fmla="*/ 2147483647 w 753"/>
              <a:gd name="T37" fmla="*/ 2147483647 h 626"/>
              <a:gd name="T38" fmla="*/ 0 w 753"/>
              <a:gd name="T39" fmla="*/ 2147483647 h 626"/>
              <a:gd name="T40" fmla="*/ 2147483647 w 753"/>
              <a:gd name="T41" fmla="*/ 2147483647 h 626"/>
              <a:gd name="T42" fmla="*/ 2147483647 w 753"/>
              <a:gd name="T43" fmla="*/ 2147483647 h 626"/>
              <a:gd name="T44" fmla="*/ 2147483647 w 753"/>
              <a:gd name="T45" fmla="*/ 2147483647 h 626"/>
              <a:gd name="T46" fmla="*/ 2147483647 w 753"/>
              <a:gd name="T47" fmla="*/ 2147483647 h 626"/>
              <a:gd name="T48" fmla="*/ 2147483647 w 753"/>
              <a:gd name="T49" fmla="*/ 2147483647 h 626"/>
              <a:gd name="T50" fmla="*/ 2147483647 w 753"/>
              <a:gd name="T51" fmla="*/ 2147483647 h 626"/>
              <a:gd name="T52" fmla="*/ 2147483647 w 753"/>
              <a:gd name="T53" fmla="*/ 2147483647 h 626"/>
              <a:gd name="T54" fmla="*/ 2147483647 w 753"/>
              <a:gd name="T55" fmla="*/ 2147483647 h 626"/>
              <a:gd name="T56" fmla="*/ 2147483647 w 753"/>
              <a:gd name="T57" fmla="*/ 0 h 626"/>
              <a:gd name="T58" fmla="*/ 2147483647 w 753"/>
              <a:gd name="T59" fmla="*/ 0 h 626"/>
              <a:gd name="T60" fmla="*/ 2147483647 w 753"/>
              <a:gd name="T61" fmla="*/ 2147483647 h 626"/>
              <a:gd name="T62" fmla="*/ 2147483647 w 753"/>
              <a:gd name="T63" fmla="*/ 2147483647 h 626"/>
              <a:gd name="T64" fmla="*/ 2147483647 w 753"/>
              <a:gd name="T65" fmla="*/ 2147483647 h 626"/>
              <a:gd name="T66" fmla="*/ 2147483647 w 753"/>
              <a:gd name="T67" fmla="*/ 2147483647 h 626"/>
              <a:gd name="T68" fmla="*/ 2147483647 w 753"/>
              <a:gd name="T69" fmla="*/ 2147483647 h 626"/>
              <a:gd name="T70" fmla="*/ 2147483647 w 753"/>
              <a:gd name="T71" fmla="*/ 2147483647 h 626"/>
              <a:gd name="T72" fmla="*/ 2147483647 w 753"/>
              <a:gd name="T73" fmla="*/ 2147483647 h 626"/>
              <a:gd name="T74" fmla="*/ 2147483647 w 753"/>
              <a:gd name="T75" fmla="*/ 2147483647 h 626"/>
              <a:gd name="T76" fmla="*/ 2147483647 w 753"/>
              <a:gd name="T77" fmla="*/ 2147483647 h 626"/>
              <a:gd name="T78" fmla="*/ 2147483647 w 753"/>
              <a:gd name="T79" fmla="*/ 2147483647 h 626"/>
              <a:gd name="T80" fmla="*/ 2147483647 w 753"/>
              <a:gd name="T81" fmla="*/ 2147483647 h 626"/>
              <a:gd name="T82" fmla="*/ 2147483647 w 753"/>
              <a:gd name="T83" fmla="*/ 2147483647 h 626"/>
              <a:gd name="T84" fmla="*/ 2147483647 w 753"/>
              <a:gd name="T85" fmla="*/ 2147483647 h 6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753"/>
              <a:gd name="T130" fmla="*/ 0 h 626"/>
              <a:gd name="T131" fmla="*/ 753 w 753"/>
              <a:gd name="T132" fmla="*/ 626 h 6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753" h="626">
                <a:moveTo>
                  <a:pt x="753" y="353"/>
                </a:moveTo>
                <a:lnTo>
                  <a:pt x="753" y="447"/>
                </a:lnTo>
                <a:lnTo>
                  <a:pt x="593" y="447"/>
                </a:lnTo>
                <a:lnTo>
                  <a:pt x="593" y="480"/>
                </a:lnTo>
                <a:lnTo>
                  <a:pt x="474" y="480"/>
                </a:lnTo>
                <a:lnTo>
                  <a:pt x="474" y="548"/>
                </a:lnTo>
                <a:lnTo>
                  <a:pt x="385" y="548"/>
                </a:lnTo>
                <a:lnTo>
                  <a:pt x="385" y="615"/>
                </a:lnTo>
                <a:lnTo>
                  <a:pt x="288" y="613"/>
                </a:lnTo>
                <a:lnTo>
                  <a:pt x="247" y="626"/>
                </a:lnTo>
                <a:lnTo>
                  <a:pt x="220" y="597"/>
                </a:lnTo>
                <a:lnTo>
                  <a:pt x="202" y="561"/>
                </a:lnTo>
                <a:lnTo>
                  <a:pt x="229" y="424"/>
                </a:lnTo>
                <a:lnTo>
                  <a:pt x="115" y="424"/>
                </a:lnTo>
                <a:lnTo>
                  <a:pt x="117" y="295"/>
                </a:lnTo>
                <a:lnTo>
                  <a:pt x="76" y="295"/>
                </a:lnTo>
                <a:lnTo>
                  <a:pt x="76" y="251"/>
                </a:lnTo>
                <a:lnTo>
                  <a:pt x="168" y="248"/>
                </a:lnTo>
                <a:lnTo>
                  <a:pt x="35" y="217"/>
                </a:lnTo>
                <a:lnTo>
                  <a:pt x="0" y="180"/>
                </a:lnTo>
                <a:lnTo>
                  <a:pt x="43" y="182"/>
                </a:lnTo>
                <a:lnTo>
                  <a:pt x="75" y="84"/>
                </a:lnTo>
                <a:lnTo>
                  <a:pt x="119" y="127"/>
                </a:lnTo>
                <a:lnTo>
                  <a:pt x="207" y="129"/>
                </a:lnTo>
                <a:lnTo>
                  <a:pt x="210" y="98"/>
                </a:lnTo>
                <a:lnTo>
                  <a:pt x="293" y="93"/>
                </a:lnTo>
                <a:lnTo>
                  <a:pt x="353" y="117"/>
                </a:lnTo>
                <a:lnTo>
                  <a:pt x="441" y="31"/>
                </a:lnTo>
                <a:lnTo>
                  <a:pt x="449" y="0"/>
                </a:lnTo>
                <a:lnTo>
                  <a:pt x="481" y="0"/>
                </a:lnTo>
                <a:lnTo>
                  <a:pt x="494" y="60"/>
                </a:lnTo>
                <a:lnTo>
                  <a:pt x="530" y="62"/>
                </a:lnTo>
                <a:lnTo>
                  <a:pt x="565" y="38"/>
                </a:lnTo>
                <a:lnTo>
                  <a:pt x="619" y="58"/>
                </a:lnTo>
                <a:lnTo>
                  <a:pt x="693" y="84"/>
                </a:lnTo>
                <a:lnTo>
                  <a:pt x="693" y="116"/>
                </a:lnTo>
                <a:lnTo>
                  <a:pt x="557" y="116"/>
                </a:lnTo>
                <a:lnTo>
                  <a:pt x="557" y="313"/>
                </a:lnTo>
                <a:lnTo>
                  <a:pt x="668" y="313"/>
                </a:lnTo>
                <a:lnTo>
                  <a:pt x="708" y="364"/>
                </a:lnTo>
                <a:lnTo>
                  <a:pt x="722" y="364"/>
                </a:lnTo>
                <a:lnTo>
                  <a:pt x="742" y="342"/>
                </a:lnTo>
                <a:lnTo>
                  <a:pt x="753" y="353"/>
                </a:lnTo>
                <a:close/>
              </a:path>
            </a:pathLst>
          </a:custGeom>
          <a:solidFill>
            <a:srgbClr val="95E183"/>
          </a:solidFill>
          <a:ln w="3175">
            <a:solidFill>
              <a:srgbClr val="5F5F5F"/>
            </a:solidFill>
            <a:round/>
            <a:headEnd/>
            <a:tailEnd/>
          </a:ln>
        </p:spPr>
        <p:txBody>
          <a:bodyPr wrap="none" anchor="ct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537" name="Freeform 10">
            <a:extLst>
              <a:ext uri="{FF2B5EF4-FFF2-40B4-BE49-F238E27FC236}">
                <a16:creationId xmlns:a16="http://schemas.microsoft.com/office/drawing/2014/main" id="{9392D540-66C3-4EF4-BE58-BFE963687951}"/>
              </a:ext>
            </a:extLst>
          </p:cNvPr>
          <p:cNvSpPr>
            <a:spLocks/>
          </p:cNvSpPr>
          <p:nvPr/>
        </p:nvSpPr>
        <p:spPr bwMode="auto">
          <a:xfrm>
            <a:off x="3184525" y="2519363"/>
            <a:ext cx="614363" cy="314325"/>
          </a:xfrm>
          <a:custGeom>
            <a:avLst/>
            <a:gdLst>
              <a:gd name="T0" fmla="*/ 2147483647 w 666"/>
              <a:gd name="T1" fmla="*/ 2147483647 h 305"/>
              <a:gd name="T2" fmla="*/ 2147483647 w 666"/>
              <a:gd name="T3" fmla="*/ 2147483647 h 305"/>
              <a:gd name="T4" fmla="*/ 2147483647 w 666"/>
              <a:gd name="T5" fmla="*/ 2147483647 h 305"/>
              <a:gd name="T6" fmla="*/ 2147483647 w 666"/>
              <a:gd name="T7" fmla="*/ 2147483647 h 305"/>
              <a:gd name="T8" fmla="*/ 2147483647 w 666"/>
              <a:gd name="T9" fmla="*/ 0 h 305"/>
              <a:gd name="T10" fmla="*/ 2147483647 w 666"/>
              <a:gd name="T11" fmla="*/ 2147483647 h 305"/>
              <a:gd name="T12" fmla="*/ 2147483647 w 666"/>
              <a:gd name="T13" fmla="*/ 2147483647 h 305"/>
              <a:gd name="T14" fmla="*/ 2147483647 w 666"/>
              <a:gd name="T15" fmla="*/ 2147483647 h 305"/>
              <a:gd name="T16" fmla="*/ 0 w 666"/>
              <a:gd name="T17" fmla="*/ 2147483647 h 305"/>
              <a:gd name="T18" fmla="*/ 2147483647 w 666"/>
              <a:gd name="T19" fmla="*/ 2147483647 h 305"/>
              <a:gd name="T20" fmla="*/ 2147483647 w 666"/>
              <a:gd name="T21" fmla="*/ 2147483647 h 305"/>
              <a:gd name="T22" fmla="*/ 2147483647 w 666"/>
              <a:gd name="T23" fmla="*/ 2147483647 h 305"/>
              <a:gd name="T24" fmla="*/ 2147483647 w 666"/>
              <a:gd name="T25" fmla="*/ 2147483647 h 305"/>
              <a:gd name="T26" fmla="*/ 2147483647 w 666"/>
              <a:gd name="T27" fmla="*/ 2147483647 h 305"/>
              <a:gd name="T28" fmla="*/ 2147483647 w 666"/>
              <a:gd name="T29" fmla="*/ 2147483647 h 305"/>
              <a:gd name="T30" fmla="*/ 2147483647 w 666"/>
              <a:gd name="T31" fmla="*/ 2147483647 h 305"/>
              <a:gd name="T32" fmla="*/ 2147483647 w 666"/>
              <a:gd name="T33" fmla="*/ 2147483647 h 305"/>
              <a:gd name="T34" fmla="*/ 2147483647 w 666"/>
              <a:gd name="T35" fmla="*/ 2147483647 h 305"/>
              <a:gd name="T36" fmla="*/ 2147483647 w 666"/>
              <a:gd name="T37" fmla="*/ 2147483647 h 305"/>
              <a:gd name="T38" fmla="*/ 2147483647 w 666"/>
              <a:gd name="T39" fmla="*/ 2147483647 h 305"/>
              <a:gd name="T40" fmla="*/ 2147483647 w 666"/>
              <a:gd name="T41" fmla="*/ 2147483647 h 305"/>
              <a:gd name="T42" fmla="*/ 2147483647 w 666"/>
              <a:gd name="T43" fmla="*/ 2147483647 h 305"/>
              <a:gd name="T44" fmla="*/ 2147483647 w 666"/>
              <a:gd name="T45" fmla="*/ 2147483647 h 30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666"/>
              <a:gd name="T70" fmla="*/ 0 h 305"/>
              <a:gd name="T71" fmla="*/ 666 w 666"/>
              <a:gd name="T72" fmla="*/ 305 h 30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666" h="305">
                <a:moveTo>
                  <a:pt x="523" y="79"/>
                </a:moveTo>
                <a:lnTo>
                  <a:pt x="485" y="41"/>
                </a:lnTo>
                <a:lnTo>
                  <a:pt x="437" y="36"/>
                </a:lnTo>
                <a:lnTo>
                  <a:pt x="367" y="53"/>
                </a:lnTo>
                <a:lnTo>
                  <a:pt x="298" y="0"/>
                </a:lnTo>
                <a:lnTo>
                  <a:pt x="230" y="27"/>
                </a:lnTo>
                <a:lnTo>
                  <a:pt x="170" y="53"/>
                </a:lnTo>
                <a:lnTo>
                  <a:pt x="12" y="41"/>
                </a:lnTo>
                <a:lnTo>
                  <a:pt x="0" y="96"/>
                </a:lnTo>
                <a:lnTo>
                  <a:pt x="103" y="135"/>
                </a:lnTo>
                <a:lnTo>
                  <a:pt x="161" y="171"/>
                </a:lnTo>
                <a:lnTo>
                  <a:pt x="216" y="204"/>
                </a:lnTo>
                <a:lnTo>
                  <a:pt x="242" y="185"/>
                </a:lnTo>
                <a:lnTo>
                  <a:pt x="365" y="180"/>
                </a:lnTo>
                <a:lnTo>
                  <a:pt x="427" y="185"/>
                </a:lnTo>
                <a:lnTo>
                  <a:pt x="511" y="305"/>
                </a:lnTo>
                <a:lnTo>
                  <a:pt x="607" y="303"/>
                </a:lnTo>
                <a:lnTo>
                  <a:pt x="608" y="161"/>
                </a:lnTo>
                <a:lnTo>
                  <a:pt x="565" y="161"/>
                </a:lnTo>
                <a:lnTo>
                  <a:pt x="565" y="113"/>
                </a:lnTo>
                <a:lnTo>
                  <a:pt x="666" y="113"/>
                </a:lnTo>
                <a:lnTo>
                  <a:pt x="562" y="91"/>
                </a:lnTo>
                <a:lnTo>
                  <a:pt x="523" y="79"/>
                </a:lnTo>
                <a:close/>
              </a:path>
            </a:pathLst>
          </a:custGeom>
          <a:solidFill>
            <a:srgbClr val="0070C0"/>
          </a:solidFill>
          <a:ln w="3175">
            <a:solidFill>
              <a:srgbClr val="5F5F5F"/>
            </a:solidFill>
            <a:round/>
            <a:headEnd/>
            <a:tailEnd/>
          </a:ln>
        </p:spPr>
        <p:txBody>
          <a:bodyPr wrap="none" anchor="ct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1514" name="Freeform 11">
            <a:extLst>
              <a:ext uri="{FF2B5EF4-FFF2-40B4-BE49-F238E27FC236}">
                <a16:creationId xmlns:a16="http://schemas.microsoft.com/office/drawing/2014/main" id="{DCE060E6-E17B-4FDB-BE74-28C0EC81C7DB}"/>
              </a:ext>
            </a:extLst>
          </p:cNvPr>
          <p:cNvSpPr>
            <a:spLocks/>
          </p:cNvSpPr>
          <p:nvPr/>
        </p:nvSpPr>
        <p:spPr bwMode="auto">
          <a:xfrm>
            <a:off x="4183063" y="2476500"/>
            <a:ext cx="696912" cy="363538"/>
          </a:xfrm>
          <a:custGeom>
            <a:avLst/>
            <a:gdLst>
              <a:gd name="T0" fmla="*/ 2147483647 w 703"/>
              <a:gd name="T1" fmla="*/ 2147483647 h 326"/>
              <a:gd name="T2" fmla="*/ 0 w 703"/>
              <a:gd name="T3" fmla="*/ 2147483647 h 326"/>
              <a:gd name="T4" fmla="*/ 0 w 703"/>
              <a:gd name="T5" fmla="*/ 2147483647 h 326"/>
              <a:gd name="T6" fmla="*/ 2147483647 w 703"/>
              <a:gd name="T7" fmla="*/ 2147483647 h 326"/>
              <a:gd name="T8" fmla="*/ 2147483647 w 703"/>
              <a:gd name="T9" fmla="*/ 2147483647 h 326"/>
              <a:gd name="T10" fmla="*/ 2147483647 w 703"/>
              <a:gd name="T11" fmla="*/ 2147483647 h 326"/>
              <a:gd name="T12" fmla="*/ 2147483647 w 703"/>
              <a:gd name="T13" fmla="*/ 2147483647 h 326"/>
              <a:gd name="T14" fmla="*/ 2147483647 w 703"/>
              <a:gd name="T15" fmla="*/ 2147483647 h 326"/>
              <a:gd name="T16" fmla="*/ 2147483647 w 703"/>
              <a:gd name="T17" fmla="*/ 2147483647 h 326"/>
              <a:gd name="T18" fmla="*/ 2147483647 w 703"/>
              <a:gd name="T19" fmla="*/ 2147483647 h 326"/>
              <a:gd name="T20" fmla="*/ 2147483647 w 703"/>
              <a:gd name="T21" fmla="*/ 2147483647 h 326"/>
              <a:gd name="T22" fmla="*/ 2147483647 w 703"/>
              <a:gd name="T23" fmla="*/ 2147483647 h 326"/>
              <a:gd name="T24" fmla="*/ 2147483647 w 703"/>
              <a:gd name="T25" fmla="*/ 2147483647 h 326"/>
              <a:gd name="T26" fmla="*/ 2147483647 w 703"/>
              <a:gd name="T27" fmla="*/ 2147483647 h 326"/>
              <a:gd name="T28" fmla="*/ 2147483647 w 703"/>
              <a:gd name="T29" fmla="*/ 2147483647 h 326"/>
              <a:gd name="T30" fmla="*/ 2147483647 w 703"/>
              <a:gd name="T31" fmla="*/ 2147483647 h 326"/>
              <a:gd name="T32" fmla="*/ 2147483647 w 703"/>
              <a:gd name="T33" fmla="*/ 2147483647 h 326"/>
              <a:gd name="T34" fmla="*/ 2147483647 w 703"/>
              <a:gd name="T35" fmla="*/ 2147483647 h 326"/>
              <a:gd name="T36" fmla="*/ 2147483647 w 703"/>
              <a:gd name="T37" fmla="*/ 2147483647 h 326"/>
              <a:gd name="T38" fmla="*/ 2147483647 w 703"/>
              <a:gd name="T39" fmla="*/ 2147483647 h 326"/>
              <a:gd name="T40" fmla="*/ 2147483647 w 703"/>
              <a:gd name="T41" fmla="*/ 2147483647 h 326"/>
              <a:gd name="T42" fmla="*/ 2147483647 w 703"/>
              <a:gd name="T43" fmla="*/ 2147483647 h 326"/>
              <a:gd name="T44" fmla="*/ 2147483647 w 703"/>
              <a:gd name="T45" fmla="*/ 2147483647 h 326"/>
              <a:gd name="T46" fmla="*/ 2147483647 w 703"/>
              <a:gd name="T47" fmla="*/ 2147483647 h 326"/>
              <a:gd name="T48" fmla="*/ 2147483647 w 703"/>
              <a:gd name="T49" fmla="*/ 2147483647 h 326"/>
              <a:gd name="T50" fmla="*/ 2147483647 w 703"/>
              <a:gd name="T51" fmla="*/ 2147483647 h 326"/>
              <a:gd name="T52" fmla="*/ 2147483647 w 703"/>
              <a:gd name="T53" fmla="*/ 2147483647 h 326"/>
              <a:gd name="T54" fmla="*/ 2147483647 w 703"/>
              <a:gd name="T55" fmla="*/ 2147483647 h 326"/>
              <a:gd name="T56" fmla="*/ 2147483647 w 703"/>
              <a:gd name="T57" fmla="*/ 2147483647 h 326"/>
              <a:gd name="T58" fmla="*/ 2147483647 w 703"/>
              <a:gd name="T59" fmla="*/ 2147483647 h 326"/>
              <a:gd name="T60" fmla="*/ 2147483647 w 703"/>
              <a:gd name="T61" fmla="*/ 2147483647 h 326"/>
              <a:gd name="T62" fmla="*/ 2147483647 w 703"/>
              <a:gd name="T63" fmla="*/ 2147483647 h 326"/>
              <a:gd name="T64" fmla="*/ 2147483647 w 703"/>
              <a:gd name="T65" fmla="*/ 2147483647 h 326"/>
              <a:gd name="T66" fmla="*/ 2147483647 w 703"/>
              <a:gd name="T67" fmla="*/ 2147483647 h 326"/>
              <a:gd name="T68" fmla="*/ 2147483647 w 703"/>
              <a:gd name="T69" fmla="*/ 0 h 326"/>
              <a:gd name="T70" fmla="*/ 2147483647 w 703"/>
              <a:gd name="T71" fmla="*/ 2147483647 h 326"/>
              <a:gd name="T72" fmla="*/ 2147483647 w 703"/>
              <a:gd name="T73" fmla="*/ 2147483647 h 326"/>
              <a:gd name="T74" fmla="*/ 2147483647 w 703"/>
              <a:gd name="T75" fmla="*/ 2147483647 h 326"/>
              <a:gd name="T76" fmla="*/ 2147483647 w 703"/>
              <a:gd name="T77" fmla="*/ 2147483647 h 326"/>
              <a:gd name="T78" fmla="*/ 2147483647 w 703"/>
              <a:gd name="T79" fmla="*/ 2147483647 h 326"/>
              <a:gd name="T80" fmla="*/ 2147483647 w 703"/>
              <a:gd name="T81" fmla="*/ 2147483647 h 326"/>
              <a:gd name="T82" fmla="*/ 2147483647 w 703"/>
              <a:gd name="T83" fmla="*/ 2147483647 h 32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703"/>
              <a:gd name="T127" fmla="*/ 0 h 326"/>
              <a:gd name="T128" fmla="*/ 703 w 703"/>
              <a:gd name="T129" fmla="*/ 326 h 32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703" h="326">
                <a:moveTo>
                  <a:pt x="134" y="9"/>
                </a:moveTo>
                <a:lnTo>
                  <a:pt x="0" y="9"/>
                </a:lnTo>
                <a:lnTo>
                  <a:pt x="0" y="207"/>
                </a:lnTo>
                <a:lnTo>
                  <a:pt x="110" y="207"/>
                </a:lnTo>
                <a:lnTo>
                  <a:pt x="149" y="257"/>
                </a:lnTo>
                <a:lnTo>
                  <a:pt x="169" y="257"/>
                </a:lnTo>
                <a:lnTo>
                  <a:pt x="183" y="235"/>
                </a:lnTo>
                <a:lnTo>
                  <a:pt x="196" y="247"/>
                </a:lnTo>
                <a:lnTo>
                  <a:pt x="221" y="248"/>
                </a:lnTo>
                <a:lnTo>
                  <a:pt x="230" y="235"/>
                </a:lnTo>
                <a:lnTo>
                  <a:pt x="241" y="253"/>
                </a:lnTo>
                <a:lnTo>
                  <a:pt x="293" y="251"/>
                </a:lnTo>
                <a:lnTo>
                  <a:pt x="317" y="269"/>
                </a:lnTo>
                <a:lnTo>
                  <a:pt x="335" y="255"/>
                </a:lnTo>
                <a:lnTo>
                  <a:pt x="371" y="297"/>
                </a:lnTo>
                <a:lnTo>
                  <a:pt x="397" y="288"/>
                </a:lnTo>
                <a:lnTo>
                  <a:pt x="413" y="293"/>
                </a:lnTo>
                <a:lnTo>
                  <a:pt x="442" y="282"/>
                </a:lnTo>
                <a:lnTo>
                  <a:pt x="456" y="282"/>
                </a:lnTo>
                <a:lnTo>
                  <a:pt x="486" y="302"/>
                </a:lnTo>
                <a:lnTo>
                  <a:pt x="513" y="280"/>
                </a:lnTo>
                <a:lnTo>
                  <a:pt x="550" y="280"/>
                </a:lnTo>
                <a:lnTo>
                  <a:pt x="561" y="326"/>
                </a:lnTo>
                <a:lnTo>
                  <a:pt x="703" y="226"/>
                </a:lnTo>
                <a:lnTo>
                  <a:pt x="703" y="164"/>
                </a:lnTo>
                <a:lnTo>
                  <a:pt x="683" y="140"/>
                </a:lnTo>
                <a:lnTo>
                  <a:pt x="602" y="147"/>
                </a:lnTo>
                <a:lnTo>
                  <a:pt x="576" y="93"/>
                </a:lnTo>
                <a:lnTo>
                  <a:pt x="522" y="33"/>
                </a:lnTo>
                <a:lnTo>
                  <a:pt x="468" y="52"/>
                </a:lnTo>
                <a:lnTo>
                  <a:pt x="442" y="82"/>
                </a:lnTo>
                <a:lnTo>
                  <a:pt x="388" y="25"/>
                </a:lnTo>
                <a:lnTo>
                  <a:pt x="364" y="25"/>
                </a:lnTo>
                <a:lnTo>
                  <a:pt x="343" y="27"/>
                </a:lnTo>
                <a:lnTo>
                  <a:pt x="325" y="0"/>
                </a:lnTo>
                <a:lnTo>
                  <a:pt x="260" y="25"/>
                </a:lnTo>
                <a:lnTo>
                  <a:pt x="207" y="74"/>
                </a:lnTo>
                <a:lnTo>
                  <a:pt x="205" y="49"/>
                </a:lnTo>
                <a:lnTo>
                  <a:pt x="176" y="38"/>
                </a:lnTo>
                <a:lnTo>
                  <a:pt x="155" y="22"/>
                </a:lnTo>
                <a:lnTo>
                  <a:pt x="133" y="47"/>
                </a:lnTo>
                <a:lnTo>
                  <a:pt x="134" y="9"/>
                </a:lnTo>
                <a:close/>
              </a:path>
            </a:pathLst>
          </a:custGeom>
          <a:solidFill>
            <a:schemeClr val="accent6"/>
          </a:solidFill>
          <a:ln w="3175">
            <a:solidFill>
              <a:srgbClr val="5F5F5F"/>
            </a:solidFill>
            <a:round/>
            <a:headEnd/>
            <a:tailEnd/>
          </a:ln>
        </p:spPr>
        <p:txBody>
          <a:bodyPr wrap="none" anchor="ctr"/>
          <a:lstStyle/>
          <a:p>
            <a:pPr algn="ctr" eaLnBrk="0" hangingPunct="0">
              <a:defRPr/>
            </a:pPr>
            <a:endParaRPr lang="en-US">
              <a:cs typeface="Arial" charset="0"/>
            </a:endParaRPr>
          </a:p>
        </p:txBody>
      </p:sp>
      <p:sp>
        <p:nvSpPr>
          <p:cNvPr id="22539" name="Freeform 12">
            <a:extLst>
              <a:ext uri="{FF2B5EF4-FFF2-40B4-BE49-F238E27FC236}">
                <a16:creationId xmlns:a16="http://schemas.microsoft.com/office/drawing/2014/main" id="{E8897F39-1B59-4F00-9BAD-AACAED4DE9BF}"/>
              </a:ext>
            </a:extLst>
          </p:cNvPr>
          <p:cNvSpPr>
            <a:spLocks/>
          </p:cNvSpPr>
          <p:nvPr/>
        </p:nvSpPr>
        <p:spPr bwMode="auto">
          <a:xfrm>
            <a:off x="4735513" y="2427288"/>
            <a:ext cx="527050" cy="735012"/>
          </a:xfrm>
          <a:custGeom>
            <a:avLst/>
            <a:gdLst>
              <a:gd name="T0" fmla="*/ 2147483647 w 531"/>
              <a:gd name="T1" fmla="*/ 0 h 659"/>
              <a:gd name="T2" fmla="*/ 2147483647 w 531"/>
              <a:gd name="T3" fmla="*/ 2147483647 h 659"/>
              <a:gd name="T4" fmla="*/ 2147483647 w 531"/>
              <a:gd name="T5" fmla="*/ 2147483647 h 659"/>
              <a:gd name="T6" fmla="*/ 2147483647 w 531"/>
              <a:gd name="T7" fmla="*/ 2147483647 h 659"/>
              <a:gd name="T8" fmla="*/ 2147483647 w 531"/>
              <a:gd name="T9" fmla="*/ 2147483647 h 659"/>
              <a:gd name="T10" fmla="*/ 2147483647 w 531"/>
              <a:gd name="T11" fmla="*/ 2147483647 h 659"/>
              <a:gd name="T12" fmla="*/ 2147483647 w 531"/>
              <a:gd name="T13" fmla="*/ 2147483647 h 659"/>
              <a:gd name="T14" fmla="*/ 2147483647 w 531"/>
              <a:gd name="T15" fmla="*/ 2147483647 h 659"/>
              <a:gd name="T16" fmla="*/ 2147483647 w 531"/>
              <a:gd name="T17" fmla="*/ 2147483647 h 659"/>
              <a:gd name="T18" fmla="*/ 2147483647 w 531"/>
              <a:gd name="T19" fmla="*/ 2147483647 h 659"/>
              <a:gd name="T20" fmla="*/ 0 w 531"/>
              <a:gd name="T21" fmla="*/ 2147483647 h 659"/>
              <a:gd name="T22" fmla="*/ 2147483647 w 531"/>
              <a:gd name="T23" fmla="*/ 2147483647 h 659"/>
              <a:gd name="T24" fmla="*/ 2147483647 w 531"/>
              <a:gd name="T25" fmla="*/ 2147483647 h 659"/>
              <a:gd name="T26" fmla="*/ 2147483647 w 531"/>
              <a:gd name="T27" fmla="*/ 2147483647 h 659"/>
              <a:gd name="T28" fmla="*/ 2147483647 w 531"/>
              <a:gd name="T29" fmla="*/ 2147483647 h 659"/>
              <a:gd name="T30" fmla="*/ 2147483647 w 531"/>
              <a:gd name="T31" fmla="*/ 2147483647 h 659"/>
              <a:gd name="T32" fmla="*/ 2147483647 w 531"/>
              <a:gd name="T33" fmla="*/ 2147483647 h 659"/>
              <a:gd name="T34" fmla="*/ 2147483647 w 531"/>
              <a:gd name="T35" fmla="*/ 2147483647 h 659"/>
              <a:gd name="T36" fmla="*/ 2147483647 w 531"/>
              <a:gd name="T37" fmla="*/ 2147483647 h 659"/>
              <a:gd name="T38" fmla="*/ 2147483647 w 531"/>
              <a:gd name="T39" fmla="*/ 2147483647 h 659"/>
              <a:gd name="T40" fmla="*/ 2147483647 w 531"/>
              <a:gd name="T41" fmla="*/ 2147483647 h 659"/>
              <a:gd name="T42" fmla="*/ 2147483647 w 531"/>
              <a:gd name="T43" fmla="*/ 2147483647 h 659"/>
              <a:gd name="T44" fmla="*/ 2147483647 w 531"/>
              <a:gd name="T45" fmla="*/ 2147483647 h 659"/>
              <a:gd name="T46" fmla="*/ 2147483647 w 531"/>
              <a:gd name="T47" fmla="*/ 2147483647 h 659"/>
              <a:gd name="T48" fmla="*/ 2147483647 w 531"/>
              <a:gd name="T49" fmla="*/ 2147483647 h 659"/>
              <a:gd name="T50" fmla="*/ 2147483647 w 531"/>
              <a:gd name="T51" fmla="*/ 2147483647 h 659"/>
              <a:gd name="T52" fmla="*/ 2147483647 w 531"/>
              <a:gd name="T53" fmla="*/ 2147483647 h 659"/>
              <a:gd name="T54" fmla="*/ 2147483647 w 531"/>
              <a:gd name="T55" fmla="*/ 2147483647 h 659"/>
              <a:gd name="T56" fmla="*/ 2147483647 w 531"/>
              <a:gd name="T57" fmla="*/ 2147483647 h 659"/>
              <a:gd name="T58" fmla="*/ 2147483647 w 531"/>
              <a:gd name="T59" fmla="*/ 2147483647 h 659"/>
              <a:gd name="T60" fmla="*/ 2147483647 w 531"/>
              <a:gd name="T61" fmla="*/ 2147483647 h 659"/>
              <a:gd name="T62" fmla="*/ 2147483647 w 531"/>
              <a:gd name="T63" fmla="*/ 2147483647 h 659"/>
              <a:gd name="T64" fmla="*/ 2147483647 w 531"/>
              <a:gd name="T65" fmla="*/ 2147483647 h 659"/>
              <a:gd name="T66" fmla="*/ 2147483647 w 531"/>
              <a:gd name="T67" fmla="*/ 2147483647 h 659"/>
              <a:gd name="T68" fmla="*/ 2147483647 w 531"/>
              <a:gd name="T69" fmla="*/ 2147483647 h 659"/>
              <a:gd name="T70" fmla="*/ 2147483647 w 531"/>
              <a:gd name="T71" fmla="*/ 2147483647 h 659"/>
              <a:gd name="T72" fmla="*/ 2147483647 w 531"/>
              <a:gd name="T73" fmla="*/ 2147483647 h 659"/>
              <a:gd name="T74" fmla="*/ 2147483647 w 531"/>
              <a:gd name="T75" fmla="*/ 2147483647 h 659"/>
              <a:gd name="T76" fmla="*/ 2147483647 w 531"/>
              <a:gd name="T77" fmla="*/ 0 h 659"/>
              <a:gd name="T78" fmla="*/ 2147483647 w 531"/>
              <a:gd name="T79" fmla="*/ 0 h 65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531"/>
              <a:gd name="T121" fmla="*/ 0 h 659"/>
              <a:gd name="T122" fmla="*/ 531 w 531"/>
              <a:gd name="T123" fmla="*/ 659 h 659"/>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531" h="659">
                <a:moveTo>
                  <a:pt x="163" y="0"/>
                </a:moveTo>
                <a:lnTo>
                  <a:pt x="179" y="67"/>
                </a:lnTo>
                <a:lnTo>
                  <a:pt x="156" y="67"/>
                </a:lnTo>
                <a:lnTo>
                  <a:pt x="156" y="107"/>
                </a:lnTo>
                <a:lnTo>
                  <a:pt x="217" y="122"/>
                </a:lnTo>
                <a:lnTo>
                  <a:pt x="237" y="171"/>
                </a:lnTo>
                <a:lnTo>
                  <a:pt x="204" y="174"/>
                </a:lnTo>
                <a:lnTo>
                  <a:pt x="201" y="211"/>
                </a:lnTo>
                <a:lnTo>
                  <a:pt x="143" y="211"/>
                </a:lnTo>
                <a:lnTo>
                  <a:pt x="144" y="273"/>
                </a:lnTo>
                <a:lnTo>
                  <a:pt x="0" y="371"/>
                </a:lnTo>
                <a:lnTo>
                  <a:pt x="7" y="397"/>
                </a:lnTo>
                <a:lnTo>
                  <a:pt x="29" y="410"/>
                </a:lnTo>
                <a:lnTo>
                  <a:pt x="29" y="586"/>
                </a:lnTo>
                <a:lnTo>
                  <a:pt x="62" y="588"/>
                </a:lnTo>
                <a:lnTo>
                  <a:pt x="62" y="626"/>
                </a:lnTo>
                <a:lnTo>
                  <a:pt x="89" y="624"/>
                </a:lnTo>
                <a:lnTo>
                  <a:pt x="89" y="608"/>
                </a:lnTo>
                <a:lnTo>
                  <a:pt x="207" y="608"/>
                </a:lnTo>
                <a:lnTo>
                  <a:pt x="207" y="659"/>
                </a:lnTo>
                <a:lnTo>
                  <a:pt x="422" y="659"/>
                </a:lnTo>
                <a:lnTo>
                  <a:pt x="418" y="635"/>
                </a:lnTo>
                <a:lnTo>
                  <a:pt x="393" y="619"/>
                </a:lnTo>
                <a:lnTo>
                  <a:pt x="382" y="575"/>
                </a:lnTo>
                <a:lnTo>
                  <a:pt x="351" y="535"/>
                </a:lnTo>
                <a:lnTo>
                  <a:pt x="351" y="470"/>
                </a:lnTo>
                <a:lnTo>
                  <a:pt x="174" y="266"/>
                </a:lnTo>
                <a:lnTo>
                  <a:pt x="228" y="233"/>
                </a:lnTo>
                <a:lnTo>
                  <a:pt x="334" y="340"/>
                </a:lnTo>
                <a:lnTo>
                  <a:pt x="483" y="340"/>
                </a:lnTo>
                <a:lnTo>
                  <a:pt x="483" y="291"/>
                </a:lnTo>
                <a:lnTo>
                  <a:pt x="499" y="287"/>
                </a:lnTo>
                <a:lnTo>
                  <a:pt x="499" y="200"/>
                </a:lnTo>
                <a:lnTo>
                  <a:pt x="531" y="200"/>
                </a:lnTo>
                <a:lnTo>
                  <a:pt x="527" y="160"/>
                </a:lnTo>
                <a:lnTo>
                  <a:pt x="527" y="138"/>
                </a:lnTo>
                <a:lnTo>
                  <a:pt x="377" y="214"/>
                </a:lnTo>
                <a:lnTo>
                  <a:pt x="327" y="304"/>
                </a:lnTo>
                <a:lnTo>
                  <a:pt x="179" y="0"/>
                </a:lnTo>
                <a:lnTo>
                  <a:pt x="163" y="0"/>
                </a:lnTo>
                <a:close/>
              </a:path>
            </a:pathLst>
          </a:custGeom>
          <a:solidFill>
            <a:schemeClr val="tx2"/>
          </a:solidFill>
          <a:ln w="3175">
            <a:solidFill>
              <a:srgbClr val="5F5F5F"/>
            </a:solidFill>
            <a:round/>
            <a:headEnd/>
            <a:tailEnd/>
          </a:ln>
        </p:spPr>
        <p:txBody>
          <a:bodyPr wrap="none" anchor="ct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540" name="Freeform 13">
            <a:extLst>
              <a:ext uri="{FF2B5EF4-FFF2-40B4-BE49-F238E27FC236}">
                <a16:creationId xmlns:a16="http://schemas.microsoft.com/office/drawing/2014/main" id="{66A32CB3-CA47-4DA2-B9A7-991637760C49}"/>
              </a:ext>
            </a:extLst>
          </p:cNvPr>
          <p:cNvSpPr>
            <a:spLocks/>
          </p:cNvSpPr>
          <p:nvPr/>
        </p:nvSpPr>
        <p:spPr bwMode="auto">
          <a:xfrm>
            <a:off x="4906963" y="2444750"/>
            <a:ext cx="965200" cy="1147763"/>
          </a:xfrm>
          <a:custGeom>
            <a:avLst/>
            <a:gdLst>
              <a:gd name="T0" fmla="*/ 2147483647 w 974"/>
              <a:gd name="T1" fmla="*/ 2147483647 h 1029"/>
              <a:gd name="T2" fmla="*/ 2147483647 w 974"/>
              <a:gd name="T3" fmla="*/ 2147483647 h 1029"/>
              <a:gd name="T4" fmla="*/ 2147483647 w 974"/>
              <a:gd name="T5" fmla="*/ 2147483647 h 1029"/>
              <a:gd name="T6" fmla="*/ 2147483647 w 974"/>
              <a:gd name="T7" fmla="*/ 2147483647 h 1029"/>
              <a:gd name="T8" fmla="*/ 2147483647 w 974"/>
              <a:gd name="T9" fmla="*/ 2147483647 h 1029"/>
              <a:gd name="T10" fmla="*/ 2147483647 w 974"/>
              <a:gd name="T11" fmla="*/ 2147483647 h 1029"/>
              <a:gd name="T12" fmla="*/ 2147483647 w 974"/>
              <a:gd name="T13" fmla="*/ 2147483647 h 1029"/>
              <a:gd name="T14" fmla="*/ 2147483647 w 974"/>
              <a:gd name="T15" fmla="*/ 2147483647 h 1029"/>
              <a:gd name="T16" fmla="*/ 2147483647 w 974"/>
              <a:gd name="T17" fmla="*/ 2147483647 h 1029"/>
              <a:gd name="T18" fmla="*/ 2147483647 w 974"/>
              <a:gd name="T19" fmla="*/ 2147483647 h 1029"/>
              <a:gd name="T20" fmla="*/ 2147483647 w 974"/>
              <a:gd name="T21" fmla="*/ 2147483647 h 1029"/>
              <a:gd name="T22" fmla="*/ 2147483647 w 974"/>
              <a:gd name="T23" fmla="*/ 2147483647 h 1029"/>
              <a:gd name="T24" fmla="*/ 2147483647 w 974"/>
              <a:gd name="T25" fmla="*/ 2147483647 h 1029"/>
              <a:gd name="T26" fmla="*/ 2147483647 w 974"/>
              <a:gd name="T27" fmla="*/ 2147483647 h 1029"/>
              <a:gd name="T28" fmla="*/ 2147483647 w 974"/>
              <a:gd name="T29" fmla="*/ 2147483647 h 1029"/>
              <a:gd name="T30" fmla="*/ 2147483647 w 974"/>
              <a:gd name="T31" fmla="*/ 2147483647 h 1029"/>
              <a:gd name="T32" fmla="*/ 2147483647 w 974"/>
              <a:gd name="T33" fmla="*/ 2147483647 h 1029"/>
              <a:gd name="T34" fmla="*/ 2147483647 w 974"/>
              <a:gd name="T35" fmla="*/ 2147483647 h 1029"/>
              <a:gd name="T36" fmla="*/ 2147483647 w 974"/>
              <a:gd name="T37" fmla="*/ 2147483647 h 1029"/>
              <a:gd name="T38" fmla="*/ 2147483647 w 974"/>
              <a:gd name="T39" fmla="*/ 2147483647 h 1029"/>
              <a:gd name="T40" fmla="*/ 2147483647 w 974"/>
              <a:gd name="T41" fmla="*/ 2147483647 h 1029"/>
              <a:gd name="T42" fmla="*/ 2147483647 w 974"/>
              <a:gd name="T43" fmla="*/ 2147483647 h 1029"/>
              <a:gd name="T44" fmla="*/ 2147483647 w 974"/>
              <a:gd name="T45" fmla="*/ 2147483647 h 1029"/>
              <a:gd name="T46" fmla="*/ 2147483647 w 974"/>
              <a:gd name="T47" fmla="*/ 2147483647 h 1029"/>
              <a:gd name="T48" fmla="*/ 2147483647 w 974"/>
              <a:gd name="T49" fmla="*/ 2147483647 h 1029"/>
              <a:gd name="T50" fmla="*/ 2147483647 w 974"/>
              <a:gd name="T51" fmla="*/ 2147483647 h 1029"/>
              <a:gd name="T52" fmla="*/ 2147483647 w 974"/>
              <a:gd name="T53" fmla="*/ 2147483647 h 1029"/>
              <a:gd name="T54" fmla="*/ 2147483647 w 974"/>
              <a:gd name="T55" fmla="*/ 2147483647 h 1029"/>
              <a:gd name="T56" fmla="*/ 2147483647 w 974"/>
              <a:gd name="T57" fmla="*/ 2147483647 h 1029"/>
              <a:gd name="T58" fmla="*/ 2147483647 w 974"/>
              <a:gd name="T59" fmla="*/ 2147483647 h 1029"/>
              <a:gd name="T60" fmla="*/ 2147483647 w 974"/>
              <a:gd name="T61" fmla="*/ 2147483647 h 1029"/>
              <a:gd name="T62" fmla="*/ 2147483647 w 974"/>
              <a:gd name="T63" fmla="*/ 2147483647 h 1029"/>
              <a:gd name="T64" fmla="*/ 0 w 974"/>
              <a:gd name="T65" fmla="*/ 2147483647 h 1029"/>
              <a:gd name="T66" fmla="*/ 2147483647 w 974"/>
              <a:gd name="T67" fmla="*/ 2147483647 h 1029"/>
              <a:gd name="T68" fmla="*/ 2147483647 w 974"/>
              <a:gd name="T69" fmla="*/ 2147483647 h 1029"/>
              <a:gd name="T70" fmla="*/ 2147483647 w 974"/>
              <a:gd name="T71" fmla="*/ 2147483647 h 1029"/>
              <a:gd name="T72" fmla="*/ 2147483647 w 974"/>
              <a:gd name="T73" fmla="*/ 2147483647 h 1029"/>
              <a:gd name="T74" fmla="*/ 2147483647 w 974"/>
              <a:gd name="T75" fmla="*/ 2147483647 h 1029"/>
              <a:gd name="T76" fmla="*/ 2147483647 w 974"/>
              <a:gd name="T77" fmla="*/ 2147483647 h 1029"/>
              <a:gd name="T78" fmla="*/ 2147483647 w 974"/>
              <a:gd name="T79" fmla="*/ 2147483647 h 1029"/>
              <a:gd name="T80" fmla="*/ 2147483647 w 974"/>
              <a:gd name="T81" fmla="*/ 2147483647 h 1029"/>
              <a:gd name="T82" fmla="*/ 2147483647 w 974"/>
              <a:gd name="T83" fmla="*/ 2147483647 h 1029"/>
              <a:gd name="T84" fmla="*/ 2147483647 w 974"/>
              <a:gd name="T85" fmla="*/ 0 h 1029"/>
              <a:gd name="T86" fmla="*/ 2147483647 w 974"/>
              <a:gd name="T87" fmla="*/ 2147483647 h 102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974"/>
              <a:gd name="T133" fmla="*/ 0 h 1029"/>
              <a:gd name="T134" fmla="*/ 974 w 974"/>
              <a:gd name="T135" fmla="*/ 1029 h 102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974" h="1029">
                <a:moveTo>
                  <a:pt x="632" y="1"/>
                </a:moveTo>
                <a:lnTo>
                  <a:pt x="629" y="95"/>
                </a:lnTo>
                <a:lnTo>
                  <a:pt x="651" y="122"/>
                </a:lnTo>
                <a:lnTo>
                  <a:pt x="657" y="323"/>
                </a:lnTo>
                <a:lnTo>
                  <a:pt x="778" y="443"/>
                </a:lnTo>
                <a:lnTo>
                  <a:pt x="787" y="467"/>
                </a:lnTo>
                <a:lnTo>
                  <a:pt x="820" y="467"/>
                </a:lnTo>
                <a:lnTo>
                  <a:pt x="820" y="501"/>
                </a:lnTo>
                <a:lnTo>
                  <a:pt x="858" y="505"/>
                </a:lnTo>
                <a:lnTo>
                  <a:pt x="860" y="545"/>
                </a:lnTo>
                <a:lnTo>
                  <a:pt x="974" y="661"/>
                </a:lnTo>
                <a:lnTo>
                  <a:pt x="924" y="725"/>
                </a:lnTo>
                <a:lnTo>
                  <a:pt x="801" y="605"/>
                </a:lnTo>
                <a:lnTo>
                  <a:pt x="649" y="812"/>
                </a:lnTo>
                <a:lnTo>
                  <a:pt x="638" y="830"/>
                </a:lnTo>
                <a:lnTo>
                  <a:pt x="631" y="860"/>
                </a:lnTo>
                <a:lnTo>
                  <a:pt x="632" y="1026"/>
                </a:lnTo>
                <a:lnTo>
                  <a:pt x="523" y="1027"/>
                </a:lnTo>
                <a:lnTo>
                  <a:pt x="496" y="1005"/>
                </a:lnTo>
                <a:lnTo>
                  <a:pt x="489" y="960"/>
                </a:lnTo>
                <a:lnTo>
                  <a:pt x="470" y="1012"/>
                </a:lnTo>
                <a:lnTo>
                  <a:pt x="446" y="1029"/>
                </a:lnTo>
                <a:lnTo>
                  <a:pt x="350" y="1001"/>
                </a:lnTo>
                <a:lnTo>
                  <a:pt x="325" y="1001"/>
                </a:lnTo>
                <a:lnTo>
                  <a:pt x="299" y="1001"/>
                </a:lnTo>
                <a:lnTo>
                  <a:pt x="300" y="697"/>
                </a:lnTo>
                <a:lnTo>
                  <a:pt x="244" y="696"/>
                </a:lnTo>
                <a:lnTo>
                  <a:pt x="245" y="621"/>
                </a:lnTo>
                <a:lnTo>
                  <a:pt x="220" y="601"/>
                </a:lnTo>
                <a:lnTo>
                  <a:pt x="208" y="558"/>
                </a:lnTo>
                <a:lnTo>
                  <a:pt x="177" y="515"/>
                </a:lnTo>
                <a:lnTo>
                  <a:pt x="177" y="450"/>
                </a:lnTo>
                <a:lnTo>
                  <a:pt x="0" y="250"/>
                </a:lnTo>
                <a:lnTo>
                  <a:pt x="57" y="218"/>
                </a:lnTo>
                <a:lnTo>
                  <a:pt x="161" y="321"/>
                </a:lnTo>
                <a:lnTo>
                  <a:pt x="308" y="321"/>
                </a:lnTo>
                <a:lnTo>
                  <a:pt x="308" y="275"/>
                </a:lnTo>
                <a:lnTo>
                  <a:pt x="325" y="273"/>
                </a:lnTo>
                <a:lnTo>
                  <a:pt x="325" y="182"/>
                </a:lnTo>
                <a:lnTo>
                  <a:pt x="359" y="182"/>
                </a:lnTo>
                <a:lnTo>
                  <a:pt x="355" y="125"/>
                </a:lnTo>
                <a:lnTo>
                  <a:pt x="357" y="78"/>
                </a:lnTo>
                <a:lnTo>
                  <a:pt x="435" y="0"/>
                </a:lnTo>
                <a:lnTo>
                  <a:pt x="632" y="1"/>
                </a:lnTo>
                <a:close/>
              </a:path>
            </a:pathLst>
          </a:custGeom>
          <a:solidFill>
            <a:srgbClr val="5F5F5F">
              <a:alpha val="50195"/>
            </a:srgbClr>
          </a:solidFill>
          <a:ln w="3175">
            <a:solidFill>
              <a:srgbClr val="5F5F5F"/>
            </a:solidFill>
            <a:round/>
            <a:headEnd/>
            <a:tailEnd/>
          </a:ln>
        </p:spPr>
        <p:txBody>
          <a:bodyPr wrap="none" anchor="ct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541" name="Freeform 14">
            <a:extLst>
              <a:ext uri="{FF2B5EF4-FFF2-40B4-BE49-F238E27FC236}">
                <a16:creationId xmlns:a16="http://schemas.microsoft.com/office/drawing/2014/main" id="{6953E1CF-6AC7-49DB-96F4-B323C978AEF3}"/>
              </a:ext>
            </a:extLst>
          </p:cNvPr>
          <p:cNvSpPr>
            <a:spLocks/>
          </p:cNvSpPr>
          <p:nvPr/>
        </p:nvSpPr>
        <p:spPr bwMode="auto">
          <a:xfrm>
            <a:off x="5426075" y="2462213"/>
            <a:ext cx="1089025" cy="1785937"/>
          </a:xfrm>
          <a:custGeom>
            <a:avLst/>
            <a:gdLst>
              <a:gd name="T0" fmla="*/ 2147483647 w 1098"/>
              <a:gd name="T1" fmla="*/ 2147483647 h 1601"/>
              <a:gd name="T2" fmla="*/ 2147483647 w 1098"/>
              <a:gd name="T3" fmla="*/ 2147483647 h 1601"/>
              <a:gd name="T4" fmla="*/ 2147483647 w 1098"/>
              <a:gd name="T5" fmla="*/ 2147483647 h 1601"/>
              <a:gd name="T6" fmla="*/ 2147483647 w 1098"/>
              <a:gd name="T7" fmla="*/ 2147483647 h 1601"/>
              <a:gd name="T8" fmla="*/ 2147483647 w 1098"/>
              <a:gd name="T9" fmla="*/ 2147483647 h 1601"/>
              <a:gd name="T10" fmla="*/ 2147483647 w 1098"/>
              <a:gd name="T11" fmla="*/ 2147483647 h 1601"/>
              <a:gd name="T12" fmla="*/ 2147483647 w 1098"/>
              <a:gd name="T13" fmla="*/ 2147483647 h 1601"/>
              <a:gd name="T14" fmla="*/ 2147483647 w 1098"/>
              <a:gd name="T15" fmla="*/ 2147483647 h 1601"/>
              <a:gd name="T16" fmla="*/ 2147483647 w 1098"/>
              <a:gd name="T17" fmla="*/ 2147483647 h 1601"/>
              <a:gd name="T18" fmla="*/ 2147483647 w 1098"/>
              <a:gd name="T19" fmla="*/ 2147483647 h 1601"/>
              <a:gd name="T20" fmla="*/ 2147483647 w 1098"/>
              <a:gd name="T21" fmla="*/ 2147483647 h 1601"/>
              <a:gd name="T22" fmla="*/ 2147483647 w 1098"/>
              <a:gd name="T23" fmla="*/ 2147483647 h 1601"/>
              <a:gd name="T24" fmla="*/ 2147483647 w 1098"/>
              <a:gd name="T25" fmla="*/ 2147483647 h 1601"/>
              <a:gd name="T26" fmla="*/ 2147483647 w 1098"/>
              <a:gd name="T27" fmla="*/ 2147483647 h 1601"/>
              <a:gd name="T28" fmla="*/ 2147483647 w 1098"/>
              <a:gd name="T29" fmla="*/ 2147483647 h 1601"/>
              <a:gd name="T30" fmla="*/ 2147483647 w 1098"/>
              <a:gd name="T31" fmla="*/ 2147483647 h 1601"/>
              <a:gd name="T32" fmla="*/ 2147483647 w 1098"/>
              <a:gd name="T33" fmla="*/ 2147483647 h 1601"/>
              <a:gd name="T34" fmla="*/ 2147483647 w 1098"/>
              <a:gd name="T35" fmla="*/ 2147483647 h 1601"/>
              <a:gd name="T36" fmla="*/ 2147483647 w 1098"/>
              <a:gd name="T37" fmla="*/ 2147483647 h 1601"/>
              <a:gd name="T38" fmla="*/ 2147483647 w 1098"/>
              <a:gd name="T39" fmla="*/ 2147483647 h 1601"/>
              <a:gd name="T40" fmla="*/ 2147483647 w 1098"/>
              <a:gd name="T41" fmla="*/ 2147483647 h 1601"/>
              <a:gd name="T42" fmla="*/ 2147483647 w 1098"/>
              <a:gd name="T43" fmla="*/ 2147483647 h 1601"/>
              <a:gd name="T44" fmla="*/ 2147483647 w 1098"/>
              <a:gd name="T45" fmla="*/ 2147483647 h 1601"/>
              <a:gd name="T46" fmla="*/ 2147483647 w 1098"/>
              <a:gd name="T47" fmla="*/ 2147483647 h 1601"/>
              <a:gd name="T48" fmla="*/ 2147483647 w 1098"/>
              <a:gd name="T49" fmla="*/ 2147483647 h 1601"/>
              <a:gd name="T50" fmla="*/ 2147483647 w 1098"/>
              <a:gd name="T51" fmla="*/ 2147483647 h 1601"/>
              <a:gd name="T52" fmla="*/ 2147483647 w 1098"/>
              <a:gd name="T53" fmla="*/ 2147483647 h 1601"/>
              <a:gd name="T54" fmla="*/ 2147483647 w 1098"/>
              <a:gd name="T55" fmla="*/ 2147483647 h 1601"/>
              <a:gd name="T56" fmla="*/ 2147483647 w 1098"/>
              <a:gd name="T57" fmla="*/ 2147483647 h 1601"/>
              <a:gd name="T58" fmla="*/ 2147483647 w 1098"/>
              <a:gd name="T59" fmla="*/ 2147483647 h 1601"/>
              <a:gd name="T60" fmla="*/ 2147483647 w 1098"/>
              <a:gd name="T61" fmla="*/ 2147483647 h 1601"/>
              <a:gd name="T62" fmla="*/ 2147483647 w 1098"/>
              <a:gd name="T63" fmla="*/ 2147483647 h 1601"/>
              <a:gd name="T64" fmla="*/ 2147483647 w 1098"/>
              <a:gd name="T65" fmla="*/ 2147483647 h 1601"/>
              <a:gd name="T66" fmla="*/ 2147483647 w 1098"/>
              <a:gd name="T67" fmla="*/ 2147483647 h 1601"/>
              <a:gd name="T68" fmla="*/ 2147483647 w 1098"/>
              <a:gd name="T69" fmla="*/ 2147483647 h 1601"/>
              <a:gd name="T70" fmla="*/ 2147483647 w 1098"/>
              <a:gd name="T71" fmla="*/ 2147483647 h 1601"/>
              <a:gd name="T72" fmla="*/ 2147483647 w 1098"/>
              <a:gd name="T73" fmla="*/ 2147483647 h 1601"/>
              <a:gd name="T74" fmla="*/ 2147483647 w 1098"/>
              <a:gd name="T75" fmla="*/ 2147483647 h 1601"/>
              <a:gd name="T76" fmla="*/ 0 w 1098"/>
              <a:gd name="T77" fmla="*/ 2147483647 h 1601"/>
              <a:gd name="T78" fmla="*/ 2147483647 w 1098"/>
              <a:gd name="T79" fmla="*/ 2147483647 h 1601"/>
              <a:gd name="T80" fmla="*/ 2147483647 w 1098"/>
              <a:gd name="T81" fmla="*/ 2147483647 h 1601"/>
              <a:gd name="T82" fmla="*/ 2147483647 w 1098"/>
              <a:gd name="T83" fmla="*/ 2147483647 h 1601"/>
              <a:gd name="T84" fmla="*/ 2147483647 w 1098"/>
              <a:gd name="T85" fmla="*/ 2147483647 h 1601"/>
              <a:gd name="T86" fmla="*/ 2147483647 w 1098"/>
              <a:gd name="T87" fmla="*/ 2147483647 h 1601"/>
              <a:gd name="T88" fmla="*/ 2147483647 w 1098"/>
              <a:gd name="T89" fmla="*/ 2147483647 h 1601"/>
              <a:gd name="T90" fmla="*/ 2147483647 w 1098"/>
              <a:gd name="T91" fmla="*/ 2147483647 h 1601"/>
              <a:gd name="T92" fmla="*/ 2147483647 w 1098"/>
              <a:gd name="T93" fmla="*/ 2147483647 h 1601"/>
              <a:gd name="T94" fmla="*/ 2147483647 w 1098"/>
              <a:gd name="T95" fmla="*/ 2147483647 h 1601"/>
              <a:gd name="T96" fmla="*/ 2147483647 w 1098"/>
              <a:gd name="T97" fmla="*/ 2147483647 h 1601"/>
              <a:gd name="T98" fmla="*/ 2147483647 w 1098"/>
              <a:gd name="T99" fmla="*/ 2147483647 h 1601"/>
              <a:gd name="T100" fmla="*/ 2147483647 w 1098"/>
              <a:gd name="T101" fmla="*/ 0 h 160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098"/>
              <a:gd name="T154" fmla="*/ 0 h 1601"/>
              <a:gd name="T155" fmla="*/ 1098 w 1098"/>
              <a:gd name="T156" fmla="*/ 1601 h 160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098" h="1601">
                <a:moveTo>
                  <a:pt x="518" y="0"/>
                </a:moveTo>
                <a:lnTo>
                  <a:pt x="555" y="33"/>
                </a:lnTo>
                <a:lnTo>
                  <a:pt x="601" y="25"/>
                </a:lnTo>
                <a:lnTo>
                  <a:pt x="631" y="42"/>
                </a:lnTo>
                <a:lnTo>
                  <a:pt x="656" y="50"/>
                </a:lnTo>
                <a:lnTo>
                  <a:pt x="678" y="46"/>
                </a:lnTo>
                <a:lnTo>
                  <a:pt x="702" y="129"/>
                </a:lnTo>
                <a:lnTo>
                  <a:pt x="759" y="148"/>
                </a:lnTo>
                <a:lnTo>
                  <a:pt x="729" y="163"/>
                </a:lnTo>
                <a:lnTo>
                  <a:pt x="727" y="183"/>
                </a:lnTo>
                <a:lnTo>
                  <a:pt x="738" y="207"/>
                </a:lnTo>
                <a:lnTo>
                  <a:pt x="759" y="210"/>
                </a:lnTo>
                <a:lnTo>
                  <a:pt x="757" y="239"/>
                </a:lnTo>
                <a:lnTo>
                  <a:pt x="750" y="260"/>
                </a:lnTo>
                <a:lnTo>
                  <a:pt x="741" y="287"/>
                </a:lnTo>
                <a:lnTo>
                  <a:pt x="738" y="323"/>
                </a:lnTo>
                <a:lnTo>
                  <a:pt x="740" y="353"/>
                </a:lnTo>
                <a:lnTo>
                  <a:pt x="787" y="386"/>
                </a:lnTo>
                <a:lnTo>
                  <a:pt x="788" y="420"/>
                </a:lnTo>
                <a:lnTo>
                  <a:pt x="821" y="464"/>
                </a:lnTo>
                <a:lnTo>
                  <a:pt x="801" y="506"/>
                </a:lnTo>
                <a:lnTo>
                  <a:pt x="820" y="516"/>
                </a:lnTo>
                <a:lnTo>
                  <a:pt x="817" y="563"/>
                </a:lnTo>
                <a:lnTo>
                  <a:pt x="788" y="578"/>
                </a:lnTo>
                <a:lnTo>
                  <a:pt x="788" y="607"/>
                </a:lnTo>
                <a:lnTo>
                  <a:pt x="798" y="654"/>
                </a:lnTo>
                <a:lnTo>
                  <a:pt x="798" y="680"/>
                </a:lnTo>
                <a:lnTo>
                  <a:pt x="798" y="701"/>
                </a:lnTo>
                <a:lnTo>
                  <a:pt x="798" y="727"/>
                </a:lnTo>
                <a:lnTo>
                  <a:pt x="836" y="733"/>
                </a:lnTo>
                <a:lnTo>
                  <a:pt x="833" y="769"/>
                </a:lnTo>
                <a:lnTo>
                  <a:pt x="853" y="784"/>
                </a:lnTo>
                <a:lnTo>
                  <a:pt x="857" y="811"/>
                </a:lnTo>
                <a:lnTo>
                  <a:pt x="860" y="838"/>
                </a:lnTo>
                <a:lnTo>
                  <a:pt x="893" y="840"/>
                </a:lnTo>
                <a:lnTo>
                  <a:pt x="905" y="886"/>
                </a:lnTo>
                <a:lnTo>
                  <a:pt x="992" y="886"/>
                </a:lnTo>
                <a:lnTo>
                  <a:pt x="1029" y="905"/>
                </a:lnTo>
                <a:lnTo>
                  <a:pt x="1071" y="910"/>
                </a:lnTo>
                <a:lnTo>
                  <a:pt x="1096" y="913"/>
                </a:lnTo>
                <a:lnTo>
                  <a:pt x="1098" y="937"/>
                </a:lnTo>
                <a:lnTo>
                  <a:pt x="1098" y="1062"/>
                </a:lnTo>
                <a:lnTo>
                  <a:pt x="1056" y="1112"/>
                </a:lnTo>
                <a:lnTo>
                  <a:pt x="1003" y="1171"/>
                </a:lnTo>
                <a:lnTo>
                  <a:pt x="973" y="1206"/>
                </a:lnTo>
                <a:lnTo>
                  <a:pt x="970" y="1236"/>
                </a:lnTo>
                <a:lnTo>
                  <a:pt x="976" y="1287"/>
                </a:lnTo>
                <a:lnTo>
                  <a:pt x="1013" y="1359"/>
                </a:lnTo>
                <a:lnTo>
                  <a:pt x="979" y="1364"/>
                </a:lnTo>
                <a:lnTo>
                  <a:pt x="959" y="1391"/>
                </a:lnTo>
                <a:lnTo>
                  <a:pt x="959" y="1411"/>
                </a:lnTo>
                <a:lnTo>
                  <a:pt x="956" y="1432"/>
                </a:lnTo>
                <a:lnTo>
                  <a:pt x="942" y="1455"/>
                </a:lnTo>
                <a:lnTo>
                  <a:pt x="925" y="1478"/>
                </a:lnTo>
                <a:lnTo>
                  <a:pt x="915" y="1491"/>
                </a:lnTo>
                <a:lnTo>
                  <a:pt x="878" y="1470"/>
                </a:lnTo>
                <a:lnTo>
                  <a:pt x="706" y="1553"/>
                </a:lnTo>
                <a:lnTo>
                  <a:pt x="699" y="1579"/>
                </a:lnTo>
                <a:lnTo>
                  <a:pt x="684" y="1582"/>
                </a:lnTo>
                <a:lnTo>
                  <a:pt x="684" y="1587"/>
                </a:lnTo>
                <a:lnTo>
                  <a:pt x="672" y="1553"/>
                </a:lnTo>
                <a:lnTo>
                  <a:pt x="631" y="1567"/>
                </a:lnTo>
                <a:lnTo>
                  <a:pt x="629" y="1550"/>
                </a:lnTo>
                <a:lnTo>
                  <a:pt x="626" y="1534"/>
                </a:lnTo>
                <a:lnTo>
                  <a:pt x="596" y="1544"/>
                </a:lnTo>
                <a:lnTo>
                  <a:pt x="595" y="1595"/>
                </a:lnTo>
                <a:lnTo>
                  <a:pt x="563" y="1601"/>
                </a:lnTo>
                <a:lnTo>
                  <a:pt x="561" y="1505"/>
                </a:lnTo>
                <a:lnTo>
                  <a:pt x="439" y="1507"/>
                </a:lnTo>
                <a:lnTo>
                  <a:pt x="438" y="1544"/>
                </a:lnTo>
                <a:lnTo>
                  <a:pt x="305" y="1541"/>
                </a:lnTo>
                <a:lnTo>
                  <a:pt x="303" y="1297"/>
                </a:lnTo>
                <a:lnTo>
                  <a:pt x="312" y="1210"/>
                </a:lnTo>
                <a:lnTo>
                  <a:pt x="104" y="1210"/>
                </a:lnTo>
                <a:lnTo>
                  <a:pt x="104" y="1240"/>
                </a:lnTo>
                <a:lnTo>
                  <a:pt x="74" y="1240"/>
                </a:lnTo>
                <a:lnTo>
                  <a:pt x="74" y="1210"/>
                </a:lnTo>
                <a:lnTo>
                  <a:pt x="0" y="1211"/>
                </a:lnTo>
                <a:lnTo>
                  <a:pt x="1" y="1010"/>
                </a:lnTo>
                <a:lnTo>
                  <a:pt x="108" y="1010"/>
                </a:lnTo>
                <a:lnTo>
                  <a:pt x="109" y="838"/>
                </a:lnTo>
                <a:lnTo>
                  <a:pt x="113" y="809"/>
                </a:lnTo>
                <a:lnTo>
                  <a:pt x="131" y="789"/>
                </a:lnTo>
                <a:lnTo>
                  <a:pt x="279" y="587"/>
                </a:lnTo>
                <a:lnTo>
                  <a:pt x="399" y="709"/>
                </a:lnTo>
                <a:lnTo>
                  <a:pt x="452" y="646"/>
                </a:lnTo>
                <a:lnTo>
                  <a:pt x="337" y="530"/>
                </a:lnTo>
                <a:lnTo>
                  <a:pt x="337" y="488"/>
                </a:lnTo>
                <a:lnTo>
                  <a:pt x="298" y="488"/>
                </a:lnTo>
                <a:lnTo>
                  <a:pt x="298" y="452"/>
                </a:lnTo>
                <a:lnTo>
                  <a:pt x="262" y="452"/>
                </a:lnTo>
                <a:lnTo>
                  <a:pt x="256" y="429"/>
                </a:lnTo>
                <a:lnTo>
                  <a:pt x="134" y="308"/>
                </a:lnTo>
                <a:lnTo>
                  <a:pt x="128" y="106"/>
                </a:lnTo>
                <a:lnTo>
                  <a:pt x="107" y="77"/>
                </a:lnTo>
                <a:lnTo>
                  <a:pt x="161" y="94"/>
                </a:lnTo>
                <a:lnTo>
                  <a:pt x="208" y="165"/>
                </a:lnTo>
                <a:lnTo>
                  <a:pt x="245" y="213"/>
                </a:lnTo>
                <a:lnTo>
                  <a:pt x="292" y="251"/>
                </a:lnTo>
                <a:lnTo>
                  <a:pt x="341" y="243"/>
                </a:lnTo>
                <a:lnTo>
                  <a:pt x="512" y="245"/>
                </a:lnTo>
                <a:lnTo>
                  <a:pt x="518" y="0"/>
                </a:lnTo>
                <a:close/>
              </a:path>
            </a:pathLst>
          </a:custGeom>
          <a:solidFill>
            <a:srgbClr val="95E183"/>
          </a:solidFill>
          <a:ln w="3175">
            <a:solidFill>
              <a:srgbClr val="5F5F5F"/>
            </a:solidFill>
            <a:round/>
            <a:headEnd/>
            <a:tailEnd/>
          </a:ln>
        </p:spPr>
        <p:txBody>
          <a:bodyPr wrap="none" anchor="ct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1518" name="Freeform 15">
            <a:extLst>
              <a:ext uri="{FF2B5EF4-FFF2-40B4-BE49-F238E27FC236}">
                <a16:creationId xmlns:a16="http://schemas.microsoft.com/office/drawing/2014/main" id="{FD29A3C4-C4B4-45FC-8DB6-4EC299606F44}"/>
              </a:ext>
            </a:extLst>
          </p:cNvPr>
          <p:cNvSpPr>
            <a:spLocks/>
          </p:cNvSpPr>
          <p:nvPr/>
        </p:nvSpPr>
        <p:spPr bwMode="auto">
          <a:xfrm>
            <a:off x="5457825" y="2055813"/>
            <a:ext cx="673100" cy="684212"/>
          </a:xfrm>
          <a:custGeom>
            <a:avLst/>
            <a:gdLst>
              <a:gd name="T0" fmla="*/ 2147483647 w 678"/>
              <a:gd name="T1" fmla="*/ 2147483647 h 614"/>
              <a:gd name="T2" fmla="*/ 0 w 678"/>
              <a:gd name="T3" fmla="*/ 2147483647 h 614"/>
              <a:gd name="T4" fmla="*/ 2147483647 w 678"/>
              <a:gd name="T5" fmla="*/ 2147483647 h 614"/>
              <a:gd name="T6" fmla="*/ 2147483647 w 678"/>
              <a:gd name="T7" fmla="*/ 2147483647 h 614"/>
              <a:gd name="T8" fmla="*/ 2147483647 w 678"/>
              <a:gd name="T9" fmla="*/ 0 h 614"/>
              <a:gd name="T10" fmla="*/ 2147483647 w 678"/>
              <a:gd name="T11" fmla="*/ 2147483647 h 614"/>
              <a:gd name="T12" fmla="*/ 2147483647 w 678"/>
              <a:gd name="T13" fmla="*/ 2147483647 h 614"/>
              <a:gd name="T14" fmla="*/ 2147483647 w 678"/>
              <a:gd name="T15" fmla="*/ 2147483647 h 614"/>
              <a:gd name="T16" fmla="*/ 2147483647 w 678"/>
              <a:gd name="T17" fmla="*/ 2147483647 h 614"/>
              <a:gd name="T18" fmla="*/ 2147483647 w 678"/>
              <a:gd name="T19" fmla="*/ 2147483647 h 614"/>
              <a:gd name="T20" fmla="*/ 2147483647 w 678"/>
              <a:gd name="T21" fmla="*/ 2147483647 h 614"/>
              <a:gd name="T22" fmla="*/ 2147483647 w 678"/>
              <a:gd name="T23" fmla="*/ 2147483647 h 614"/>
              <a:gd name="T24" fmla="*/ 2147483647 w 678"/>
              <a:gd name="T25" fmla="*/ 2147483647 h 614"/>
              <a:gd name="T26" fmla="*/ 2147483647 w 678"/>
              <a:gd name="T27" fmla="*/ 2147483647 h 614"/>
              <a:gd name="T28" fmla="*/ 2147483647 w 678"/>
              <a:gd name="T29" fmla="*/ 2147483647 h 614"/>
              <a:gd name="T30" fmla="*/ 2147483647 w 678"/>
              <a:gd name="T31" fmla="*/ 2147483647 h 614"/>
              <a:gd name="T32" fmla="*/ 2147483647 w 678"/>
              <a:gd name="T33" fmla="*/ 2147483647 h 614"/>
              <a:gd name="T34" fmla="*/ 2147483647 w 678"/>
              <a:gd name="T35" fmla="*/ 2147483647 h 614"/>
              <a:gd name="T36" fmla="*/ 2147483647 w 678"/>
              <a:gd name="T37" fmla="*/ 2147483647 h 614"/>
              <a:gd name="T38" fmla="*/ 2147483647 w 678"/>
              <a:gd name="T39" fmla="*/ 2147483647 h 614"/>
              <a:gd name="T40" fmla="*/ 2147483647 w 678"/>
              <a:gd name="T41" fmla="*/ 2147483647 h 614"/>
              <a:gd name="T42" fmla="*/ 2147483647 w 678"/>
              <a:gd name="T43" fmla="*/ 2147483647 h 614"/>
              <a:gd name="T44" fmla="*/ 2147483647 w 678"/>
              <a:gd name="T45" fmla="*/ 2147483647 h 614"/>
              <a:gd name="T46" fmla="*/ 2147483647 w 678"/>
              <a:gd name="T47" fmla="*/ 2147483647 h 614"/>
              <a:gd name="T48" fmla="*/ 2147483647 w 678"/>
              <a:gd name="T49" fmla="*/ 2147483647 h 614"/>
              <a:gd name="T50" fmla="*/ 2147483647 w 678"/>
              <a:gd name="T51" fmla="*/ 2147483647 h 614"/>
              <a:gd name="T52" fmla="*/ 2147483647 w 678"/>
              <a:gd name="T53" fmla="*/ 2147483647 h 614"/>
              <a:gd name="T54" fmla="*/ 2147483647 w 678"/>
              <a:gd name="T55" fmla="*/ 2147483647 h 614"/>
              <a:gd name="T56" fmla="*/ 2147483647 w 678"/>
              <a:gd name="T57" fmla="*/ 2147483647 h 614"/>
              <a:gd name="T58" fmla="*/ 2147483647 w 678"/>
              <a:gd name="T59" fmla="*/ 2147483647 h 614"/>
              <a:gd name="T60" fmla="*/ 2147483647 w 678"/>
              <a:gd name="T61" fmla="*/ 2147483647 h 614"/>
              <a:gd name="T62" fmla="*/ 2147483647 w 678"/>
              <a:gd name="T63" fmla="*/ 2147483647 h 614"/>
              <a:gd name="T64" fmla="*/ 2147483647 w 678"/>
              <a:gd name="T65" fmla="*/ 2147483647 h 614"/>
              <a:gd name="T66" fmla="*/ 2147483647 w 678"/>
              <a:gd name="T67" fmla="*/ 2147483647 h 614"/>
              <a:gd name="T68" fmla="*/ 2147483647 w 678"/>
              <a:gd name="T69" fmla="*/ 2147483647 h 614"/>
              <a:gd name="T70" fmla="*/ 2147483647 w 678"/>
              <a:gd name="T71" fmla="*/ 2147483647 h 614"/>
              <a:gd name="T72" fmla="*/ 2147483647 w 678"/>
              <a:gd name="T73" fmla="*/ 2147483647 h 614"/>
              <a:gd name="T74" fmla="*/ 2147483647 w 678"/>
              <a:gd name="T75" fmla="*/ 2147483647 h 614"/>
              <a:gd name="T76" fmla="*/ 2147483647 w 678"/>
              <a:gd name="T77" fmla="*/ 2147483647 h 614"/>
              <a:gd name="T78" fmla="*/ 2147483647 w 678"/>
              <a:gd name="T79" fmla="*/ 2147483647 h 614"/>
              <a:gd name="T80" fmla="*/ 2147483647 w 678"/>
              <a:gd name="T81" fmla="*/ 2147483647 h 614"/>
              <a:gd name="T82" fmla="*/ 2147483647 w 678"/>
              <a:gd name="T83" fmla="*/ 2147483647 h 614"/>
              <a:gd name="T84" fmla="*/ 2147483647 w 678"/>
              <a:gd name="T85" fmla="*/ 2147483647 h 614"/>
              <a:gd name="T86" fmla="*/ 2147483647 w 678"/>
              <a:gd name="T87" fmla="*/ 2147483647 h 614"/>
              <a:gd name="T88" fmla="*/ 2147483647 w 678"/>
              <a:gd name="T89" fmla="*/ 2147483647 h 614"/>
              <a:gd name="T90" fmla="*/ 2147483647 w 678"/>
              <a:gd name="T91" fmla="*/ 2147483647 h 614"/>
              <a:gd name="T92" fmla="*/ 2147483647 w 678"/>
              <a:gd name="T93" fmla="*/ 2147483647 h 614"/>
              <a:gd name="T94" fmla="*/ 2147483647 w 678"/>
              <a:gd name="T95" fmla="*/ 2147483647 h 614"/>
              <a:gd name="T96" fmla="*/ 2147483647 w 678"/>
              <a:gd name="T97" fmla="*/ 2147483647 h 614"/>
              <a:gd name="T98" fmla="*/ 2147483647 w 678"/>
              <a:gd name="T99" fmla="*/ 2147483647 h 614"/>
              <a:gd name="T100" fmla="*/ 2147483647 w 678"/>
              <a:gd name="T101" fmla="*/ 2147483647 h 614"/>
              <a:gd name="T102" fmla="*/ 2147483647 w 678"/>
              <a:gd name="T103" fmla="*/ 2147483647 h 614"/>
              <a:gd name="T104" fmla="*/ 2147483647 w 678"/>
              <a:gd name="T105" fmla="*/ 2147483647 h 614"/>
              <a:gd name="T106" fmla="*/ 2147483647 w 678"/>
              <a:gd name="T107" fmla="*/ 2147483647 h 614"/>
              <a:gd name="T108" fmla="*/ 2147483647 w 678"/>
              <a:gd name="T109" fmla="*/ 2147483647 h 614"/>
              <a:gd name="T110" fmla="*/ 2147483647 w 678"/>
              <a:gd name="T111" fmla="*/ 2147483647 h 61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678"/>
              <a:gd name="T169" fmla="*/ 0 h 614"/>
              <a:gd name="T170" fmla="*/ 678 w 678"/>
              <a:gd name="T171" fmla="*/ 614 h 61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678" h="614">
                <a:moveTo>
                  <a:pt x="2" y="350"/>
                </a:moveTo>
                <a:lnTo>
                  <a:pt x="0" y="223"/>
                </a:lnTo>
                <a:lnTo>
                  <a:pt x="133" y="82"/>
                </a:lnTo>
                <a:lnTo>
                  <a:pt x="150" y="52"/>
                </a:lnTo>
                <a:lnTo>
                  <a:pt x="149" y="0"/>
                </a:lnTo>
                <a:lnTo>
                  <a:pt x="184" y="3"/>
                </a:lnTo>
                <a:lnTo>
                  <a:pt x="215" y="7"/>
                </a:lnTo>
                <a:lnTo>
                  <a:pt x="289" y="4"/>
                </a:lnTo>
                <a:lnTo>
                  <a:pt x="289" y="78"/>
                </a:lnTo>
                <a:lnTo>
                  <a:pt x="312" y="84"/>
                </a:lnTo>
                <a:lnTo>
                  <a:pt x="357" y="81"/>
                </a:lnTo>
                <a:lnTo>
                  <a:pt x="393" y="52"/>
                </a:lnTo>
                <a:lnTo>
                  <a:pt x="424" y="31"/>
                </a:lnTo>
                <a:lnTo>
                  <a:pt x="440" y="45"/>
                </a:lnTo>
                <a:lnTo>
                  <a:pt x="479" y="45"/>
                </a:lnTo>
                <a:lnTo>
                  <a:pt x="561" y="74"/>
                </a:lnTo>
                <a:lnTo>
                  <a:pt x="567" y="103"/>
                </a:lnTo>
                <a:lnTo>
                  <a:pt x="583" y="125"/>
                </a:lnTo>
                <a:lnTo>
                  <a:pt x="574" y="149"/>
                </a:lnTo>
                <a:lnTo>
                  <a:pt x="586" y="164"/>
                </a:lnTo>
                <a:lnTo>
                  <a:pt x="580" y="193"/>
                </a:lnTo>
                <a:lnTo>
                  <a:pt x="605" y="208"/>
                </a:lnTo>
                <a:lnTo>
                  <a:pt x="599" y="219"/>
                </a:lnTo>
                <a:lnTo>
                  <a:pt x="592" y="232"/>
                </a:lnTo>
                <a:lnTo>
                  <a:pt x="628" y="248"/>
                </a:lnTo>
                <a:lnTo>
                  <a:pt x="639" y="226"/>
                </a:lnTo>
                <a:lnTo>
                  <a:pt x="652" y="206"/>
                </a:lnTo>
                <a:lnTo>
                  <a:pt x="678" y="238"/>
                </a:lnTo>
                <a:lnTo>
                  <a:pt x="654" y="262"/>
                </a:lnTo>
                <a:lnTo>
                  <a:pt x="648" y="313"/>
                </a:lnTo>
                <a:lnTo>
                  <a:pt x="678" y="362"/>
                </a:lnTo>
                <a:lnTo>
                  <a:pt x="670" y="493"/>
                </a:lnTo>
                <a:lnTo>
                  <a:pt x="645" y="412"/>
                </a:lnTo>
                <a:lnTo>
                  <a:pt x="619" y="415"/>
                </a:lnTo>
                <a:lnTo>
                  <a:pt x="568" y="388"/>
                </a:lnTo>
                <a:lnTo>
                  <a:pt x="524" y="400"/>
                </a:lnTo>
                <a:lnTo>
                  <a:pt x="488" y="365"/>
                </a:lnTo>
                <a:lnTo>
                  <a:pt x="455" y="348"/>
                </a:lnTo>
                <a:lnTo>
                  <a:pt x="408" y="353"/>
                </a:lnTo>
                <a:lnTo>
                  <a:pt x="369" y="374"/>
                </a:lnTo>
                <a:lnTo>
                  <a:pt x="354" y="398"/>
                </a:lnTo>
                <a:lnTo>
                  <a:pt x="346" y="415"/>
                </a:lnTo>
                <a:lnTo>
                  <a:pt x="321" y="422"/>
                </a:lnTo>
                <a:lnTo>
                  <a:pt x="321" y="451"/>
                </a:lnTo>
                <a:lnTo>
                  <a:pt x="289" y="451"/>
                </a:lnTo>
                <a:lnTo>
                  <a:pt x="289" y="563"/>
                </a:lnTo>
                <a:lnTo>
                  <a:pt x="309" y="563"/>
                </a:lnTo>
                <a:lnTo>
                  <a:pt x="309" y="605"/>
                </a:lnTo>
                <a:lnTo>
                  <a:pt x="285" y="614"/>
                </a:lnTo>
                <a:lnTo>
                  <a:pt x="257" y="614"/>
                </a:lnTo>
                <a:lnTo>
                  <a:pt x="208" y="574"/>
                </a:lnTo>
                <a:lnTo>
                  <a:pt x="178" y="532"/>
                </a:lnTo>
                <a:lnTo>
                  <a:pt x="126" y="458"/>
                </a:lnTo>
                <a:lnTo>
                  <a:pt x="74" y="445"/>
                </a:lnTo>
                <a:lnTo>
                  <a:pt x="74" y="350"/>
                </a:lnTo>
                <a:lnTo>
                  <a:pt x="2" y="350"/>
                </a:lnTo>
                <a:close/>
              </a:path>
            </a:pathLst>
          </a:custGeom>
          <a:solidFill>
            <a:schemeClr val="tx1">
              <a:lumMod val="20000"/>
              <a:lumOff val="80000"/>
            </a:schemeClr>
          </a:solidFill>
          <a:ln w="3175">
            <a:solidFill>
              <a:srgbClr val="5F5F5F"/>
            </a:solidFill>
            <a:round/>
            <a:headEnd/>
            <a:tailEnd/>
          </a:ln>
        </p:spPr>
        <p:txBody>
          <a:bodyPr wrap="none" anchor="ctr"/>
          <a:lstStyle/>
          <a:p>
            <a:pPr algn="ctr" eaLnBrk="0" hangingPunct="0">
              <a:defRPr/>
            </a:pPr>
            <a:endParaRPr lang="en-US">
              <a:cs typeface="Arial" charset="0"/>
            </a:endParaRPr>
          </a:p>
        </p:txBody>
      </p:sp>
      <p:sp>
        <p:nvSpPr>
          <p:cNvPr id="22543" name="Freeform 16">
            <a:extLst>
              <a:ext uri="{FF2B5EF4-FFF2-40B4-BE49-F238E27FC236}">
                <a16:creationId xmlns:a16="http://schemas.microsoft.com/office/drawing/2014/main" id="{9CC486D5-7E2B-44C2-9848-6D165D8F0D5A}"/>
              </a:ext>
            </a:extLst>
          </p:cNvPr>
          <p:cNvSpPr>
            <a:spLocks/>
          </p:cNvSpPr>
          <p:nvPr/>
        </p:nvSpPr>
        <p:spPr bwMode="auto">
          <a:xfrm>
            <a:off x="6015038" y="1120775"/>
            <a:ext cx="1028700" cy="1693863"/>
          </a:xfrm>
          <a:custGeom>
            <a:avLst/>
            <a:gdLst>
              <a:gd name="T0" fmla="*/ 2147483647 w 1038"/>
              <a:gd name="T1" fmla="*/ 2147483647 h 1519"/>
              <a:gd name="T2" fmla="*/ 2147483647 w 1038"/>
              <a:gd name="T3" fmla="*/ 2147483647 h 1519"/>
              <a:gd name="T4" fmla="*/ 2147483647 w 1038"/>
              <a:gd name="T5" fmla="*/ 2147483647 h 1519"/>
              <a:gd name="T6" fmla="*/ 2147483647 w 1038"/>
              <a:gd name="T7" fmla="*/ 2147483647 h 1519"/>
              <a:gd name="T8" fmla="*/ 2147483647 w 1038"/>
              <a:gd name="T9" fmla="*/ 2147483647 h 1519"/>
              <a:gd name="T10" fmla="*/ 2147483647 w 1038"/>
              <a:gd name="T11" fmla="*/ 2147483647 h 1519"/>
              <a:gd name="T12" fmla="*/ 2147483647 w 1038"/>
              <a:gd name="T13" fmla="*/ 2147483647 h 1519"/>
              <a:gd name="T14" fmla="*/ 2147483647 w 1038"/>
              <a:gd name="T15" fmla="*/ 2147483647 h 1519"/>
              <a:gd name="T16" fmla="*/ 2147483647 w 1038"/>
              <a:gd name="T17" fmla="*/ 2147483647 h 1519"/>
              <a:gd name="T18" fmla="*/ 2147483647 w 1038"/>
              <a:gd name="T19" fmla="*/ 2147483647 h 1519"/>
              <a:gd name="T20" fmla="*/ 2147483647 w 1038"/>
              <a:gd name="T21" fmla="*/ 2147483647 h 1519"/>
              <a:gd name="T22" fmla="*/ 2147483647 w 1038"/>
              <a:gd name="T23" fmla="*/ 2147483647 h 1519"/>
              <a:gd name="T24" fmla="*/ 2147483647 w 1038"/>
              <a:gd name="T25" fmla="*/ 2147483647 h 1519"/>
              <a:gd name="T26" fmla="*/ 2147483647 w 1038"/>
              <a:gd name="T27" fmla="*/ 2147483647 h 1519"/>
              <a:gd name="T28" fmla="*/ 2147483647 w 1038"/>
              <a:gd name="T29" fmla="*/ 2147483647 h 1519"/>
              <a:gd name="T30" fmla="*/ 2147483647 w 1038"/>
              <a:gd name="T31" fmla="*/ 2147483647 h 1519"/>
              <a:gd name="T32" fmla="*/ 2147483647 w 1038"/>
              <a:gd name="T33" fmla="*/ 2147483647 h 1519"/>
              <a:gd name="T34" fmla="*/ 2147483647 w 1038"/>
              <a:gd name="T35" fmla="*/ 2147483647 h 1519"/>
              <a:gd name="T36" fmla="*/ 2147483647 w 1038"/>
              <a:gd name="T37" fmla="*/ 2147483647 h 1519"/>
              <a:gd name="T38" fmla="*/ 2147483647 w 1038"/>
              <a:gd name="T39" fmla="*/ 2147483647 h 1519"/>
              <a:gd name="T40" fmla="*/ 2147483647 w 1038"/>
              <a:gd name="T41" fmla="*/ 2147483647 h 1519"/>
              <a:gd name="T42" fmla="*/ 2147483647 w 1038"/>
              <a:gd name="T43" fmla="*/ 2147483647 h 1519"/>
              <a:gd name="T44" fmla="*/ 2147483647 w 1038"/>
              <a:gd name="T45" fmla="*/ 2147483647 h 1519"/>
              <a:gd name="T46" fmla="*/ 2147483647 w 1038"/>
              <a:gd name="T47" fmla="*/ 2147483647 h 1519"/>
              <a:gd name="T48" fmla="*/ 2147483647 w 1038"/>
              <a:gd name="T49" fmla="*/ 2147483647 h 1519"/>
              <a:gd name="T50" fmla="*/ 2147483647 w 1038"/>
              <a:gd name="T51" fmla="*/ 2147483647 h 1519"/>
              <a:gd name="T52" fmla="*/ 2147483647 w 1038"/>
              <a:gd name="T53" fmla="*/ 2147483647 h 1519"/>
              <a:gd name="T54" fmla="*/ 2147483647 w 1038"/>
              <a:gd name="T55" fmla="*/ 2147483647 h 1519"/>
              <a:gd name="T56" fmla="*/ 2147483647 w 1038"/>
              <a:gd name="T57" fmla="*/ 2147483647 h 1519"/>
              <a:gd name="T58" fmla="*/ 2147483647 w 1038"/>
              <a:gd name="T59" fmla="*/ 2147483647 h 1519"/>
              <a:gd name="T60" fmla="*/ 2147483647 w 1038"/>
              <a:gd name="T61" fmla="*/ 2147483647 h 1519"/>
              <a:gd name="T62" fmla="*/ 2147483647 w 1038"/>
              <a:gd name="T63" fmla="*/ 2147483647 h 1519"/>
              <a:gd name="T64" fmla="*/ 2147483647 w 1038"/>
              <a:gd name="T65" fmla="*/ 2147483647 h 1519"/>
              <a:gd name="T66" fmla="*/ 2147483647 w 1038"/>
              <a:gd name="T67" fmla="*/ 2147483647 h 1519"/>
              <a:gd name="T68" fmla="*/ 2147483647 w 1038"/>
              <a:gd name="T69" fmla="*/ 2147483647 h 1519"/>
              <a:gd name="T70" fmla="*/ 2147483647 w 1038"/>
              <a:gd name="T71" fmla="*/ 2147483647 h 1519"/>
              <a:gd name="T72" fmla="*/ 2147483647 w 1038"/>
              <a:gd name="T73" fmla="*/ 2147483647 h 1519"/>
              <a:gd name="T74" fmla="*/ 2147483647 w 1038"/>
              <a:gd name="T75" fmla="*/ 2147483647 h 1519"/>
              <a:gd name="T76" fmla="*/ 2147483647 w 1038"/>
              <a:gd name="T77" fmla="*/ 2147483647 h 1519"/>
              <a:gd name="T78" fmla="*/ 2147483647 w 1038"/>
              <a:gd name="T79" fmla="*/ 2147483647 h 1519"/>
              <a:gd name="T80" fmla="*/ 2147483647 w 1038"/>
              <a:gd name="T81" fmla="*/ 2147483647 h 1519"/>
              <a:gd name="T82" fmla="*/ 2147483647 w 1038"/>
              <a:gd name="T83" fmla="*/ 2147483647 h 1519"/>
              <a:gd name="T84" fmla="*/ 2147483647 w 1038"/>
              <a:gd name="T85" fmla="*/ 2147483647 h 1519"/>
              <a:gd name="T86" fmla="*/ 2147483647 w 1038"/>
              <a:gd name="T87" fmla="*/ 2147483647 h 1519"/>
              <a:gd name="T88" fmla="*/ 2147483647 w 1038"/>
              <a:gd name="T89" fmla="*/ 2147483647 h 1519"/>
              <a:gd name="T90" fmla="*/ 2147483647 w 1038"/>
              <a:gd name="T91" fmla="*/ 2147483647 h 1519"/>
              <a:gd name="T92" fmla="*/ 2147483647 w 1038"/>
              <a:gd name="T93" fmla="*/ 2147483647 h 151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038"/>
              <a:gd name="T142" fmla="*/ 0 h 1519"/>
              <a:gd name="T143" fmla="*/ 1038 w 1038"/>
              <a:gd name="T144" fmla="*/ 1519 h 151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038" h="1519">
                <a:moveTo>
                  <a:pt x="0" y="911"/>
                </a:moveTo>
                <a:lnTo>
                  <a:pt x="33" y="890"/>
                </a:lnTo>
                <a:lnTo>
                  <a:pt x="115" y="892"/>
                </a:lnTo>
                <a:lnTo>
                  <a:pt x="74" y="860"/>
                </a:lnTo>
                <a:lnTo>
                  <a:pt x="145" y="803"/>
                </a:lnTo>
                <a:lnTo>
                  <a:pt x="120" y="783"/>
                </a:lnTo>
                <a:lnTo>
                  <a:pt x="132" y="762"/>
                </a:lnTo>
                <a:lnTo>
                  <a:pt x="120" y="745"/>
                </a:lnTo>
                <a:lnTo>
                  <a:pt x="75" y="742"/>
                </a:lnTo>
                <a:lnTo>
                  <a:pt x="48" y="743"/>
                </a:lnTo>
                <a:lnTo>
                  <a:pt x="63" y="706"/>
                </a:lnTo>
                <a:lnTo>
                  <a:pt x="64" y="668"/>
                </a:lnTo>
                <a:lnTo>
                  <a:pt x="67" y="627"/>
                </a:lnTo>
                <a:lnTo>
                  <a:pt x="98" y="624"/>
                </a:lnTo>
                <a:lnTo>
                  <a:pt x="109" y="583"/>
                </a:lnTo>
                <a:lnTo>
                  <a:pt x="118" y="539"/>
                </a:lnTo>
                <a:lnTo>
                  <a:pt x="98" y="486"/>
                </a:lnTo>
                <a:lnTo>
                  <a:pt x="167" y="481"/>
                </a:lnTo>
                <a:lnTo>
                  <a:pt x="184" y="455"/>
                </a:lnTo>
                <a:lnTo>
                  <a:pt x="227" y="459"/>
                </a:lnTo>
                <a:lnTo>
                  <a:pt x="230" y="431"/>
                </a:lnTo>
                <a:lnTo>
                  <a:pt x="225" y="383"/>
                </a:lnTo>
                <a:lnTo>
                  <a:pt x="171" y="386"/>
                </a:lnTo>
                <a:lnTo>
                  <a:pt x="170" y="360"/>
                </a:lnTo>
                <a:lnTo>
                  <a:pt x="249" y="346"/>
                </a:lnTo>
                <a:lnTo>
                  <a:pt x="297" y="328"/>
                </a:lnTo>
                <a:lnTo>
                  <a:pt x="310" y="371"/>
                </a:lnTo>
                <a:lnTo>
                  <a:pt x="424" y="364"/>
                </a:lnTo>
                <a:lnTo>
                  <a:pt x="419" y="263"/>
                </a:lnTo>
                <a:lnTo>
                  <a:pt x="611" y="160"/>
                </a:lnTo>
                <a:lnTo>
                  <a:pt x="651" y="176"/>
                </a:lnTo>
                <a:lnTo>
                  <a:pt x="651" y="211"/>
                </a:lnTo>
                <a:lnTo>
                  <a:pt x="625" y="222"/>
                </a:lnTo>
                <a:lnTo>
                  <a:pt x="627" y="328"/>
                </a:lnTo>
                <a:lnTo>
                  <a:pt x="752" y="261"/>
                </a:lnTo>
                <a:lnTo>
                  <a:pt x="774" y="76"/>
                </a:lnTo>
                <a:lnTo>
                  <a:pt x="984" y="0"/>
                </a:lnTo>
                <a:lnTo>
                  <a:pt x="1038" y="111"/>
                </a:lnTo>
                <a:lnTo>
                  <a:pt x="971" y="200"/>
                </a:lnTo>
                <a:lnTo>
                  <a:pt x="1018" y="282"/>
                </a:lnTo>
                <a:lnTo>
                  <a:pt x="986" y="366"/>
                </a:lnTo>
                <a:lnTo>
                  <a:pt x="993" y="439"/>
                </a:lnTo>
                <a:lnTo>
                  <a:pt x="935" y="480"/>
                </a:lnTo>
                <a:lnTo>
                  <a:pt x="939" y="543"/>
                </a:lnTo>
                <a:lnTo>
                  <a:pt x="975" y="543"/>
                </a:lnTo>
                <a:lnTo>
                  <a:pt x="971" y="616"/>
                </a:lnTo>
                <a:lnTo>
                  <a:pt x="919" y="641"/>
                </a:lnTo>
                <a:lnTo>
                  <a:pt x="917" y="716"/>
                </a:lnTo>
                <a:lnTo>
                  <a:pt x="815" y="801"/>
                </a:lnTo>
                <a:lnTo>
                  <a:pt x="906" y="898"/>
                </a:lnTo>
                <a:lnTo>
                  <a:pt x="890" y="953"/>
                </a:lnTo>
                <a:lnTo>
                  <a:pt x="854" y="956"/>
                </a:lnTo>
                <a:lnTo>
                  <a:pt x="855" y="1046"/>
                </a:lnTo>
                <a:lnTo>
                  <a:pt x="900" y="1123"/>
                </a:lnTo>
                <a:lnTo>
                  <a:pt x="897" y="1149"/>
                </a:lnTo>
                <a:lnTo>
                  <a:pt x="847" y="1152"/>
                </a:lnTo>
                <a:lnTo>
                  <a:pt x="829" y="1179"/>
                </a:lnTo>
                <a:lnTo>
                  <a:pt x="787" y="1180"/>
                </a:lnTo>
                <a:lnTo>
                  <a:pt x="757" y="1208"/>
                </a:lnTo>
                <a:lnTo>
                  <a:pt x="650" y="1211"/>
                </a:lnTo>
                <a:lnTo>
                  <a:pt x="650" y="1253"/>
                </a:lnTo>
                <a:lnTo>
                  <a:pt x="641" y="1274"/>
                </a:lnTo>
                <a:lnTo>
                  <a:pt x="501" y="1274"/>
                </a:lnTo>
                <a:lnTo>
                  <a:pt x="501" y="1333"/>
                </a:lnTo>
                <a:lnTo>
                  <a:pt x="338" y="1333"/>
                </a:lnTo>
                <a:lnTo>
                  <a:pt x="338" y="1416"/>
                </a:lnTo>
                <a:lnTo>
                  <a:pt x="278" y="1416"/>
                </a:lnTo>
                <a:lnTo>
                  <a:pt x="278" y="1460"/>
                </a:lnTo>
                <a:lnTo>
                  <a:pt x="246" y="1460"/>
                </a:lnTo>
                <a:lnTo>
                  <a:pt x="236" y="1519"/>
                </a:lnTo>
                <a:lnTo>
                  <a:pt x="204" y="1513"/>
                </a:lnTo>
                <a:lnTo>
                  <a:pt x="204" y="1492"/>
                </a:lnTo>
                <a:lnTo>
                  <a:pt x="144" y="1492"/>
                </a:lnTo>
                <a:lnTo>
                  <a:pt x="153" y="1469"/>
                </a:lnTo>
                <a:lnTo>
                  <a:pt x="165" y="1442"/>
                </a:lnTo>
                <a:lnTo>
                  <a:pt x="165" y="1413"/>
                </a:lnTo>
                <a:lnTo>
                  <a:pt x="144" y="1407"/>
                </a:lnTo>
                <a:lnTo>
                  <a:pt x="132" y="1386"/>
                </a:lnTo>
                <a:lnTo>
                  <a:pt x="135" y="1366"/>
                </a:lnTo>
                <a:lnTo>
                  <a:pt x="165" y="1351"/>
                </a:lnTo>
                <a:lnTo>
                  <a:pt x="109" y="1332"/>
                </a:lnTo>
                <a:lnTo>
                  <a:pt x="117" y="1200"/>
                </a:lnTo>
                <a:lnTo>
                  <a:pt x="87" y="1151"/>
                </a:lnTo>
                <a:lnTo>
                  <a:pt x="92" y="1102"/>
                </a:lnTo>
                <a:lnTo>
                  <a:pt x="115" y="1073"/>
                </a:lnTo>
                <a:lnTo>
                  <a:pt x="93" y="1044"/>
                </a:lnTo>
                <a:lnTo>
                  <a:pt x="66" y="1085"/>
                </a:lnTo>
                <a:lnTo>
                  <a:pt x="31" y="1070"/>
                </a:lnTo>
                <a:lnTo>
                  <a:pt x="46" y="1046"/>
                </a:lnTo>
                <a:lnTo>
                  <a:pt x="19" y="1031"/>
                </a:lnTo>
                <a:lnTo>
                  <a:pt x="25" y="1004"/>
                </a:lnTo>
                <a:lnTo>
                  <a:pt x="13" y="984"/>
                </a:lnTo>
                <a:lnTo>
                  <a:pt x="20" y="962"/>
                </a:lnTo>
                <a:lnTo>
                  <a:pt x="5" y="938"/>
                </a:lnTo>
                <a:lnTo>
                  <a:pt x="0" y="911"/>
                </a:lnTo>
                <a:close/>
              </a:path>
            </a:pathLst>
          </a:custGeom>
          <a:solidFill>
            <a:schemeClr val="tx2"/>
          </a:solidFill>
          <a:ln w="3175">
            <a:solidFill>
              <a:srgbClr val="5F5F5F"/>
            </a:solidFill>
            <a:round/>
            <a:headEnd/>
            <a:tailEnd/>
          </a:ln>
        </p:spPr>
        <p:txBody>
          <a:bodyPr wrap="none" anchor="ct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1520" name="Freeform 17">
            <a:extLst>
              <a:ext uri="{FF2B5EF4-FFF2-40B4-BE49-F238E27FC236}">
                <a16:creationId xmlns:a16="http://schemas.microsoft.com/office/drawing/2014/main" id="{ACCDDE55-953C-455F-BD32-77F047F780ED}"/>
              </a:ext>
            </a:extLst>
          </p:cNvPr>
          <p:cNvSpPr>
            <a:spLocks/>
          </p:cNvSpPr>
          <p:nvPr/>
        </p:nvSpPr>
        <p:spPr bwMode="auto">
          <a:xfrm>
            <a:off x="6157913" y="2470150"/>
            <a:ext cx="892175" cy="566738"/>
          </a:xfrm>
          <a:custGeom>
            <a:avLst/>
            <a:gdLst>
              <a:gd name="T0" fmla="*/ 2147483647 w 900"/>
              <a:gd name="T1" fmla="*/ 0 h 509"/>
              <a:gd name="T2" fmla="*/ 2147483647 w 900"/>
              <a:gd name="T3" fmla="*/ 2147483647 h 509"/>
              <a:gd name="T4" fmla="*/ 2147483647 w 900"/>
              <a:gd name="T5" fmla="*/ 2147483647 h 509"/>
              <a:gd name="T6" fmla="*/ 2147483647 w 900"/>
              <a:gd name="T7" fmla="*/ 2147483647 h 509"/>
              <a:gd name="T8" fmla="*/ 2147483647 w 900"/>
              <a:gd name="T9" fmla="*/ 2147483647 h 509"/>
              <a:gd name="T10" fmla="*/ 2147483647 w 900"/>
              <a:gd name="T11" fmla="*/ 2147483647 h 509"/>
              <a:gd name="T12" fmla="*/ 2147483647 w 900"/>
              <a:gd name="T13" fmla="*/ 2147483647 h 509"/>
              <a:gd name="T14" fmla="*/ 2147483647 w 900"/>
              <a:gd name="T15" fmla="*/ 2147483647 h 509"/>
              <a:gd name="T16" fmla="*/ 2147483647 w 900"/>
              <a:gd name="T17" fmla="*/ 2147483647 h 509"/>
              <a:gd name="T18" fmla="*/ 2147483647 w 900"/>
              <a:gd name="T19" fmla="*/ 2147483647 h 509"/>
              <a:gd name="T20" fmla="*/ 2147483647 w 900"/>
              <a:gd name="T21" fmla="*/ 2147483647 h 509"/>
              <a:gd name="T22" fmla="*/ 2147483647 w 900"/>
              <a:gd name="T23" fmla="*/ 2147483647 h 509"/>
              <a:gd name="T24" fmla="*/ 2147483647 w 900"/>
              <a:gd name="T25" fmla="*/ 2147483647 h 509"/>
              <a:gd name="T26" fmla="*/ 2147483647 w 900"/>
              <a:gd name="T27" fmla="*/ 2147483647 h 509"/>
              <a:gd name="T28" fmla="*/ 2147483647 w 900"/>
              <a:gd name="T29" fmla="*/ 2147483647 h 509"/>
              <a:gd name="T30" fmla="*/ 2147483647 w 900"/>
              <a:gd name="T31" fmla="*/ 2147483647 h 509"/>
              <a:gd name="T32" fmla="*/ 2147483647 w 900"/>
              <a:gd name="T33" fmla="*/ 2147483647 h 509"/>
              <a:gd name="T34" fmla="*/ 2147483647 w 900"/>
              <a:gd name="T35" fmla="*/ 2147483647 h 509"/>
              <a:gd name="T36" fmla="*/ 2147483647 w 900"/>
              <a:gd name="T37" fmla="*/ 2147483647 h 509"/>
              <a:gd name="T38" fmla="*/ 2147483647 w 900"/>
              <a:gd name="T39" fmla="*/ 2147483647 h 509"/>
              <a:gd name="T40" fmla="*/ 2147483647 w 900"/>
              <a:gd name="T41" fmla="*/ 2147483647 h 509"/>
              <a:gd name="T42" fmla="*/ 2147483647 w 900"/>
              <a:gd name="T43" fmla="*/ 2147483647 h 509"/>
              <a:gd name="T44" fmla="*/ 2147483647 w 900"/>
              <a:gd name="T45" fmla="*/ 2147483647 h 509"/>
              <a:gd name="T46" fmla="*/ 0 w 900"/>
              <a:gd name="T47" fmla="*/ 2147483647 h 509"/>
              <a:gd name="T48" fmla="*/ 0 w 900"/>
              <a:gd name="T49" fmla="*/ 2147483647 h 509"/>
              <a:gd name="T50" fmla="*/ 2147483647 w 900"/>
              <a:gd name="T51" fmla="*/ 2147483647 h 509"/>
              <a:gd name="T52" fmla="*/ 2147483647 w 900"/>
              <a:gd name="T53" fmla="*/ 2147483647 h 509"/>
              <a:gd name="T54" fmla="*/ 2147483647 w 900"/>
              <a:gd name="T55" fmla="*/ 2147483647 h 509"/>
              <a:gd name="T56" fmla="*/ 2147483647 w 900"/>
              <a:gd name="T57" fmla="*/ 2147483647 h 509"/>
              <a:gd name="T58" fmla="*/ 2147483647 w 900"/>
              <a:gd name="T59" fmla="*/ 2147483647 h 509"/>
              <a:gd name="T60" fmla="*/ 2147483647 w 900"/>
              <a:gd name="T61" fmla="*/ 2147483647 h 509"/>
              <a:gd name="T62" fmla="*/ 2147483647 w 900"/>
              <a:gd name="T63" fmla="*/ 2147483647 h 509"/>
              <a:gd name="T64" fmla="*/ 2147483647 w 900"/>
              <a:gd name="T65" fmla="*/ 2147483647 h 509"/>
              <a:gd name="T66" fmla="*/ 2147483647 w 900"/>
              <a:gd name="T67" fmla="*/ 2147483647 h 509"/>
              <a:gd name="T68" fmla="*/ 2147483647 w 900"/>
              <a:gd name="T69" fmla="*/ 2147483647 h 509"/>
              <a:gd name="T70" fmla="*/ 2147483647 w 900"/>
              <a:gd name="T71" fmla="*/ 2147483647 h 509"/>
              <a:gd name="T72" fmla="*/ 2147483647 w 900"/>
              <a:gd name="T73" fmla="*/ 2147483647 h 509"/>
              <a:gd name="T74" fmla="*/ 2147483647 w 900"/>
              <a:gd name="T75" fmla="*/ 2147483647 h 509"/>
              <a:gd name="T76" fmla="*/ 2147483647 w 900"/>
              <a:gd name="T77" fmla="*/ 0 h 509"/>
              <a:gd name="T78" fmla="*/ 2147483647 w 900"/>
              <a:gd name="T79" fmla="*/ 0 h 50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900"/>
              <a:gd name="T121" fmla="*/ 0 h 509"/>
              <a:gd name="T122" fmla="*/ 900 w 900"/>
              <a:gd name="T123" fmla="*/ 509 h 509"/>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900" h="509">
                <a:moveTo>
                  <a:pt x="615" y="0"/>
                </a:moveTo>
                <a:lnTo>
                  <a:pt x="615" y="183"/>
                </a:lnTo>
                <a:lnTo>
                  <a:pt x="675" y="180"/>
                </a:lnTo>
                <a:lnTo>
                  <a:pt x="675" y="127"/>
                </a:lnTo>
                <a:lnTo>
                  <a:pt x="749" y="122"/>
                </a:lnTo>
                <a:lnTo>
                  <a:pt x="747" y="26"/>
                </a:lnTo>
                <a:lnTo>
                  <a:pt x="787" y="31"/>
                </a:lnTo>
                <a:lnTo>
                  <a:pt x="812" y="34"/>
                </a:lnTo>
                <a:lnTo>
                  <a:pt x="836" y="57"/>
                </a:lnTo>
                <a:lnTo>
                  <a:pt x="839" y="91"/>
                </a:lnTo>
                <a:lnTo>
                  <a:pt x="888" y="89"/>
                </a:lnTo>
                <a:lnTo>
                  <a:pt x="900" y="222"/>
                </a:lnTo>
                <a:lnTo>
                  <a:pt x="828" y="224"/>
                </a:lnTo>
                <a:lnTo>
                  <a:pt x="759" y="239"/>
                </a:lnTo>
                <a:lnTo>
                  <a:pt x="559" y="331"/>
                </a:lnTo>
                <a:lnTo>
                  <a:pt x="342" y="387"/>
                </a:lnTo>
                <a:lnTo>
                  <a:pt x="246" y="394"/>
                </a:lnTo>
                <a:lnTo>
                  <a:pt x="226" y="505"/>
                </a:lnTo>
                <a:lnTo>
                  <a:pt x="79" y="509"/>
                </a:lnTo>
                <a:lnTo>
                  <a:pt x="65" y="499"/>
                </a:lnTo>
                <a:lnTo>
                  <a:pt x="83" y="461"/>
                </a:lnTo>
                <a:lnTo>
                  <a:pt x="50" y="408"/>
                </a:lnTo>
                <a:lnTo>
                  <a:pt x="47" y="382"/>
                </a:lnTo>
                <a:lnTo>
                  <a:pt x="0" y="346"/>
                </a:lnTo>
                <a:lnTo>
                  <a:pt x="0" y="320"/>
                </a:lnTo>
                <a:lnTo>
                  <a:pt x="3" y="284"/>
                </a:lnTo>
                <a:lnTo>
                  <a:pt x="60" y="284"/>
                </a:lnTo>
                <a:lnTo>
                  <a:pt x="60" y="305"/>
                </a:lnTo>
                <a:lnTo>
                  <a:pt x="92" y="309"/>
                </a:lnTo>
                <a:lnTo>
                  <a:pt x="101" y="254"/>
                </a:lnTo>
                <a:lnTo>
                  <a:pt x="134" y="251"/>
                </a:lnTo>
                <a:lnTo>
                  <a:pt x="134" y="206"/>
                </a:lnTo>
                <a:lnTo>
                  <a:pt x="193" y="206"/>
                </a:lnTo>
                <a:lnTo>
                  <a:pt x="193" y="125"/>
                </a:lnTo>
                <a:lnTo>
                  <a:pt x="355" y="121"/>
                </a:lnTo>
                <a:lnTo>
                  <a:pt x="355" y="66"/>
                </a:lnTo>
                <a:lnTo>
                  <a:pt x="494" y="66"/>
                </a:lnTo>
                <a:lnTo>
                  <a:pt x="506" y="47"/>
                </a:lnTo>
                <a:lnTo>
                  <a:pt x="503" y="0"/>
                </a:lnTo>
                <a:lnTo>
                  <a:pt x="615" y="0"/>
                </a:lnTo>
                <a:close/>
              </a:path>
            </a:pathLst>
          </a:custGeom>
          <a:solidFill>
            <a:schemeClr val="accent6"/>
          </a:solidFill>
          <a:ln w="3175">
            <a:solidFill>
              <a:srgbClr val="5F5F5F"/>
            </a:solidFill>
            <a:round/>
            <a:headEnd/>
            <a:tailEnd/>
          </a:ln>
        </p:spPr>
        <p:txBody>
          <a:bodyPr wrap="none" anchor="ctr"/>
          <a:lstStyle/>
          <a:p>
            <a:pPr algn="ctr" eaLnBrk="0" hangingPunct="0">
              <a:defRPr/>
            </a:pPr>
            <a:endParaRPr lang="en-US">
              <a:cs typeface="Arial" charset="0"/>
            </a:endParaRPr>
          </a:p>
        </p:txBody>
      </p:sp>
      <p:sp>
        <p:nvSpPr>
          <p:cNvPr id="22545" name="Freeform 18">
            <a:extLst>
              <a:ext uri="{FF2B5EF4-FFF2-40B4-BE49-F238E27FC236}">
                <a16:creationId xmlns:a16="http://schemas.microsoft.com/office/drawing/2014/main" id="{528BE52A-62FE-4696-B6D9-35496544A1E5}"/>
              </a:ext>
            </a:extLst>
          </p:cNvPr>
          <p:cNvSpPr>
            <a:spLocks/>
          </p:cNvSpPr>
          <p:nvPr/>
        </p:nvSpPr>
        <p:spPr bwMode="auto">
          <a:xfrm>
            <a:off x="6765925" y="2109788"/>
            <a:ext cx="274638" cy="565150"/>
          </a:xfrm>
          <a:custGeom>
            <a:avLst/>
            <a:gdLst>
              <a:gd name="T0" fmla="*/ 2147483647 w 277"/>
              <a:gd name="T1" fmla="*/ 2147483647 h 506"/>
              <a:gd name="T2" fmla="*/ 2147483647 w 277"/>
              <a:gd name="T3" fmla="*/ 2147483647 h 506"/>
              <a:gd name="T4" fmla="*/ 2147483647 w 277"/>
              <a:gd name="T5" fmla="*/ 2147483647 h 506"/>
              <a:gd name="T6" fmla="*/ 2147483647 w 277"/>
              <a:gd name="T7" fmla="*/ 2147483647 h 506"/>
              <a:gd name="T8" fmla="*/ 2147483647 w 277"/>
              <a:gd name="T9" fmla="*/ 2147483647 h 506"/>
              <a:gd name="T10" fmla="*/ 2147483647 w 277"/>
              <a:gd name="T11" fmla="*/ 2147483647 h 506"/>
              <a:gd name="T12" fmla="*/ 2147483647 w 277"/>
              <a:gd name="T13" fmla="*/ 2147483647 h 506"/>
              <a:gd name="T14" fmla="*/ 2147483647 w 277"/>
              <a:gd name="T15" fmla="*/ 2147483647 h 506"/>
              <a:gd name="T16" fmla="*/ 2147483647 w 277"/>
              <a:gd name="T17" fmla="*/ 2147483647 h 506"/>
              <a:gd name="T18" fmla="*/ 2147483647 w 277"/>
              <a:gd name="T19" fmla="*/ 2147483647 h 506"/>
              <a:gd name="T20" fmla="*/ 2147483647 w 277"/>
              <a:gd name="T21" fmla="*/ 0 h 506"/>
              <a:gd name="T22" fmla="*/ 2147483647 w 277"/>
              <a:gd name="T23" fmla="*/ 2147483647 h 506"/>
              <a:gd name="T24" fmla="*/ 2147483647 w 277"/>
              <a:gd name="T25" fmla="*/ 2147483647 h 506"/>
              <a:gd name="T26" fmla="*/ 2147483647 w 277"/>
              <a:gd name="T27" fmla="*/ 2147483647 h 506"/>
              <a:gd name="T28" fmla="*/ 2147483647 w 277"/>
              <a:gd name="T29" fmla="*/ 2147483647 h 506"/>
              <a:gd name="T30" fmla="*/ 2147483647 w 277"/>
              <a:gd name="T31" fmla="*/ 2147483647 h 506"/>
              <a:gd name="T32" fmla="*/ 2147483647 w 277"/>
              <a:gd name="T33" fmla="*/ 2147483647 h 506"/>
              <a:gd name="T34" fmla="*/ 2147483647 w 277"/>
              <a:gd name="T35" fmla="*/ 2147483647 h 506"/>
              <a:gd name="T36" fmla="*/ 2147483647 w 277"/>
              <a:gd name="T37" fmla="*/ 2147483647 h 506"/>
              <a:gd name="T38" fmla="*/ 2147483647 w 277"/>
              <a:gd name="T39" fmla="*/ 2147483647 h 506"/>
              <a:gd name="T40" fmla="*/ 2147483647 w 277"/>
              <a:gd name="T41" fmla="*/ 2147483647 h 506"/>
              <a:gd name="T42" fmla="*/ 2147483647 w 277"/>
              <a:gd name="T43" fmla="*/ 2147483647 h 506"/>
              <a:gd name="T44" fmla="*/ 2147483647 w 277"/>
              <a:gd name="T45" fmla="*/ 2147483647 h 506"/>
              <a:gd name="T46" fmla="*/ 2147483647 w 277"/>
              <a:gd name="T47" fmla="*/ 2147483647 h 506"/>
              <a:gd name="T48" fmla="*/ 2147483647 w 277"/>
              <a:gd name="T49" fmla="*/ 2147483647 h 506"/>
              <a:gd name="T50" fmla="*/ 2147483647 w 277"/>
              <a:gd name="T51" fmla="*/ 2147483647 h 506"/>
              <a:gd name="T52" fmla="*/ 2147483647 w 277"/>
              <a:gd name="T53" fmla="*/ 2147483647 h 506"/>
              <a:gd name="T54" fmla="*/ 0 w 277"/>
              <a:gd name="T55" fmla="*/ 2147483647 h 506"/>
              <a:gd name="T56" fmla="*/ 2147483647 w 277"/>
              <a:gd name="T57" fmla="*/ 2147483647 h 50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77"/>
              <a:gd name="T88" fmla="*/ 0 h 506"/>
              <a:gd name="T89" fmla="*/ 277 w 277"/>
              <a:gd name="T90" fmla="*/ 506 h 50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77" h="506">
                <a:moveTo>
                  <a:pt x="1" y="324"/>
                </a:moveTo>
                <a:lnTo>
                  <a:pt x="30" y="292"/>
                </a:lnTo>
                <a:lnTo>
                  <a:pt x="72" y="292"/>
                </a:lnTo>
                <a:lnTo>
                  <a:pt x="89" y="265"/>
                </a:lnTo>
                <a:lnTo>
                  <a:pt x="143" y="263"/>
                </a:lnTo>
                <a:lnTo>
                  <a:pt x="143" y="233"/>
                </a:lnTo>
                <a:lnTo>
                  <a:pt x="99" y="162"/>
                </a:lnTo>
                <a:lnTo>
                  <a:pt x="99" y="70"/>
                </a:lnTo>
                <a:lnTo>
                  <a:pt x="133" y="66"/>
                </a:lnTo>
                <a:lnTo>
                  <a:pt x="150" y="11"/>
                </a:lnTo>
                <a:lnTo>
                  <a:pt x="225" y="0"/>
                </a:lnTo>
                <a:lnTo>
                  <a:pt x="222" y="62"/>
                </a:lnTo>
                <a:lnTo>
                  <a:pt x="238" y="98"/>
                </a:lnTo>
                <a:lnTo>
                  <a:pt x="276" y="127"/>
                </a:lnTo>
                <a:lnTo>
                  <a:pt x="271" y="160"/>
                </a:lnTo>
                <a:lnTo>
                  <a:pt x="276" y="291"/>
                </a:lnTo>
                <a:lnTo>
                  <a:pt x="273" y="317"/>
                </a:lnTo>
                <a:lnTo>
                  <a:pt x="265" y="353"/>
                </a:lnTo>
                <a:lnTo>
                  <a:pt x="277" y="413"/>
                </a:lnTo>
                <a:lnTo>
                  <a:pt x="241" y="411"/>
                </a:lnTo>
                <a:lnTo>
                  <a:pt x="223" y="413"/>
                </a:lnTo>
                <a:lnTo>
                  <a:pt x="223" y="378"/>
                </a:lnTo>
                <a:lnTo>
                  <a:pt x="199" y="358"/>
                </a:lnTo>
                <a:lnTo>
                  <a:pt x="137" y="349"/>
                </a:lnTo>
                <a:lnTo>
                  <a:pt x="137" y="443"/>
                </a:lnTo>
                <a:lnTo>
                  <a:pt x="62" y="447"/>
                </a:lnTo>
                <a:lnTo>
                  <a:pt x="62" y="502"/>
                </a:lnTo>
                <a:lnTo>
                  <a:pt x="0" y="506"/>
                </a:lnTo>
                <a:lnTo>
                  <a:pt x="1" y="324"/>
                </a:lnTo>
                <a:close/>
              </a:path>
            </a:pathLst>
          </a:custGeom>
          <a:solidFill>
            <a:schemeClr val="bg2"/>
          </a:solidFill>
          <a:ln w="3175">
            <a:solidFill>
              <a:srgbClr val="5F5F5F"/>
            </a:solidFill>
            <a:round/>
            <a:headEnd/>
            <a:tailEnd/>
          </a:ln>
        </p:spPr>
        <p:txBody>
          <a:bodyPr wrap="none" anchor="ct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1522" name="Freeform 19">
            <a:extLst>
              <a:ext uri="{FF2B5EF4-FFF2-40B4-BE49-F238E27FC236}">
                <a16:creationId xmlns:a16="http://schemas.microsoft.com/office/drawing/2014/main" id="{8776819E-49F0-44FC-9CF1-F6D7C498E0C2}"/>
              </a:ext>
            </a:extLst>
          </p:cNvPr>
          <p:cNvSpPr>
            <a:spLocks/>
          </p:cNvSpPr>
          <p:nvPr/>
        </p:nvSpPr>
        <p:spPr bwMode="auto">
          <a:xfrm>
            <a:off x="3941763" y="3798888"/>
            <a:ext cx="1476375" cy="2249487"/>
          </a:xfrm>
          <a:custGeom>
            <a:avLst/>
            <a:gdLst>
              <a:gd name="T0" fmla="*/ 2147483647 w 1487"/>
              <a:gd name="T1" fmla="*/ 2147483647 h 2017"/>
              <a:gd name="T2" fmla="*/ 2147483647 w 1487"/>
              <a:gd name="T3" fmla="*/ 2147483647 h 2017"/>
              <a:gd name="T4" fmla="*/ 2147483647 w 1487"/>
              <a:gd name="T5" fmla="*/ 0 h 2017"/>
              <a:gd name="T6" fmla="*/ 2147483647 w 1487"/>
              <a:gd name="T7" fmla="*/ 2147483647 h 2017"/>
              <a:gd name="T8" fmla="*/ 2147483647 w 1487"/>
              <a:gd name="T9" fmla="*/ 2147483647 h 2017"/>
              <a:gd name="T10" fmla="*/ 2147483647 w 1487"/>
              <a:gd name="T11" fmla="*/ 2147483647 h 2017"/>
              <a:gd name="T12" fmla="*/ 2147483647 w 1487"/>
              <a:gd name="T13" fmla="*/ 2147483647 h 2017"/>
              <a:gd name="T14" fmla="*/ 2147483647 w 1487"/>
              <a:gd name="T15" fmla="*/ 2147483647 h 2017"/>
              <a:gd name="T16" fmla="*/ 2147483647 w 1487"/>
              <a:gd name="T17" fmla="*/ 2147483647 h 2017"/>
              <a:gd name="T18" fmla="*/ 2147483647 w 1487"/>
              <a:gd name="T19" fmla="*/ 2147483647 h 2017"/>
              <a:gd name="T20" fmla="*/ 2147483647 w 1487"/>
              <a:gd name="T21" fmla="*/ 2147483647 h 2017"/>
              <a:gd name="T22" fmla="*/ 2147483647 w 1487"/>
              <a:gd name="T23" fmla="*/ 2147483647 h 2017"/>
              <a:gd name="T24" fmla="*/ 2147483647 w 1487"/>
              <a:gd name="T25" fmla="*/ 2147483647 h 2017"/>
              <a:gd name="T26" fmla="*/ 2147483647 w 1487"/>
              <a:gd name="T27" fmla="*/ 2147483647 h 2017"/>
              <a:gd name="T28" fmla="*/ 2147483647 w 1487"/>
              <a:gd name="T29" fmla="*/ 2147483647 h 2017"/>
              <a:gd name="T30" fmla="*/ 2147483647 w 1487"/>
              <a:gd name="T31" fmla="*/ 2147483647 h 2017"/>
              <a:gd name="T32" fmla="*/ 2147483647 w 1487"/>
              <a:gd name="T33" fmla="*/ 2147483647 h 2017"/>
              <a:gd name="T34" fmla="*/ 2147483647 w 1487"/>
              <a:gd name="T35" fmla="*/ 2147483647 h 2017"/>
              <a:gd name="T36" fmla="*/ 2147483647 w 1487"/>
              <a:gd name="T37" fmla="*/ 2147483647 h 2017"/>
              <a:gd name="T38" fmla="*/ 2147483647 w 1487"/>
              <a:gd name="T39" fmla="*/ 2147483647 h 2017"/>
              <a:gd name="T40" fmla="*/ 2147483647 w 1487"/>
              <a:gd name="T41" fmla="*/ 2147483647 h 2017"/>
              <a:gd name="T42" fmla="*/ 2147483647 w 1487"/>
              <a:gd name="T43" fmla="*/ 2147483647 h 2017"/>
              <a:gd name="T44" fmla="*/ 2147483647 w 1487"/>
              <a:gd name="T45" fmla="*/ 2147483647 h 2017"/>
              <a:gd name="T46" fmla="*/ 2147483647 w 1487"/>
              <a:gd name="T47" fmla="*/ 2147483647 h 2017"/>
              <a:gd name="T48" fmla="*/ 2147483647 w 1487"/>
              <a:gd name="T49" fmla="*/ 2147483647 h 2017"/>
              <a:gd name="T50" fmla="*/ 2147483647 w 1487"/>
              <a:gd name="T51" fmla="*/ 2147483647 h 2017"/>
              <a:gd name="T52" fmla="*/ 2147483647 w 1487"/>
              <a:gd name="T53" fmla="*/ 2147483647 h 2017"/>
              <a:gd name="T54" fmla="*/ 2147483647 w 1487"/>
              <a:gd name="T55" fmla="*/ 2147483647 h 2017"/>
              <a:gd name="T56" fmla="*/ 2147483647 w 1487"/>
              <a:gd name="T57" fmla="*/ 2147483647 h 2017"/>
              <a:gd name="T58" fmla="*/ 2147483647 w 1487"/>
              <a:gd name="T59" fmla="*/ 2147483647 h 2017"/>
              <a:gd name="T60" fmla="*/ 2147483647 w 1487"/>
              <a:gd name="T61" fmla="*/ 2147483647 h 2017"/>
              <a:gd name="T62" fmla="*/ 2147483647 w 1487"/>
              <a:gd name="T63" fmla="*/ 2147483647 h 2017"/>
              <a:gd name="T64" fmla="*/ 2147483647 w 1487"/>
              <a:gd name="T65" fmla="*/ 2147483647 h 2017"/>
              <a:gd name="T66" fmla="*/ 2147483647 w 1487"/>
              <a:gd name="T67" fmla="*/ 2147483647 h 2017"/>
              <a:gd name="T68" fmla="*/ 2147483647 w 1487"/>
              <a:gd name="T69" fmla="*/ 2147483647 h 2017"/>
              <a:gd name="T70" fmla="*/ 2147483647 w 1487"/>
              <a:gd name="T71" fmla="*/ 2147483647 h 2017"/>
              <a:gd name="T72" fmla="*/ 2147483647 w 1487"/>
              <a:gd name="T73" fmla="*/ 2147483647 h 2017"/>
              <a:gd name="T74" fmla="*/ 2147483647 w 1487"/>
              <a:gd name="T75" fmla="*/ 2147483647 h 2017"/>
              <a:gd name="T76" fmla="*/ 2147483647 w 1487"/>
              <a:gd name="T77" fmla="*/ 2147483647 h 2017"/>
              <a:gd name="T78" fmla="*/ 2147483647 w 1487"/>
              <a:gd name="T79" fmla="*/ 2147483647 h 2017"/>
              <a:gd name="T80" fmla="*/ 2147483647 w 1487"/>
              <a:gd name="T81" fmla="*/ 2147483647 h 2017"/>
              <a:gd name="T82" fmla="*/ 2147483647 w 1487"/>
              <a:gd name="T83" fmla="*/ 2147483647 h 2017"/>
              <a:gd name="T84" fmla="*/ 2147483647 w 1487"/>
              <a:gd name="T85" fmla="*/ 2147483647 h 2017"/>
              <a:gd name="T86" fmla="*/ 2147483647 w 1487"/>
              <a:gd name="T87" fmla="*/ 2147483647 h 2017"/>
              <a:gd name="T88" fmla="*/ 2147483647 w 1487"/>
              <a:gd name="T89" fmla="*/ 2147483647 h 2017"/>
              <a:gd name="T90" fmla="*/ 2147483647 w 1487"/>
              <a:gd name="T91" fmla="*/ 2147483647 h 201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487"/>
              <a:gd name="T139" fmla="*/ 0 h 2017"/>
              <a:gd name="T140" fmla="*/ 1487 w 1487"/>
              <a:gd name="T141" fmla="*/ 2017 h 201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487" h="2017">
                <a:moveTo>
                  <a:pt x="785" y="118"/>
                </a:moveTo>
                <a:lnTo>
                  <a:pt x="834" y="114"/>
                </a:lnTo>
                <a:lnTo>
                  <a:pt x="907" y="93"/>
                </a:lnTo>
                <a:lnTo>
                  <a:pt x="1001" y="74"/>
                </a:lnTo>
                <a:lnTo>
                  <a:pt x="1288" y="1"/>
                </a:lnTo>
                <a:lnTo>
                  <a:pt x="1318" y="0"/>
                </a:lnTo>
                <a:lnTo>
                  <a:pt x="1288" y="81"/>
                </a:lnTo>
                <a:lnTo>
                  <a:pt x="1288" y="456"/>
                </a:lnTo>
                <a:lnTo>
                  <a:pt x="1418" y="457"/>
                </a:lnTo>
                <a:lnTo>
                  <a:pt x="1418" y="493"/>
                </a:lnTo>
                <a:lnTo>
                  <a:pt x="1487" y="489"/>
                </a:lnTo>
                <a:lnTo>
                  <a:pt x="1483" y="545"/>
                </a:lnTo>
                <a:lnTo>
                  <a:pt x="1463" y="618"/>
                </a:lnTo>
                <a:lnTo>
                  <a:pt x="1427" y="626"/>
                </a:lnTo>
                <a:lnTo>
                  <a:pt x="1410" y="719"/>
                </a:lnTo>
                <a:lnTo>
                  <a:pt x="1329" y="719"/>
                </a:lnTo>
                <a:lnTo>
                  <a:pt x="1333" y="775"/>
                </a:lnTo>
                <a:lnTo>
                  <a:pt x="1406" y="779"/>
                </a:lnTo>
                <a:lnTo>
                  <a:pt x="1398" y="973"/>
                </a:lnTo>
                <a:lnTo>
                  <a:pt x="1288" y="977"/>
                </a:lnTo>
                <a:lnTo>
                  <a:pt x="1284" y="1441"/>
                </a:lnTo>
                <a:lnTo>
                  <a:pt x="1264" y="1618"/>
                </a:lnTo>
                <a:lnTo>
                  <a:pt x="1207" y="1711"/>
                </a:lnTo>
                <a:lnTo>
                  <a:pt x="1175" y="1787"/>
                </a:lnTo>
                <a:lnTo>
                  <a:pt x="1162" y="1993"/>
                </a:lnTo>
                <a:lnTo>
                  <a:pt x="1135" y="2017"/>
                </a:lnTo>
                <a:lnTo>
                  <a:pt x="1077" y="1929"/>
                </a:lnTo>
                <a:lnTo>
                  <a:pt x="1053" y="1937"/>
                </a:lnTo>
                <a:lnTo>
                  <a:pt x="968" y="1792"/>
                </a:lnTo>
                <a:lnTo>
                  <a:pt x="879" y="1828"/>
                </a:lnTo>
                <a:lnTo>
                  <a:pt x="854" y="1787"/>
                </a:lnTo>
                <a:lnTo>
                  <a:pt x="817" y="1808"/>
                </a:lnTo>
                <a:lnTo>
                  <a:pt x="684" y="1808"/>
                </a:lnTo>
                <a:lnTo>
                  <a:pt x="700" y="1772"/>
                </a:lnTo>
                <a:lnTo>
                  <a:pt x="591" y="1772"/>
                </a:lnTo>
                <a:lnTo>
                  <a:pt x="591" y="1796"/>
                </a:lnTo>
                <a:lnTo>
                  <a:pt x="472" y="1784"/>
                </a:lnTo>
                <a:lnTo>
                  <a:pt x="400" y="1787"/>
                </a:lnTo>
                <a:lnTo>
                  <a:pt x="297" y="1668"/>
                </a:lnTo>
                <a:lnTo>
                  <a:pt x="384" y="1617"/>
                </a:lnTo>
                <a:lnTo>
                  <a:pt x="375" y="1557"/>
                </a:lnTo>
                <a:lnTo>
                  <a:pt x="344" y="1559"/>
                </a:lnTo>
                <a:lnTo>
                  <a:pt x="335" y="1592"/>
                </a:lnTo>
                <a:lnTo>
                  <a:pt x="293" y="1597"/>
                </a:lnTo>
                <a:lnTo>
                  <a:pt x="285" y="1637"/>
                </a:lnTo>
                <a:lnTo>
                  <a:pt x="167" y="1639"/>
                </a:lnTo>
                <a:lnTo>
                  <a:pt x="152" y="1610"/>
                </a:lnTo>
                <a:lnTo>
                  <a:pt x="114" y="1630"/>
                </a:lnTo>
                <a:lnTo>
                  <a:pt x="49" y="1626"/>
                </a:lnTo>
                <a:lnTo>
                  <a:pt x="56" y="1470"/>
                </a:lnTo>
                <a:lnTo>
                  <a:pt x="0" y="1432"/>
                </a:lnTo>
                <a:lnTo>
                  <a:pt x="40" y="1375"/>
                </a:lnTo>
                <a:lnTo>
                  <a:pt x="0" y="1337"/>
                </a:lnTo>
                <a:lnTo>
                  <a:pt x="78" y="1331"/>
                </a:lnTo>
                <a:lnTo>
                  <a:pt x="75" y="1308"/>
                </a:lnTo>
                <a:lnTo>
                  <a:pt x="6" y="1296"/>
                </a:lnTo>
                <a:lnTo>
                  <a:pt x="19" y="1235"/>
                </a:lnTo>
                <a:lnTo>
                  <a:pt x="46" y="1219"/>
                </a:lnTo>
                <a:cubicBezTo>
                  <a:pt x="54" y="1216"/>
                  <a:pt x="62" y="1214"/>
                  <a:pt x="68" y="1212"/>
                </a:cubicBezTo>
                <a:cubicBezTo>
                  <a:pt x="74" y="1210"/>
                  <a:pt x="74" y="1205"/>
                  <a:pt x="80" y="1204"/>
                </a:cubicBezTo>
                <a:cubicBezTo>
                  <a:pt x="82" y="1198"/>
                  <a:pt x="99" y="1213"/>
                  <a:pt x="102" y="1208"/>
                </a:cubicBezTo>
                <a:cubicBezTo>
                  <a:pt x="106" y="1201"/>
                  <a:pt x="108" y="1189"/>
                  <a:pt x="112" y="1181"/>
                </a:cubicBezTo>
                <a:cubicBezTo>
                  <a:pt x="114" y="1177"/>
                  <a:pt x="119" y="1166"/>
                  <a:pt x="123" y="1164"/>
                </a:cubicBezTo>
                <a:cubicBezTo>
                  <a:pt x="129" y="1162"/>
                  <a:pt x="121" y="1150"/>
                  <a:pt x="122" y="1145"/>
                </a:cubicBezTo>
                <a:cubicBezTo>
                  <a:pt x="123" y="1140"/>
                  <a:pt x="123" y="1138"/>
                  <a:pt x="130" y="1135"/>
                </a:cubicBezTo>
                <a:cubicBezTo>
                  <a:pt x="144" y="1130"/>
                  <a:pt x="154" y="1137"/>
                  <a:pt x="166" y="1129"/>
                </a:cubicBezTo>
                <a:cubicBezTo>
                  <a:pt x="172" y="1121"/>
                  <a:pt x="181" y="1125"/>
                  <a:pt x="187" y="1117"/>
                </a:cubicBezTo>
                <a:cubicBezTo>
                  <a:pt x="190" y="1113"/>
                  <a:pt x="211" y="1112"/>
                  <a:pt x="211" y="1112"/>
                </a:cubicBezTo>
                <a:cubicBezTo>
                  <a:pt x="237" y="1085"/>
                  <a:pt x="222" y="1093"/>
                  <a:pt x="224" y="1080"/>
                </a:cubicBezTo>
                <a:cubicBezTo>
                  <a:pt x="232" y="1071"/>
                  <a:pt x="232" y="1072"/>
                  <a:pt x="236" y="1068"/>
                </a:cubicBezTo>
                <a:cubicBezTo>
                  <a:pt x="240" y="1064"/>
                  <a:pt x="243" y="1063"/>
                  <a:pt x="250" y="1056"/>
                </a:cubicBezTo>
                <a:cubicBezTo>
                  <a:pt x="248" y="1037"/>
                  <a:pt x="279" y="1060"/>
                  <a:pt x="279" y="1026"/>
                </a:cubicBezTo>
                <a:cubicBezTo>
                  <a:pt x="286" y="1034"/>
                  <a:pt x="289" y="1015"/>
                  <a:pt x="290" y="1012"/>
                </a:cubicBezTo>
                <a:cubicBezTo>
                  <a:pt x="292" y="1008"/>
                  <a:pt x="263" y="961"/>
                  <a:pt x="267" y="960"/>
                </a:cubicBezTo>
                <a:cubicBezTo>
                  <a:pt x="267" y="943"/>
                  <a:pt x="260" y="940"/>
                  <a:pt x="277" y="928"/>
                </a:cubicBezTo>
                <a:cubicBezTo>
                  <a:pt x="286" y="912"/>
                  <a:pt x="337" y="919"/>
                  <a:pt x="315" y="912"/>
                </a:cubicBezTo>
                <a:cubicBezTo>
                  <a:pt x="317" y="908"/>
                  <a:pt x="350" y="904"/>
                  <a:pt x="339" y="887"/>
                </a:cubicBezTo>
                <a:cubicBezTo>
                  <a:pt x="328" y="870"/>
                  <a:pt x="264" y="825"/>
                  <a:pt x="250" y="812"/>
                </a:cubicBezTo>
                <a:lnTo>
                  <a:pt x="252" y="811"/>
                </a:lnTo>
                <a:lnTo>
                  <a:pt x="407" y="755"/>
                </a:lnTo>
                <a:lnTo>
                  <a:pt x="416" y="690"/>
                </a:lnTo>
                <a:lnTo>
                  <a:pt x="481" y="642"/>
                </a:lnTo>
                <a:lnTo>
                  <a:pt x="541" y="618"/>
                </a:lnTo>
                <a:lnTo>
                  <a:pt x="541" y="518"/>
                </a:lnTo>
                <a:lnTo>
                  <a:pt x="611" y="509"/>
                </a:lnTo>
                <a:lnTo>
                  <a:pt x="631" y="445"/>
                </a:lnTo>
                <a:lnTo>
                  <a:pt x="631" y="421"/>
                </a:lnTo>
                <a:lnTo>
                  <a:pt x="720" y="376"/>
                </a:lnTo>
                <a:lnTo>
                  <a:pt x="728" y="296"/>
                </a:lnTo>
                <a:lnTo>
                  <a:pt x="883" y="291"/>
                </a:lnTo>
                <a:lnTo>
                  <a:pt x="886" y="214"/>
                </a:lnTo>
                <a:lnTo>
                  <a:pt x="781" y="199"/>
                </a:lnTo>
                <a:lnTo>
                  <a:pt x="778" y="118"/>
                </a:lnTo>
              </a:path>
            </a:pathLst>
          </a:custGeom>
          <a:solidFill>
            <a:schemeClr val="tx1">
              <a:lumMod val="20000"/>
              <a:lumOff val="80000"/>
            </a:schemeClr>
          </a:solidFill>
          <a:ln w="3175">
            <a:solidFill>
              <a:srgbClr val="5F5F5F"/>
            </a:solidFill>
            <a:round/>
            <a:headEnd/>
            <a:tailEnd/>
          </a:ln>
        </p:spPr>
        <p:txBody>
          <a:bodyPr wrap="none" anchor="ctr"/>
          <a:lstStyle/>
          <a:p>
            <a:pPr algn="ctr" eaLnBrk="0" hangingPunct="0">
              <a:defRPr/>
            </a:pPr>
            <a:endParaRPr lang="en-US">
              <a:cs typeface="Arial" charset="0"/>
            </a:endParaRPr>
          </a:p>
        </p:txBody>
      </p:sp>
      <p:sp>
        <p:nvSpPr>
          <p:cNvPr id="21523" name="Freeform 20">
            <a:extLst>
              <a:ext uri="{FF2B5EF4-FFF2-40B4-BE49-F238E27FC236}">
                <a16:creationId xmlns:a16="http://schemas.microsoft.com/office/drawing/2014/main" id="{EA4F1C9E-F6C7-4031-9FB4-CEAE278F4574}"/>
              </a:ext>
            </a:extLst>
          </p:cNvPr>
          <p:cNvSpPr>
            <a:spLocks/>
          </p:cNvSpPr>
          <p:nvPr/>
        </p:nvSpPr>
        <p:spPr bwMode="auto">
          <a:xfrm>
            <a:off x="5094288" y="3798888"/>
            <a:ext cx="1147762" cy="2438400"/>
          </a:xfrm>
          <a:custGeom>
            <a:avLst/>
            <a:gdLst>
              <a:gd name="T0" fmla="*/ 2147483647 w 1157"/>
              <a:gd name="T1" fmla="*/ 2147483647 h 2185"/>
              <a:gd name="T2" fmla="*/ 2147483647 w 1157"/>
              <a:gd name="T3" fmla="*/ 2147483647 h 2185"/>
              <a:gd name="T4" fmla="*/ 2147483647 w 1157"/>
              <a:gd name="T5" fmla="*/ 2147483647 h 2185"/>
              <a:gd name="T6" fmla="*/ 2147483647 w 1157"/>
              <a:gd name="T7" fmla="*/ 2147483647 h 2185"/>
              <a:gd name="T8" fmla="*/ 2147483647 w 1157"/>
              <a:gd name="T9" fmla="*/ 2147483647 h 2185"/>
              <a:gd name="T10" fmla="*/ 2147483647 w 1157"/>
              <a:gd name="T11" fmla="*/ 2147483647 h 2185"/>
              <a:gd name="T12" fmla="*/ 2147483647 w 1157"/>
              <a:gd name="T13" fmla="*/ 2147483647 h 2185"/>
              <a:gd name="T14" fmla="*/ 2147483647 w 1157"/>
              <a:gd name="T15" fmla="*/ 2147483647 h 2185"/>
              <a:gd name="T16" fmla="*/ 2147483647 w 1157"/>
              <a:gd name="T17" fmla="*/ 2147483647 h 2185"/>
              <a:gd name="T18" fmla="*/ 2147483647 w 1157"/>
              <a:gd name="T19" fmla="*/ 2147483647 h 2185"/>
              <a:gd name="T20" fmla="*/ 2147483647 w 1157"/>
              <a:gd name="T21" fmla="*/ 2147483647 h 2185"/>
              <a:gd name="T22" fmla="*/ 2147483647 w 1157"/>
              <a:gd name="T23" fmla="*/ 2147483647 h 2185"/>
              <a:gd name="T24" fmla="*/ 2147483647 w 1157"/>
              <a:gd name="T25" fmla="*/ 2147483647 h 2185"/>
              <a:gd name="T26" fmla="*/ 2147483647 w 1157"/>
              <a:gd name="T27" fmla="*/ 2147483647 h 2185"/>
              <a:gd name="T28" fmla="*/ 2147483647 w 1157"/>
              <a:gd name="T29" fmla="*/ 2147483647 h 2185"/>
              <a:gd name="T30" fmla="*/ 2147483647 w 1157"/>
              <a:gd name="T31" fmla="*/ 2147483647 h 2185"/>
              <a:gd name="T32" fmla="*/ 2147483647 w 1157"/>
              <a:gd name="T33" fmla="*/ 2147483647 h 2185"/>
              <a:gd name="T34" fmla="*/ 2147483647 w 1157"/>
              <a:gd name="T35" fmla="*/ 2147483647 h 2185"/>
              <a:gd name="T36" fmla="*/ 2147483647 w 1157"/>
              <a:gd name="T37" fmla="*/ 2147483647 h 2185"/>
              <a:gd name="T38" fmla="*/ 2147483647 w 1157"/>
              <a:gd name="T39" fmla="*/ 2147483647 h 2185"/>
              <a:gd name="T40" fmla="*/ 2147483647 w 1157"/>
              <a:gd name="T41" fmla="*/ 2147483647 h 2185"/>
              <a:gd name="T42" fmla="*/ 2147483647 w 1157"/>
              <a:gd name="T43" fmla="*/ 2147483647 h 2185"/>
              <a:gd name="T44" fmla="*/ 2147483647 w 1157"/>
              <a:gd name="T45" fmla="*/ 2147483647 h 2185"/>
              <a:gd name="T46" fmla="*/ 2147483647 w 1157"/>
              <a:gd name="T47" fmla="*/ 2147483647 h 2185"/>
              <a:gd name="T48" fmla="*/ 2147483647 w 1157"/>
              <a:gd name="T49" fmla="*/ 2147483647 h 2185"/>
              <a:gd name="T50" fmla="*/ 2147483647 w 1157"/>
              <a:gd name="T51" fmla="*/ 2147483647 h 2185"/>
              <a:gd name="T52" fmla="*/ 2147483647 w 1157"/>
              <a:gd name="T53" fmla="*/ 2147483647 h 2185"/>
              <a:gd name="T54" fmla="*/ 2147483647 w 1157"/>
              <a:gd name="T55" fmla="*/ 2147483647 h 2185"/>
              <a:gd name="T56" fmla="*/ 2147483647 w 1157"/>
              <a:gd name="T57" fmla="*/ 2147483647 h 2185"/>
              <a:gd name="T58" fmla="*/ 2147483647 w 1157"/>
              <a:gd name="T59" fmla="*/ 2147483647 h 2185"/>
              <a:gd name="T60" fmla="*/ 2147483647 w 1157"/>
              <a:gd name="T61" fmla="*/ 2147483647 h 2185"/>
              <a:gd name="T62" fmla="*/ 2147483647 w 1157"/>
              <a:gd name="T63" fmla="*/ 2147483647 h 2185"/>
              <a:gd name="T64" fmla="*/ 2147483647 w 1157"/>
              <a:gd name="T65" fmla="*/ 2147483647 h 2185"/>
              <a:gd name="T66" fmla="*/ 2147483647 w 1157"/>
              <a:gd name="T67" fmla="*/ 2147483647 h 2185"/>
              <a:gd name="T68" fmla="*/ 2147483647 w 1157"/>
              <a:gd name="T69" fmla="*/ 2147483647 h 2185"/>
              <a:gd name="T70" fmla="*/ 2147483647 w 1157"/>
              <a:gd name="T71" fmla="*/ 2147483647 h 2185"/>
              <a:gd name="T72" fmla="*/ 2147483647 w 1157"/>
              <a:gd name="T73" fmla="*/ 2147483647 h 2185"/>
              <a:gd name="T74" fmla="*/ 2147483647 w 1157"/>
              <a:gd name="T75" fmla="*/ 2147483647 h 2185"/>
              <a:gd name="T76" fmla="*/ 2147483647 w 1157"/>
              <a:gd name="T77" fmla="*/ 2147483647 h 2185"/>
              <a:gd name="T78" fmla="*/ 2147483647 w 1157"/>
              <a:gd name="T79" fmla="*/ 2147483647 h 2185"/>
              <a:gd name="T80" fmla="*/ 2147483647 w 1157"/>
              <a:gd name="T81" fmla="*/ 2147483647 h 2185"/>
              <a:gd name="T82" fmla="*/ 2147483647 w 1157"/>
              <a:gd name="T83" fmla="*/ 2147483647 h 2185"/>
              <a:gd name="T84" fmla="*/ 2147483647 w 1157"/>
              <a:gd name="T85" fmla="*/ 2147483647 h 218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157"/>
              <a:gd name="T130" fmla="*/ 0 h 2185"/>
              <a:gd name="T131" fmla="*/ 1157 w 1157"/>
              <a:gd name="T132" fmla="*/ 2185 h 218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157" h="2185">
                <a:moveTo>
                  <a:pt x="158" y="0"/>
                </a:moveTo>
                <a:lnTo>
                  <a:pt x="212" y="41"/>
                </a:lnTo>
                <a:lnTo>
                  <a:pt x="232" y="29"/>
                </a:lnTo>
                <a:lnTo>
                  <a:pt x="268" y="77"/>
                </a:lnTo>
                <a:lnTo>
                  <a:pt x="316" y="109"/>
                </a:lnTo>
                <a:lnTo>
                  <a:pt x="325" y="165"/>
                </a:lnTo>
                <a:lnTo>
                  <a:pt x="349" y="169"/>
                </a:lnTo>
                <a:lnTo>
                  <a:pt x="349" y="12"/>
                </a:lnTo>
                <a:lnTo>
                  <a:pt x="406" y="12"/>
                </a:lnTo>
                <a:lnTo>
                  <a:pt x="410" y="40"/>
                </a:lnTo>
                <a:lnTo>
                  <a:pt x="437" y="40"/>
                </a:lnTo>
                <a:lnTo>
                  <a:pt x="436" y="12"/>
                </a:lnTo>
                <a:lnTo>
                  <a:pt x="649" y="12"/>
                </a:lnTo>
                <a:lnTo>
                  <a:pt x="637" y="97"/>
                </a:lnTo>
                <a:lnTo>
                  <a:pt x="637" y="347"/>
                </a:lnTo>
                <a:lnTo>
                  <a:pt x="771" y="347"/>
                </a:lnTo>
                <a:lnTo>
                  <a:pt x="771" y="307"/>
                </a:lnTo>
                <a:lnTo>
                  <a:pt x="897" y="307"/>
                </a:lnTo>
                <a:lnTo>
                  <a:pt x="897" y="403"/>
                </a:lnTo>
                <a:lnTo>
                  <a:pt x="927" y="396"/>
                </a:lnTo>
                <a:lnTo>
                  <a:pt x="927" y="345"/>
                </a:lnTo>
                <a:lnTo>
                  <a:pt x="962" y="336"/>
                </a:lnTo>
                <a:lnTo>
                  <a:pt x="962" y="371"/>
                </a:lnTo>
                <a:lnTo>
                  <a:pt x="1002" y="352"/>
                </a:lnTo>
                <a:lnTo>
                  <a:pt x="1015" y="385"/>
                </a:lnTo>
                <a:lnTo>
                  <a:pt x="1031" y="381"/>
                </a:lnTo>
                <a:lnTo>
                  <a:pt x="1044" y="351"/>
                </a:lnTo>
                <a:lnTo>
                  <a:pt x="1157" y="302"/>
                </a:lnTo>
                <a:lnTo>
                  <a:pt x="1157" y="613"/>
                </a:lnTo>
                <a:lnTo>
                  <a:pt x="1128" y="674"/>
                </a:lnTo>
                <a:lnTo>
                  <a:pt x="991" y="674"/>
                </a:lnTo>
                <a:lnTo>
                  <a:pt x="988" y="699"/>
                </a:lnTo>
                <a:lnTo>
                  <a:pt x="952" y="688"/>
                </a:lnTo>
                <a:lnTo>
                  <a:pt x="905" y="686"/>
                </a:lnTo>
                <a:lnTo>
                  <a:pt x="905" y="625"/>
                </a:lnTo>
                <a:lnTo>
                  <a:pt x="692" y="629"/>
                </a:lnTo>
                <a:lnTo>
                  <a:pt x="694" y="694"/>
                </a:lnTo>
                <a:lnTo>
                  <a:pt x="709" y="709"/>
                </a:lnTo>
                <a:lnTo>
                  <a:pt x="726" y="726"/>
                </a:lnTo>
                <a:lnTo>
                  <a:pt x="673" y="742"/>
                </a:lnTo>
                <a:lnTo>
                  <a:pt x="673" y="807"/>
                </a:lnTo>
                <a:lnTo>
                  <a:pt x="743" y="774"/>
                </a:lnTo>
                <a:lnTo>
                  <a:pt x="779" y="807"/>
                </a:lnTo>
                <a:lnTo>
                  <a:pt x="779" y="891"/>
                </a:lnTo>
                <a:lnTo>
                  <a:pt x="747" y="904"/>
                </a:lnTo>
                <a:lnTo>
                  <a:pt x="756" y="973"/>
                </a:lnTo>
                <a:lnTo>
                  <a:pt x="711" y="1002"/>
                </a:lnTo>
                <a:lnTo>
                  <a:pt x="713" y="1086"/>
                </a:lnTo>
                <a:lnTo>
                  <a:pt x="666" y="1085"/>
                </a:lnTo>
                <a:lnTo>
                  <a:pt x="678" y="1130"/>
                </a:lnTo>
                <a:lnTo>
                  <a:pt x="714" y="1145"/>
                </a:lnTo>
                <a:lnTo>
                  <a:pt x="714" y="1303"/>
                </a:lnTo>
                <a:lnTo>
                  <a:pt x="637" y="1391"/>
                </a:lnTo>
                <a:lnTo>
                  <a:pt x="597" y="1407"/>
                </a:lnTo>
                <a:lnTo>
                  <a:pt x="647" y="1521"/>
                </a:lnTo>
                <a:lnTo>
                  <a:pt x="669" y="1621"/>
                </a:lnTo>
                <a:lnTo>
                  <a:pt x="468" y="1967"/>
                </a:lnTo>
                <a:lnTo>
                  <a:pt x="395" y="2088"/>
                </a:lnTo>
                <a:lnTo>
                  <a:pt x="368" y="2152"/>
                </a:lnTo>
                <a:lnTo>
                  <a:pt x="351" y="2185"/>
                </a:lnTo>
                <a:lnTo>
                  <a:pt x="288" y="2185"/>
                </a:lnTo>
                <a:lnTo>
                  <a:pt x="227" y="2185"/>
                </a:lnTo>
                <a:lnTo>
                  <a:pt x="182" y="2181"/>
                </a:lnTo>
                <a:lnTo>
                  <a:pt x="182" y="2132"/>
                </a:lnTo>
                <a:lnTo>
                  <a:pt x="73" y="1963"/>
                </a:lnTo>
                <a:lnTo>
                  <a:pt x="20" y="1972"/>
                </a:lnTo>
                <a:lnTo>
                  <a:pt x="0" y="1992"/>
                </a:lnTo>
                <a:lnTo>
                  <a:pt x="12" y="1786"/>
                </a:lnTo>
                <a:lnTo>
                  <a:pt x="46" y="1710"/>
                </a:lnTo>
                <a:lnTo>
                  <a:pt x="73" y="1661"/>
                </a:lnTo>
                <a:lnTo>
                  <a:pt x="104" y="1617"/>
                </a:lnTo>
                <a:lnTo>
                  <a:pt x="120" y="1449"/>
                </a:lnTo>
                <a:lnTo>
                  <a:pt x="124" y="975"/>
                </a:lnTo>
                <a:lnTo>
                  <a:pt x="236" y="973"/>
                </a:lnTo>
                <a:lnTo>
                  <a:pt x="243" y="775"/>
                </a:lnTo>
                <a:lnTo>
                  <a:pt x="168" y="777"/>
                </a:lnTo>
                <a:lnTo>
                  <a:pt x="166" y="718"/>
                </a:lnTo>
                <a:lnTo>
                  <a:pt x="248" y="720"/>
                </a:lnTo>
                <a:lnTo>
                  <a:pt x="265" y="625"/>
                </a:lnTo>
                <a:lnTo>
                  <a:pt x="300" y="615"/>
                </a:lnTo>
                <a:lnTo>
                  <a:pt x="321" y="542"/>
                </a:lnTo>
                <a:lnTo>
                  <a:pt x="325" y="487"/>
                </a:lnTo>
                <a:lnTo>
                  <a:pt x="257" y="491"/>
                </a:lnTo>
                <a:lnTo>
                  <a:pt x="256" y="454"/>
                </a:lnTo>
                <a:lnTo>
                  <a:pt x="126" y="453"/>
                </a:lnTo>
                <a:lnTo>
                  <a:pt x="126" y="80"/>
                </a:lnTo>
                <a:lnTo>
                  <a:pt x="158" y="0"/>
                </a:lnTo>
                <a:close/>
              </a:path>
            </a:pathLst>
          </a:custGeom>
          <a:solidFill>
            <a:schemeClr val="accent4"/>
          </a:solidFill>
          <a:ln w="3175">
            <a:solidFill>
              <a:srgbClr val="5F5F5F"/>
            </a:solidFill>
            <a:round/>
            <a:headEnd/>
            <a:tailEnd/>
          </a:ln>
        </p:spPr>
        <p:txBody>
          <a:bodyPr wrap="none" anchor="ctr"/>
          <a:lstStyle/>
          <a:p>
            <a:pPr algn="ctr" eaLnBrk="0" hangingPunct="0">
              <a:defRPr/>
            </a:pPr>
            <a:endParaRPr lang="en-US">
              <a:cs typeface="Arial" charset="0"/>
            </a:endParaRPr>
          </a:p>
        </p:txBody>
      </p:sp>
      <p:sp>
        <p:nvSpPr>
          <p:cNvPr id="21524" name="Freeform 21">
            <a:extLst>
              <a:ext uri="{FF2B5EF4-FFF2-40B4-BE49-F238E27FC236}">
                <a16:creationId xmlns:a16="http://schemas.microsoft.com/office/drawing/2014/main" id="{A7C41005-7CA6-4587-8EAE-99BE2DFFD9A7}"/>
              </a:ext>
            </a:extLst>
          </p:cNvPr>
          <p:cNvSpPr>
            <a:spLocks/>
          </p:cNvSpPr>
          <p:nvPr/>
        </p:nvSpPr>
        <p:spPr bwMode="auto">
          <a:xfrm>
            <a:off x="5756275" y="3032125"/>
            <a:ext cx="882650" cy="2152650"/>
          </a:xfrm>
          <a:custGeom>
            <a:avLst/>
            <a:gdLst>
              <a:gd name="T0" fmla="*/ 2147483647 w 890"/>
              <a:gd name="T1" fmla="*/ 2147483647 h 1929"/>
              <a:gd name="T2" fmla="*/ 2147483647 w 890"/>
              <a:gd name="T3" fmla="*/ 2147483647 h 1929"/>
              <a:gd name="T4" fmla="*/ 2147483647 w 890"/>
              <a:gd name="T5" fmla="*/ 2147483647 h 1929"/>
              <a:gd name="T6" fmla="*/ 2147483647 w 890"/>
              <a:gd name="T7" fmla="*/ 2147483647 h 1929"/>
              <a:gd name="T8" fmla="*/ 2147483647 w 890"/>
              <a:gd name="T9" fmla="*/ 2147483647 h 1929"/>
              <a:gd name="T10" fmla="*/ 2147483647 w 890"/>
              <a:gd name="T11" fmla="*/ 2147483647 h 1929"/>
              <a:gd name="T12" fmla="*/ 2147483647 w 890"/>
              <a:gd name="T13" fmla="*/ 2147483647 h 1929"/>
              <a:gd name="T14" fmla="*/ 2147483647 w 890"/>
              <a:gd name="T15" fmla="*/ 2147483647 h 1929"/>
              <a:gd name="T16" fmla="*/ 2147483647 w 890"/>
              <a:gd name="T17" fmla="*/ 2147483647 h 1929"/>
              <a:gd name="T18" fmla="*/ 2147483647 w 890"/>
              <a:gd name="T19" fmla="*/ 2147483647 h 1929"/>
              <a:gd name="T20" fmla="*/ 2147483647 w 890"/>
              <a:gd name="T21" fmla="*/ 2147483647 h 1929"/>
              <a:gd name="T22" fmla="*/ 2147483647 w 890"/>
              <a:gd name="T23" fmla="*/ 2147483647 h 1929"/>
              <a:gd name="T24" fmla="*/ 2147483647 w 890"/>
              <a:gd name="T25" fmla="*/ 2147483647 h 1929"/>
              <a:gd name="T26" fmla="*/ 2147483647 w 890"/>
              <a:gd name="T27" fmla="*/ 2147483647 h 1929"/>
              <a:gd name="T28" fmla="*/ 2147483647 w 890"/>
              <a:gd name="T29" fmla="*/ 2147483647 h 1929"/>
              <a:gd name="T30" fmla="*/ 2147483647 w 890"/>
              <a:gd name="T31" fmla="*/ 2147483647 h 1929"/>
              <a:gd name="T32" fmla="*/ 2147483647 w 890"/>
              <a:gd name="T33" fmla="*/ 2147483647 h 1929"/>
              <a:gd name="T34" fmla="*/ 0 w 890"/>
              <a:gd name="T35" fmla="*/ 2147483647 h 1929"/>
              <a:gd name="T36" fmla="*/ 2147483647 w 890"/>
              <a:gd name="T37" fmla="*/ 2147483647 h 1929"/>
              <a:gd name="T38" fmla="*/ 2147483647 w 890"/>
              <a:gd name="T39" fmla="*/ 2147483647 h 1929"/>
              <a:gd name="T40" fmla="*/ 2147483647 w 890"/>
              <a:gd name="T41" fmla="*/ 2147483647 h 1929"/>
              <a:gd name="T42" fmla="*/ 2147483647 w 890"/>
              <a:gd name="T43" fmla="*/ 2147483647 h 1929"/>
              <a:gd name="T44" fmla="*/ 2147483647 w 890"/>
              <a:gd name="T45" fmla="*/ 2147483647 h 1929"/>
              <a:gd name="T46" fmla="*/ 2147483647 w 890"/>
              <a:gd name="T47" fmla="*/ 2147483647 h 1929"/>
              <a:gd name="T48" fmla="*/ 2147483647 w 890"/>
              <a:gd name="T49" fmla="*/ 2147483647 h 1929"/>
              <a:gd name="T50" fmla="*/ 2147483647 w 890"/>
              <a:gd name="T51" fmla="*/ 2147483647 h 1929"/>
              <a:gd name="T52" fmla="*/ 2147483647 w 890"/>
              <a:gd name="T53" fmla="*/ 2147483647 h 1929"/>
              <a:gd name="T54" fmla="*/ 2147483647 w 890"/>
              <a:gd name="T55" fmla="*/ 2147483647 h 1929"/>
              <a:gd name="T56" fmla="*/ 2147483647 w 890"/>
              <a:gd name="T57" fmla="*/ 2147483647 h 1929"/>
              <a:gd name="T58" fmla="*/ 2147483647 w 890"/>
              <a:gd name="T59" fmla="*/ 2147483647 h 1929"/>
              <a:gd name="T60" fmla="*/ 2147483647 w 890"/>
              <a:gd name="T61" fmla="*/ 2147483647 h 1929"/>
              <a:gd name="T62" fmla="*/ 2147483647 w 890"/>
              <a:gd name="T63" fmla="*/ 2147483647 h 1929"/>
              <a:gd name="T64" fmla="*/ 2147483647 w 890"/>
              <a:gd name="T65" fmla="*/ 2147483647 h 1929"/>
              <a:gd name="T66" fmla="*/ 2147483647 w 890"/>
              <a:gd name="T67" fmla="*/ 2147483647 h 1929"/>
              <a:gd name="T68" fmla="*/ 2147483647 w 890"/>
              <a:gd name="T69" fmla="*/ 2147483647 h 1929"/>
              <a:gd name="T70" fmla="*/ 2147483647 w 890"/>
              <a:gd name="T71" fmla="*/ 2147483647 h 1929"/>
              <a:gd name="T72" fmla="*/ 2147483647 w 890"/>
              <a:gd name="T73" fmla="*/ 2147483647 h 1929"/>
              <a:gd name="T74" fmla="*/ 2147483647 w 890"/>
              <a:gd name="T75" fmla="*/ 2147483647 h 1929"/>
              <a:gd name="T76" fmla="*/ 2147483647 w 890"/>
              <a:gd name="T77" fmla="*/ 2147483647 h 1929"/>
              <a:gd name="T78" fmla="*/ 2147483647 w 890"/>
              <a:gd name="T79" fmla="*/ 2147483647 h 1929"/>
              <a:gd name="T80" fmla="*/ 2147483647 w 890"/>
              <a:gd name="T81" fmla="*/ 2147483647 h 1929"/>
              <a:gd name="T82" fmla="*/ 2147483647 w 890"/>
              <a:gd name="T83" fmla="*/ 2147483647 h 1929"/>
              <a:gd name="T84" fmla="*/ 2147483647 w 890"/>
              <a:gd name="T85" fmla="*/ 0 h 192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890"/>
              <a:gd name="T130" fmla="*/ 0 h 1929"/>
              <a:gd name="T131" fmla="*/ 890 w 890"/>
              <a:gd name="T132" fmla="*/ 1929 h 1929"/>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890" h="1929">
                <a:moveTo>
                  <a:pt x="631" y="0"/>
                </a:moveTo>
                <a:lnTo>
                  <a:pt x="622" y="52"/>
                </a:lnTo>
                <a:lnTo>
                  <a:pt x="727" y="100"/>
                </a:lnTo>
                <a:lnTo>
                  <a:pt x="734" y="189"/>
                </a:lnTo>
                <a:lnTo>
                  <a:pt x="708" y="264"/>
                </a:lnTo>
                <a:lnTo>
                  <a:pt x="765" y="287"/>
                </a:lnTo>
                <a:lnTo>
                  <a:pt x="819" y="351"/>
                </a:lnTo>
                <a:lnTo>
                  <a:pt x="864" y="396"/>
                </a:lnTo>
                <a:lnTo>
                  <a:pt x="890" y="453"/>
                </a:lnTo>
                <a:lnTo>
                  <a:pt x="823" y="499"/>
                </a:lnTo>
                <a:lnTo>
                  <a:pt x="788" y="588"/>
                </a:lnTo>
                <a:lnTo>
                  <a:pt x="697" y="653"/>
                </a:lnTo>
                <a:lnTo>
                  <a:pt x="667" y="763"/>
                </a:lnTo>
                <a:lnTo>
                  <a:pt x="730" y="848"/>
                </a:lnTo>
                <a:lnTo>
                  <a:pt x="652" y="861"/>
                </a:lnTo>
                <a:lnTo>
                  <a:pt x="652" y="912"/>
                </a:lnTo>
                <a:lnTo>
                  <a:pt x="633" y="974"/>
                </a:lnTo>
                <a:lnTo>
                  <a:pt x="589" y="995"/>
                </a:lnTo>
                <a:lnTo>
                  <a:pt x="614" y="1141"/>
                </a:lnTo>
                <a:lnTo>
                  <a:pt x="649" y="1142"/>
                </a:lnTo>
                <a:lnTo>
                  <a:pt x="697" y="1167"/>
                </a:lnTo>
                <a:lnTo>
                  <a:pt x="694" y="1267"/>
                </a:lnTo>
                <a:lnTo>
                  <a:pt x="764" y="1318"/>
                </a:lnTo>
                <a:lnTo>
                  <a:pt x="764" y="1361"/>
                </a:lnTo>
                <a:lnTo>
                  <a:pt x="786" y="1409"/>
                </a:lnTo>
                <a:lnTo>
                  <a:pt x="783" y="1462"/>
                </a:lnTo>
                <a:lnTo>
                  <a:pt x="685" y="1453"/>
                </a:lnTo>
                <a:lnTo>
                  <a:pt x="580" y="1616"/>
                </a:lnTo>
                <a:lnTo>
                  <a:pt x="536" y="1638"/>
                </a:lnTo>
                <a:lnTo>
                  <a:pt x="538" y="1678"/>
                </a:lnTo>
                <a:lnTo>
                  <a:pt x="582" y="1675"/>
                </a:lnTo>
                <a:lnTo>
                  <a:pt x="620" y="1923"/>
                </a:lnTo>
                <a:lnTo>
                  <a:pt x="48" y="1929"/>
                </a:lnTo>
                <a:lnTo>
                  <a:pt x="48" y="1832"/>
                </a:lnTo>
                <a:lnTo>
                  <a:pt x="11" y="1815"/>
                </a:lnTo>
                <a:lnTo>
                  <a:pt x="0" y="1772"/>
                </a:lnTo>
                <a:lnTo>
                  <a:pt x="45" y="1772"/>
                </a:lnTo>
                <a:lnTo>
                  <a:pt x="46" y="1688"/>
                </a:lnTo>
                <a:lnTo>
                  <a:pt x="89" y="1659"/>
                </a:lnTo>
                <a:lnTo>
                  <a:pt x="81" y="1594"/>
                </a:lnTo>
                <a:lnTo>
                  <a:pt x="112" y="1576"/>
                </a:lnTo>
                <a:lnTo>
                  <a:pt x="113" y="1494"/>
                </a:lnTo>
                <a:lnTo>
                  <a:pt x="81" y="1461"/>
                </a:lnTo>
                <a:lnTo>
                  <a:pt x="5" y="1494"/>
                </a:lnTo>
                <a:lnTo>
                  <a:pt x="6" y="1429"/>
                </a:lnTo>
                <a:lnTo>
                  <a:pt x="60" y="1413"/>
                </a:lnTo>
                <a:lnTo>
                  <a:pt x="27" y="1382"/>
                </a:lnTo>
                <a:lnTo>
                  <a:pt x="28" y="1316"/>
                </a:lnTo>
                <a:lnTo>
                  <a:pt x="146" y="1312"/>
                </a:lnTo>
                <a:lnTo>
                  <a:pt x="239" y="1312"/>
                </a:lnTo>
                <a:lnTo>
                  <a:pt x="239" y="1372"/>
                </a:lnTo>
                <a:lnTo>
                  <a:pt x="263" y="1376"/>
                </a:lnTo>
                <a:lnTo>
                  <a:pt x="296" y="1376"/>
                </a:lnTo>
                <a:lnTo>
                  <a:pt x="323" y="1386"/>
                </a:lnTo>
                <a:lnTo>
                  <a:pt x="324" y="1360"/>
                </a:lnTo>
                <a:lnTo>
                  <a:pt x="462" y="1361"/>
                </a:lnTo>
                <a:lnTo>
                  <a:pt x="491" y="1300"/>
                </a:lnTo>
                <a:lnTo>
                  <a:pt x="489" y="987"/>
                </a:lnTo>
                <a:lnTo>
                  <a:pt x="548" y="957"/>
                </a:lnTo>
                <a:lnTo>
                  <a:pt x="584" y="982"/>
                </a:lnTo>
                <a:lnTo>
                  <a:pt x="625" y="921"/>
                </a:lnTo>
                <a:lnTo>
                  <a:pt x="625" y="881"/>
                </a:lnTo>
                <a:lnTo>
                  <a:pt x="647" y="850"/>
                </a:lnTo>
                <a:lnTo>
                  <a:pt x="677" y="848"/>
                </a:lnTo>
                <a:lnTo>
                  <a:pt x="641" y="772"/>
                </a:lnTo>
                <a:lnTo>
                  <a:pt x="637" y="739"/>
                </a:lnTo>
                <a:lnTo>
                  <a:pt x="641" y="694"/>
                </a:lnTo>
                <a:lnTo>
                  <a:pt x="697" y="630"/>
                </a:lnTo>
                <a:lnTo>
                  <a:pt x="763" y="557"/>
                </a:lnTo>
                <a:lnTo>
                  <a:pt x="766" y="405"/>
                </a:lnTo>
                <a:lnTo>
                  <a:pt x="718" y="397"/>
                </a:lnTo>
                <a:lnTo>
                  <a:pt x="690" y="393"/>
                </a:lnTo>
                <a:lnTo>
                  <a:pt x="658" y="372"/>
                </a:lnTo>
                <a:lnTo>
                  <a:pt x="572" y="376"/>
                </a:lnTo>
                <a:lnTo>
                  <a:pt x="556" y="328"/>
                </a:lnTo>
                <a:lnTo>
                  <a:pt x="527" y="328"/>
                </a:lnTo>
                <a:lnTo>
                  <a:pt x="519" y="272"/>
                </a:lnTo>
                <a:lnTo>
                  <a:pt x="501" y="256"/>
                </a:lnTo>
                <a:lnTo>
                  <a:pt x="503" y="223"/>
                </a:lnTo>
                <a:lnTo>
                  <a:pt x="465" y="216"/>
                </a:lnTo>
                <a:lnTo>
                  <a:pt x="465" y="153"/>
                </a:lnTo>
                <a:lnTo>
                  <a:pt x="458" y="118"/>
                </a:lnTo>
                <a:lnTo>
                  <a:pt x="454" y="66"/>
                </a:lnTo>
                <a:lnTo>
                  <a:pt x="486" y="50"/>
                </a:lnTo>
                <a:lnTo>
                  <a:pt x="486" y="6"/>
                </a:lnTo>
                <a:lnTo>
                  <a:pt x="631" y="0"/>
                </a:lnTo>
                <a:close/>
              </a:path>
            </a:pathLst>
          </a:custGeom>
          <a:solidFill>
            <a:schemeClr val="accent3">
              <a:lumMod val="75000"/>
            </a:schemeClr>
          </a:solidFill>
          <a:ln w="3175">
            <a:solidFill>
              <a:srgbClr val="5F5F5F"/>
            </a:solidFill>
            <a:round/>
            <a:headEnd/>
            <a:tailEnd/>
          </a:ln>
        </p:spPr>
        <p:txBody>
          <a:bodyPr wrap="none" anchor="ctr"/>
          <a:lstStyle/>
          <a:p>
            <a:pPr algn="ctr" eaLnBrk="0" hangingPunct="0">
              <a:defRPr/>
            </a:pPr>
            <a:endParaRPr lang="en-US">
              <a:cs typeface="Arial" charset="0"/>
            </a:endParaRPr>
          </a:p>
        </p:txBody>
      </p:sp>
      <p:sp>
        <p:nvSpPr>
          <p:cNvPr id="22549" name="Freeform 22">
            <a:extLst>
              <a:ext uri="{FF2B5EF4-FFF2-40B4-BE49-F238E27FC236}">
                <a16:creationId xmlns:a16="http://schemas.microsoft.com/office/drawing/2014/main" id="{4E65A26A-5908-49D0-BC18-1DCD06A70570}"/>
              </a:ext>
            </a:extLst>
          </p:cNvPr>
          <p:cNvSpPr>
            <a:spLocks/>
          </p:cNvSpPr>
          <p:nvPr/>
        </p:nvSpPr>
        <p:spPr bwMode="auto">
          <a:xfrm>
            <a:off x="6251575" y="5178425"/>
            <a:ext cx="184150" cy="146050"/>
          </a:xfrm>
          <a:custGeom>
            <a:avLst/>
            <a:gdLst>
              <a:gd name="T0" fmla="*/ 2147483647 w 185"/>
              <a:gd name="T1" fmla="*/ 2147483647 h 131"/>
              <a:gd name="T2" fmla="*/ 0 w 185"/>
              <a:gd name="T3" fmla="*/ 2147483647 h 131"/>
              <a:gd name="T4" fmla="*/ 2147483647 w 185"/>
              <a:gd name="T5" fmla="*/ 2147483647 h 131"/>
              <a:gd name="T6" fmla="*/ 2147483647 w 185"/>
              <a:gd name="T7" fmla="*/ 2147483647 h 131"/>
              <a:gd name="T8" fmla="*/ 2147483647 w 185"/>
              <a:gd name="T9" fmla="*/ 2147483647 h 131"/>
              <a:gd name="T10" fmla="*/ 2147483647 w 185"/>
              <a:gd name="T11" fmla="*/ 2147483647 h 131"/>
              <a:gd name="T12" fmla="*/ 2147483647 w 185"/>
              <a:gd name="T13" fmla="*/ 0 h 131"/>
              <a:gd name="T14" fmla="*/ 2147483647 w 185"/>
              <a:gd name="T15" fmla="*/ 0 h 131"/>
              <a:gd name="T16" fmla="*/ 2147483647 w 185"/>
              <a:gd name="T17" fmla="*/ 2147483647 h 1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5"/>
              <a:gd name="T28" fmla="*/ 0 h 131"/>
              <a:gd name="T29" fmla="*/ 185 w 185"/>
              <a:gd name="T30" fmla="*/ 131 h 1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5" h="131">
                <a:moveTo>
                  <a:pt x="44" y="36"/>
                </a:moveTo>
                <a:lnTo>
                  <a:pt x="0" y="129"/>
                </a:lnTo>
                <a:lnTo>
                  <a:pt x="98" y="131"/>
                </a:lnTo>
                <a:lnTo>
                  <a:pt x="129" y="93"/>
                </a:lnTo>
                <a:lnTo>
                  <a:pt x="182" y="87"/>
                </a:lnTo>
                <a:lnTo>
                  <a:pt x="185" y="29"/>
                </a:lnTo>
                <a:lnTo>
                  <a:pt x="115" y="0"/>
                </a:lnTo>
                <a:lnTo>
                  <a:pt x="63" y="0"/>
                </a:lnTo>
                <a:lnTo>
                  <a:pt x="44" y="36"/>
                </a:lnTo>
                <a:close/>
              </a:path>
            </a:pathLst>
          </a:custGeom>
          <a:solidFill>
            <a:schemeClr val="bg2"/>
          </a:solidFill>
          <a:ln w="3175">
            <a:solidFill>
              <a:srgbClr val="5F5F5F"/>
            </a:solidFill>
            <a:round/>
            <a:headEnd/>
            <a:tailEnd/>
          </a:ln>
        </p:spPr>
        <p:txBody>
          <a:bodyPr wrap="none" anchor="ct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550" name="Freeform 23">
            <a:extLst>
              <a:ext uri="{FF2B5EF4-FFF2-40B4-BE49-F238E27FC236}">
                <a16:creationId xmlns:a16="http://schemas.microsoft.com/office/drawing/2014/main" id="{0D478C58-0882-4014-ADCF-BE1B980FEDA9}"/>
              </a:ext>
            </a:extLst>
          </p:cNvPr>
          <p:cNvSpPr>
            <a:spLocks/>
          </p:cNvSpPr>
          <p:nvPr/>
        </p:nvSpPr>
        <p:spPr bwMode="auto">
          <a:xfrm>
            <a:off x="5686425" y="5178425"/>
            <a:ext cx="628650" cy="560388"/>
          </a:xfrm>
          <a:custGeom>
            <a:avLst/>
            <a:gdLst>
              <a:gd name="T0" fmla="*/ 2147483647 w 633"/>
              <a:gd name="T1" fmla="*/ 0 h 501"/>
              <a:gd name="T2" fmla="*/ 2147483647 w 633"/>
              <a:gd name="T3" fmla="*/ 2147483647 h 501"/>
              <a:gd name="T4" fmla="*/ 2147483647 w 633"/>
              <a:gd name="T5" fmla="*/ 2147483647 h 501"/>
              <a:gd name="T6" fmla="*/ 2147483647 w 633"/>
              <a:gd name="T7" fmla="*/ 2147483647 h 501"/>
              <a:gd name="T8" fmla="*/ 2147483647 w 633"/>
              <a:gd name="T9" fmla="*/ 2147483647 h 501"/>
              <a:gd name="T10" fmla="*/ 2147483647 w 633"/>
              <a:gd name="T11" fmla="*/ 2147483647 h 501"/>
              <a:gd name="T12" fmla="*/ 2147483647 w 633"/>
              <a:gd name="T13" fmla="*/ 2147483647 h 501"/>
              <a:gd name="T14" fmla="*/ 2147483647 w 633"/>
              <a:gd name="T15" fmla="*/ 2147483647 h 501"/>
              <a:gd name="T16" fmla="*/ 2147483647 w 633"/>
              <a:gd name="T17" fmla="*/ 2147483647 h 501"/>
              <a:gd name="T18" fmla="*/ 2147483647 w 633"/>
              <a:gd name="T19" fmla="*/ 2147483647 h 501"/>
              <a:gd name="T20" fmla="*/ 2147483647 w 633"/>
              <a:gd name="T21" fmla="*/ 2147483647 h 501"/>
              <a:gd name="T22" fmla="*/ 2147483647 w 633"/>
              <a:gd name="T23" fmla="*/ 2147483647 h 501"/>
              <a:gd name="T24" fmla="*/ 2147483647 w 633"/>
              <a:gd name="T25" fmla="*/ 2147483647 h 501"/>
              <a:gd name="T26" fmla="*/ 2147483647 w 633"/>
              <a:gd name="T27" fmla="*/ 2147483647 h 501"/>
              <a:gd name="T28" fmla="*/ 2147483647 w 633"/>
              <a:gd name="T29" fmla="*/ 2147483647 h 501"/>
              <a:gd name="T30" fmla="*/ 2147483647 w 633"/>
              <a:gd name="T31" fmla="*/ 2147483647 h 501"/>
              <a:gd name="T32" fmla="*/ 2147483647 w 633"/>
              <a:gd name="T33" fmla="*/ 2147483647 h 501"/>
              <a:gd name="T34" fmla="*/ 2147483647 w 633"/>
              <a:gd name="T35" fmla="*/ 2147483647 h 501"/>
              <a:gd name="T36" fmla="*/ 2147483647 w 633"/>
              <a:gd name="T37" fmla="*/ 2147483647 h 501"/>
              <a:gd name="T38" fmla="*/ 2147483647 w 633"/>
              <a:gd name="T39" fmla="*/ 2147483647 h 501"/>
              <a:gd name="T40" fmla="*/ 2147483647 w 633"/>
              <a:gd name="T41" fmla="*/ 2147483647 h 501"/>
              <a:gd name="T42" fmla="*/ 2147483647 w 633"/>
              <a:gd name="T43" fmla="*/ 2147483647 h 501"/>
              <a:gd name="T44" fmla="*/ 2147483647 w 633"/>
              <a:gd name="T45" fmla="*/ 2147483647 h 501"/>
              <a:gd name="T46" fmla="*/ 2147483647 w 633"/>
              <a:gd name="T47" fmla="*/ 2147483647 h 501"/>
              <a:gd name="T48" fmla="*/ 2147483647 w 633"/>
              <a:gd name="T49" fmla="*/ 2147483647 h 501"/>
              <a:gd name="T50" fmla="*/ 2147483647 w 633"/>
              <a:gd name="T51" fmla="*/ 2147483647 h 501"/>
              <a:gd name="T52" fmla="*/ 2147483647 w 633"/>
              <a:gd name="T53" fmla="*/ 2147483647 h 501"/>
              <a:gd name="T54" fmla="*/ 2147483647 w 633"/>
              <a:gd name="T55" fmla="*/ 2147483647 h 501"/>
              <a:gd name="T56" fmla="*/ 0 w 633"/>
              <a:gd name="T57" fmla="*/ 2147483647 h 501"/>
              <a:gd name="T58" fmla="*/ 2147483647 w 633"/>
              <a:gd name="T59" fmla="*/ 2147483647 h 501"/>
              <a:gd name="T60" fmla="*/ 2147483647 w 633"/>
              <a:gd name="T61" fmla="*/ 2147483647 h 501"/>
              <a:gd name="T62" fmla="*/ 2147483647 w 633"/>
              <a:gd name="T63" fmla="*/ 2147483647 h 501"/>
              <a:gd name="T64" fmla="*/ 2147483647 w 633"/>
              <a:gd name="T65" fmla="*/ 2147483647 h 501"/>
              <a:gd name="T66" fmla="*/ 2147483647 w 633"/>
              <a:gd name="T67" fmla="*/ 2147483647 h 501"/>
              <a:gd name="T68" fmla="*/ 2147483647 w 633"/>
              <a:gd name="T69" fmla="*/ 0 h 50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633"/>
              <a:gd name="T106" fmla="*/ 0 h 501"/>
              <a:gd name="T107" fmla="*/ 633 w 633"/>
              <a:gd name="T108" fmla="*/ 501 h 50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633" h="501">
                <a:moveTo>
                  <a:pt x="633" y="0"/>
                </a:moveTo>
                <a:lnTo>
                  <a:pt x="567" y="128"/>
                </a:lnTo>
                <a:lnTo>
                  <a:pt x="540" y="128"/>
                </a:lnTo>
                <a:lnTo>
                  <a:pt x="524" y="191"/>
                </a:lnTo>
                <a:lnTo>
                  <a:pt x="500" y="181"/>
                </a:lnTo>
                <a:lnTo>
                  <a:pt x="473" y="227"/>
                </a:lnTo>
                <a:lnTo>
                  <a:pt x="477" y="496"/>
                </a:lnTo>
                <a:lnTo>
                  <a:pt x="446" y="501"/>
                </a:lnTo>
                <a:lnTo>
                  <a:pt x="370" y="397"/>
                </a:lnTo>
                <a:lnTo>
                  <a:pt x="356" y="394"/>
                </a:lnTo>
                <a:lnTo>
                  <a:pt x="344" y="392"/>
                </a:lnTo>
                <a:lnTo>
                  <a:pt x="320" y="388"/>
                </a:lnTo>
                <a:lnTo>
                  <a:pt x="179" y="472"/>
                </a:lnTo>
                <a:lnTo>
                  <a:pt x="177" y="453"/>
                </a:lnTo>
                <a:lnTo>
                  <a:pt x="176" y="434"/>
                </a:lnTo>
                <a:lnTo>
                  <a:pt x="158" y="418"/>
                </a:lnTo>
                <a:lnTo>
                  <a:pt x="165" y="404"/>
                </a:lnTo>
                <a:lnTo>
                  <a:pt x="185" y="383"/>
                </a:lnTo>
                <a:lnTo>
                  <a:pt x="204" y="383"/>
                </a:lnTo>
                <a:lnTo>
                  <a:pt x="206" y="365"/>
                </a:lnTo>
                <a:lnTo>
                  <a:pt x="180" y="365"/>
                </a:lnTo>
                <a:lnTo>
                  <a:pt x="177" y="352"/>
                </a:lnTo>
                <a:lnTo>
                  <a:pt x="187" y="353"/>
                </a:lnTo>
                <a:lnTo>
                  <a:pt x="194" y="347"/>
                </a:lnTo>
                <a:lnTo>
                  <a:pt x="182" y="340"/>
                </a:lnTo>
                <a:lnTo>
                  <a:pt x="212" y="339"/>
                </a:lnTo>
                <a:lnTo>
                  <a:pt x="189" y="294"/>
                </a:lnTo>
                <a:lnTo>
                  <a:pt x="51" y="284"/>
                </a:lnTo>
                <a:lnTo>
                  <a:pt x="0" y="166"/>
                </a:lnTo>
                <a:lnTo>
                  <a:pt x="45" y="150"/>
                </a:lnTo>
                <a:lnTo>
                  <a:pt x="61" y="126"/>
                </a:lnTo>
                <a:lnTo>
                  <a:pt x="105" y="85"/>
                </a:lnTo>
                <a:lnTo>
                  <a:pt x="117" y="53"/>
                </a:lnTo>
                <a:lnTo>
                  <a:pt x="117" y="5"/>
                </a:lnTo>
                <a:lnTo>
                  <a:pt x="633" y="0"/>
                </a:lnTo>
                <a:close/>
              </a:path>
            </a:pathLst>
          </a:custGeom>
          <a:solidFill>
            <a:srgbClr val="66CCFF"/>
          </a:solidFill>
          <a:ln w="3175">
            <a:solidFill>
              <a:srgbClr val="5F5F5F"/>
            </a:solidFill>
            <a:round/>
            <a:headEnd/>
            <a:tailEnd/>
          </a:ln>
        </p:spPr>
        <p:txBody>
          <a:bodyPr wrap="none" anchor="ct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551" name="Freeform 24">
            <a:extLst>
              <a:ext uri="{FF2B5EF4-FFF2-40B4-BE49-F238E27FC236}">
                <a16:creationId xmlns:a16="http://schemas.microsoft.com/office/drawing/2014/main" id="{B9989A91-C8BD-4B84-A992-2F2CEB2591F5}"/>
              </a:ext>
            </a:extLst>
          </p:cNvPr>
          <p:cNvSpPr>
            <a:spLocks/>
          </p:cNvSpPr>
          <p:nvPr/>
        </p:nvSpPr>
        <p:spPr bwMode="auto">
          <a:xfrm>
            <a:off x="5370513" y="5494338"/>
            <a:ext cx="681037" cy="887412"/>
          </a:xfrm>
          <a:custGeom>
            <a:avLst/>
            <a:gdLst>
              <a:gd name="T0" fmla="*/ 2147483647 w 687"/>
              <a:gd name="T1" fmla="*/ 2147483647 h 796"/>
              <a:gd name="T2" fmla="*/ 2147483647 w 687"/>
              <a:gd name="T3" fmla="*/ 2147483647 h 796"/>
              <a:gd name="T4" fmla="*/ 2147483647 w 687"/>
              <a:gd name="T5" fmla="*/ 2147483647 h 796"/>
              <a:gd name="T6" fmla="*/ 2147483647 w 687"/>
              <a:gd name="T7" fmla="*/ 2147483647 h 796"/>
              <a:gd name="T8" fmla="*/ 2147483647 w 687"/>
              <a:gd name="T9" fmla="*/ 2147483647 h 796"/>
              <a:gd name="T10" fmla="*/ 2147483647 w 687"/>
              <a:gd name="T11" fmla="*/ 2147483647 h 796"/>
              <a:gd name="T12" fmla="*/ 2147483647 w 687"/>
              <a:gd name="T13" fmla="*/ 2147483647 h 796"/>
              <a:gd name="T14" fmla="*/ 2147483647 w 687"/>
              <a:gd name="T15" fmla="*/ 2147483647 h 796"/>
              <a:gd name="T16" fmla="*/ 2147483647 w 687"/>
              <a:gd name="T17" fmla="*/ 2147483647 h 796"/>
              <a:gd name="T18" fmla="*/ 2147483647 w 687"/>
              <a:gd name="T19" fmla="*/ 2147483647 h 796"/>
              <a:gd name="T20" fmla="*/ 2147483647 w 687"/>
              <a:gd name="T21" fmla="*/ 2147483647 h 796"/>
              <a:gd name="T22" fmla="*/ 2147483647 w 687"/>
              <a:gd name="T23" fmla="*/ 2147483647 h 796"/>
              <a:gd name="T24" fmla="*/ 2147483647 w 687"/>
              <a:gd name="T25" fmla="*/ 2147483647 h 796"/>
              <a:gd name="T26" fmla="*/ 2147483647 w 687"/>
              <a:gd name="T27" fmla="*/ 2147483647 h 796"/>
              <a:gd name="T28" fmla="*/ 2147483647 w 687"/>
              <a:gd name="T29" fmla="*/ 2147483647 h 796"/>
              <a:gd name="T30" fmla="*/ 2147483647 w 687"/>
              <a:gd name="T31" fmla="*/ 2147483647 h 796"/>
              <a:gd name="T32" fmla="*/ 2147483647 w 687"/>
              <a:gd name="T33" fmla="*/ 2147483647 h 796"/>
              <a:gd name="T34" fmla="*/ 2147483647 w 687"/>
              <a:gd name="T35" fmla="*/ 2147483647 h 796"/>
              <a:gd name="T36" fmla="*/ 2147483647 w 687"/>
              <a:gd name="T37" fmla="*/ 2147483647 h 796"/>
              <a:gd name="T38" fmla="*/ 2147483647 w 687"/>
              <a:gd name="T39" fmla="*/ 2147483647 h 796"/>
              <a:gd name="T40" fmla="*/ 2147483647 w 687"/>
              <a:gd name="T41" fmla="*/ 2147483647 h 796"/>
              <a:gd name="T42" fmla="*/ 0 w 687"/>
              <a:gd name="T43" fmla="*/ 2147483647 h 796"/>
              <a:gd name="T44" fmla="*/ 2147483647 w 687"/>
              <a:gd name="T45" fmla="*/ 2147483647 h 796"/>
              <a:gd name="T46" fmla="*/ 2147483647 w 687"/>
              <a:gd name="T47" fmla="*/ 2147483647 h 796"/>
              <a:gd name="T48" fmla="*/ 2147483647 w 687"/>
              <a:gd name="T49" fmla="*/ 2147483647 h 796"/>
              <a:gd name="T50" fmla="*/ 2147483647 w 687"/>
              <a:gd name="T51" fmla="*/ 2147483647 h 796"/>
              <a:gd name="T52" fmla="*/ 2147483647 w 687"/>
              <a:gd name="T53" fmla="*/ 2147483647 h 796"/>
              <a:gd name="T54" fmla="*/ 2147483647 w 687"/>
              <a:gd name="T55" fmla="*/ 0 h 796"/>
              <a:gd name="T56" fmla="*/ 2147483647 w 687"/>
              <a:gd name="T57" fmla="*/ 2147483647 h 796"/>
              <a:gd name="T58" fmla="*/ 2147483647 w 687"/>
              <a:gd name="T59" fmla="*/ 2147483647 h 796"/>
              <a:gd name="T60" fmla="*/ 2147483647 w 687"/>
              <a:gd name="T61" fmla="*/ 2147483647 h 796"/>
              <a:gd name="T62" fmla="*/ 2147483647 w 687"/>
              <a:gd name="T63" fmla="*/ 2147483647 h 796"/>
              <a:gd name="T64" fmla="*/ 2147483647 w 687"/>
              <a:gd name="T65" fmla="*/ 2147483647 h 796"/>
              <a:gd name="T66" fmla="*/ 2147483647 w 687"/>
              <a:gd name="T67" fmla="*/ 2147483647 h 796"/>
              <a:gd name="T68" fmla="*/ 2147483647 w 687"/>
              <a:gd name="T69" fmla="*/ 2147483647 h 796"/>
              <a:gd name="T70" fmla="*/ 2147483647 w 687"/>
              <a:gd name="T71" fmla="*/ 2147483647 h 796"/>
              <a:gd name="T72" fmla="*/ 2147483647 w 687"/>
              <a:gd name="T73" fmla="*/ 2147483647 h 796"/>
              <a:gd name="T74" fmla="*/ 2147483647 w 687"/>
              <a:gd name="T75" fmla="*/ 2147483647 h 796"/>
              <a:gd name="T76" fmla="*/ 2147483647 w 687"/>
              <a:gd name="T77" fmla="*/ 2147483647 h 796"/>
              <a:gd name="T78" fmla="*/ 2147483647 w 687"/>
              <a:gd name="T79" fmla="*/ 2147483647 h 796"/>
              <a:gd name="T80" fmla="*/ 2147483647 w 687"/>
              <a:gd name="T81" fmla="*/ 2147483647 h 796"/>
              <a:gd name="T82" fmla="*/ 2147483647 w 687"/>
              <a:gd name="T83" fmla="*/ 2147483647 h 796"/>
              <a:gd name="T84" fmla="*/ 2147483647 w 687"/>
              <a:gd name="T85" fmla="*/ 2147483647 h 796"/>
              <a:gd name="T86" fmla="*/ 2147483647 w 687"/>
              <a:gd name="T87" fmla="*/ 2147483647 h 796"/>
              <a:gd name="T88" fmla="*/ 2147483647 w 687"/>
              <a:gd name="T89" fmla="*/ 2147483647 h 79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687"/>
              <a:gd name="T136" fmla="*/ 0 h 796"/>
              <a:gd name="T137" fmla="*/ 687 w 687"/>
              <a:gd name="T138" fmla="*/ 796 h 79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687" h="796">
                <a:moveTo>
                  <a:pt x="687" y="114"/>
                </a:moveTo>
                <a:lnTo>
                  <a:pt x="660" y="222"/>
                </a:lnTo>
                <a:lnTo>
                  <a:pt x="686" y="298"/>
                </a:lnTo>
                <a:lnTo>
                  <a:pt x="664" y="325"/>
                </a:lnTo>
                <a:lnTo>
                  <a:pt x="659" y="396"/>
                </a:lnTo>
                <a:lnTo>
                  <a:pt x="629" y="392"/>
                </a:lnTo>
                <a:lnTo>
                  <a:pt x="651" y="482"/>
                </a:lnTo>
                <a:lnTo>
                  <a:pt x="635" y="516"/>
                </a:lnTo>
                <a:lnTo>
                  <a:pt x="646" y="607"/>
                </a:lnTo>
                <a:lnTo>
                  <a:pt x="591" y="649"/>
                </a:lnTo>
                <a:lnTo>
                  <a:pt x="538" y="644"/>
                </a:lnTo>
                <a:lnTo>
                  <a:pt x="538" y="729"/>
                </a:lnTo>
                <a:lnTo>
                  <a:pt x="474" y="722"/>
                </a:lnTo>
                <a:lnTo>
                  <a:pt x="459" y="782"/>
                </a:lnTo>
                <a:lnTo>
                  <a:pt x="383" y="774"/>
                </a:lnTo>
                <a:lnTo>
                  <a:pt x="318" y="740"/>
                </a:lnTo>
                <a:lnTo>
                  <a:pt x="316" y="714"/>
                </a:lnTo>
                <a:lnTo>
                  <a:pt x="236" y="725"/>
                </a:lnTo>
                <a:lnTo>
                  <a:pt x="184" y="747"/>
                </a:lnTo>
                <a:lnTo>
                  <a:pt x="69" y="749"/>
                </a:lnTo>
                <a:lnTo>
                  <a:pt x="53" y="796"/>
                </a:lnTo>
                <a:lnTo>
                  <a:pt x="0" y="786"/>
                </a:lnTo>
                <a:lnTo>
                  <a:pt x="43" y="717"/>
                </a:lnTo>
                <a:lnTo>
                  <a:pt x="73" y="666"/>
                </a:lnTo>
                <a:lnTo>
                  <a:pt x="117" y="572"/>
                </a:lnTo>
                <a:lnTo>
                  <a:pt x="189" y="448"/>
                </a:lnTo>
                <a:lnTo>
                  <a:pt x="390" y="101"/>
                </a:lnTo>
                <a:lnTo>
                  <a:pt x="372" y="0"/>
                </a:lnTo>
                <a:lnTo>
                  <a:pt x="512" y="16"/>
                </a:lnTo>
                <a:lnTo>
                  <a:pt x="529" y="57"/>
                </a:lnTo>
                <a:lnTo>
                  <a:pt x="496" y="57"/>
                </a:lnTo>
                <a:lnTo>
                  <a:pt x="513" y="63"/>
                </a:lnTo>
                <a:lnTo>
                  <a:pt x="507" y="71"/>
                </a:lnTo>
                <a:lnTo>
                  <a:pt x="499" y="71"/>
                </a:lnTo>
                <a:lnTo>
                  <a:pt x="498" y="81"/>
                </a:lnTo>
                <a:lnTo>
                  <a:pt x="523" y="82"/>
                </a:lnTo>
                <a:lnTo>
                  <a:pt x="523" y="98"/>
                </a:lnTo>
                <a:lnTo>
                  <a:pt x="505" y="101"/>
                </a:lnTo>
                <a:lnTo>
                  <a:pt x="483" y="122"/>
                </a:lnTo>
                <a:lnTo>
                  <a:pt x="478" y="137"/>
                </a:lnTo>
                <a:lnTo>
                  <a:pt x="499" y="158"/>
                </a:lnTo>
                <a:lnTo>
                  <a:pt x="498" y="171"/>
                </a:lnTo>
                <a:lnTo>
                  <a:pt x="498" y="189"/>
                </a:lnTo>
                <a:lnTo>
                  <a:pt x="639" y="106"/>
                </a:lnTo>
                <a:lnTo>
                  <a:pt x="687" y="114"/>
                </a:lnTo>
                <a:close/>
              </a:path>
            </a:pathLst>
          </a:custGeom>
          <a:solidFill>
            <a:srgbClr val="95E183"/>
          </a:solidFill>
          <a:ln w="3175">
            <a:solidFill>
              <a:srgbClr val="5F5F5F"/>
            </a:solidFill>
            <a:round/>
            <a:headEnd/>
            <a:tailEnd/>
          </a:ln>
        </p:spPr>
        <p:txBody>
          <a:bodyPr wrap="none" anchor="ct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552" name="Freeform 25">
            <a:extLst>
              <a:ext uri="{FF2B5EF4-FFF2-40B4-BE49-F238E27FC236}">
                <a16:creationId xmlns:a16="http://schemas.microsoft.com/office/drawing/2014/main" id="{E77F6115-1E6D-4ABD-BB6E-8BC6CD2B678B}"/>
              </a:ext>
            </a:extLst>
          </p:cNvPr>
          <p:cNvSpPr>
            <a:spLocks/>
          </p:cNvSpPr>
          <p:nvPr/>
        </p:nvSpPr>
        <p:spPr bwMode="auto">
          <a:xfrm>
            <a:off x="4524375" y="3519488"/>
            <a:ext cx="917575" cy="466725"/>
          </a:xfrm>
          <a:custGeom>
            <a:avLst/>
            <a:gdLst>
              <a:gd name="T0" fmla="*/ 2147483647 w 926"/>
              <a:gd name="T1" fmla="*/ 2147483647 h 418"/>
              <a:gd name="T2" fmla="*/ 0 w 926"/>
              <a:gd name="T3" fmla="*/ 2147483647 h 418"/>
              <a:gd name="T4" fmla="*/ 2147483647 w 926"/>
              <a:gd name="T5" fmla="*/ 2147483647 h 418"/>
              <a:gd name="T6" fmla="*/ 2147483647 w 926"/>
              <a:gd name="T7" fmla="*/ 2147483647 h 418"/>
              <a:gd name="T8" fmla="*/ 2147483647 w 926"/>
              <a:gd name="T9" fmla="*/ 2147483647 h 418"/>
              <a:gd name="T10" fmla="*/ 2147483647 w 926"/>
              <a:gd name="T11" fmla="*/ 2147483647 h 418"/>
              <a:gd name="T12" fmla="*/ 2147483647 w 926"/>
              <a:gd name="T13" fmla="*/ 2147483647 h 418"/>
              <a:gd name="T14" fmla="*/ 2147483647 w 926"/>
              <a:gd name="T15" fmla="*/ 2147483647 h 418"/>
              <a:gd name="T16" fmla="*/ 2147483647 w 926"/>
              <a:gd name="T17" fmla="*/ 2147483647 h 418"/>
              <a:gd name="T18" fmla="*/ 2147483647 w 926"/>
              <a:gd name="T19" fmla="*/ 2147483647 h 418"/>
              <a:gd name="T20" fmla="*/ 2147483647 w 926"/>
              <a:gd name="T21" fmla="*/ 2147483647 h 418"/>
              <a:gd name="T22" fmla="*/ 2147483647 w 926"/>
              <a:gd name="T23" fmla="*/ 2147483647 h 418"/>
              <a:gd name="T24" fmla="*/ 2147483647 w 926"/>
              <a:gd name="T25" fmla="*/ 2147483647 h 418"/>
              <a:gd name="T26" fmla="*/ 2147483647 w 926"/>
              <a:gd name="T27" fmla="*/ 2147483647 h 418"/>
              <a:gd name="T28" fmla="*/ 2147483647 w 926"/>
              <a:gd name="T29" fmla="*/ 2147483647 h 418"/>
              <a:gd name="T30" fmla="*/ 2147483647 w 926"/>
              <a:gd name="T31" fmla="*/ 2147483647 h 418"/>
              <a:gd name="T32" fmla="*/ 2147483647 w 926"/>
              <a:gd name="T33" fmla="*/ 2147483647 h 418"/>
              <a:gd name="T34" fmla="*/ 2147483647 w 926"/>
              <a:gd name="T35" fmla="*/ 2147483647 h 418"/>
              <a:gd name="T36" fmla="*/ 2147483647 w 926"/>
              <a:gd name="T37" fmla="*/ 2147483647 h 418"/>
              <a:gd name="T38" fmla="*/ 2147483647 w 926"/>
              <a:gd name="T39" fmla="*/ 2147483647 h 418"/>
              <a:gd name="T40" fmla="*/ 2147483647 w 926"/>
              <a:gd name="T41" fmla="*/ 0 h 418"/>
              <a:gd name="T42" fmla="*/ 2147483647 w 926"/>
              <a:gd name="T43" fmla="*/ 2147483647 h 418"/>
              <a:gd name="T44" fmla="*/ 2147483647 w 926"/>
              <a:gd name="T45" fmla="*/ 2147483647 h 418"/>
              <a:gd name="T46" fmla="*/ 2147483647 w 926"/>
              <a:gd name="T47" fmla="*/ 2147483647 h 418"/>
              <a:gd name="T48" fmla="*/ 2147483647 w 926"/>
              <a:gd name="T49" fmla="*/ 2147483647 h 418"/>
              <a:gd name="T50" fmla="*/ 2147483647 w 926"/>
              <a:gd name="T51" fmla="*/ 2147483647 h 418"/>
              <a:gd name="T52" fmla="*/ 2147483647 w 926"/>
              <a:gd name="T53" fmla="*/ 2147483647 h 418"/>
              <a:gd name="T54" fmla="*/ 2147483647 w 926"/>
              <a:gd name="T55" fmla="*/ 2147483647 h 418"/>
              <a:gd name="T56" fmla="*/ 2147483647 w 926"/>
              <a:gd name="T57" fmla="*/ 2147483647 h 418"/>
              <a:gd name="T58" fmla="*/ 2147483647 w 926"/>
              <a:gd name="T59" fmla="*/ 2147483647 h 418"/>
              <a:gd name="T60" fmla="*/ 2147483647 w 926"/>
              <a:gd name="T61" fmla="*/ 2147483647 h 418"/>
              <a:gd name="T62" fmla="*/ 2147483647 w 926"/>
              <a:gd name="T63" fmla="*/ 2147483647 h 418"/>
              <a:gd name="T64" fmla="*/ 2147483647 w 926"/>
              <a:gd name="T65" fmla="*/ 2147483647 h 418"/>
              <a:gd name="T66" fmla="*/ 2147483647 w 926"/>
              <a:gd name="T67" fmla="*/ 2147483647 h 418"/>
              <a:gd name="T68" fmla="*/ 2147483647 w 926"/>
              <a:gd name="T69" fmla="*/ 2147483647 h 418"/>
              <a:gd name="T70" fmla="*/ 2147483647 w 926"/>
              <a:gd name="T71" fmla="*/ 2147483647 h 418"/>
              <a:gd name="T72" fmla="*/ 2147483647 w 926"/>
              <a:gd name="T73" fmla="*/ 2147483647 h 41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926"/>
              <a:gd name="T112" fmla="*/ 0 h 418"/>
              <a:gd name="T113" fmla="*/ 926 w 926"/>
              <a:gd name="T114" fmla="*/ 418 h 41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926" h="418">
                <a:moveTo>
                  <a:pt x="8" y="316"/>
                </a:moveTo>
                <a:lnTo>
                  <a:pt x="0" y="378"/>
                </a:lnTo>
                <a:lnTo>
                  <a:pt x="100" y="383"/>
                </a:lnTo>
                <a:lnTo>
                  <a:pt x="192" y="383"/>
                </a:lnTo>
                <a:lnTo>
                  <a:pt x="190" y="365"/>
                </a:lnTo>
                <a:lnTo>
                  <a:pt x="241" y="363"/>
                </a:lnTo>
                <a:lnTo>
                  <a:pt x="341" y="338"/>
                </a:lnTo>
                <a:lnTo>
                  <a:pt x="429" y="321"/>
                </a:lnTo>
                <a:lnTo>
                  <a:pt x="700" y="252"/>
                </a:lnTo>
                <a:lnTo>
                  <a:pt x="734" y="250"/>
                </a:lnTo>
                <a:lnTo>
                  <a:pt x="790" y="296"/>
                </a:lnTo>
                <a:lnTo>
                  <a:pt x="808" y="281"/>
                </a:lnTo>
                <a:lnTo>
                  <a:pt x="848" y="329"/>
                </a:lnTo>
                <a:lnTo>
                  <a:pt x="893" y="361"/>
                </a:lnTo>
                <a:lnTo>
                  <a:pt x="901" y="418"/>
                </a:lnTo>
                <a:lnTo>
                  <a:pt x="926" y="418"/>
                </a:lnTo>
                <a:lnTo>
                  <a:pt x="923" y="263"/>
                </a:lnTo>
                <a:lnTo>
                  <a:pt x="908" y="263"/>
                </a:lnTo>
                <a:lnTo>
                  <a:pt x="909" y="65"/>
                </a:lnTo>
                <a:lnTo>
                  <a:pt x="883" y="42"/>
                </a:lnTo>
                <a:lnTo>
                  <a:pt x="875" y="0"/>
                </a:lnTo>
                <a:lnTo>
                  <a:pt x="856" y="48"/>
                </a:lnTo>
                <a:lnTo>
                  <a:pt x="833" y="65"/>
                </a:lnTo>
                <a:lnTo>
                  <a:pt x="734" y="35"/>
                </a:lnTo>
                <a:lnTo>
                  <a:pt x="714" y="36"/>
                </a:lnTo>
                <a:lnTo>
                  <a:pt x="716" y="71"/>
                </a:lnTo>
                <a:lnTo>
                  <a:pt x="658" y="73"/>
                </a:lnTo>
                <a:lnTo>
                  <a:pt x="627" y="82"/>
                </a:lnTo>
                <a:lnTo>
                  <a:pt x="655" y="152"/>
                </a:lnTo>
                <a:lnTo>
                  <a:pt x="629" y="141"/>
                </a:lnTo>
                <a:lnTo>
                  <a:pt x="628" y="200"/>
                </a:lnTo>
                <a:lnTo>
                  <a:pt x="373" y="199"/>
                </a:lnTo>
                <a:lnTo>
                  <a:pt x="370" y="215"/>
                </a:lnTo>
                <a:lnTo>
                  <a:pt x="344" y="215"/>
                </a:lnTo>
                <a:lnTo>
                  <a:pt x="292" y="266"/>
                </a:lnTo>
                <a:lnTo>
                  <a:pt x="153" y="266"/>
                </a:lnTo>
                <a:lnTo>
                  <a:pt x="8" y="316"/>
                </a:lnTo>
                <a:close/>
              </a:path>
            </a:pathLst>
          </a:custGeom>
          <a:solidFill>
            <a:srgbClr val="0070C0"/>
          </a:solidFill>
          <a:ln w="3175">
            <a:solidFill>
              <a:srgbClr val="5F5F5F"/>
            </a:solidFill>
            <a:round/>
            <a:headEnd/>
            <a:tailEnd/>
          </a:ln>
        </p:spPr>
        <p:txBody>
          <a:bodyPr wrap="none" anchor="ct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1529" name="Freeform 26">
            <a:extLst>
              <a:ext uri="{FF2B5EF4-FFF2-40B4-BE49-F238E27FC236}">
                <a16:creationId xmlns:a16="http://schemas.microsoft.com/office/drawing/2014/main" id="{C0FE4999-C280-40A6-9608-174100424A58}"/>
              </a:ext>
            </a:extLst>
          </p:cNvPr>
          <p:cNvSpPr>
            <a:spLocks/>
          </p:cNvSpPr>
          <p:nvPr/>
        </p:nvSpPr>
        <p:spPr bwMode="auto">
          <a:xfrm>
            <a:off x="5745163" y="2441575"/>
            <a:ext cx="195262" cy="295275"/>
          </a:xfrm>
          <a:custGeom>
            <a:avLst/>
            <a:gdLst>
              <a:gd name="T0" fmla="*/ 2147483647 w 196"/>
              <a:gd name="T1" fmla="*/ 2147483647 h 264"/>
              <a:gd name="T2" fmla="*/ 2147483647 w 196"/>
              <a:gd name="T3" fmla="*/ 2147483647 h 264"/>
              <a:gd name="T4" fmla="*/ 2147483647 w 196"/>
              <a:gd name="T5" fmla="*/ 2147483647 h 264"/>
              <a:gd name="T6" fmla="*/ 2147483647 w 196"/>
              <a:gd name="T7" fmla="*/ 2147483647 h 264"/>
              <a:gd name="T8" fmla="*/ 0 w 196"/>
              <a:gd name="T9" fmla="*/ 2147483647 h 264"/>
              <a:gd name="T10" fmla="*/ 0 w 196"/>
              <a:gd name="T11" fmla="*/ 2147483647 h 264"/>
              <a:gd name="T12" fmla="*/ 2147483647 w 196"/>
              <a:gd name="T13" fmla="*/ 2147483647 h 264"/>
              <a:gd name="T14" fmla="*/ 2147483647 w 196"/>
              <a:gd name="T15" fmla="*/ 2147483647 h 264"/>
              <a:gd name="T16" fmla="*/ 2147483647 w 196"/>
              <a:gd name="T17" fmla="*/ 2147483647 h 264"/>
              <a:gd name="T18" fmla="*/ 2147483647 w 196"/>
              <a:gd name="T19" fmla="*/ 2147483647 h 264"/>
              <a:gd name="T20" fmla="*/ 2147483647 w 196"/>
              <a:gd name="T21" fmla="*/ 2147483647 h 264"/>
              <a:gd name="T22" fmla="*/ 2147483647 w 196"/>
              <a:gd name="T23" fmla="*/ 0 h 264"/>
              <a:gd name="T24" fmla="*/ 2147483647 w 196"/>
              <a:gd name="T25" fmla="*/ 2147483647 h 264"/>
              <a:gd name="T26" fmla="*/ 2147483647 w 196"/>
              <a:gd name="T27" fmla="*/ 2147483647 h 26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96"/>
              <a:gd name="T43" fmla="*/ 0 h 264"/>
              <a:gd name="T44" fmla="*/ 196 w 196"/>
              <a:gd name="T45" fmla="*/ 264 h 26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96" h="264">
                <a:moveTo>
                  <a:pt x="196" y="16"/>
                </a:moveTo>
                <a:lnTo>
                  <a:pt x="189" y="264"/>
                </a:lnTo>
                <a:lnTo>
                  <a:pt x="19" y="262"/>
                </a:lnTo>
                <a:lnTo>
                  <a:pt x="20" y="216"/>
                </a:lnTo>
                <a:lnTo>
                  <a:pt x="0" y="216"/>
                </a:lnTo>
                <a:lnTo>
                  <a:pt x="0" y="102"/>
                </a:lnTo>
                <a:lnTo>
                  <a:pt x="31" y="102"/>
                </a:lnTo>
                <a:lnTo>
                  <a:pt x="31" y="78"/>
                </a:lnTo>
                <a:lnTo>
                  <a:pt x="57" y="66"/>
                </a:lnTo>
                <a:lnTo>
                  <a:pt x="78" y="27"/>
                </a:lnTo>
                <a:lnTo>
                  <a:pt x="121" y="6"/>
                </a:lnTo>
                <a:cubicBezTo>
                  <a:pt x="140" y="4"/>
                  <a:pt x="151" y="2"/>
                  <a:pt x="165" y="0"/>
                </a:cubicBezTo>
                <a:lnTo>
                  <a:pt x="182" y="9"/>
                </a:lnTo>
                <a:lnTo>
                  <a:pt x="196" y="16"/>
                </a:lnTo>
                <a:close/>
              </a:path>
            </a:pathLst>
          </a:custGeom>
          <a:solidFill>
            <a:schemeClr val="accent4">
              <a:lumMod val="60000"/>
              <a:lumOff val="40000"/>
            </a:schemeClr>
          </a:solidFill>
          <a:ln w="3175">
            <a:solidFill>
              <a:srgbClr val="5F5F5F"/>
            </a:solidFill>
            <a:round/>
            <a:headEnd/>
            <a:tailEnd/>
          </a:ln>
        </p:spPr>
        <p:txBody>
          <a:bodyPr wrap="none" anchor="ctr"/>
          <a:lstStyle/>
          <a:p>
            <a:pPr algn="ctr" eaLnBrk="0" hangingPunct="0">
              <a:defRPr/>
            </a:pPr>
            <a:endParaRPr lang="en-US">
              <a:cs typeface="Arial" charset="0"/>
            </a:endParaRPr>
          </a:p>
        </p:txBody>
      </p:sp>
      <p:sp>
        <p:nvSpPr>
          <p:cNvPr id="22554" name="Freeform 28">
            <a:extLst>
              <a:ext uri="{FF2B5EF4-FFF2-40B4-BE49-F238E27FC236}">
                <a16:creationId xmlns:a16="http://schemas.microsoft.com/office/drawing/2014/main" id="{D3BAB1D4-831B-410D-A6FE-F3B31B260CAA}"/>
              </a:ext>
            </a:extLst>
          </p:cNvPr>
          <p:cNvSpPr>
            <a:spLocks/>
          </p:cNvSpPr>
          <p:nvPr/>
        </p:nvSpPr>
        <p:spPr bwMode="auto">
          <a:xfrm>
            <a:off x="3322638" y="2078038"/>
            <a:ext cx="3889375" cy="74612"/>
          </a:xfrm>
          <a:custGeom>
            <a:avLst/>
            <a:gdLst>
              <a:gd name="T0" fmla="*/ 0 w 4219"/>
              <a:gd name="T1" fmla="*/ 0 h 72"/>
              <a:gd name="T2" fmla="*/ 2147483647 w 4219"/>
              <a:gd name="T3" fmla="*/ 2147483647 h 72"/>
              <a:gd name="T4" fmla="*/ 2147483647 w 4219"/>
              <a:gd name="T5" fmla="*/ 2147483647 h 72"/>
              <a:gd name="T6" fmla="*/ 2147483647 w 4219"/>
              <a:gd name="T7" fmla="*/ 2147483647 h 72"/>
              <a:gd name="T8" fmla="*/ 0 60000 65536"/>
              <a:gd name="T9" fmla="*/ 0 60000 65536"/>
              <a:gd name="T10" fmla="*/ 0 60000 65536"/>
              <a:gd name="T11" fmla="*/ 0 60000 65536"/>
              <a:gd name="T12" fmla="*/ 0 w 4219"/>
              <a:gd name="T13" fmla="*/ 0 h 72"/>
              <a:gd name="T14" fmla="*/ 4219 w 4219"/>
              <a:gd name="T15" fmla="*/ 72 h 72"/>
            </a:gdLst>
            <a:ahLst/>
            <a:cxnLst>
              <a:cxn ang="T8">
                <a:pos x="T0" y="T1"/>
              </a:cxn>
              <a:cxn ang="T9">
                <a:pos x="T2" y="T3"/>
              </a:cxn>
              <a:cxn ang="T10">
                <a:pos x="T4" y="T5"/>
              </a:cxn>
              <a:cxn ang="T11">
                <a:pos x="T6" y="T7"/>
              </a:cxn>
            </a:cxnLst>
            <a:rect l="T12" t="T13" r="T14" b="T15"/>
            <a:pathLst>
              <a:path w="4219" h="72">
                <a:moveTo>
                  <a:pt x="0" y="0"/>
                </a:moveTo>
                <a:lnTo>
                  <a:pt x="2306" y="72"/>
                </a:lnTo>
                <a:lnTo>
                  <a:pt x="2306" y="22"/>
                </a:lnTo>
                <a:lnTo>
                  <a:pt x="4219" y="58"/>
                </a:lnTo>
              </a:path>
            </a:pathLst>
          </a:custGeom>
          <a:noFill/>
          <a:ln w="3175">
            <a:solidFill>
              <a:srgbClr val="777777"/>
            </a:solidFill>
            <a:prstDash val="dash"/>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1531" name="Line 29">
            <a:extLst>
              <a:ext uri="{FF2B5EF4-FFF2-40B4-BE49-F238E27FC236}">
                <a16:creationId xmlns:a16="http://schemas.microsoft.com/office/drawing/2014/main" id="{0298D773-4602-4404-8542-335936BBF0F8}"/>
              </a:ext>
            </a:extLst>
          </p:cNvPr>
          <p:cNvSpPr>
            <a:spLocks noChangeShapeType="1"/>
          </p:cNvSpPr>
          <p:nvPr/>
        </p:nvSpPr>
        <p:spPr bwMode="auto">
          <a:xfrm flipH="1">
            <a:off x="5387975" y="2152650"/>
            <a:ext cx="53975" cy="4249738"/>
          </a:xfrm>
          <a:prstGeom prst="line">
            <a:avLst/>
          </a:prstGeom>
          <a:noFill/>
          <a:ln w="3175">
            <a:solidFill>
              <a:srgbClr val="66FFFF"/>
            </a:solidFill>
            <a:prstDash val="dash"/>
            <a:round/>
            <a:headEnd/>
            <a:tailEnd/>
          </a:ln>
          <a:effectLst>
            <a:outerShdw blurRad="50800" dist="38100" dir="2700000" algn="tl" rotWithShape="0">
              <a:prstClr val="black">
                <a:alpha val="40000"/>
              </a:prstClr>
            </a:outerShdw>
          </a:effectLst>
        </p:spPr>
        <p:txBody>
          <a:bodyPr wrap="none" anchor="ctr"/>
          <a:lstStyle/>
          <a:p>
            <a:pPr>
              <a:defRPr/>
            </a:pPr>
            <a:endParaRPr lang="en-US">
              <a:cs typeface="Arial" charset="0"/>
            </a:endParaRPr>
          </a:p>
        </p:txBody>
      </p:sp>
      <p:sp>
        <p:nvSpPr>
          <p:cNvPr id="22556" name="Freeform 30">
            <a:extLst>
              <a:ext uri="{FF2B5EF4-FFF2-40B4-BE49-F238E27FC236}">
                <a16:creationId xmlns:a16="http://schemas.microsoft.com/office/drawing/2014/main" id="{6714F050-A3C5-4CDA-BFFF-77502D0DCC76}"/>
              </a:ext>
            </a:extLst>
          </p:cNvPr>
          <p:cNvSpPr>
            <a:spLocks/>
          </p:cNvSpPr>
          <p:nvPr/>
        </p:nvSpPr>
        <p:spPr bwMode="auto">
          <a:xfrm>
            <a:off x="3317875" y="4237038"/>
            <a:ext cx="3889375" cy="231775"/>
          </a:xfrm>
          <a:custGeom>
            <a:avLst/>
            <a:gdLst>
              <a:gd name="T0" fmla="*/ 0 w 4219"/>
              <a:gd name="T1" fmla="*/ 2147483647 h 225"/>
              <a:gd name="T2" fmla="*/ 2147483647 w 4219"/>
              <a:gd name="T3" fmla="*/ 2147483647 h 225"/>
              <a:gd name="T4" fmla="*/ 2147483647 w 4219"/>
              <a:gd name="T5" fmla="*/ 2147483647 h 225"/>
              <a:gd name="T6" fmla="*/ 2147483647 w 4219"/>
              <a:gd name="T7" fmla="*/ 2147483647 h 225"/>
              <a:gd name="T8" fmla="*/ 2147483647 w 4219"/>
              <a:gd name="T9" fmla="*/ 2147483647 h 225"/>
              <a:gd name="T10" fmla="*/ 2147483647 w 4219"/>
              <a:gd name="T11" fmla="*/ 2147483647 h 225"/>
              <a:gd name="T12" fmla="*/ 2147483647 w 4219"/>
              <a:gd name="T13" fmla="*/ 2147483647 h 225"/>
              <a:gd name="T14" fmla="*/ 2147483647 w 4219"/>
              <a:gd name="T15" fmla="*/ 2147483647 h 225"/>
              <a:gd name="T16" fmla="*/ 2147483647 w 4219"/>
              <a:gd name="T17" fmla="*/ 2147483647 h 225"/>
              <a:gd name="T18" fmla="*/ 2147483647 w 4219"/>
              <a:gd name="T19" fmla="*/ 2147483647 h 225"/>
              <a:gd name="T20" fmla="*/ 2147483647 w 4219"/>
              <a:gd name="T21" fmla="*/ 2147483647 h 225"/>
              <a:gd name="T22" fmla="*/ 2147483647 w 4219"/>
              <a:gd name="T23" fmla="*/ 2147483647 h 225"/>
              <a:gd name="T24" fmla="*/ 2147483647 w 4219"/>
              <a:gd name="T25" fmla="*/ 2147483647 h 225"/>
              <a:gd name="T26" fmla="*/ 2147483647 w 4219"/>
              <a:gd name="T27" fmla="*/ 2147483647 h 225"/>
              <a:gd name="T28" fmla="*/ 2147483647 w 4219"/>
              <a:gd name="T29" fmla="*/ 2147483647 h 225"/>
              <a:gd name="T30" fmla="*/ 2147483647 w 4219"/>
              <a:gd name="T31" fmla="*/ 2147483647 h 225"/>
              <a:gd name="T32" fmla="*/ 2147483647 w 4219"/>
              <a:gd name="T33" fmla="*/ 2147483647 h 225"/>
              <a:gd name="T34" fmla="*/ 2147483647 w 4219"/>
              <a:gd name="T35" fmla="*/ 2147483647 h 225"/>
              <a:gd name="T36" fmla="*/ 2147483647 w 4219"/>
              <a:gd name="T37" fmla="*/ 2147483647 h 225"/>
              <a:gd name="T38" fmla="*/ 2147483647 w 4219"/>
              <a:gd name="T39" fmla="*/ 2147483647 h 225"/>
              <a:gd name="T40" fmla="*/ 2147483647 w 4219"/>
              <a:gd name="T41" fmla="*/ 2147483647 h 225"/>
              <a:gd name="T42" fmla="*/ 2147483647 w 4219"/>
              <a:gd name="T43" fmla="*/ 2147483647 h 225"/>
              <a:gd name="T44" fmla="*/ 2147483647 w 4219"/>
              <a:gd name="T45" fmla="*/ 2147483647 h 225"/>
              <a:gd name="T46" fmla="*/ 2147483647 w 4219"/>
              <a:gd name="T47" fmla="*/ 2147483647 h 225"/>
              <a:gd name="T48" fmla="*/ 2147483647 w 4219"/>
              <a:gd name="T49" fmla="*/ 0 h 22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219"/>
              <a:gd name="T76" fmla="*/ 0 h 225"/>
              <a:gd name="T77" fmla="*/ 4219 w 4219"/>
              <a:gd name="T78" fmla="*/ 225 h 22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219" h="225">
                <a:moveTo>
                  <a:pt x="0" y="225"/>
                </a:moveTo>
                <a:lnTo>
                  <a:pt x="293" y="197"/>
                </a:lnTo>
                <a:lnTo>
                  <a:pt x="345" y="177"/>
                </a:lnTo>
                <a:lnTo>
                  <a:pt x="422" y="139"/>
                </a:lnTo>
                <a:lnTo>
                  <a:pt x="461" y="120"/>
                </a:lnTo>
                <a:lnTo>
                  <a:pt x="499" y="120"/>
                </a:lnTo>
                <a:lnTo>
                  <a:pt x="557" y="120"/>
                </a:lnTo>
                <a:lnTo>
                  <a:pt x="633" y="101"/>
                </a:lnTo>
                <a:lnTo>
                  <a:pt x="840" y="115"/>
                </a:lnTo>
                <a:lnTo>
                  <a:pt x="2054" y="110"/>
                </a:lnTo>
                <a:lnTo>
                  <a:pt x="2621" y="120"/>
                </a:lnTo>
                <a:lnTo>
                  <a:pt x="2769" y="129"/>
                </a:lnTo>
                <a:lnTo>
                  <a:pt x="2880" y="96"/>
                </a:lnTo>
                <a:lnTo>
                  <a:pt x="3000" y="96"/>
                </a:lnTo>
                <a:lnTo>
                  <a:pt x="3182" y="67"/>
                </a:lnTo>
                <a:lnTo>
                  <a:pt x="3273" y="67"/>
                </a:lnTo>
                <a:lnTo>
                  <a:pt x="3523" y="43"/>
                </a:lnTo>
                <a:lnTo>
                  <a:pt x="3749" y="62"/>
                </a:lnTo>
                <a:lnTo>
                  <a:pt x="3811" y="86"/>
                </a:lnTo>
                <a:lnTo>
                  <a:pt x="3845" y="86"/>
                </a:lnTo>
                <a:lnTo>
                  <a:pt x="3907" y="57"/>
                </a:lnTo>
                <a:lnTo>
                  <a:pt x="4104" y="14"/>
                </a:lnTo>
                <a:lnTo>
                  <a:pt x="4161" y="48"/>
                </a:lnTo>
                <a:lnTo>
                  <a:pt x="4190" y="29"/>
                </a:lnTo>
                <a:lnTo>
                  <a:pt x="4219" y="0"/>
                </a:lnTo>
              </a:path>
            </a:pathLst>
          </a:custGeom>
          <a:noFill/>
          <a:ln w="3175">
            <a:solidFill>
              <a:srgbClr val="777777"/>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557" name="Freeform 31">
            <a:extLst>
              <a:ext uri="{FF2B5EF4-FFF2-40B4-BE49-F238E27FC236}">
                <a16:creationId xmlns:a16="http://schemas.microsoft.com/office/drawing/2014/main" id="{C0C58C5E-40BF-4B9B-B8EC-8B2EF18CD3BA}"/>
              </a:ext>
            </a:extLst>
          </p:cNvPr>
          <p:cNvSpPr>
            <a:spLocks/>
          </p:cNvSpPr>
          <p:nvPr/>
        </p:nvSpPr>
        <p:spPr bwMode="auto">
          <a:xfrm>
            <a:off x="3300413" y="5157788"/>
            <a:ext cx="3862387" cy="371475"/>
          </a:xfrm>
          <a:custGeom>
            <a:avLst/>
            <a:gdLst>
              <a:gd name="T0" fmla="*/ 0 w 4190"/>
              <a:gd name="T1" fmla="*/ 2147483647 h 360"/>
              <a:gd name="T2" fmla="*/ 2147483647 w 4190"/>
              <a:gd name="T3" fmla="*/ 2147483647 h 360"/>
              <a:gd name="T4" fmla="*/ 2147483647 w 4190"/>
              <a:gd name="T5" fmla="*/ 2147483647 h 360"/>
              <a:gd name="T6" fmla="*/ 2147483647 w 4190"/>
              <a:gd name="T7" fmla="*/ 2147483647 h 360"/>
              <a:gd name="T8" fmla="*/ 2147483647 w 4190"/>
              <a:gd name="T9" fmla="*/ 2147483647 h 360"/>
              <a:gd name="T10" fmla="*/ 2147483647 w 4190"/>
              <a:gd name="T11" fmla="*/ 2147483647 h 360"/>
              <a:gd name="T12" fmla="*/ 2147483647 w 4190"/>
              <a:gd name="T13" fmla="*/ 2147483647 h 360"/>
              <a:gd name="T14" fmla="*/ 2147483647 w 4190"/>
              <a:gd name="T15" fmla="*/ 2147483647 h 360"/>
              <a:gd name="T16" fmla="*/ 2147483647 w 4190"/>
              <a:gd name="T17" fmla="*/ 2147483647 h 360"/>
              <a:gd name="T18" fmla="*/ 2147483647 w 4190"/>
              <a:gd name="T19" fmla="*/ 2147483647 h 360"/>
              <a:gd name="T20" fmla="*/ 2147483647 w 4190"/>
              <a:gd name="T21" fmla="*/ 2147483647 h 360"/>
              <a:gd name="T22" fmla="*/ 2147483647 w 4190"/>
              <a:gd name="T23" fmla="*/ 2147483647 h 360"/>
              <a:gd name="T24" fmla="*/ 2147483647 w 4190"/>
              <a:gd name="T25" fmla="*/ 2147483647 h 360"/>
              <a:gd name="T26" fmla="*/ 2147483647 w 4190"/>
              <a:gd name="T27" fmla="*/ 2147483647 h 360"/>
              <a:gd name="T28" fmla="*/ 2147483647 w 4190"/>
              <a:gd name="T29" fmla="*/ 2147483647 h 360"/>
              <a:gd name="T30" fmla="*/ 2147483647 w 4190"/>
              <a:gd name="T31" fmla="*/ 2147483647 h 360"/>
              <a:gd name="T32" fmla="*/ 2147483647 w 4190"/>
              <a:gd name="T33" fmla="*/ 2147483647 h 360"/>
              <a:gd name="T34" fmla="*/ 2147483647 w 4190"/>
              <a:gd name="T35" fmla="*/ 2147483647 h 360"/>
              <a:gd name="T36" fmla="*/ 2147483647 w 4190"/>
              <a:gd name="T37" fmla="*/ 2147483647 h 360"/>
              <a:gd name="T38" fmla="*/ 2147483647 w 4190"/>
              <a:gd name="T39" fmla="*/ 2147483647 h 360"/>
              <a:gd name="T40" fmla="*/ 2147483647 w 4190"/>
              <a:gd name="T41" fmla="*/ 0 h 360"/>
              <a:gd name="T42" fmla="*/ 2147483647 w 4190"/>
              <a:gd name="T43" fmla="*/ 2147483647 h 360"/>
              <a:gd name="T44" fmla="*/ 2147483647 w 4190"/>
              <a:gd name="T45" fmla="*/ 2147483647 h 360"/>
              <a:gd name="T46" fmla="*/ 2147483647 w 4190"/>
              <a:gd name="T47" fmla="*/ 2147483647 h 360"/>
              <a:gd name="T48" fmla="*/ 2147483647 w 4190"/>
              <a:gd name="T49" fmla="*/ 2147483647 h 360"/>
              <a:gd name="T50" fmla="*/ 2147483647 w 4190"/>
              <a:gd name="T51" fmla="*/ 2147483647 h 360"/>
              <a:gd name="T52" fmla="*/ 2147483647 w 4190"/>
              <a:gd name="T53" fmla="*/ 2147483647 h 360"/>
              <a:gd name="T54" fmla="*/ 2147483647 w 4190"/>
              <a:gd name="T55" fmla="*/ 2147483647 h 360"/>
              <a:gd name="T56" fmla="*/ 2147483647 w 4190"/>
              <a:gd name="T57" fmla="*/ 2147483647 h 360"/>
              <a:gd name="T58" fmla="*/ 2147483647 w 4190"/>
              <a:gd name="T59" fmla="*/ 2147483647 h 360"/>
              <a:gd name="T60" fmla="*/ 2147483647 w 4190"/>
              <a:gd name="T61" fmla="*/ 2147483647 h 360"/>
              <a:gd name="T62" fmla="*/ 2147483647 w 4190"/>
              <a:gd name="T63" fmla="*/ 2147483647 h 360"/>
              <a:gd name="T64" fmla="*/ 2147483647 w 4190"/>
              <a:gd name="T65" fmla="*/ 2147483647 h 360"/>
              <a:gd name="T66" fmla="*/ 2147483647 w 4190"/>
              <a:gd name="T67" fmla="*/ 2147483647 h 360"/>
              <a:gd name="T68" fmla="*/ 2147483647 w 4190"/>
              <a:gd name="T69" fmla="*/ 2147483647 h 360"/>
              <a:gd name="T70" fmla="*/ 2147483647 w 4190"/>
              <a:gd name="T71" fmla="*/ 2147483647 h 360"/>
              <a:gd name="T72" fmla="*/ 2147483647 w 4190"/>
              <a:gd name="T73" fmla="*/ 2147483647 h 360"/>
              <a:gd name="T74" fmla="*/ 2147483647 w 4190"/>
              <a:gd name="T75" fmla="*/ 2147483647 h 360"/>
              <a:gd name="T76" fmla="*/ 2147483647 w 4190"/>
              <a:gd name="T77" fmla="*/ 2147483647 h 360"/>
              <a:gd name="T78" fmla="*/ 2147483647 w 4190"/>
              <a:gd name="T79" fmla="*/ 2147483647 h 36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4190"/>
              <a:gd name="T121" fmla="*/ 0 h 360"/>
              <a:gd name="T122" fmla="*/ 4190 w 4190"/>
              <a:gd name="T123" fmla="*/ 360 h 36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4190" h="360">
                <a:moveTo>
                  <a:pt x="0" y="100"/>
                </a:moveTo>
                <a:lnTo>
                  <a:pt x="76" y="81"/>
                </a:lnTo>
                <a:lnTo>
                  <a:pt x="100" y="67"/>
                </a:lnTo>
                <a:lnTo>
                  <a:pt x="153" y="81"/>
                </a:lnTo>
                <a:lnTo>
                  <a:pt x="206" y="105"/>
                </a:lnTo>
                <a:lnTo>
                  <a:pt x="302" y="148"/>
                </a:lnTo>
                <a:lnTo>
                  <a:pt x="446" y="153"/>
                </a:lnTo>
                <a:lnTo>
                  <a:pt x="523" y="153"/>
                </a:lnTo>
                <a:lnTo>
                  <a:pt x="571" y="153"/>
                </a:lnTo>
                <a:lnTo>
                  <a:pt x="604" y="148"/>
                </a:lnTo>
                <a:lnTo>
                  <a:pt x="657" y="81"/>
                </a:lnTo>
                <a:lnTo>
                  <a:pt x="739" y="81"/>
                </a:lnTo>
                <a:lnTo>
                  <a:pt x="830" y="81"/>
                </a:lnTo>
                <a:lnTo>
                  <a:pt x="916" y="62"/>
                </a:lnTo>
                <a:lnTo>
                  <a:pt x="1022" y="24"/>
                </a:lnTo>
                <a:lnTo>
                  <a:pt x="1080" y="9"/>
                </a:lnTo>
                <a:lnTo>
                  <a:pt x="1180" y="14"/>
                </a:lnTo>
                <a:lnTo>
                  <a:pt x="1334" y="38"/>
                </a:lnTo>
                <a:lnTo>
                  <a:pt x="1425" y="28"/>
                </a:lnTo>
                <a:lnTo>
                  <a:pt x="1502" y="19"/>
                </a:lnTo>
                <a:lnTo>
                  <a:pt x="1665" y="0"/>
                </a:lnTo>
                <a:lnTo>
                  <a:pt x="2006" y="4"/>
                </a:lnTo>
                <a:lnTo>
                  <a:pt x="2140" y="4"/>
                </a:lnTo>
                <a:lnTo>
                  <a:pt x="2400" y="24"/>
                </a:lnTo>
                <a:lnTo>
                  <a:pt x="2505" y="38"/>
                </a:lnTo>
                <a:lnTo>
                  <a:pt x="2659" y="57"/>
                </a:lnTo>
                <a:lnTo>
                  <a:pt x="2769" y="67"/>
                </a:lnTo>
                <a:lnTo>
                  <a:pt x="2865" y="81"/>
                </a:lnTo>
                <a:lnTo>
                  <a:pt x="3024" y="86"/>
                </a:lnTo>
                <a:lnTo>
                  <a:pt x="3153" y="91"/>
                </a:lnTo>
                <a:lnTo>
                  <a:pt x="3312" y="129"/>
                </a:lnTo>
                <a:lnTo>
                  <a:pt x="3369" y="139"/>
                </a:lnTo>
                <a:lnTo>
                  <a:pt x="3480" y="182"/>
                </a:lnTo>
                <a:lnTo>
                  <a:pt x="3561" y="230"/>
                </a:lnTo>
                <a:lnTo>
                  <a:pt x="3614" y="264"/>
                </a:lnTo>
                <a:lnTo>
                  <a:pt x="3681" y="292"/>
                </a:lnTo>
                <a:lnTo>
                  <a:pt x="3758" y="326"/>
                </a:lnTo>
                <a:lnTo>
                  <a:pt x="3955" y="350"/>
                </a:lnTo>
                <a:lnTo>
                  <a:pt x="4027" y="360"/>
                </a:lnTo>
                <a:lnTo>
                  <a:pt x="4190" y="360"/>
                </a:lnTo>
              </a:path>
            </a:pathLst>
          </a:custGeom>
          <a:noFill/>
          <a:ln w="3175">
            <a:solidFill>
              <a:srgbClr val="777777"/>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558" name="Freeform 32">
            <a:extLst>
              <a:ext uri="{FF2B5EF4-FFF2-40B4-BE49-F238E27FC236}">
                <a16:creationId xmlns:a16="http://schemas.microsoft.com/office/drawing/2014/main" id="{01A32C8A-9CAC-44F9-A7CD-690017BDC83E}"/>
              </a:ext>
            </a:extLst>
          </p:cNvPr>
          <p:cNvSpPr>
            <a:spLocks/>
          </p:cNvSpPr>
          <p:nvPr/>
        </p:nvSpPr>
        <p:spPr bwMode="auto">
          <a:xfrm>
            <a:off x="3927475" y="1006475"/>
            <a:ext cx="3284538" cy="1563688"/>
          </a:xfrm>
          <a:custGeom>
            <a:avLst/>
            <a:gdLst>
              <a:gd name="T0" fmla="*/ 0 w 2069"/>
              <a:gd name="T1" fmla="*/ 2147483647 h 985"/>
              <a:gd name="T2" fmla="*/ 2147483647 w 2069"/>
              <a:gd name="T3" fmla="*/ 2147483647 h 985"/>
              <a:gd name="T4" fmla="*/ 2147483647 w 2069"/>
              <a:gd name="T5" fmla="*/ 2147483647 h 985"/>
              <a:gd name="T6" fmla="*/ 2147483647 w 2069"/>
              <a:gd name="T7" fmla="*/ 2147483647 h 985"/>
              <a:gd name="T8" fmla="*/ 2147483647 w 2069"/>
              <a:gd name="T9" fmla="*/ 2147483647 h 985"/>
              <a:gd name="T10" fmla="*/ 2147483647 w 2069"/>
              <a:gd name="T11" fmla="*/ 2147483647 h 985"/>
              <a:gd name="T12" fmla="*/ 2147483647 w 2069"/>
              <a:gd name="T13" fmla="*/ 2147483647 h 985"/>
              <a:gd name="T14" fmla="*/ 2147483647 w 2069"/>
              <a:gd name="T15" fmla="*/ 2147483647 h 985"/>
              <a:gd name="T16" fmla="*/ 2147483647 w 2069"/>
              <a:gd name="T17" fmla="*/ 2147483647 h 985"/>
              <a:gd name="T18" fmla="*/ 2147483647 w 2069"/>
              <a:gd name="T19" fmla="*/ 2147483647 h 985"/>
              <a:gd name="T20" fmla="*/ 2147483647 w 2069"/>
              <a:gd name="T21" fmla="*/ 2147483647 h 985"/>
              <a:gd name="T22" fmla="*/ 2147483647 w 2069"/>
              <a:gd name="T23" fmla="*/ 2147483647 h 985"/>
              <a:gd name="T24" fmla="*/ 2147483647 w 2069"/>
              <a:gd name="T25" fmla="*/ 2147483647 h 985"/>
              <a:gd name="T26" fmla="*/ 2147483647 w 2069"/>
              <a:gd name="T27" fmla="*/ 2147483647 h 985"/>
              <a:gd name="T28" fmla="*/ 2147483647 w 2069"/>
              <a:gd name="T29" fmla="*/ 2147483647 h 985"/>
              <a:gd name="T30" fmla="*/ 2147483647 w 2069"/>
              <a:gd name="T31" fmla="*/ 2147483647 h 985"/>
              <a:gd name="T32" fmla="*/ 2147483647 w 2069"/>
              <a:gd name="T33" fmla="*/ 2147483647 h 985"/>
              <a:gd name="T34" fmla="*/ 2147483647 w 2069"/>
              <a:gd name="T35" fmla="*/ 2147483647 h 985"/>
              <a:gd name="T36" fmla="*/ 2147483647 w 2069"/>
              <a:gd name="T37" fmla="*/ 2147483647 h 985"/>
              <a:gd name="T38" fmla="*/ 2147483647 w 2069"/>
              <a:gd name="T39" fmla="*/ 2147483647 h 985"/>
              <a:gd name="T40" fmla="*/ 2147483647 w 2069"/>
              <a:gd name="T41" fmla="*/ 2147483647 h 985"/>
              <a:gd name="T42" fmla="*/ 2147483647 w 2069"/>
              <a:gd name="T43" fmla="*/ 2147483647 h 985"/>
              <a:gd name="T44" fmla="*/ 2147483647 w 2069"/>
              <a:gd name="T45" fmla="*/ 2147483647 h 985"/>
              <a:gd name="T46" fmla="*/ 2147483647 w 2069"/>
              <a:gd name="T47" fmla="*/ 2147483647 h 985"/>
              <a:gd name="T48" fmla="*/ 2147483647 w 2069"/>
              <a:gd name="T49" fmla="*/ 2147483647 h 985"/>
              <a:gd name="T50" fmla="*/ 2147483647 w 2069"/>
              <a:gd name="T51" fmla="*/ 2147483647 h 985"/>
              <a:gd name="T52" fmla="*/ 2147483647 w 2069"/>
              <a:gd name="T53" fmla="*/ 2147483647 h 985"/>
              <a:gd name="T54" fmla="*/ 2147483647 w 2069"/>
              <a:gd name="T55" fmla="*/ 2147483647 h 985"/>
              <a:gd name="T56" fmla="*/ 2147483647 w 2069"/>
              <a:gd name="T57" fmla="*/ 0 h 985"/>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069"/>
              <a:gd name="T88" fmla="*/ 0 h 985"/>
              <a:gd name="T89" fmla="*/ 2069 w 2069"/>
              <a:gd name="T90" fmla="*/ 985 h 985"/>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069" h="985">
                <a:moveTo>
                  <a:pt x="0" y="517"/>
                </a:moveTo>
                <a:lnTo>
                  <a:pt x="14" y="536"/>
                </a:lnTo>
                <a:lnTo>
                  <a:pt x="34" y="583"/>
                </a:lnTo>
                <a:lnTo>
                  <a:pt x="307" y="695"/>
                </a:lnTo>
                <a:lnTo>
                  <a:pt x="360" y="764"/>
                </a:lnTo>
                <a:lnTo>
                  <a:pt x="383" y="836"/>
                </a:lnTo>
                <a:lnTo>
                  <a:pt x="407" y="864"/>
                </a:lnTo>
                <a:lnTo>
                  <a:pt x="441" y="879"/>
                </a:lnTo>
                <a:lnTo>
                  <a:pt x="494" y="935"/>
                </a:lnTo>
                <a:lnTo>
                  <a:pt x="533" y="964"/>
                </a:lnTo>
                <a:lnTo>
                  <a:pt x="653" y="985"/>
                </a:lnTo>
                <a:lnTo>
                  <a:pt x="773" y="985"/>
                </a:lnTo>
                <a:lnTo>
                  <a:pt x="815" y="976"/>
                </a:lnTo>
                <a:lnTo>
                  <a:pt x="831" y="954"/>
                </a:lnTo>
                <a:lnTo>
                  <a:pt x="990" y="789"/>
                </a:lnTo>
                <a:lnTo>
                  <a:pt x="1090" y="667"/>
                </a:lnTo>
                <a:lnTo>
                  <a:pt x="1149" y="605"/>
                </a:lnTo>
                <a:lnTo>
                  <a:pt x="1149" y="483"/>
                </a:lnTo>
                <a:lnTo>
                  <a:pt x="1146" y="434"/>
                </a:lnTo>
                <a:lnTo>
                  <a:pt x="1177" y="390"/>
                </a:lnTo>
                <a:lnTo>
                  <a:pt x="1208" y="362"/>
                </a:lnTo>
                <a:lnTo>
                  <a:pt x="1319" y="343"/>
                </a:lnTo>
                <a:lnTo>
                  <a:pt x="1467" y="318"/>
                </a:lnTo>
                <a:lnTo>
                  <a:pt x="1511" y="296"/>
                </a:lnTo>
                <a:lnTo>
                  <a:pt x="1737" y="159"/>
                </a:lnTo>
                <a:lnTo>
                  <a:pt x="1807" y="122"/>
                </a:lnTo>
                <a:lnTo>
                  <a:pt x="1952" y="62"/>
                </a:lnTo>
                <a:lnTo>
                  <a:pt x="2007" y="41"/>
                </a:lnTo>
                <a:lnTo>
                  <a:pt x="2069" y="0"/>
                </a:lnTo>
              </a:path>
            </a:pathLst>
          </a:custGeom>
          <a:noFill/>
          <a:ln w="3175">
            <a:solidFill>
              <a:srgbClr val="777777"/>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grpSp>
        <p:nvGrpSpPr>
          <p:cNvPr id="22559" name="Group 33">
            <a:extLst>
              <a:ext uri="{FF2B5EF4-FFF2-40B4-BE49-F238E27FC236}">
                <a16:creationId xmlns:a16="http://schemas.microsoft.com/office/drawing/2014/main" id="{EF8371BD-9A39-473B-AB60-92F25545027F}"/>
              </a:ext>
            </a:extLst>
          </p:cNvPr>
          <p:cNvGrpSpPr>
            <a:grpSpLocks/>
          </p:cNvGrpSpPr>
          <p:nvPr/>
        </p:nvGrpSpPr>
        <p:grpSpPr bwMode="auto">
          <a:xfrm>
            <a:off x="3979863" y="854075"/>
            <a:ext cx="2517775" cy="5713413"/>
            <a:chOff x="908" y="548"/>
            <a:chExt cx="2539" cy="5121"/>
          </a:xfrm>
        </p:grpSpPr>
        <p:sp>
          <p:nvSpPr>
            <p:cNvPr id="22865" name="Freeform 34">
              <a:extLst>
                <a:ext uri="{FF2B5EF4-FFF2-40B4-BE49-F238E27FC236}">
                  <a16:creationId xmlns:a16="http://schemas.microsoft.com/office/drawing/2014/main" id="{94B60AF2-3B9C-485A-9686-7E079D2066C4}"/>
                </a:ext>
              </a:extLst>
            </p:cNvPr>
            <p:cNvSpPr>
              <a:spLocks/>
            </p:cNvSpPr>
            <p:nvPr/>
          </p:nvSpPr>
          <p:spPr bwMode="auto">
            <a:xfrm>
              <a:off x="2744" y="3880"/>
              <a:ext cx="381" cy="397"/>
            </a:xfrm>
            <a:custGeom>
              <a:avLst/>
              <a:gdLst>
                <a:gd name="T0" fmla="*/ 0 w 1325"/>
                <a:gd name="T1" fmla="*/ 0 h 1386"/>
                <a:gd name="T2" fmla="*/ 0 w 1325"/>
                <a:gd name="T3" fmla="*/ 0 h 1386"/>
                <a:gd name="T4" fmla="*/ 0 w 1325"/>
                <a:gd name="T5" fmla="*/ 0 h 1386"/>
                <a:gd name="T6" fmla="*/ 0 w 1325"/>
                <a:gd name="T7" fmla="*/ 0 h 1386"/>
                <a:gd name="T8" fmla="*/ 0 w 1325"/>
                <a:gd name="T9" fmla="*/ 0 h 1386"/>
                <a:gd name="T10" fmla="*/ 0 w 1325"/>
                <a:gd name="T11" fmla="*/ 0 h 1386"/>
                <a:gd name="T12" fmla="*/ 0 w 1325"/>
                <a:gd name="T13" fmla="*/ 0 h 1386"/>
                <a:gd name="T14" fmla="*/ 0 w 1325"/>
                <a:gd name="T15" fmla="*/ 0 h 1386"/>
                <a:gd name="T16" fmla="*/ 0 w 1325"/>
                <a:gd name="T17" fmla="*/ 0 h 1386"/>
                <a:gd name="T18" fmla="*/ 0 w 1325"/>
                <a:gd name="T19" fmla="*/ 0 h 1386"/>
                <a:gd name="T20" fmla="*/ 0 w 1325"/>
                <a:gd name="T21" fmla="*/ 0 h 1386"/>
                <a:gd name="T22" fmla="*/ 0 w 1325"/>
                <a:gd name="T23" fmla="*/ 0 h 1386"/>
                <a:gd name="T24" fmla="*/ 0 w 1325"/>
                <a:gd name="T25" fmla="*/ 0 h 1386"/>
                <a:gd name="T26" fmla="*/ 0 w 1325"/>
                <a:gd name="T27" fmla="*/ 0 h 1386"/>
                <a:gd name="T28" fmla="*/ 0 w 1325"/>
                <a:gd name="T29" fmla="*/ 0 h 1386"/>
                <a:gd name="T30" fmla="*/ 0 w 1325"/>
                <a:gd name="T31" fmla="*/ 0 h 1386"/>
                <a:gd name="T32" fmla="*/ 0 w 1325"/>
                <a:gd name="T33" fmla="*/ 0 h 1386"/>
                <a:gd name="T34" fmla="*/ 0 w 1325"/>
                <a:gd name="T35" fmla="*/ 0 h 1386"/>
                <a:gd name="T36" fmla="*/ 0 w 1325"/>
                <a:gd name="T37" fmla="*/ 0 h 1386"/>
                <a:gd name="T38" fmla="*/ 0 w 1325"/>
                <a:gd name="T39" fmla="*/ 0 h 1386"/>
                <a:gd name="T40" fmla="*/ 0 w 1325"/>
                <a:gd name="T41" fmla="*/ 0 h 1386"/>
                <a:gd name="T42" fmla="*/ 0 w 1325"/>
                <a:gd name="T43" fmla="*/ 0 h 1386"/>
                <a:gd name="T44" fmla="*/ 0 w 1325"/>
                <a:gd name="T45" fmla="*/ 0 h 1386"/>
                <a:gd name="T46" fmla="*/ 0 w 1325"/>
                <a:gd name="T47" fmla="*/ 0 h 1386"/>
                <a:gd name="T48" fmla="*/ 0 w 1325"/>
                <a:gd name="T49" fmla="*/ 0 h 1386"/>
                <a:gd name="T50" fmla="*/ 0 w 1325"/>
                <a:gd name="T51" fmla="*/ 0 h 1386"/>
                <a:gd name="T52" fmla="*/ 0 w 1325"/>
                <a:gd name="T53" fmla="*/ 0 h 1386"/>
                <a:gd name="T54" fmla="*/ 0 w 1325"/>
                <a:gd name="T55" fmla="*/ 0 h 1386"/>
                <a:gd name="T56" fmla="*/ 0 w 1325"/>
                <a:gd name="T57" fmla="*/ 0 h 1386"/>
                <a:gd name="T58" fmla="*/ 0 w 1325"/>
                <a:gd name="T59" fmla="*/ 0 h 1386"/>
                <a:gd name="T60" fmla="*/ 0 w 1325"/>
                <a:gd name="T61" fmla="*/ 0 h 1386"/>
                <a:gd name="T62" fmla="*/ 0 w 1325"/>
                <a:gd name="T63" fmla="*/ 0 h 1386"/>
                <a:gd name="T64" fmla="*/ 0 w 1325"/>
                <a:gd name="T65" fmla="*/ 0 h 1386"/>
                <a:gd name="T66" fmla="*/ 0 w 1325"/>
                <a:gd name="T67" fmla="*/ 0 h 1386"/>
                <a:gd name="T68" fmla="*/ 0 w 1325"/>
                <a:gd name="T69" fmla="*/ 0 h 1386"/>
                <a:gd name="T70" fmla="*/ 0 w 1325"/>
                <a:gd name="T71" fmla="*/ 0 h 1386"/>
                <a:gd name="T72" fmla="*/ 0 w 1325"/>
                <a:gd name="T73" fmla="*/ 0 h 1386"/>
                <a:gd name="T74" fmla="*/ 0 w 1325"/>
                <a:gd name="T75" fmla="*/ 0 h 1386"/>
                <a:gd name="T76" fmla="*/ 0 w 1325"/>
                <a:gd name="T77" fmla="*/ 0 h 1386"/>
                <a:gd name="T78" fmla="*/ 0 w 1325"/>
                <a:gd name="T79" fmla="*/ 0 h 1386"/>
                <a:gd name="T80" fmla="*/ 0 w 1325"/>
                <a:gd name="T81" fmla="*/ 0 h 1386"/>
                <a:gd name="T82" fmla="*/ 0 w 1325"/>
                <a:gd name="T83" fmla="*/ 0 h 1386"/>
                <a:gd name="T84" fmla="*/ 0 w 1325"/>
                <a:gd name="T85" fmla="*/ 0 h 1386"/>
                <a:gd name="T86" fmla="*/ 0 w 1325"/>
                <a:gd name="T87" fmla="*/ 0 h 1386"/>
                <a:gd name="T88" fmla="*/ 0 w 1325"/>
                <a:gd name="T89" fmla="*/ 0 h 1386"/>
                <a:gd name="T90" fmla="*/ 0 w 1325"/>
                <a:gd name="T91" fmla="*/ 0 h 1386"/>
                <a:gd name="T92" fmla="*/ 0 w 1325"/>
                <a:gd name="T93" fmla="*/ 0 h 1386"/>
                <a:gd name="T94" fmla="*/ 0 w 1325"/>
                <a:gd name="T95" fmla="*/ 0 h 1386"/>
                <a:gd name="T96" fmla="*/ 0 w 1325"/>
                <a:gd name="T97" fmla="*/ 0 h 1386"/>
                <a:gd name="T98" fmla="*/ 0 w 1325"/>
                <a:gd name="T99" fmla="*/ 0 h 1386"/>
                <a:gd name="T100" fmla="*/ 0 w 1325"/>
                <a:gd name="T101" fmla="*/ 0 h 1386"/>
                <a:gd name="T102" fmla="*/ 0 w 1325"/>
                <a:gd name="T103" fmla="*/ 0 h 1386"/>
                <a:gd name="T104" fmla="*/ 0 w 1325"/>
                <a:gd name="T105" fmla="*/ 0 h 1386"/>
                <a:gd name="T106" fmla="*/ 0 w 1325"/>
                <a:gd name="T107" fmla="*/ 0 h 1386"/>
                <a:gd name="T108" fmla="*/ 0 w 1325"/>
                <a:gd name="T109" fmla="*/ 0 h 1386"/>
                <a:gd name="T110" fmla="*/ 0 w 1325"/>
                <a:gd name="T111" fmla="*/ 0 h 1386"/>
                <a:gd name="T112" fmla="*/ 0 w 1325"/>
                <a:gd name="T113" fmla="*/ 0 h 1386"/>
                <a:gd name="T114" fmla="*/ 0 w 1325"/>
                <a:gd name="T115" fmla="*/ 0 h 1386"/>
                <a:gd name="T116" fmla="*/ 0 w 1325"/>
                <a:gd name="T117" fmla="*/ 0 h 1386"/>
                <a:gd name="T118" fmla="*/ 0 w 1325"/>
                <a:gd name="T119" fmla="*/ 0 h 1386"/>
                <a:gd name="T120" fmla="*/ 0 w 1325"/>
                <a:gd name="T121" fmla="*/ 0 h 138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325"/>
                <a:gd name="T184" fmla="*/ 0 h 1386"/>
                <a:gd name="T185" fmla="*/ 1325 w 1325"/>
                <a:gd name="T186" fmla="*/ 1386 h 138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325" h="1386">
                  <a:moveTo>
                    <a:pt x="299" y="0"/>
                  </a:moveTo>
                  <a:lnTo>
                    <a:pt x="304" y="0"/>
                  </a:lnTo>
                  <a:lnTo>
                    <a:pt x="326" y="9"/>
                  </a:lnTo>
                  <a:lnTo>
                    <a:pt x="384" y="12"/>
                  </a:lnTo>
                  <a:lnTo>
                    <a:pt x="407" y="18"/>
                  </a:lnTo>
                  <a:lnTo>
                    <a:pt x="411" y="21"/>
                  </a:lnTo>
                  <a:lnTo>
                    <a:pt x="411" y="30"/>
                  </a:lnTo>
                  <a:lnTo>
                    <a:pt x="388" y="55"/>
                  </a:lnTo>
                  <a:lnTo>
                    <a:pt x="369" y="63"/>
                  </a:lnTo>
                  <a:lnTo>
                    <a:pt x="345" y="66"/>
                  </a:lnTo>
                  <a:lnTo>
                    <a:pt x="331" y="72"/>
                  </a:lnTo>
                  <a:lnTo>
                    <a:pt x="309" y="89"/>
                  </a:lnTo>
                  <a:lnTo>
                    <a:pt x="300" y="89"/>
                  </a:lnTo>
                  <a:lnTo>
                    <a:pt x="297" y="76"/>
                  </a:lnTo>
                  <a:lnTo>
                    <a:pt x="279" y="74"/>
                  </a:lnTo>
                  <a:lnTo>
                    <a:pt x="276" y="77"/>
                  </a:lnTo>
                  <a:lnTo>
                    <a:pt x="275" y="104"/>
                  </a:lnTo>
                  <a:lnTo>
                    <a:pt x="264" y="111"/>
                  </a:lnTo>
                  <a:lnTo>
                    <a:pt x="202" y="170"/>
                  </a:lnTo>
                  <a:lnTo>
                    <a:pt x="169" y="198"/>
                  </a:lnTo>
                  <a:lnTo>
                    <a:pt x="165" y="205"/>
                  </a:lnTo>
                  <a:lnTo>
                    <a:pt x="165" y="218"/>
                  </a:lnTo>
                  <a:lnTo>
                    <a:pt x="170" y="227"/>
                  </a:lnTo>
                  <a:lnTo>
                    <a:pt x="192" y="241"/>
                  </a:lnTo>
                  <a:lnTo>
                    <a:pt x="219" y="265"/>
                  </a:lnTo>
                  <a:lnTo>
                    <a:pt x="251" y="288"/>
                  </a:lnTo>
                  <a:lnTo>
                    <a:pt x="282" y="308"/>
                  </a:lnTo>
                  <a:lnTo>
                    <a:pt x="398" y="394"/>
                  </a:lnTo>
                  <a:lnTo>
                    <a:pt x="413" y="397"/>
                  </a:lnTo>
                  <a:lnTo>
                    <a:pt x="420" y="389"/>
                  </a:lnTo>
                  <a:lnTo>
                    <a:pt x="425" y="364"/>
                  </a:lnTo>
                  <a:lnTo>
                    <a:pt x="432" y="352"/>
                  </a:lnTo>
                  <a:lnTo>
                    <a:pt x="430" y="323"/>
                  </a:lnTo>
                  <a:lnTo>
                    <a:pt x="432" y="316"/>
                  </a:lnTo>
                  <a:lnTo>
                    <a:pt x="443" y="312"/>
                  </a:lnTo>
                  <a:lnTo>
                    <a:pt x="445" y="496"/>
                  </a:lnTo>
                  <a:lnTo>
                    <a:pt x="450" y="506"/>
                  </a:lnTo>
                  <a:lnTo>
                    <a:pt x="457" y="511"/>
                  </a:lnTo>
                  <a:lnTo>
                    <a:pt x="495" y="511"/>
                  </a:lnTo>
                  <a:lnTo>
                    <a:pt x="519" y="511"/>
                  </a:lnTo>
                  <a:lnTo>
                    <a:pt x="527" y="507"/>
                  </a:lnTo>
                  <a:lnTo>
                    <a:pt x="530" y="502"/>
                  </a:lnTo>
                  <a:lnTo>
                    <a:pt x="529" y="343"/>
                  </a:lnTo>
                  <a:lnTo>
                    <a:pt x="531" y="303"/>
                  </a:lnTo>
                  <a:lnTo>
                    <a:pt x="541" y="298"/>
                  </a:lnTo>
                  <a:lnTo>
                    <a:pt x="549" y="292"/>
                  </a:lnTo>
                  <a:lnTo>
                    <a:pt x="550" y="152"/>
                  </a:lnTo>
                  <a:lnTo>
                    <a:pt x="554" y="150"/>
                  </a:lnTo>
                  <a:lnTo>
                    <a:pt x="560" y="155"/>
                  </a:lnTo>
                  <a:lnTo>
                    <a:pt x="567" y="158"/>
                  </a:lnTo>
                  <a:lnTo>
                    <a:pt x="576" y="157"/>
                  </a:lnTo>
                  <a:lnTo>
                    <a:pt x="581" y="153"/>
                  </a:lnTo>
                  <a:lnTo>
                    <a:pt x="581" y="140"/>
                  </a:lnTo>
                  <a:lnTo>
                    <a:pt x="585" y="138"/>
                  </a:lnTo>
                  <a:lnTo>
                    <a:pt x="588" y="140"/>
                  </a:lnTo>
                  <a:lnTo>
                    <a:pt x="592" y="148"/>
                  </a:lnTo>
                  <a:lnTo>
                    <a:pt x="623" y="180"/>
                  </a:lnTo>
                  <a:lnTo>
                    <a:pt x="649" y="209"/>
                  </a:lnTo>
                  <a:lnTo>
                    <a:pt x="656" y="213"/>
                  </a:lnTo>
                  <a:lnTo>
                    <a:pt x="669" y="213"/>
                  </a:lnTo>
                  <a:lnTo>
                    <a:pt x="739" y="157"/>
                  </a:lnTo>
                  <a:lnTo>
                    <a:pt x="745" y="150"/>
                  </a:lnTo>
                  <a:lnTo>
                    <a:pt x="744" y="133"/>
                  </a:lnTo>
                  <a:lnTo>
                    <a:pt x="739" y="127"/>
                  </a:lnTo>
                  <a:lnTo>
                    <a:pt x="736" y="118"/>
                  </a:lnTo>
                  <a:lnTo>
                    <a:pt x="755" y="99"/>
                  </a:lnTo>
                  <a:lnTo>
                    <a:pt x="759" y="87"/>
                  </a:lnTo>
                  <a:lnTo>
                    <a:pt x="760" y="53"/>
                  </a:lnTo>
                  <a:lnTo>
                    <a:pt x="758" y="42"/>
                  </a:lnTo>
                  <a:lnTo>
                    <a:pt x="740" y="27"/>
                  </a:lnTo>
                  <a:lnTo>
                    <a:pt x="734" y="11"/>
                  </a:lnTo>
                  <a:lnTo>
                    <a:pt x="743" y="11"/>
                  </a:lnTo>
                  <a:lnTo>
                    <a:pt x="746" y="16"/>
                  </a:lnTo>
                  <a:lnTo>
                    <a:pt x="756" y="18"/>
                  </a:lnTo>
                  <a:lnTo>
                    <a:pt x="933" y="20"/>
                  </a:lnTo>
                  <a:lnTo>
                    <a:pt x="953" y="22"/>
                  </a:lnTo>
                  <a:lnTo>
                    <a:pt x="967" y="30"/>
                  </a:lnTo>
                  <a:lnTo>
                    <a:pt x="1136" y="162"/>
                  </a:lnTo>
                  <a:lnTo>
                    <a:pt x="1144" y="164"/>
                  </a:lnTo>
                  <a:lnTo>
                    <a:pt x="1147" y="170"/>
                  </a:lnTo>
                  <a:lnTo>
                    <a:pt x="1289" y="281"/>
                  </a:lnTo>
                  <a:lnTo>
                    <a:pt x="1297" y="291"/>
                  </a:lnTo>
                  <a:lnTo>
                    <a:pt x="1304" y="313"/>
                  </a:lnTo>
                  <a:lnTo>
                    <a:pt x="1304" y="359"/>
                  </a:lnTo>
                  <a:lnTo>
                    <a:pt x="1306" y="362"/>
                  </a:lnTo>
                  <a:lnTo>
                    <a:pt x="1312" y="394"/>
                  </a:lnTo>
                  <a:lnTo>
                    <a:pt x="1319" y="405"/>
                  </a:lnTo>
                  <a:lnTo>
                    <a:pt x="1320" y="459"/>
                  </a:lnTo>
                  <a:lnTo>
                    <a:pt x="1325" y="474"/>
                  </a:lnTo>
                  <a:lnTo>
                    <a:pt x="1236" y="477"/>
                  </a:lnTo>
                  <a:lnTo>
                    <a:pt x="1220" y="481"/>
                  </a:lnTo>
                  <a:lnTo>
                    <a:pt x="1190" y="491"/>
                  </a:lnTo>
                  <a:lnTo>
                    <a:pt x="1075" y="562"/>
                  </a:lnTo>
                  <a:lnTo>
                    <a:pt x="1057" y="570"/>
                  </a:lnTo>
                  <a:lnTo>
                    <a:pt x="1049" y="566"/>
                  </a:lnTo>
                  <a:lnTo>
                    <a:pt x="1042" y="566"/>
                  </a:lnTo>
                  <a:lnTo>
                    <a:pt x="1039" y="568"/>
                  </a:lnTo>
                  <a:lnTo>
                    <a:pt x="1037" y="578"/>
                  </a:lnTo>
                  <a:lnTo>
                    <a:pt x="1010" y="592"/>
                  </a:lnTo>
                  <a:lnTo>
                    <a:pt x="999" y="592"/>
                  </a:lnTo>
                  <a:lnTo>
                    <a:pt x="964" y="575"/>
                  </a:lnTo>
                  <a:lnTo>
                    <a:pt x="949" y="573"/>
                  </a:lnTo>
                  <a:lnTo>
                    <a:pt x="939" y="580"/>
                  </a:lnTo>
                  <a:lnTo>
                    <a:pt x="939" y="588"/>
                  </a:lnTo>
                  <a:lnTo>
                    <a:pt x="953" y="613"/>
                  </a:lnTo>
                  <a:lnTo>
                    <a:pt x="953" y="619"/>
                  </a:lnTo>
                  <a:lnTo>
                    <a:pt x="928" y="638"/>
                  </a:lnTo>
                  <a:lnTo>
                    <a:pt x="925" y="643"/>
                  </a:lnTo>
                  <a:lnTo>
                    <a:pt x="933" y="643"/>
                  </a:lnTo>
                  <a:lnTo>
                    <a:pt x="949" y="633"/>
                  </a:lnTo>
                  <a:lnTo>
                    <a:pt x="958" y="631"/>
                  </a:lnTo>
                  <a:lnTo>
                    <a:pt x="960" y="642"/>
                  </a:lnTo>
                  <a:lnTo>
                    <a:pt x="957" y="642"/>
                  </a:lnTo>
                  <a:lnTo>
                    <a:pt x="944" y="650"/>
                  </a:lnTo>
                  <a:lnTo>
                    <a:pt x="944" y="657"/>
                  </a:lnTo>
                  <a:lnTo>
                    <a:pt x="947" y="663"/>
                  </a:lnTo>
                  <a:lnTo>
                    <a:pt x="947" y="678"/>
                  </a:lnTo>
                  <a:lnTo>
                    <a:pt x="935" y="684"/>
                  </a:lnTo>
                  <a:lnTo>
                    <a:pt x="914" y="688"/>
                  </a:lnTo>
                  <a:lnTo>
                    <a:pt x="893" y="698"/>
                  </a:lnTo>
                  <a:lnTo>
                    <a:pt x="883" y="709"/>
                  </a:lnTo>
                  <a:lnTo>
                    <a:pt x="877" y="720"/>
                  </a:lnTo>
                  <a:lnTo>
                    <a:pt x="876" y="739"/>
                  </a:lnTo>
                  <a:lnTo>
                    <a:pt x="886" y="775"/>
                  </a:lnTo>
                  <a:lnTo>
                    <a:pt x="892" y="785"/>
                  </a:lnTo>
                  <a:lnTo>
                    <a:pt x="893" y="803"/>
                  </a:lnTo>
                  <a:lnTo>
                    <a:pt x="893" y="843"/>
                  </a:lnTo>
                  <a:lnTo>
                    <a:pt x="882" y="862"/>
                  </a:lnTo>
                  <a:lnTo>
                    <a:pt x="862" y="904"/>
                  </a:lnTo>
                  <a:lnTo>
                    <a:pt x="858" y="928"/>
                  </a:lnTo>
                  <a:lnTo>
                    <a:pt x="848" y="956"/>
                  </a:lnTo>
                  <a:lnTo>
                    <a:pt x="837" y="978"/>
                  </a:lnTo>
                  <a:lnTo>
                    <a:pt x="815" y="995"/>
                  </a:lnTo>
                  <a:lnTo>
                    <a:pt x="805" y="1015"/>
                  </a:lnTo>
                  <a:lnTo>
                    <a:pt x="766" y="1072"/>
                  </a:lnTo>
                  <a:lnTo>
                    <a:pt x="750" y="1101"/>
                  </a:lnTo>
                  <a:lnTo>
                    <a:pt x="744" y="1124"/>
                  </a:lnTo>
                  <a:lnTo>
                    <a:pt x="740" y="1131"/>
                  </a:lnTo>
                  <a:lnTo>
                    <a:pt x="713" y="1149"/>
                  </a:lnTo>
                  <a:lnTo>
                    <a:pt x="709" y="1153"/>
                  </a:lnTo>
                  <a:lnTo>
                    <a:pt x="684" y="1175"/>
                  </a:lnTo>
                  <a:lnTo>
                    <a:pt x="658" y="1209"/>
                  </a:lnTo>
                  <a:lnTo>
                    <a:pt x="657" y="1235"/>
                  </a:lnTo>
                  <a:lnTo>
                    <a:pt x="656" y="1236"/>
                  </a:lnTo>
                  <a:lnTo>
                    <a:pt x="651" y="1254"/>
                  </a:lnTo>
                  <a:lnTo>
                    <a:pt x="643" y="1264"/>
                  </a:lnTo>
                  <a:lnTo>
                    <a:pt x="634" y="1265"/>
                  </a:lnTo>
                  <a:lnTo>
                    <a:pt x="628" y="1270"/>
                  </a:lnTo>
                  <a:lnTo>
                    <a:pt x="617" y="1289"/>
                  </a:lnTo>
                  <a:lnTo>
                    <a:pt x="588" y="1302"/>
                  </a:lnTo>
                  <a:lnTo>
                    <a:pt x="571" y="1320"/>
                  </a:lnTo>
                  <a:lnTo>
                    <a:pt x="547" y="1350"/>
                  </a:lnTo>
                  <a:lnTo>
                    <a:pt x="537" y="1354"/>
                  </a:lnTo>
                  <a:lnTo>
                    <a:pt x="527" y="1358"/>
                  </a:lnTo>
                  <a:lnTo>
                    <a:pt x="515" y="1369"/>
                  </a:lnTo>
                  <a:lnTo>
                    <a:pt x="509" y="1367"/>
                  </a:lnTo>
                  <a:lnTo>
                    <a:pt x="510" y="1359"/>
                  </a:lnTo>
                  <a:lnTo>
                    <a:pt x="542" y="1323"/>
                  </a:lnTo>
                  <a:lnTo>
                    <a:pt x="560" y="1312"/>
                  </a:lnTo>
                  <a:lnTo>
                    <a:pt x="580" y="1292"/>
                  </a:lnTo>
                  <a:lnTo>
                    <a:pt x="595" y="1281"/>
                  </a:lnTo>
                  <a:lnTo>
                    <a:pt x="611" y="1261"/>
                  </a:lnTo>
                  <a:lnTo>
                    <a:pt x="629" y="1245"/>
                  </a:lnTo>
                  <a:lnTo>
                    <a:pt x="634" y="1239"/>
                  </a:lnTo>
                  <a:lnTo>
                    <a:pt x="634" y="1231"/>
                  </a:lnTo>
                  <a:lnTo>
                    <a:pt x="627" y="1231"/>
                  </a:lnTo>
                  <a:lnTo>
                    <a:pt x="613" y="1243"/>
                  </a:lnTo>
                  <a:lnTo>
                    <a:pt x="598" y="1249"/>
                  </a:lnTo>
                  <a:lnTo>
                    <a:pt x="590" y="1256"/>
                  </a:lnTo>
                  <a:lnTo>
                    <a:pt x="575" y="1259"/>
                  </a:lnTo>
                  <a:lnTo>
                    <a:pt x="554" y="1281"/>
                  </a:lnTo>
                  <a:lnTo>
                    <a:pt x="554" y="1287"/>
                  </a:lnTo>
                  <a:lnTo>
                    <a:pt x="550" y="1294"/>
                  </a:lnTo>
                  <a:lnTo>
                    <a:pt x="530" y="1313"/>
                  </a:lnTo>
                  <a:lnTo>
                    <a:pt x="521" y="1316"/>
                  </a:lnTo>
                  <a:lnTo>
                    <a:pt x="520" y="1320"/>
                  </a:lnTo>
                  <a:lnTo>
                    <a:pt x="510" y="1328"/>
                  </a:lnTo>
                  <a:lnTo>
                    <a:pt x="509" y="1333"/>
                  </a:lnTo>
                  <a:lnTo>
                    <a:pt x="506" y="1337"/>
                  </a:lnTo>
                  <a:lnTo>
                    <a:pt x="501" y="1335"/>
                  </a:lnTo>
                  <a:lnTo>
                    <a:pt x="500" y="1328"/>
                  </a:lnTo>
                  <a:lnTo>
                    <a:pt x="494" y="1330"/>
                  </a:lnTo>
                  <a:lnTo>
                    <a:pt x="485" y="1337"/>
                  </a:lnTo>
                  <a:lnTo>
                    <a:pt x="480" y="1333"/>
                  </a:lnTo>
                  <a:lnTo>
                    <a:pt x="479" y="1317"/>
                  </a:lnTo>
                  <a:lnTo>
                    <a:pt x="468" y="1290"/>
                  </a:lnTo>
                  <a:lnTo>
                    <a:pt x="464" y="1276"/>
                  </a:lnTo>
                  <a:lnTo>
                    <a:pt x="465" y="1262"/>
                  </a:lnTo>
                  <a:lnTo>
                    <a:pt x="469" y="1251"/>
                  </a:lnTo>
                  <a:lnTo>
                    <a:pt x="476" y="1243"/>
                  </a:lnTo>
                  <a:lnTo>
                    <a:pt x="474" y="1234"/>
                  </a:lnTo>
                  <a:lnTo>
                    <a:pt x="469" y="1228"/>
                  </a:lnTo>
                  <a:lnTo>
                    <a:pt x="462" y="1228"/>
                  </a:lnTo>
                  <a:lnTo>
                    <a:pt x="459" y="1234"/>
                  </a:lnTo>
                  <a:lnTo>
                    <a:pt x="450" y="1234"/>
                  </a:lnTo>
                  <a:lnTo>
                    <a:pt x="443" y="1225"/>
                  </a:lnTo>
                  <a:lnTo>
                    <a:pt x="442" y="1216"/>
                  </a:lnTo>
                  <a:lnTo>
                    <a:pt x="439" y="1213"/>
                  </a:lnTo>
                  <a:lnTo>
                    <a:pt x="419" y="1220"/>
                  </a:lnTo>
                  <a:lnTo>
                    <a:pt x="414" y="1230"/>
                  </a:lnTo>
                  <a:lnTo>
                    <a:pt x="406" y="1240"/>
                  </a:lnTo>
                  <a:lnTo>
                    <a:pt x="404" y="1260"/>
                  </a:lnTo>
                  <a:lnTo>
                    <a:pt x="406" y="1264"/>
                  </a:lnTo>
                  <a:lnTo>
                    <a:pt x="406" y="1281"/>
                  </a:lnTo>
                  <a:lnTo>
                    <a:pt x="399" y="1284"/>
                  </a:lnTo>
                  <a:lnTo>
                    <a:pt x="397" y="1282"/>
                  </a:lnTo>
                  <a:lnTo>
                    <a:pt x="394" y="1264"/>
                  </a:lnTo>
                  <a:lnTo>
                    <a:pt x="386" y="1256"/>
                  </a:lnTo>
                  <a:lnTo>
                    <a:pt x="382" y="1257"/>
                  </a:lnTo>
                  <a:lnTo>
                    <a:pt x="374" y="1266"/>
                  </a:lnTo>
                  <a:lnTo>
                    <a:pt x="373" y="1289"/>
                  </a:lnTo>
                  <a:lnTo>
                    <a:pt x="371" y="1291"/>
                  </a:lnTo>
                  <a:lnTo>
                    <a:pt x="351" y="1294"/>
                  </a:lnTo>
                  <a:lnTo>
                    <a:pt x="335" y="1290"/>
                  </a:lnTo>
                  <a:lnTo>
                    <a:pt x="322" y="1295"/>
                  </a:lnTo>
                  <a:lnTo>
                    <a:pt x="321" y="1305"/>
                  </a:lnTo>
                  <a:lnTo>
                    <a:pt x="335" y="1316"/>
                  </a:lnTo>
                  <a:lnTo>
                    <a:pt x="347" y="1320"/>
                  </a:lnTo>
                  <a:lnTo>
                    <a:pt x="360" y="1327"/>
                  </a:lnTo>
                  <a:lnTo>
                    <a:pt x="360" y="1331"/>
                  </a:lnTo>
                  <a:lnTo>
                    <a:pt x="343" y="1332"/>
                  </a:lnTo>
                  <a:lnTo>
                    <a:pt x="326" y="1330"/>
                  </a:lnTo>
                  <a:lnTo>
                    <a:pt x="318" y="1332"/>
                  </a:lnTo>
                  <a:lnTo>
                    <a:pt x="315" y="1340"/>
                  </a:lnTo>
                  <a:lnTo>
                    <a:pt x="304" y="1352"/>
                  </a:lnTo>
                  <a:lnTo>
                    <a:pt x="301" y="1371"/>
                  </a:lnTo>
                  <a:lnTo>
                    <a:pt x="296" y="1374"/>
                  </a:lnTo>
                  <a:lnTo>
                    <a:pt x="274" y="1381"/>
                  </a:lnTo>
                  <a:lnTo>
                    <a:pt x="272" y="1374"/>
                  </a:lnTo>
                  <a:lnTo>
                    <a:pt x="287" y="1363"/>
                  </a:lnTo>
                  <a:lnTo>
                    <a:pt x="287" y="1357"/>
                  </a:lnTo>
                  <a:lnTo>
                    <a:pt x="295" y="1346"/>
                  </a:lnTo>
                  <a:lnTo>
                    <a:pt x="297" y="1337"/>
                  </a:lnTo>
                  <a:lnTo>
                    <a:pt x="292" y="1336"/>
                  </a:lnTo>
                  <a:lnTo>
                    <a:pt x="270" y="1356"/>
                  </a:lnTo>
                  <a:lnTo>
                    <a:pt x="260" y="1376"/>
                  </a:lnTo>
                  <a:lnTo>
                    <a:pt x="250" y="1386"/>
                  </a:lnTo>
                  <a:lnTo>
                    <a:pt x="241" y="1386"/>
                  </a:lnTo>
                  <a:lnTo>
                    <a:pt x="245" y="1364"/>
                  </a:lnTo>
                  <a:lnTo>
                    <a:pt x="255" y="1356"/>
                  </a:lnTo>
                  <a:lnTo>
                    <a:pt x="259" y="1346"/>
                  </a:lnTo>
                  <a:lnTo>
                    <a:pt x="256" y="1338"/>
                  </a:lnTo>
                  <a:lnTo>
                    <a:pt x="282" y="1315"/>
                  </a:lnTo>
                  <a:lnTo>
                    <a:pt x="287" y="1302"/>
                  </a:lnTo>
                  <a:lnTo>
                    <a:pt x="286" y="1295"/>
                  </a:lnTo>
                  <a:lnTo>
                    <a:pt x="280" y="1289"/>
                  </a:lnTo>
                  <a:lnTo>
                    <a:pt x="263" y="1286"/>
                  </a:lnTo>
                  <a:lnTo>
                    <a:pt x="254" y="1279"/>
                  </a:lnTo>
                  <a:lnTo>
                    <a:pt x="253" y="1271"/>
                  </a:lnTo>
                  <a:lnTo>
                    <a:pt x="255" y="1267"/>
                  </a:lnTo>
                  <a:lnTo>
                    <a:pt x="261" y="1265"/>
                  </a:lnTo>
                  <a:lnTo>
                    <a:pt x="289" y="1265"/>
                  </a:lnTo>
                  <a:lnTo>
                    <a:pt x="296" y="1266"/>
                  </a:lnTo>
                  <a:lnTo>
                    <a:pt x="310" y="1265"/>
                  </a:lnTo>
                  <a:lnTo>
                    <a:pt x="336" y="1245"/>
                  </a:lnTo>
                  <a:lnTo>
                    <a:pt x="352" y="1218"/>
                  </a:lnTo>
                  <a:lnTo>
                    <a:pt x="350" y="1210"/>
                  </a:lnTo>
                  <a:lnTo>
                    <a:pt x="310" y="1189"/>
                  </a:lnTo>
                  <a:lnTo>
                    <a:pt x="290" y="1177"/>
                  </a:lnTo>
                  <a:lnTo>
                    <a:pt x="279" y="1160"/>
                  </a:lnTo>
                  <a:lnTo>
                    <a:pt x="275" y="1148"/>
                  </a:lnTo>
                  <a:lnTo>
                    <a:pt x="270" y="1141"/>
                  </a:lnTo>
                  <a:lnTo>
                    <a:pt x="271" y="1132"/>
                  </a:lnTo>
                  <a:lnTo>
                    <a:pt x="279" y="1127"/>
                  </a:lnTo>
                  <a:lnTo>
                    <a:pt x="292" y="1124"/>
                  </a:lnTo>
                  <a:lnTo>
                    <a:pt x="302" y="1126"/>
                  </a:lnTo>
                  <a:lnTo>
                    <a:pt x="307" y="1142"/>
                  </a:lnTo>
                  <a:lnTo>
                    <a:pt x="321" y="1141"/>
                  </a:lnTo>
                  <a:lnTo>
                    <a:pt x="327" y="1138"/>
                  </a:lnTo>
                  <a:lnTo>
                    <a:pt x="338" y="1142"/>
                  </a:lnTo>
                  <a:lnTo>
                    <a:pt x="348" y="1142"/>
                  </a:lnTo>
                  <a:lnTo>
                    <a:pt x="351" y="1136"/>
                  </a:lnTo>
                  <a:lnTo>
                    <a:pt x="350" y="1121"/>
                  </a:lnTo>
                  <a:lnTo>
                    <a:pt x="337" y="1108"/>
                  </a:lnTo>
                  <a:lnTo>
                    <a:pt x="311" y="1093"/>
                  </a:lnTo>
                  <a:lnTo>
                    <a:pt x="290" y="1070"/>
                  </a:lnTo>
                  <a:lnTo>
                    <a:pt x="272" y="1037"/>
                  </a:lnTo>
                  <a:lnTo>
                    <a:pt x="265" y="1009"/>
                  </a:lnTo>
                  <a:lnTo>
                    <a:pt x="255" y="992"/>
                  </a:lnTo>
                  <a:lnTo>
                    <a:pt x="258" y="976"/>
                  </a:lnTo>
                  <a:lnTo>
                    <a:pt x="269" y="955"/>
                  </a:lnTo>
                  <a:lnTo>
                    <a:pt x="272" y="917"/>
                  </a:lnTo>
                  <a:lnTo>
                    <a:pt x="295" y="898"/>
                  </a:lnTo>
                  <a:lnTo>
                    <a:pt x="297" y="890"/>
                  </a:lnTo>
                  <a:lnTo>
                    <a:pt x="302" y="862"/>
                  </a:lnTo>
                  <a:lnTo>
                    <a:pt x="302" y="846"/>
                  </a:lnTo>
                  <a:lnTo>
                    <a:pt x="292" y="818"/>
                  </a:lnTo>
                  <a:lnTo>
                    <a:pt x="292" y="802"/>
                  </a:lnTo>
                  <a:lnTo>
                    <a:pt x="295" y="796"/>
                  </a:lnTo>
                  <a:lnTo>
                    <a:pt x="306" y="782"/>
                  </a:lnTo>
                  <a:lnTo>
                    <a:pt x="310" y="776"/>
                  </a:lnTo>
                  <a:lnTo>
                    <a:pt x="325" y="755"/>
                  </a:lnTo>
                  <a:lnTo>
                    <a:pt x="347" y="705"/>
                  </a:lnTo>
                  <a:lnTo>
                    <a:pt x="357" y="693"/>
                  </a:lnTo>
                  <a:lnTo>
                    <a:pt x="357" y="682"/>
                  </a:lnTo>
                  <a:lnTo>
                    <a:pt x="346" y="673"/>
                  </a:lnTo>
                  <a:lnTo>
                    <a:pt x="341" y="659"/>
                  </a:lnTo>
                  <a:lnTo>
                    <a:pt x="340" y="652"/>
                  </a:lnTo>
                  <a:lnTo>
                    <a:pt x="347" y="648"/>
                  </a:lnTo>
                  <a:lnTo>
                    <a:pt x="372" y="648"/>
                  </a:lnTo>
                  <a:lnTo>
                    <a:pt x="383" y="639"/>
                  </a:lnTo>
                  <a:lnTo>
                    <a:pt x="386" y="634"/>
                  </a:lnTo>
                  <a:lnTo>
                    <a:pt x="371" y="557"/>
                  </a:lnTo>
                  <a:lnTo>
                    <a:pt x="362" y="543"/>
                  </a:lnTo>
                  <a:lnTo>
                    <a:pt x="333" y="531"/>
                  </a:lnTo>
                  <a:lnTo>
                    <a:pt x="333" y="524"/>
                  </a:lnTo>
                  <a:lnTo>
                    <a:pt x="365" y="511"/>
                  </a:lnTo>
                  <a:lnTo>
                    <a:pt x="389" y="479"/>
                  </a:lnTo>
                  <a:lnTo>
                    <a:pt x="398" y="459"/>
                  </a:lnTo>
                  <a:lnTo>
                    <a:pt x="401" y="438"/>
                  </a:lnTo>
                  <a:lnTo>
                    <a:pt x="401" y="418"/>
                  </a:lnTo>
                  <a:lnTo>
                    <a:pt x="397" y="412"/>
                  </a:lnTo>
                  <a:lnTo>
                    <a:pt x="382" y="397"/>
                  </a:lnTo>
                  <a:lnTo>
                    <a:pt x="336" y="362"/>
                  </a:lnTo>
                  <a:lnTo>
                    <a:pt x="292" y="333"/>
                  </a:lnTo>
                  <a:lnTo>
                    <a:pt x="276" y="320"/>
                  </a:lnTo>
                  <a:lnTo>
                    <a:pt x="223" y="285"/>
                  </a:lnTo>
                  <a:lnTo>
                    <a:pt x="195" y="262"/>
                  </a:lnTo>
                  <a:lnTo>
                    <a:pt x="164" y="240"/>
                  </a:lnTo>
                  <a:lnTo>
                    <a:pt x="156" y="240"/>
                  </a:lnTo>
                  <a:lnTo>
                    <a:pt x="149" y="242"/>
                  </a:lnTo>
                  <a:lnTo>
                    <a:pt x="141" y="251"/>
                  </a:lnTo>
                  <a:lnTo>
                    <a:pt x="136" y="262"/>
                  </a:lnTo>
                  <a:lnTo>
                    <a:pt x="81" y="322"/>
                  </a:lnTo>
                  <a:lnTo>
                    <a:pt x="76" y="321"/>
                  </a:lnTo>
                  <a:lnTo>
                    <a:pt x="71" y="311"/>
                  </a:lnTo>
                  <a:lnTo>
                    <a:pt x="65" y="308"/>
                  </a:lnTo>
                  <a:lnTo>
                    <a:pt x="4" y="313"/>
                  </a:lnTo>
                  <a:lnTo>
                    <a:pt x="1" y="312"/>
                  </a:lnTo>
                  <a:lnTo>
                    <a:pt x="0" y="286"/>
                  </a:lnTo>
                  <a:lnTo>
                    <a:pt x="3" y="285"/>
                  </a:lnTo>
                  <a:lnTo>
                    <a:pt x="25" y="292"/>
                  </a:lnTo>
                  <a:lnTo>
                    <a:pt x="34" y="290"/>
                  </a:lnTo>
                  <a:lnTo>
                    <a:pt x="44" y="278"/>
                  </a:lnTo>
                  <a:lnTo>
                    <a:pt x="45" y="265"/>
                  </a:lnTo>
                  <a:lnTo>
                    <a:pt x="51" y="265"/>
                  </a:lnTo>
                  <a:lnTo>
                    <a:pt x="54" y="266"/>
                  </a:lnTo>
                  <a:lnTo>
                    <a:pt x="54" y="283"/>
                  </a:lnTo>
                  <a:lnTo>
                    <a:pt x="65" y="293"/>
                  </a:lnTo>
                  <a:lnTo>
                    <a:pt x="73" y="290"/>
                  </a:lnTo>
                  <a:lnTo>
                    <a:pt x="93" y="276"/>
                  </a:lnTo>
                  <a:lnTo>
                    <a:pt x="92" y="269"/>
                  </a:lnTo>
                  <a:lnTo>
                    <a:pt x="76" y="269"/>
                  </a:lnTo>
                  <a:lnTo>
                    <a:pt x="75" y="266"/>
                  </a:lnTo>
                  <a:lnTo>
                    <a:pt x="72" y="254"/>
                  </a:lnTo>
                  <a:lnTo>
                    <a:pt x="77" y="240"/>
                  </a:lnTo>
                  <a:lnTo>
                    <a:pt x="87" y="234"/>
                  </a:lnTo>
                  <a:lnTo>
                    <a:pt x="101" y="229"/>
                  </a:lnTo>
                  <a:lnTo>
                    <a:pt x="105" y="224"/>
                  </a:lnTo>
                  <a:lnTo>
                    <a:pt x="124" y="184"/>
                  </a:lnTo>
                  <a:lnTo>
                    <a:pt x="137" y="175"/>
                  </a:lnTo>
                  <a:lnTo>
                    <a:pt x="149" y="149"/>
                  </a:lnTo>
                  <a:lnTo>
                    <a:pt x="162" y="138"/>
                  </a:lnTo>
                  <a:lnTo>
                    <a:pt x="173" y="130"/>
                  </a:lnTo>
                  <a:lnTo>
                    <a:pt x="193" y="123"/>
                  </a:lnTo>
                  <a:lnTo>
                    <a:pt x="208" y="111"/>
                  </a:lnTo>
                  <a:lnTo>
                    <a:pt x="223" y="87"/>
                  </a:lnTo>
                  <a:lnTo>
                    <a:pt x="248" y="68"/>
                  </a:lnTo>
                  <a:lnTo>
                    <a:pt x="255" y="65"/>
                  </a:lnTo>
                  <a:lnTo>
                    <a:pt x="270" y="51"/>
                  </a:lnTo>
                  <a:lnTo>
                    <a:pt x="271" y="47"/>
                  </a:lnTo>
                  <a:lnTo>
                    <a:pt x="276" y="45"/>
                  </a:lnTo>
                  <a:lnTo>
                    <a:pt x="280" y="58"/>
                  </a:lnTo>
                  <a:lnTo>
                    <a:pt x="282" y="61"/>
                  </a:lnTo>
                  <a:lnTo>
                    <a:pt x="297" y="58"/>
                  </a:lnTo>
                  <a:lnTo>
                    <a:pt x="299" y="0"/>
                  </a:lnTo>
                </a:path>
              </a:pathLst>
            </a:custGeom>
            <a:solidFill>
              <a:schemeClr val="accent6">
                <a:lumMod val="75000"/>
              </a:schemeClr>
            </a:solidFill>
            <a:ln w="3175" cap="sq">
              <a:noFill/>
              <a:miter lim="800000"/>
              <a:headEnd/>
              <a:tailEnd/>
            </a:ln>
          </p:spPr>
          <p:txBody>
            <a:bodyPr/>
            <a:lstStyle/>
            <a:p>
              <a:pPr algn="ctr" eaLnBrk="0" hangingPunct="0">
                <a:defRPr/>
              </a:pPr>
              <a:endParaRPr lang="en-US">
                <a:cs typeface="Arial" charset="0"/>
              </a:endParaRPr>
            </a:p>
          </p:txBody>
        </p:sp>
        <p:sp>
          <p:nvSpPr>
            <p:cNvPr id="22866" name="Freeform 35">
              <a:extLst>
                <a:ext uri="{FF2B5EF4-FFF2-40B4-BE49-F238E27FC236}">
                  <a16:creationId xmlns:a16="http://schemas.microsoft.com/office/drawing/2014/main" id="{2A879F29-07E2-457F-A82A-73581A5C9022}"/>
                </a:ext>
              </a:extLst>
            </p:cNvPr>
            <p:cNvSpPr>
              <a:spLocks/>
            </p:cNvSpPr>
            <p:nvPr/>
          </p:nvSpPr>
          <p:spPr bwMode="auto">
            <a:xfrm>
              <a:off x="1074" y="1200"/>
              <a:ext cx="1156" cy="864"/>
            </a:xfrm>
            <a:custGeom>
              <a:avLst/>
              <a:gdLst>
                <a:gd name="T0" fmla="*/ 0 w 4007"/>
                <a:gd name="T1" fmla="*/ 0 h 3018"/>
                <a:gd name="T2" fmla="*/ 0 w 4007"/>
                <a:gd name="T3" fmla="*/ 0 h 3018"/>
                <a:gd name="T4" fmla="*/ 0 w 4007"/>
                <a:gd name="T5" fmla="*/ 0 h 3018"/>
                <a:gd name="T6" fmla="*/ 0 w 4007"/>
                <a:gd name="T7" fmla="*/ 0 h 3018"/>
                <a:gd name="T8" fmla="*/ 0 w 4007"/>
                <a:gd name="T9" fmla="*/ 0 h 3018"/>
                <a:gd name="T10" fmla="*/ 0 w 4007"/>
                <a:gd name="T11" fmla="*/ 0 h 3018"/>
                <a:gd name="T12" fmla="*/ 0 w 4007"/>
                <a:gd name="T13" fmla="*/ 0 h 3018"/>
                <a:gd name="T14" fmla="*/ 0 w 4007"/>
                <a:gd name="T15" fmla="*/ 0 h 3018"/>
                <a:gd name="T16" fmla="*/ 0 w 4007"/>
                <a:gd name="T17" fmla="*/ 0 h 3018"/>
                <a:gd name="T18" fmla="*/ 0 w 4007"/>
                <a:gd name="T19" fmla="*/ 0 h 3018"/>
                <a:gd name="T20" fmla="*/ 0 w 4007"/>
                <a:gd name="T21" fmla="*/ 0 h 3018"/>
                <a:gd name="T22" fmla="*/ 0 w 4007"/>
                <a:gd name="T23" fmla="*/ 0 h 3018"/>
                <a:gd name="T24" fmla="*/ 0 w 4007"/>
                <a:gd name="T25" fmla="*/ 0 h 3018"/>
                <a:gd name="T26" fmla="*/ 0 w 4007"/>
                <a:gd name="T27" fmla="*/ 0 h 3018"/>
                <a:gd name="T28" fmla="*/ 0 w 4007"/>
                <a:gd name="T29" fmla="*/ 0 h 3018"/>
                <a:gd name="T30" fmla="*/ 0 w 4007"/>
                <a:gd name="T31" fmla="*/ 0 h 3018"/>
                <a:gd name="T32" fmla="*/ 0 w 4007"/>
                <a:gd name="T33" fmla="*/ 0 h 3018"/>
                <a:gd name="T34" fmla="*/ 0 w 4007"/>
                <a:gd name="T35" fmla="*/ 0 h 3018"/>
                <a:gd name="T36" fmla="*/ 0 w 4007"/>
                <a:gd name="T37" fmla="*/ 0 h 3018"/>
                <a:gd name="T38" fmla="*/ 0 w 4007"/>
                <a:gd name="T39" fmla="*/ 0 h 3018"/>
                <a:gd name="T40" fmla="*/ 0 w 4007"/>
                <a:gd name="T41" fmla="*/ 0 h 3018"/>
                <a:gd name="T42" fmla="*/ 0 w 4007"/>
                <a:gd name="T43" fmla="*/ 0 h 3018"/>
                <a:gd name="T44" fmla="*/ 0 w 4007"/>
                <a:gd name="T45" fmla="*/ 0 h 3018"/>
                <a:gd name="T46" fmla="*/ 0 w 4007"/>
                <a:gd name="T47" fmla="*/ 0 h 3018"/>
                <a:gd name="T48" fmla="*/ 0 w 4007"/>
                <a:gd name="T49" fmla="*/ 0 h 3018"/>
                <a:gd name="T50" fmla="*/ 0 w 4007"/>
                <a:gd name="T51" fmla="*/ 0 h 3018"/>
                <a:gd name="T52" fmla="*/ 0 w 4007"/>
                <a:gd name="T53" fmla="*/ 0 h 3018"/>
                <a:gd name="T54" fmla="*/ 0 w 4007"/>
                <a:gd name="T55" fmla="*/ 0 h 3018"/>
                <a:gd name="T56" fmla="*/ 0 w 4007"/>
                <a:gd name="T57" fmla="*/ 0 h 3018"/>
                <a:gd name="T58" fmla="*/ 0 w 4007"/>
                <a:gd name="T59" fmla="*/ 0 h 3018"/>
                <a:gd name="T60" fmla="*/ 0 w 4007"/>
                <a:gd name="T61" fmla="*/ 0 h 3018"/>
                <a:gd name="T62" fmla="*/ 0 w 4007"/>
                <a:gd name="T63" fmla="*/ 0 h 3018"/>
                <a:gd name="T64" fmla="*/ 0 w 4007"/>
                <a:gd name="T65" fmla="*/ 0 h 3018"/>
                <a:gd name="T66" fmla="*/ 0 w 4007"/>
                <a:gd name="T67" fmla="*/ 0 h 3018"/>
                <a:gd name="T68" fmla="*/ 0 w 4007"/>
                <a:gd name="T69" fmla="*/ 0 h 3018"/>
                <a:gd name="T70" fmla="*/ 0 w 4007"/>
                <a:gd name="T71" fmla="*/ 0 h 3018"/>
                <a:gd name="T72" fmla="*/ 0 w 4007"/>
                <a:gd name="T73" fmla="*/ 0 h 3018"/>
                <a:gd name="T74" fmla="*/ 0 w 4007"/>
                <a:gd name="T75" fmla="*/ 0 h 3018"/>
                <a:gd name="T76" fmla="*/ 0 w 4007"/>
                <a:gd name="T77" fmla="*/ 0 h 3018"/>
                <a:gd name="T78" fmla="*/ 0 w 4007"/>
                <a:gd name="T79" fmla="*/ 0 h 3018"/>
                <a:gd name="T80" fmla="*/ 0 w 4007"/>
                <a:gd name="T81" fmla="*/ 0 h 3018"/>
                <a:gd name="T82" fmla="*/ 0 w 4007"/>
                <a:gd name="T83" fmla="*/ 0 h 3018"/>
                <a:gd name="T84" fmla="*/ 0 w 4007"/>
                <a:gd name="T85" fmla="*/ 0 h 3018"/>
                <a:gd name="T86" fmla="*/ 0 w 4007"/>
                <a:gd name="T87" fmla="*/ 0 h 3018"/>
                <a:gd name="T88" fmla="*/ 0 w 4007"/>
                <a:gd name="T89" fmla="*/ 0 h 3018"/>
                <a:gd name="T90" fmla="*/ 0 w 4007"/>
                <a:gd name="T91" fmla="*/ 0 h 3018"/>
                <a:gd name="T92" fmla="*/ 0 w 4007"/>
                <a:gd name="T93" fmla="*/ 0 h 3018"/>
                <a:gd name="T94" fmla="*/ 0 w 4007"/>
                <a:gd name="T95" fmla="*/ 0 h 3018"/>
                <a:gd name="T96" fmla="*/ 0 w 4007"/>
                <a:gd name="T97" fmla="*/ 0 h 3018"/>
                <a:gd name="T98" fmla="*/ 0 w 4007"/>
                <a:gd name="T99" fmla="*/ 0 h 3018"/>
                <a:gd name="T100" fmla="*/ 0 w 4007"/>
                <a:gd name="T101" fmla="*/ 0 h 3018"/>
                <a:gd name="T102" fmla="*/ 0 w 4007"/>
                <a:gd name="T103" fmla="*/ 0 h 3018"/>
                <a:gd name="T104" fmla="*/ 0 w 4007"/>
                <a:gd name="T105" fmla="*/ 0 h 3018"/>
                <a:gd name="T106" fmla="*/ 0 w 4007"/>
                <a:gd name="T107" fmla="*/ 0 h 3018"/>
                <a:gd name="T108" fmla="*/ 0 w 4007"/>
                <a:gd name="T109" fmla="*/ 0 h 3018"/>
                <a:gd name="T110" fmla="*/ 0 w 4007"/>
                <a:gd name="T111" fmla="*/ 0 h 3018"/>
                <a:gd name="T112" fmla="*/ 0 w 4007"/>
                <a:gd name="T113" fmla="*/ 0 h 3018"/>
                <a:gd name="T114" fmla="*/ 0 w 4007"/>
                <a:gd name="T115" fmla="*/ 0 h 3018"/>
                <a:gd name="T116" fmla="*/ 0 w 4007"/>
                <a:gd name="T117" fmla="*/ 0 h 3018"/>
                <a:gd name="T118" fmla="*/ 0 w 4007"/>
                <a:gd name="T119" fmla="*/ 0 h 3018"/>
                <a:gd name="T120" fmla="*/ 0 w 4007"/>
                <a:gd name="T121" fmla="*/ 0 h 3018"/>
                <a:gd name="T122" fmla="*/ 0 w 4007"/>
                <a:gd name="T123" fmla="*/ 0 h 301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4007"/>
                <a:gd name="T187" fmla="*/ 0 h 3018"/>
                <a:gd name="T188" fmla="*/ 4007 w 4007"/>
                <a:gd name="T189" fmla="*/ 3018 h 301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4007" h="3018">
                  <a:moveTo>
                    <a:pt x="1842" y="1347"/>
                  </a:moveTo>
                  <a:lnTo>
                    <a:pt x="1817" y="1347"/>
                  </a:lnTo>
                  <a:lnTo>
                    <a:pt x="1843" y="1358"/>
                  </a:lnTo>
                  <a:lnTo>
                    <a:pt x="1862" y="1351"/>
                  </a:lnTo>
                  <a:lnTo>
                    <a:pt x="1890" y="1348"/>
                  </a:lnTo>
                  <a:lnTo>
                    <a:pt x="1895" y="1350"/>
                  </a:lnTo>
                  <a:lnTo>
                    <a:pt x="1906" y="1358"/>
                  </a:lnTo>
                  <a:lnTo>
                    <a:pt x="1910" y="1365"/>
                  </a:lnTo>
                  <a:lnTo>
                    <a:pt x="1932" y="1386"/>
                  </a:lnTo>
                  <a:lnTo>
                    <a:pt x="1934" y="1428"/>
                  </a:lnTo>
                  <a:lnTo>
                    <a:pt x="1941" y="1446"/>
                  </a:lnTo>
                  <a:lnTo>
                    <a:pt x="1962" y="1467"/>
                  </a:lnTo>
                  <a:lnTo>
                    <a:pt x="1964" y="1480"/>
                  </a:lnTo>
                  <a:lnTo>
                    <a:pt x="1969" y="1485"/>
                  </a:lnTo>
                  <a:lnTo>
                    <a:pt x="1974" y="1495"/>
                  </a:lnTo>
                  <a:lnTo>
                    <a:pt x="1974" y="1516"/>
                  </a:lnTo>
                  <a:lnTo>
                    <a:pt x="1970" y="1525"/>
                  </a:lnTo>
                  <a:lnTo>
                    <a:pt x="1970" y="1535"/>
                  </a:lnTo>
                  <a:lnTo>
                    <a:pt x="1983" y="1550"/>
                  </a:lnTo>
                  <a:lnTo>
                    <a:pt x="1985" y="1555"/>
                  </a:lnTo>
                  <a:lnTo>
                    <a:pt x="1981" y="1570"/>
                  </a:lnTo>
                  <a:lnTo>
                    <a:pt x="1975" y="1582"/>
                  </a:lnTo>
                  <a:lnTo>
                    <a:pt x="1966" y="1587"/>
                  </a:lnTo>
                  <a:lnTo>
                    <a:pt x="1939" y="1595"/>
                  </a:lnTo>
                  <a:lnTo>
                    <a:pt x="1916" y="1604"/>
                  </a:lnTo>
                  <a:lnTo>
                    <a:pt x="1906" y="1612"/>
                  </a:lnTo>
                  <a:lnTo>
                    <a:pt x="1867" y="1640"/>
                  </a:lnTo>
                  <a:lnTo>
                    <a:pt x="1853" y="1641"/>
                  </a:lnTo>
                  <a:lnTo>
                    <a:pt x="1833" y="1628"/>
                  </a:lnTo>
                  <a:lnTo>
                    <a:pt x="1816" y="1628"/>
                  </a:lnTo>
                  <a:lnTo>
                    <a:pt x="1789" y="1635"/>
                  </a:lnTo>
                  <a:lnTo>
                    <a:pt x="1782" y="1650"/>
                  </a:lnTo>
                  <a:lnTo>
                    <a:pt x="1780" y="1701"/>
                  </a:lnTo>
                  <a:lnTo>
                    <a:pt x="1766" y="1740"/>
                  </a:lnTo>
                  <a:lnTo>
                    <a:pt x="1772" y="1754"/>
                  </a:lnTo>
                  <a:lnTo>
                    <a:pt x="1783" y="1758"/>
                  </a:lnTo>
                  <a:lnTo>
                    <a:pt x="1791" y="1755"/>
                  </a:lnTo>
                  <a:lnTo>
                    <a:pt x="1807" y="1714"/>
                  </a:lnTo>
                  <a:lnTo>
                    <a:pt x="1814" y="1706"/>
                  </a:lnTo>
                  <a:lnTo>
                    <a:pt x="1826" y="1702"/>
                  </a:lnTo>
                  <a:lnTo>
                    <a:pt x="1845" y="1715"/>
                  </a:lnTo>
                  <a:lnTo>
                    <a:pt x="1859" y="1712"/>
                  </a:lnTo>
                  <a:lnTo>
                    <a:pt x="1869" y="1701"/>
                  </a:lnTo>
                  <a:lnTo>
                    <a:pt x="1869" y="1698"/>
                  </a:lnTo>
                  <a:lnTo>
                    <a:pt x="1880" y="1681"/>
                  </a:lnTo>
                  <a:lnTo>
                    <a:pt x="1891" y="1678"/>
                  </a:lnTo>
                  <a:lnTo>
                    <a:pt x="1905" y="1678"/>
                  </a:lnTo>
                  <a:lnTo>
                    <a:pt x="1940" y="1696"/>
                  </a:lnTo>
                  <a:lnTo>
                    <a:pt x="1971" y="1706"/>
                  </a:lnTo>
                  <a:lnTo>
                    <a:pt x="1982" y="1717"/>
                  </a:lnTo>
                  <a:lnTo>
                    <a:pt x="1993" y="1747"/>
                  </a:lnTo>
                  <a:lnTo>
                    <a:pt x="2000" y="1747"/>
                  </a:lnTo>
                  <a:lnTo>
                    <a:pt x="2002" y="1744"/>
                  </a:lnTo>
                  <a:lnTo>
                    <a:pt x="2003" y="1722"/>
                  </a:lnTo>
                  <a:lnTo>
                    <a:pt x="2007" y="1715"/>
                  </a:lnTo>
                  <a:lnTo>
                    <a:pt x="2016" y="1714"/>
                  </a:lnTo>
                  <a:lnTo>
                    <a:pt x="2027" y="1717"/>
                  </a:lnTo>
                  <a:lnTo>
                    <a:pt x="2030" y="1702"/>
                  </a:lnTo>
                  <a:lnTo>
                    <a:pt x="2033" y="1699"/>
                  </a:lnTo>
                  <a:lnTo>
                    <a:pt x="2039" y="1699"/>
                  </a:lnTo>
                  <a:lnTo>
                    <a:pt x="2052" y="1714"/>
                  </a:lnTo>
                  <a:lnTo>
                    <a:pt x="2081" y="1720"/>
                  </a:lnTo>
                  <a:lnTo>
                    <a:pt x="2087" y="1725"/>
                  </a:lnTo>
                  <a:lnTo>
                    <a:pt x="2088" y="1733"/>
                  </a:lnTo>
                  <a:lnTo>
                    <a:pt x="2073" y="1744"/>
                  </a:lnTo>
                  <a:lnTo>
                    <a:pt x="2069" y="1758"/>
                  </a:lnTo>
                  <a:lnTo>
                    <a:pt x="2059" y="1760"/>
                  </a:lnTo>
                  <a:lnTo>
                    <a:pt x="2058" y="1766"/>
                  </a:lnTo>
                  <a:lnTo>
                    <a:pt x="2063" y="1770"/>
                  </a:lnTo>
                  <a:lnTo>
                    <a:pt x="2073" y="1770"/>
                  </a:lnTo>
                  <a:lnTo>
                    <a:pt x="2102" y="1743"/>
                  </a:lnTo>
                  <a:lnTo>
                    <a:pt x="2114" y="1739"/>
                  </a:lnTo>
                  <a:lnTo>
                    <a:pt x="2145" y="1749"/>
                  </a:lnTo>
                  <a:lnTo>
                    <a:pt x="2161" y="1749"/>
                  </a:lnTo>
                  <a:lnTo>
                    <a:pt x="2184" y="1742"/>
                  </a:lnTo>
                  <a:lnTo>
                    <a:pt x="2195" y="1742"/>
                  </a:lnTo>
                  <a:lnTo>
                    <a:pt x="2201" y="1747"/>
                  </a:lnTo>
                  <a:lnTo>
                    <a:pt x="2200" y="1764"/>
                  </a:lnTo>
                  <a:lnTo>
                    <a:pt x="2194" y="1779"/>
                  </a:lnTo>
                  <a:lnTo>
                    <a:pt x="2192" y="1786"/>
                  </a:lnTo>
                  <a:lnTo>
                    <a:pt x="2199" y="1794"/>
                  </a:lnTo>
                  <a:lnTo>
                    <a:pt x="2201" y="1800"/>
                  </a:lnTo>
                  <a:lnTo>
                    <a:pt x="2201" y="1837"/>
                  </a:lnTo>
                  <a:lnTo>
                    <a:pt x="2205" y="1839"/>
                  </a:lnTo>
                  <a:lnTo>
                    <a:pt x="2210" y="1839"/>
                  </a:lnTo>
                  <a:lnTo>
                    <a:pt x="2215" y="1832"/>
                  </a:lnTo>
                  <a:lnTo>
                    <a:pt x="2216" y="1825"/>
                  </a:lnTo>
                  <a:lnTo>
                    <a:pt x="2217" y="1822"/>
                  </a:lnTo>
                  <a:lnTo>
                    <a:pt x="2219" y="1805"/>
                  </a:lnTo>
                  <a:lnTo>
                    <a:pt x="2224" y="1798"/>
                  </a:lnTo>
                  <a:lnTo>
                    <a:pt x="2231" y="1796"/>
                  </a:lnTo>
                  <a:lnTo>
                    <a:pt x="2232" y="1778"/>
                  </a:lnTo>
                  <a:lnTo>
                    <a:pt x="2229" y="1771"/>
                  </a:lnTo>
                  <a:lnTo>
                    <a:pt x="2227" y="1763"/>
                  </a:lnTo>
                  <a:lnTo>
                    <a:pt x="2230" y="1745"/>
                  </a:lnTo>
                  <a:lnTo>
                    <a:pt x="2235" y="1733"/>
                  </a:lnTo>
                  <a:lnTo>
                    <a:pt x="2242" y="1727"/>
                  </a:lnTo>
                  <a:lnTo>
                    <a:pt x="2253" y="1725"/>
                  </a:lnTo>
                  <a:lnTo>
                    <a:pt x="2258" y="1732"/>
                  </a:lnTo>
                  <a:lnTo>
                    <a:pt x="2268" y="1737"/>
                  </a:lnTo>
                  <a:lnTo>
                    <a:pt x="2277" y="1737"/>
                  </a:lnTo>
                  <a:lnTo>
                    <a:pt x="2275" y="1697"/>
                  </a:lnTo>
                  <a:lnTo>
                    <a:pt x="2277" y="1693"/>
                  </a:lnTo>
                  <a:lnTo>
                    <a:pt x="2285" y="1692"/>
                  </a:lnTo>
                  <a:lnTo>
                    <a:pt x="2289" y="1696"/>
                  </a:lnTo>
                  <a:lnTo>
                    <a:pt x="2292" y="1722"/>
                  </a:lnTo>
                  <a:lnTo>
                    <a:pt x="2291" y="1771"/>
                  </a:lnTo>
                  <a:lnTo>
                    <a:pt x="2298" y="1773"/>
                  </a:lnTo>
                  <a:lnTo>
                    <a:pt x="2303" y="1769"/>
                  </a:lnTo>
                  <a:lnTo>
                    <a:pt x="2317" y="1766"/>
                  </a:lnTo>
                  <a:lnTo>
                    <a:pt x="2318" y="1757"/>
                  </a:lnTo>
                  <a:lnTo>
                    <a:pt x="2316" y="1750"/>
                  </a:lnTo>
                  <a:lnTo>
                    <a:pt x="2314" y="1737"/>
                  </a:lnTo>
                  <a:lnTo>
                    <a:pt x="2326" y="1714"/>
                  </a:lnTo>
                  <a:lnTo>
                    <a:pt x="2324" y="1697"/>
                  </a:lnTo>
                  <a:lnTo>
                    <a:pt x="2329" y="1692"/>
                  </a:lnTo>
                  <a:lnTo>
                    <a:pt x="2337" y="1691"/>
                  </a:lnTo>
                  <a:lnTo>
                    <a:pt x="2349" y="1699"/>
                  </a:lnTo>
                  <a:lnTo>
                    <a:pt x="2355" y="1699"/>
                  </a:lnTo>
                  <a:lnTo>
                    <a:pt x="2364" y="1694"/>
                  </a:lnTo>
                  <a:lnTo>
                    <a:pt x="2372" y="1694"/>
                  </a:lnTo>
                  <a:lnTo>
                    <a:pt x="2378" y="1702"/>
                  </a:lnTo>
                  <a:lnTo>
                    <a:pt x="2383" y="1713"/>
                  </a:lnTo>
                  <a:lnTo>
                    <a:pt x="2391" y="1717"/>
                  </a:lnTo>
                  <a:lnTo>
                    <a:pt x="2399" y="1713"/>
                  </a:lnTo>
                  <a:lnTo>
                    <a:pt x="2405" y="1698"/>
                  </a:lnTo>
                  <a:lnTo>
                    <a:pt x="2421" y="1689"/>
                  </a:lnTo>
                  <a:lnTo>
                    <a:pt x="2438" y="1673"/>
                  </a:lnTo>
                  <a:lnTo>
                    <a:pt x="2450" y="1673"/>
                  </a:lnTo>
                  <a:lnTo>
                    <a:pt x="2452" y="1679"/>
                  </a:lnTo>
                  <a:lnTo>
                    <a:pt x="2455" y="1699"/>
                  </a:lnTo>
                  <a:lnTo>
                    <a:pt x="2459" y="1718"/>
                  </a:lnTo>
                  <a:lnTo>
                    <a:pt x="2454" y="1737"/>
                  </a:lnTo>
                  <a:lnTo>
                    <a:pt x="2455" y="1799"/>
                  </a:lnTo>
                  <a:lnTo>
                    <a:pt x="2452" y="1804"/>
                  </a:lnTo>
                  <a:lnTo>
                    <a:pt x="2446" y="1805"/>
                  </a:lnTo>
                  <a:lnTo>
                    <a:pt x="2442" y="1804"/>
                  </a:lnTo>
                  <a:lnTo>
                    <a:pt x="2421" y="1779"/>
                  </a:lnTo>
                  <a:lnTo>
                    <a:pt x="2415" y="1778"/>
                  </a:lnTo>
                  <a:lnTo>
                    <a:pt x="2410" y="1780"/>
                  </a:lnTo>
                  <a:lnTo>
                    <a:pt x="2411" y="1799"/>
                  </a:lnTo>
                  <a:lnTo>
                    <a:pt x="2421" y="1806"/>
                  </a:lnTo>
                  <a:lnTo>
                    <a:pt x="2471" y="1855"/>
                  </a:lnTo>
                  <a:lnTo>
                    <a:pt x="2482" y="1863"/>
                  </a:lnTo>
                  <a:lnTo>
                    <a:pt x="2522" y="1860"/>
                  </a:lnTo>
                  <a:lnTo>
                    <a:pt x="2552" y="1860"/>
                  </a:lnTo>
                  <a:lnTo>
                    <a:pt x="2577" y="1875"/>
                  </a:lnTo>
                  <a:lnTo>
                    <a:pt x="2579" y="1881"/>
                  </a:lnTo>
                  <a:lnTo>
                    <a:pt x="2581" y="1891"/>
                  </a:lnTo>
                  <a:lnTo>
                    <a:pt x="2577" y="1896"/>
                  </a:lnTo>
                  <a:lnTo>
                    <a:pt x="2544" y="1908"/>
                  </a:lnTo>
                  <a:lnTo>
                    <a:pt x="2535" y="1903"/>
                  </a:lnTo>
                  <a:lnTo>
                    <a:pt x="2511" y="1903"/>
                  </a:lnTo>
                  <a:lnTo>
                    <a:pt x="2498" y="1910"/>
                  </a:lnTo>
                  <a:lnTo>
                    <a:pt x="2493" y="1921"/>
                  </a:lnTo>
                  <a:lnTo>
                    <a:pt x="2480" y="1928"/>
                  </a:lnTo>
                  <a:lnTo>
                    <a:pt x="2480" y="1939"/>
                  </a:lnTo>
                  <a:lnTo>
                    <a:pt x="2476" y="1949"/>
                  </a:lnTo>
                  <a:lnTo>
                    <a:pt x="2485" y="1957"/>
                  </a:lnTo>
                  <a:lnTo>
                    <a:pt x="2484" y="1997"/>
                  </a:lnTo>
                  <a:lnTo>
                    <a:pt x="2480" y="2024"/>
                  </a:lnTo>
                  <a:lnTo>
                    <a:pt x="2467" y="2045"/>
                  </a:lnTo>
                  <a:lnTo>
                    <a:pt x="2466" y="2055"/>
                  </a:lnTo>
                  <a:lnTo>
                    <a:pt x="2475" y="2081"/>
                  </a:lnTo>
                  <a:lnTo>
                    <a:pt x="2486" y="2084"/>
                  </a:lnTo>
                  <a:lnTo>
                    <a:pt x="2490" y="2089"/>
                  </a:lnTo>
                  <a:lnTo>
                    <a:pt x="2493" y="2100"/>
                  </a:lnTo>
                  <a:lnTo>
                    <a:pt x="2496" y="2101"/>
                  </a:lnTo>
                  <a:lnTo>
                    <a:pt x="2500" y="2102"/>
                  </a:lnTo>
                  <a:lnTo>
                    <a:pt x="2502" y="2099"/>
                  </a:lnTo>
                  <a:lnTo>
                    <a:pt x="2500" y="2071"/>
                  </a:lnTo>
                  <a:lnTo>
                    <a:pt x="2505" y="2063"/>
                  </a:lnTo>
                  <a:lnTo>
                    <a:pt x="2531" y="2049"/>
                  </a:lnTo>
                  <a:lnTo>
                    <a:pt x="2533" y="2046"/>
                  </a:lnTo>
                  <a:lnTo>
                    <a:pt x="2527" y="2035"/>
                  </a:lnTo>
                  <a:lnTo>
                    <a:pt x="2535" y="2018"/>
                  </a:lnTo>
                  <a:lnTo>
                    <a:pt x="2542" y="1997"/>
                  </a:lnTo>
                  <a:lnTo>
                    <a:pt x="2544" y="1982"/>
                  </a:lnTo>
                  <a:lnTo>
                    <a:pt x="2548" y="1977"/>
                  </a:lnTo>
                  <a:lnTo>
                    <a:pt x="2563" y="1974"/>
                  </a:lnTo>
                  <a:lnTo>
                    <a:pt x="2568" y="1968"/>
                  </a:lnTo>
                  <a:lnTo>
                    <a:pt x="2581" y="1964"/>
                  </a:lnTo>
                  <a:lnTo>
                    <a:pt x="2608" y="1963"/>
                  </a:lnTo>
                  <a:lnTo>
                    <a:pt x="2610" y="1964"/>
                  </a:lnTo>
                  <a:lnTo>
                    <a:pt x="2610" y="1972"/>
                  </a:lnTo>
                  <a:lnTo>
                    <a:pt x="2598" y="1987"/>
                  </a:lnTo>
                  <a:lnTo>
                    <a:pt x="2591" y="2010"/>
                  </a:lnTo>
                  <a:lnTo>
                    <a:pt x="2591" y="2020"/>
                  </a:lnTo>
                  <a:lnTo>
                    <a:pt x="2594" y="2021"/>
                  </a:lnTo>
                  <a:lnTo>
                    <a:pt x="2600" y="2017"/>
                  </a:lnTo>
                  <a:lnTo>
                    <a:pt x="2605" y="2005"/>
                  </a:lnTo>
                  <a:lnTo>
                    <a:pt x="2615" y="1988"/>
                  </a:lnTo>
                  <a:lnTo>
                    <a:pt x="2624" y="1987"/>
                  </a:lnTo>
                  <a:lnTo>
                    <a:pt x="2630" y="1994"/>
                  </a:lnTo>
                  <a:lnTo>
                    <a:pt x="2630" y="2004"/>
                  </a:lnTo>
                  <a:lnTo>
                    <a:pt x="2620" y="2020"/>
                  </a:lnTo>
                  <a:lnTo>
                    <a:pt x="2618" y="2030"/>
                  </a:lnTo>
                  <a:lnTo>
                    <a:pt x="2622" y="2043"/>
                  </a:lnTo>
                  <a:lnTo>
                    <a:pt x="2617" y="2058"/>
                  </a:lnTo>
                  <a:lnTo>
                    <a:pt x="2615" y="2066"/>
                  </a:lnTo>
                  <a:lnTo>
                    <a:pt x="2625" y="2068"/>
                  </a:lnTo>
                  <a:lnTo>
                    <a:pt x="2633" y="2058"/>
                  </a:lnTo>
                  <a:lnTo>
                    <a:pt x="2639" y="2025"/>
                  </a:lnTo>
                  <a:lnTo>
                    <a:pt x="2645" y="2023"/>
                  </a:lnTo>
                  <a:lnTo>
                    <a:pt x="2650" y="2025"/>
                  </a:lnTo>
                  <a:lnTo>
                    <a:pt x="2649" y="2043"/>
                  </a:lnTo>
                  <a:lnTo>
                    <a:pt x="2653" y="2055"/>
                  </a:lnTo>
                  <a:lnTo>
                    <a:pt x="2660" y="2059"/>
                  </a:lnTo>
                  <a:lnTo>
                    <a:pt x="2661" y="2035"/>
                  </a:lnTo>
                  <a:lnTo>
                    <a:pt x="2665" y="2031"/>
                  </a:lnTo>
                  <a:lnTo>
                    <a:pt x="2681" y="2035"/>
                  </a:lnTo>
                  <a:lnTo>
                    <a:pt x="2684" y="2033"/>
                  </a:lnTo>
                  <a:lnTo>
                    <a:pt x="2684" y="2024"/>
                  </a:lnTo>
                  <a:lnTo>
                    <a:pt x="2675" y="2014"/>
                  </a:lnTo>
                  <a:lnTo>
                    <a:pt x="2661" y="1994"/>
                  </a:lnTo>
                  <a:lnTo>
                    <a:pt x="2661" y="1983"/>
                  </a:lnTo>
                  <a:lnTo>
                    <a:pt x="2650" y="1958"/>
                  </a:lnTo>
                  <a:lnTo>
                    <a:pt x="2650" y="1948"/>
                  </a:lnTo>
                  <a:lnTo>
                    <a:pt x="2669" y="1942"/>
                  </a:lnTo>
                  <a:lnTo>
                    <a:pt x="2699" y="1939"/>
                  </a:lnTo>
                  <a:lnTo>
                    <a:pt x="2705" y="1944"/>
                  </a:lnTo>
                  <a:lnTo>
                    <a:pt x="2717" y="1947"/>
                  </a:lnTo>
                  <a:lnTo>
                    <a:pt x="2730" y="1938"/>
                  </a:lnTo>
                  <a:lnTo>
                    <a:pt x="2771" y="1927"/>
                  </a:lnTo>
                  <a:lnTo>
                    <a:pt x="2772" y="1916"/>
                  </a:lnTo>
                  <a:lnTo>
                    <a:pt x="2787" y="1913"/>
                  </a:lnTo>
                  <a:lnTo>
                    <a:pt x="2790" y="1902"/>
                  </a:lnTo>
                  <a:lnTo>
                    <a:pt x="2780" y="1896"/>
                  </a:lnTo>
                  <a:lnTo>
                    <a:pt x="2775" y="1887"/>
                  </a:lnTo>
                  <a:lnTo>
                    <a:pt x="2781" y="1875"/>
                  </a:lnTo>
                  <a:lnTo>
                    <a:pt x="2790" y="1866"/>
                  </a:lnTo>
                  <a:lnTo>
                    <a:pt x="2804" y="1857"/>
                  </a:lnTo>
                  <a:lnTo>
                    <a:pt x="2828" y="1854"/>
                  </a:lnTo>
                  <a:lnTo>
                    <a:pt x="2862" y="1871"/>
                  </a:lnTo>
                  <a:lnTo>
                    <a:pt x="2875" y="1890"/>
                  </a:lnTo>
                  <a:lnTo>
                    <a:pt x="2878" y="1897"/>
                  </a:lnTo>
                  <a:lnTo>
                    <a:pt x="2887" y="1908"/>
                  </a:lnTo>
                  <a:lnTo>
                    <a:pt x="2888" y="1922"/>
                  </a:lnTo>
                  <a:lnTo>
                    <a:pt x="2884" y="1929"/>
                  </a:lnTo>
                  <a:lnTo>
                    <a:pt x="2877" y="1932"/>
                  </a:lnTo>
                  <a:lnTo>
                    <a:pt x="2867" y="1947"/>
                  </a:lnTo>
                  <a:lnTo>
                    <a:pt x="2852" y="1951"/>
                  </a:lnTo>
                  <a:lnTo>
                    <a:pt x="2842" y="1946"/>
                  </a:lnTo>
                  <a:lnTo>
                    <a:pt x="2833" y="1948"/>
                  </a:lnTo>
                  <a:lnTo>
                    <a:pt x="2833" y="1952"/>
                  </a:lnTo>
                  <a:lnTo>
                    <a:pt x="2837" y="1957"/>
                  </a:lnTo>
                  <a:lnTo>
                    <a:pt x="2837" y="1961"/>
                  </a:lnTo>
                  <a:lnTo>
                    <a:pt x="2832" y="1963"/>
                  </a:lnTo>
                  <a:lnTo>
                    <a:pt x="2832" y="1969"/>
                  </a:lnTo>
                  <a:lnTo>
                    <a:pt x="2842" y="1972"/>
                  </a:lnTo>
                  <a:lnTo>
                    <a:pt x="2849" y="1977"/>
                  </a:lnTo>
                  <a:lnTo>
                    <a:pt x="2849" y="1985"/>
                  </a:lnTo>
                  <a:lnTo>
                    <a:pt x="2853" y="1989"/>
                  </a:lnTo>
                  <a:lnTo>
                    <a:pt x="2883" y="1993"/>
                  </a:lnTo>
                  <a:lnTo>
                    <a:pt x="2890" y="1992"/>
                  </a:lnTo>
                  <a:lnTo>
                    <a:pt x="2906" y="1969"/>
                  </a:lnTo>
                  <a:lnTo>
                    <a:pt x="2915" y="1961"/>
                  </a:lnTo>
                  <a:lnTo>
                    <a:pt x="2923" y="1958"/>
                  </a:lnTo>
                  <a:lnTo>
                    <a:pt x="2935" y="1962"/>
                  </a:lnTo>
                  <a:lnTo>
                    <a:pt x="2938" y="1953"/>
                  </a:lnTo>
                  <a:lnTo>
                    <a:pt x="2938" y="1942"/>
                  </a:lnTo>
                  <a:lnTo>
                    <a:pt x="2940" y="1938"/>
                  </a:lnTo>
                  <a:lnTo>
                    <a:pt x="2946" y="1937"/>
                  </a:lnTo>
                  <a:lnTo>
                    <a:pt x="2970" y="1966"/>
                  </a:lnTo>
                  <a:lnTo>
                    <a:pt x="2970" y="1994"/>
                  </a:lnTo>
                  <a:lnTo>
                    <a:pt x="2976" y="2002"/>
                  </a:lnTo>
                  <a:lnTo>
                    <a:pt x="2976" y="2009"/>
                  </a:lnTo>
                  <a:lnTo>
                    <a:pt x="2966" y="2014"/>
                  </a:lnTo>
                  <a:lnTo>
                    <a:pt x="2957" y="2031"/>
                  </a:lnTo>
                  <a:lnTo>
                    <a:pt x="2957" y="2054"/>
                  </a:lnTo>
                  <a:lnTo>
                    <a:pt x="2950" y="2060"/>
                  </a:lnTo>
                  <a:lnTo>
                    <a:pt x="2928" y="2065"/>
                  </a:lnTo>
                  <a:lnTo>
                    <a:pt x="2918" y="2071"/>
                  </a:lnTo>
                  <a:lnTo>
                    <a:pt x="2918" y="2077"/>
                  </a:lnTo>
                  <a:lnTo>
                    <a:pt x="2939" y="2080"/>
                  </a:lnTo>
                  <a:lnTo>
                    <a:pt x="2946" y="2087"/>
                  </a:lnTo>
                  <a:lnTo>
                    <a:pt x="2945" y="2106"/>
                  </a:lnTo>
                  <a:lnTo>
                    <a:pt x="2956" y="2117"/>
                  </a:lnTo>
                  <a:lnTo>
                    <a:pt x="2959" y="2132"/>
                  </a:lnTo>
                  <a:lnTo>
                    <a:pt x="2972" y="2152"/>
                  </a:lnTo>
                  <a:lnTo>
                    <a:pt x="2971" y="2166"/>
                  </a:lnTo>
                  <a:lnTo>
                    <a:pt x="2956" y="2168"/>
                  </a:lnTo>
                  <a:lnTo>
                    <a:pt x="2956" y="2173"/>
                  </a:lnTo>
                  <a:lnTo>
                    <a:pt x="2962" y="2183"/>
                  </a:lnTo>
                  <a:lnTo>
                    <a:pt x="2960" y="2202"/>
                  </a:lnTo>
                  <a:lnTo>
                    <a:pt x="2964" y="2204"/>
                  </a:lnTo>
                  <a:lnTo>
                    <a:pt x="2980" y="2209"/>
                  </a:lnTo>
                  <a:lnTo>
                    <a:pt x="2982" y="2208"/>
                  </a:lnTo>
                  <a:lnTo>
                    <a:pt x="2982" y="2199"/>
                  </a:lnTo>
                  <a:lnTo>
                    <a:pt x="2995" y="2189"/>
                  </a:lnTo>
                  <a:lnTo>
                    <a:pt x="2996" y="2184"/>
                  </a:lnTo>
                  <a:lnTo>
                    <a:pt x="3002" y="2182"/>
                  </a:lnTo>
                  <a:lnTo>
                    <a:pt x="3015" y="2184"/>
                  </a:lnTo>
                  <a:lnTo>
                    <a:pt x="3026" y="2192"/>
                  </a:lnTo>
                  <a:lnTo>
                    <a:pt x="3025" y="2207"/>
                  </a:lnTo>
                  <a:lnTo>
                    <a:pt x="3013" y="2213"/>
                  </a:lnTo>
                  <a:lnTo>
                    <a:pt x="3012" y="2224"/>
                  </a:lnTo>
                  <a:lnTo>
                    <a:pt x="3002" y="2225"/>
                  </a:lnTo>
                  <a:lnTo>
                    <a:pt x="3001" y="2229"/>
                  </a:lnTo>
                  <a:lnTo>
                    <a:pt x="3001" y="2239"/>
                  </a:lnTo>
                  <a:lnTo>
                    <a:pt x="3003" y="2240"/>
                  </a:lnTo>
                  <a:lnTo>
                    <a:pt x="3005" y="2254"/>
                  </a:lnTo>
                  <a:lnTo>
                    <a:pt x="3003" y="2257"/>
                  </a:lnTo>
                  <a:lnTo>
                    <a:pt x="2995" y="2257"/>
                  </a:lnTo>
                  <a:lnTo>
                    <a:pt x="2987" y="2245"/>
                  </a:lnTo>
                  <a:lnTo>
                    <a:pt x="2986" y="2239"/>
                  </a:lnTo>
                  <a:lnTo>
                    <a:pt x="2975" y="2234"/>
                  </a:lnTo>
                  <a:lnTo>
                    <a:pt x="2969" y="2243"/>
                  </a:lnTo>
                  <a:lnTo>
                    <a:pt x="2950" y="2239"/>
                  </a:lnTo>
                  <a:lnTo>
                    <a:pt x="2948" y="2242"/>
                  </a:lnTo>
                  <a:lnTo>
                    <a:pt x="2949" y="2245"/>
                  </a:lnTo>
                  <a:lnTo>
                    <a:pt x="2972" y="2267"/>
                  </a:lnTo>
                  <a:lnTo>
                    <a:pt x="2974" y="2273"/>
                  </a:lnTo>
                  <a:lnTo>
                    <a:pt x="2969" y="2274"/>
                  </a:lnTo>
                  <a:lnTo>
                    <a:pt x="2950" y="2264"/>
                  </a:lnTo>
                  <a:lnTo>
                    <a:pt x="2945" y="2264"/>
                  </a:lnTo>
                  <a:lnTo>
                    <a:pt x="2945" y="2272"/>
                  </a:lnTo>
                  <a:lnTo>
                    <a:pt x="2959" y="2285"/>
                  </a:lnTo>
                  <a:lnTo>
                    <a:pt x="2961" y="2290"/>
                  </a:lnTo>
                  <a:lnTo>
                    <a:pt x="2939" y="2303"/>
                  </a:lnTo>
                  <a:lnTo>
                    <a:pt x="2928" y="2306"/>
                  </a:lnTo>
                  <a:lnTo>
                    <a:pt x="2918" y="2303"/>
                  </a:lnTo>
                  <a:lnTo>
                    <a:pt x="2904" y="2286"/>
                  </a:lnTo>
                  <a:lnTo>
                    <a:pt x="2895" y="2286"/>
                  </a:lnTo>
                  <a:lnTo>
                    <a:pt x="2873" y="2295"/>
                  </a:lnTo>
                  <a:lnTo>
                    <a:pt x="2869" y="2299"/>
                  </a:lnTo>
                  <a:lnTo>
                    <a:pt x="2872" y="2304"/>
                  </a:lnTo>
                  <a:lnTo>
                    <a:pt x="2890" y="2323"/>
                  </a:lnTo>
                  <a:lnTo>
                    <a:pt x="2900" y="2342"/>
                  </a:lnTo>
                  <a:lnTo>
                    <a:pt x="2900" y="2355"/>
                  </a:lnTo>
                  <a:lnTo>
                    <a:pt x="2883" y="2355"/>
                  </a:lnTo>
                  <a:lnTo>
                    <a:pt x="2882" y="2372"/>
                  </a:lnTo>
                  <a:lnTo>
                    <a:pt x="2859" y="2396"/>
                  </a:lnTo>
                  <a:lnTo>
                    <a:pt x="2843" y="2398"/>
                  </a:lnTo>
                  <a:lnTo>
                    <a:pt x="2834" y="2415"/>
                  </a:lnTo>
                  <a:lnTo>
                    <a:pt x="2822" y="2423"/>
                  </a:lnTo>
                  <a:lnTo>
                    <a:pt x="2814" y="2423"/>
                  </a:lnTo>
                  <a:lnTo>
                    <a:pt x="2803" y="2412"/>
                  </a:lnTo>
                  <a:lnTo>
                    <a:pt x="2797" y="2411"/>
                  </a:lnTo>
                  <a:lnTo>
                    <a:pt x="2798" y="2433"/>
                  </a:lnTo>
                  <a:lnTo>
                    <a:pt x="2793" y="2441"/>
                  </a:lnTo>
                  <a:lnTo>
                    <a:pt x="2776" y="2458"/>
                  </a:lnTo>
                  <a:lnTo>
                    <a:pt x="2758" y="2459"/>
                  </a:lnTo>
                  <a:lnTo>
                    <a:pt x="2753" y="2462"/>
                  </a:lnTo>
                  <a:lnTo>
                    <a:pt x="2753" y="2483"/>
                  </a:lnTo>
                  <a:lnTo>
                    <a:pt x="2745" y="2489"/>
                  </a:lnTo>
                  <a:lnTo>
                    <a:pt x="2742" y="2500"/>
                  </a:lnTo>
                  <a:lnTo>
                    <a:pt x="2739" y="2504"/>
                  </a:lnTo>
                  <a:lnTo>
                    <a:pt x="2739" y="2510"/>
                  </a:lnTo>
                  <a:lnTo>
                    <a:pt x="2745" y="2518"/>
                  </a:lnTo>
                  <a:lnTo>
                    <a:pt x="2746" y="2522"/>
                  </a:lnTo>
                  <a:lnTo>
                    <a:pt x="2740" y="2539"/>
                  </a:lnTo>
                  <a:lnTo>
                    <a:pt x="2742" y="2540"/>
                  </a:lnTo>
                  <a:lnTo>
                    <a:pt x="2767" y="2538"/>
                  </a:lnTo>
                  <a:lnTo>
                    <a:pt x="2770" y="2533"/>
                  </a:lnTo>
                  <a:lnTo>
                    <a:pt x="2768" y="2520"/>
                  </a:lnTo>
                  <a:lnTo>
                    <a:pt x="2762" y="2515"/>
                  </a:lnTo>
                  <a:lnTo>
                    <a:pt x="2762" y="2509"/>
                  </a:lnTo>
                  <a:lnTo>
                    <a:pt x="2770" y="2500"/>
                  </a:lnTo>
                  <a:lnTo>
                    <a:pt x="2770" y="2487"/>
                  </a:lnTo>
                  <a:lnTo>
                    <a:pt x="2777" y="2479"/>
                  </a:lnTo>
                  <a:lnTo>
                    <a:pt x="2788" y="2488"/>
                  </a:lnTo>
                  <a:lnTo>
                    <a:pt x="2813" y="2489"/>
                  </a:lnTo>
                  <a:lnTo>
                    <a:pt x="2817" y="2497"/>
                  </a:lnTo>
                  <a:lnTo>
                    <a:pt x="2817" y="2520"/>
                  </a:lnTo>
                  <a:lnTo>
                    <a:pt x="2822" y="2522"/>
                  </a:lnTo>
                  <a:lnTo>
                    <a:pt x="2831" y="2515"/>
                  </a:lnTo>
                  <a:lnTo>
                    <a:pt x="2833" y="2508"/>
                  </a:lnTo>
                  <a:lnTo>
                    <a:pt x="2824" y="2484"/>
                  </a:lnTo>
                  <a:lnTo>
                    <a:pt x="2824" y="2471"/>
                  </a:lnTo>
                  <a:lnTo>
                    <a:pt x="2839" y="2469"/>
                  </a:lnTo>
                  <a:lnTo>
                    <a:pt x="2850" y="2478"/>
                  </a:lnTo>
                  <a:lnTo>
                    <a:pt x="2858" y="2479"/>
                  </a:lnTo>
                  <a:lnTo>
                    <a:pt x="2859" y="2474"/>
                  </a:lnTo>
                  <a:lnTo>
                    <a:pt x="2860" y="2461"/>
                  </a:lnTo>
                  <a:lnTo>
                    <a:pt x="2868" y="2452"/>
                  </a:lnTo>
                  <a:lnTo>
                    <a:pt x="2893" y="2448"/>
                  </a:lnTo>
                  <a:lnTo>
                    <a:pt x="2894" y="2432"/>
                  </a:lnTo>
                  <a:lnTo>
                    <a:pt x="2901" y="2427"/>
                  </a:lnTo>
                  <a:lnTo>
                    <a:pt x="2913" y="2426"/>
                  </a:lnTo>
                  <a:lnTo>
                    <a:pt x="2930" y="2438"/>
                  </a:lnTo>
                  <a:lnTo>
                    <a:pt x="2952" y="2434"/>
                  </a:lnTo>
                  <a:lnTo>
                    <a:pt x="2957" y="2438"/>
                  </a:lnTo>
                  <a:lnTo>
                    <a:pt x="2955" y="2459"/>
                  </a:lnTo>
                  <a:lnTo>
                    <a:pt x="2962" y="2461"/>
                  </a:lnTo>
                  <a:lnTo>
                    <a:pt x="2974" y="2449"/>
                  </a:lnTo>
                  <a:lnTo>
                    <a:pt x="2975" y="2437"/>
                  </a:lnTo>
                  <a:lnTo>
                    <a:pt x="2956" y="2418"/>
                  </a:lnTo>
                  <a:lnTo>
                    <a:pt x="2939" y="2412"/>
                  </a:lnTo>
                  <a:lnTo>
                    <a:pt x="2936" y="2408"/>
                  </a:lnTo>
                  <a:lnTo>
                    <a:pt x="2935" y="2395"/>
                  </a:lnTo>
                  <a:lnTo>
                    <a:pt x="2938" y="2392"/>
                  </a:lnTo>
                  <a:lnTo>
                    <a:pt x="2949" y="2391"/>
                  </a:lnTo>
                  <a:lnTo>
                    <a:pt x="2955" y="2377"/>
                  </a:lnTo>
                  <a:lnTo>
                    <a:pt x="2971" y="2365"/>
                  </a:lnTo>
                  <a:lnTo>
                    <a:pt x="2975" y="2369"/>
                  </a:lnTo>
                  <a:lnTo>
                    <a:pt x="2977" y="2400"/>
                  </a:lnTo>
                  <a:lnTo>
                    <a:pt x="2981" y="2402"/>
                  </a:lnTo>
                  <a:lnTo>
                    <a:pt x="2986" y="2400"/>
                  </a:lnTo>
                  <a:lnTo>
                    <a:pt x="2986" y="2385"/>
                  </a:lnTo>
                  <a:lnTo>
                    <a:pt x="2994" y="2374"/>
                  </a:lnTo>
                  <a:lnTo>
                    <a:pt x="2994" y="2360"/>
                  </a:lnTo>
                  <a:lnTo>
                    <a:pt x="2997" y="2359"/>
                  </a:lnTo>
                  <a:lnTo>
                    <a:pt x="3018" y="2359"/>
                  </a:lnTo>
                  <a:lnTo>
                    <a:pt x="3038" y="2377"/>
                  </a:lnTo>
                  <a:lnTo>
                    <a:pt x="3047" y="2380"/>
                  </a:lnTo>
                  <a:lnTo>
                    <a:pt x="3047" y="2371"/>
                  </a:lnTo>
                  <a:lnTo>
                    <a:pt x="3037" y="2357"/>
                  </a:lnTo>
                  <a:lnTo>
                    <a:pt x="3033" y="2345"/>
                  </a:lnTo>
                  <a:lnTo>
                    <a:pt x="3032" y="2329"/>
                  </a:lnTo>
                  <a:lnTo>
                    <a:pt x="3035" y="2324"/>
                  </a:lnTo>
                  <a:lnTo>
                    <a:pt x="3041" y="2323"/>
                  </a:lnTo>
                  <a:lnTo>
                    <a:pt x="3058" y="2336"/>
                  </a:lnTo>
                  <a:lnTo>
                    <a:pt x="3068" y="2339"/>
                  </a:lnTo>
                  <a:lnTo>
                    <a:pt x="3068" y="2330"/>
                  </a:lnTo>
                  <a:lnTo>
                    <a:pt x="3062" y="2320"/>
                  </a:lnTo>
                  <a:lnTo>
                    <a:pt x="3062" y="2306"/>
                  </a:lnTo>
                  <a:lnTo>
                    <a:pt x="3086" y="2276"/>
                  </a:lnTo>
                  <a:lnTo>
                    <a:pt x="3087" y="2247"/>
                  </a:lnTo>
                  <a:lnTo>
                    <a:pt x="3096" y="2247"/>
                  </a:lnTo>
                  <a:lnTo>
                    <a:pt x="3107" y="2257"/>
                  </a:lnTo>
                  <a:lnTo>
                    <a:pt x="3132" y="2265"/>
                  </a:lnTo>
                  <a:lnTo>
                    <a:pt x="3140" y="2275"/>
                  </a:lnTo>
                  <a:lnTo>
                    <a:pt x="3147" y="2290"/>
                  </a:lnTo>
                  <a:lnTo>
                    <a:pt x="3155" y="2298"/>
                  </a:lnTo>
                  <a:lnTo>
                    <a:pt x="3183" y="2308"/>
                  </a:lnTo>
                  <a:lnTo>
                    <a:pt x="3190" y="2308"/>
                  </a:lnTo>
                  <a:lnTo>
                    <a:pt x="3191" y="2301"/>
                  </a:lnTo>
                  <a:lnTo>
                    <a:pt x="3169" y="2288"/>
                  </a:lnTo>
                  <a:lnTo>
                    <a:pt x="3158" y="2278"/>
                  </a:lnTo>
                  <a:lnTo>
                    <a:pt x="3155" y="2263"/>
                  </a:lnTo>
                  <a:lnTo>
                    <a:pt x="3142" y="2245"/>
                  </a:lnTo>
                  <a:lnTo>
                    <a:pt x="3137" y="2233"/>
                  </a:lnTo>
                  <a:lnTo>
                    <a:pt x="3129" y="2223"/>
                  </a:lnTo>
                  <a:lnTo>
                    <a:pt x="3130" y="2214"/>
                  </a:lnTo>
                  <a:lnTo>
                    <a:pt x="3137" y="2212"/>
                  </a:lnTo>
                  <a:lnTo>
                    <a:pt x="3153" y="2217"/>
                  </a:lnTo>
                  <a:lnTo>
                    <a:pt x="3155" y="2202"/>
                  </a:lnTo>
                  <a:lnTo>
                    <a:pt x="3154" y="2193"/>
                  </a:lnTo>
                  <a:lnTo>
                    <a:pt x="3158" y="2191"/>
                  </a:lnTo>
                  <a:lnTo>
                    <a:pt x="3164" y="2197"/>
                  </a:lnTo>
                  <a:lnTo>
                    <a:pt x="3170" y="2198"/>
                  </a:lnTo>
                  <a:lnTo>
                    <a:pt x="3183" y="2184"/>
                  </a:lnTo>
                  <a:lnTo>
                    <a:pt x="3189" y="2181"/>
                  </a:lnTo>
                  <a:lnTo>
                    <a:pt x="3206" y="2179"/>
                  </a:lnTo>
                  <a:lnTo>
                    <a:pt x="3226" y="2191"/>
                  </a:lnTo>
                  <a:lnTo>
                    <a:pt x="3237" y="2188"/>
                  </a:lnTo>
                  <a:lnTo>
                    <a:pt x="3249" y="2188"/>
                  </a:lnTo>
                  <a:lnTo>
                    <a:pt x="3257" y="2197"/>
                  </a:lnTo>
                  <a:lnTo>
                    <a:pt x="3258" y="2209"/>
                  </a:lnTo>
                  <a:lnTo>
                    <a:pt x="3263" y="2214"/>
                  </a:lnTo>
                  <a:lnTo>
                    <a:pt x="3285" y="2216"/>
                  </a:lnTo>
                  <a:lnTo>
                    <a:pt x="3298" y="2222"/>
                  </a:lnTo>
                  <a:lnTo>
                    <a:pt x="3319" y="2223"/>
                  </a:lnTo>
                  <a:lnTo>
                    <a:pt x="3329" y="2230"/>
                  </a:lnTo>
                  <a:lnTo>
                    <a:pt x="3332" y="2240"/>
                  </a:lnTo>
                  <a:lnTo>
                    <a:pt x="3321" y="2258"/>
                  </a:lnTo>
                  <a:lnTo>
                    <a:pt x="3332" y="2268"/>
                  </a:lnTo>
                  <a:lnTo>
                    <a:pt x="3351" y="2263"/>
                  </a:lnTo>
                  <a:lnTo>
                    <a:pt x="3368" y="2263"/>
                  </a:lnTo>
                  <a:lnTo>
                    <a:pt x="3379" y="2272"/>
                  </a:lnTo>
                  <a:lnTo>
                    <a:pt x="3384" y="2283"/>
                  </a:lnTo>
                  <a:lnTo>
                    <a:pt x="3399" y="2298"/>
                  </a:lnTo>
                  <a:lnTo>
                    <a:pt x="3402" y="2316"/>
                  </a:lnTo>
                  <a:lnTo>
                    <a:pt x="3423" y="2321"/>
                  </a:lnTo>
                  <a:lnTo>
                    <a:pt x="3438" y="2330"/>
                  </a:lnTo>
                  <a:lnTo>
                    <a:pt x="3448" y="2342"/>
                  </a:lnTo>
                  <a:lnTo>
                    <a:pt x="3470" y="2345"/>
                  </a:lnTo>
                  <a:lnTo>
                    <a:pt x="3472" y="2349"/>
                  </a:lnTo>
                  <a:lnTo>
                    <a:pt x="3474" y="2365"/>
                  </a:lnTo>
                  <a:lnTo>
                    <a:pt x="3476" y="2374"/>
                  </a:lnTo>
                  <a:lnTo>
                    <a:pt x="3482" y="2378"/>
                  </a:lnTo>
                  <a:lnTo>
                    <a:pt x="3489" y="2378"/>
                  </a:lnTo>
                  <a:lnTo>
                    <a:pt x="3495" y="2374"/>
                  </a:lnTo>
                  <a:lnTo>
                    <a:pt x="3511" y="2372"/>
                  </a:lnTo>
                  <a:lnTo>
                    <a:pt x="3522" y="2377"/>
                  </a:lnTo>
                  <a:lnTo>
                    <a:pt x="3540" y="2380"/>
                  </a:lnTo>
                  <a:lnTo>
                    <a:pt x="3548" y="2385"/>
                  </a:lnTo>
                  <a:lnTo>
                    <a:pt x="3557" y="2398"/>
                  </a:lnTo>
                  <a:lnTo>
                    <a:pt x="3564" y="2415"/>
                  </a:lnTo>
                  <a:lnTo>
                    <a:pt x="3576" y="2422"/>
                  </a:lnTo>
                  <a:lnTo>
                    <a:pt x="3582" y="2431"/>
                  </a:lnTo>
                  <a:lnTo>
                    <a:pt x="3582" y="2443"/>
                  </a:lnTo>
                  <a:lnTo>
                    <a:pt x="3577" y="2448"/>
                  </a:lnTo>
                  <a:lnTo>
                    <a:pt x="3567" y="2451"/>
                  </a:lnTo>
                  <a:lnTo>
                    <a:pt x="3562" y="2447"/>
                  </a:lnTo>
                  <a:lnTo>
                    <a:pt x="3556" y="2437"/>
                  </a:lnTo>
                  <a:lnTo>
                    <a:pt x="3543" y="2438"/>
                  </a:lnTo>
                  <a:lnTo>
                    <a:pt x="3526" y="2454"/>
                  </a:lnTo>
                  <a:lnTo>
                    <a:pt x="3518" y="2471"/>
                  </a:lnTo>
                  <a:lnTo>
                    <a:pt x="3499" y="2477"/>
                  </a:lnTo>
                  <a:lnTo>
                    <a:pt x="3490" y="2482"/>
                  </a:lnTo>
                  <a:lnTo>
                    <a:pt x="3485" y="2494"/>
                  </a:lnTo>
                  <a:lnTo>
                    <a:pt x="3480" y="2498"/>
                  </a:lnTo>
                  <a:lnTo>
                    <a:pt x="3455" y="2499"/>
                  </a:lnTo>
                  <a:lnTo>
                    <a:pt x="3443" y="2515"/>
                  </a:lnTo>
                  <a:lnTo>
                    <a:pt x="3439" y="2535"/>
                  </a:lnTo>
                  <a:lnTo>
                    <a:pt x="3433" y="2548"/>
                  </a:lnTo>
                  <a:lnTo>
                    <a:pt x="3426" y="2556"/>
                  </a:lnTo>
                  <a:lnTo>
                    <a:pt x="3403" y="2563"/>
                  </a:lnTo>
                  <a:lnTo>
                    <a:pt x="3387" y="2574"/>
                  </a:lnTo>
                  <a:lnTo>
                    <a:pt x="3377" y="2584"/>
                  </a:lnTo>
                  <a:lnTo>
                    <a:pt x="3355" y="2597"/>
                  </a:lnTo>
                  <a:lnTo>
                    <a:pt x="3354" y="2604"/>
                  </a:lnTo>
                  <a:lnTo>
                    <a:pt x="3357" y="2609"/>
                  </a:lnTo>
                  <a:lnTo>
                    <a:pt x="3365" y="2617"/>
                  </a:lnTo>
                  <a:lnTo>
                    <a:pt x="3365" y="2627"/>
                  </a:lnTo>
                  <a:lnTo>
                    <a:pt x="3348" y="2653"/>
                  </a:lnTo>
                  <a:lnTo>
                    <a:pt x="3346" y="2662"/>
                  </a:lnTo>
                  <a:lnTo>
                    <a:pt x="3344" y="2682"/>
                  </a:lnTo>
                  <a:lnTo>
                    <a:pt x="3351" y="2694"/>
                  </a:lnTo>
                  <a:lnTo>
                    <a:pt x="3352" y="2712"/>
                  </a:lnTo>
                  <a:lnTo>
                    <a:pt x="3326" y="2717"/>
                  </a:lnTo>
                  <a:lnTo>
                    <a:pt x="3311" y="2727"/>
                  </a:lnTo>
                  <a:lnTo>
                    <a:pt x="3309" y="2736"/>
                  </a:lnTo>
                  <a:lnTo>
                    <a:pt x="3321" y="2737"/>
                  </a:lnTo>
                  <a:lnTo>
                    <a:pt x="3332" y="2727"/>
                  </a:lnTo>
                  <a:lnTo>
                    <a:pt x="3357" y="2724"/>
                  </a:lnTo>
                  <a:lnTo>
                    <a:pt x="3365" y="2718"/>
                  </a:lnTo>
                  <a:lnTo>
                    <a:pt x="3367" y="2708"/>
                  </a:lnTo>
                  <a:lnTo>
                    <a:pt x="3359" y="2686"/>
                  </a:lnTo>
                  <a:lnTo>
                    <a:pt x="3362" y="2665"/>
                  </a:lnTo>
                  <a:lnTo>
                    <a:pt x="3369" y="2652"/>
                  </a:lnTo>
                  <a:lnTo>
                    <a:pt x="3392" y="2640"/>
                  </a:lnTo>
                  <a:lnTo>
                    <a:pt x="3389" y="2617"/>
                  </a:lnTo>
                  <a:lnTo>
                    <a:pt x="3397" y="2606"/>
                  </a:lnTo>
                  <a:lnTo>
                    <a:pt x="3413" y="2602"/>
                  </a:lnTo>
                  <a:lnTo>
                    <a:pt x="3425" y="2617"/>
                  </a:lnTo>
                  <a:lnTo>
                    <a:pt x="3425" y="2624"/>
                  </a:lnTo>
                  <a:lnTo>
                    <a:pt x="3414" y="2634"/>
                  </a:lnTo>
                  <a:lnTo>
                    <a:pt x="3413" y="2660"/>
                  </a:lnTo>
                  <a:lnTo>
                    <a:pt x="3418" y="2676"/>
                  </a:lnTo>
                  <a:lnTo>
                    <a:pt x="3423" y="2682"/>
                  </a:lnTo>
                  <a:lnTo>
                    <a:pt x="3459" y="2692"/>
                  </a:lnTo>
                  <a:lnTo>
                    <a:pt x="3460" y="2683"/>
                  </a:lnTo>
                  <a:lnTo>
                    <a:pt x="3434" y="2671"/>
                  </a:lnTo>
                  <a:lnTo>
                    <a:pt x="3431" y="2666"/>
                  </a:lnTo>
                  <a:lnTo>
                    <a:pt x="3429" y="2657"/>
                  </a:lnTo>
                  <a:lnTo>
                    <a:pt x="3434" y="2651"/>
                  </a:lnTo>
                  <a:lnTo>
                    <a:pt x="3451" y="2636"/>
                  </a:lnTo>
                  <a:lnTo>
                    <a:pt x="3455" y="2615"/>
                  </a:lnTo>
                  <a:lnTo>
                    <a:pt x="3462" y="2601"/>
                  </a:lnTo>
                  <a:lnTo>
                    <a:pt x="3466" y="2587"/>
                  </a:lnTo>
                  <a:lnTo>
                    <a:pt x="3471" y="2585"/>
                  </a:lnTo>
                  <a:lnTo>
                    <a:pt x="3477" y="2589"/>
                  </a:lnTo>
                  <a:lnTo>
                    <a:pt x="3480" y="2597"/>
                  </a:lnTo>
                  <a:lnTo>
                    <a:pt x="3484" y="2600"/>
                  </a:lnTo>
                  <a:lnTo>
                    <a:pt x="3489" y="2597"/>
                  </a:lnTo>
                  <a:lnTo>
                    <a:pt x="3499" y="2580"/>
                  </a:lnTo>
                  <a:lnTo>
                    <a:pt x="3507" y="2576"/>
                  </a:lnTo>
                  <a:lnTo>
                    <a:pt x="3512" y="2578"/>
                  </a:lnTo>
                  <a:lnTo>
                    <a:pt x="3512" y="2592"/>
                  </a:lnTo>
                  <a:lnTo>
                    <a:pt x="3508" y="2609"/>
                  </a:lnTo>
                  <a:lnTo>
                    <a:pt x="3516" y="2626"/>
                  </a:lnTo>
                  <a:lnTo>
                    <a:pt x="3518" y="2647"/>
                  </a:lnTo>
                  <a:lnTo>
                    <a:pt x="3520" y="2650"/>
                  </a:lnTo>
                  <a:lnTo>
                    <a:pt x="3517" y="2667"/>
                  </a:lnTo>
                  <a:lnTo>
                    <a:pt x="3523" y="2666"/>
                  </a:lnTo>
                  <a:lnTo>
                    <a:pt x="3530" y="2658"/>
                  </a:lnTo>
                  <a:lnTo>
                    <a:pt x="3535" y="2641"/>
                  </a:lnTo>
                  <a:lnTo>
                    <a:pt x="3531" y="2627"/>
                  </a:lnTo>
                  <a:lnTo>
                    <a:pt x="3528" y="2597"/>
                  </a:lnTo>
                  <a:lnTo>
                    <a:pt x="3531" y="2589"/>
                  </a:lnTo>
                  <a:lnTo>
                    <a:pt x="3540" y="2573"/>
                  </a:lnTo>
                  <a:lnTo>
                    <a:pt x="3540" y="2560"/>
                  </a:lnTo>
                  <a:lnTo>
                    <a:pt x="3547" y="2541"/>
                  </a:lnTo>
                  <a:lnTo>
                    <a:pt x="3563" y="2530"/>
                  </a:lnTo>
                  <a:lnTo>
                    <a:pt x="3573" y="2530"/>
                  </a:lnTo>
                  <a:lnTo>
                    <a:pt x="3591" y="2540"/>
                  </a:lnTo>
                  <a:lnTo>
                    <a:pt x="3598" y="2538"/>
                  </a:lnTo>
                  <a:lnTo>
                    <a:pt x="3607" y="2525"/>
                  </a:lnTo>
                  <a:lnTo>
                    <a:pt x="3615" y="2520"/>
                  </a:lnTo>
                  <a:lnTo>
                    <a:pt x="3644" y="2514"/>
                  </a:lnTo>
                  <a:lnTo>
                    <a:pt x="3650" y="2504"/>
                  </a:lnTo>
                  <a:lnTo>
                    <a:pt x="3657" y="2498"/>
                  </a:lnTo>
                  <a:lnTo>
                    <a:pt x="3665" y="2497"/>
                  </a:lnTo>
                  <a:lnTo>
                    <a:pt x="3686" y="2518"/>
                  </a:lnTo>
                  <a:lnTo>
                    <a:pt x="3686" y="2532"/>
                  </a:lnTo>
                  <a:lnTo>
                    <a:pt x="3680" y="2544"/>
                  </a:lnTo>
                  <a:lnTo>
                    <a:pt x="3690" y="2550"/>
                  </a:lnTo>
                  <a:lnTo>
                    <a:pt x="3703" y="2554"/>
                  </a:lnTo>
                  <a:lnTo>
                    <a:pt x="3706" y="2544"/>
                  </a:lnTo>
                  <a:lnTo>
                    <a:pt x="3714" y="2543"/>
                  </a:lnTo>
                  <a:lnTo>
                    <a:pt x="3719" y="2545"/>
                  </a:lnTo>
                  <a:lnTo>
                    <a:pt x="3725" y="2551"/>
                  </a:lnTo>
                  <a:lnTo>
                    <a:pt x="3727" y="2571"/>
                  </a:lnTo>
                  <a:lnTo>
                    <a:pt x="3721" y="2616"/>
                  </a:lnTo>
                  <a:lnTo>
                    <a:pt x="3726" y="2621"/>
                  </a:lnTo>
                  <a:lnTo>
                    <a:pt x="3739" y="2614"/>
                  </a:lnTo>
                  <a:lnTo>
                    <a:pt x="3759" y="2595"/>
                  </a:lnTo>
                  <a:lnTo>
                    <a:pt x="3772" y="2565"/>
                  </a:lnTo>
                  <a:lnTo>
                    <a:pt x="3790" y="2559"/>
                  </a:lnTo>
                  <a:lnTo>
                    <a:pt x="3814" y="2568"/>
                  </a:lnTo>
                  <a:lnTo>
                    <a:pt x="3821" y="2575"/>
                  </a:lnTo>
                  <a:lnTo>
                    <a:pt x="3833" y="2597"/>
                  </a:lnTo>
                  <a:lnTo>
                    <a:pt x="3839" y="2617"/>
                  </a:lnTo>
                  <a:lnTo>
                    <a:pt x="3841" y="2643"/>
                  </a:lnTo>
                  <a:lnTo>
                    <a:pt x="3846" y="2652"/>
                  </a:lnTo>
                  <a:lnTo>
                    <a:pt x="3854" y="2660"/>
                  </a:lnTo>
                  <a:lnTo>
                    <a:pt x="3861" y="2668"/>
                  </a:lnTo>
                  <a:lnTo>
                    <a:pt x="3862" y="2694"/>
                  </a:lnTo>
                  <a:lnTo>
                    <a:pt x="3869" y="2706"/>
                  </a:lnTo>
                  <a:lnTo>
                    <a:pt x="3870" y="2723"/>
                  </a:lnTo>
                  <a:lnTo>
                    <a:pt x="3863" y="2740"/>
                  </a:lnTo>
                  <a:lnTo>
                    <a:pt x="3862" y="2757"/>
                  </a:lnTo>
                  <a:lnTo>
                    <a:pt x="3856" y="2770"/>
                  </a:lnTo>
                  <a:lnTo>
                    <a:pt x="3854" y="2804"/>
                  </a:lnTo>
                  <a:lnTo>
                    <a:pt x="3861" y="2810"/>
                  </a:lnTo>
                  <a:lnTo>
                    <a:pt x="3859" y="2816"/>
                  </a:lnTo>
                  <a:lnTo>
                    <a:pt x="3847" y="2836"/>
                  </a:lnTo>
                  <a:lnTo>
                    <a:pt x="3846" y="2856"/>
                  </a:lnTo>
                  <a:lnTo>
                    <a:pt x="3827" y="2867"/>
                  </a:lnTo>
                  <a:lnTo>
                    <a:pt x="3827" y="2874"/>
                  </a:lnTo>
                  <a:lnTo>
                    <a:pt x="3832" y="2881"/>
                  </a:lnTo>
                  <a:lnTo>
                    <a:pt x="3834" y="2908"/>
                  </a:lnTo>
                  <a:lnTo>
                    <a:pt x="3819" y="2925"/>
                  </a:lnTo>
                  <a:lnTo>
                    <a:pt x="3821" y="2938"/>
                  </a:lnTo>
                  <a:lnTo>
                    <a:pt x="3828" y="2983"/>
                  </a:lnTo>
                  <a:lnTo>
                    <a:pt x="3842" y="3014"/>
                  </a:lnTo>
                  <a:lnTo>
                    <a:pt x="3852" y="3018"/>
                  </a:lnTo>
                  <a:lnTo>
                    <a:pt x="3852" y="3005"/>
                  </a:lnTo>
                  <a:lnTo>
                    <a:pt x="3841" y="2986"/>
                  </a:lnTo>
                  <a:lnTo>
                    <a:pt x="3841" y="2978"/>
                  </a:lnTo>
                  <a:lnTo>
                    <a:pt x="3843" y="2974"/>
                  </a:lnTo>
                  <a:lnTo>
                    <a:pt x="3843" y="2962"/>
                  </a:lnTo>
                  <a:lnTo>
                    <a:pt x="3837" y="2947"/>
                  </a:lnTo>
                  <a:lnTo>
                    <a:pt x="3837" y="2930"/>
                  </a:lnTo>
                  <a:lnTo>
                    <a:pt x="3847" y="2912"/>
                  </a:lnTo>
                  <a:lnTo>
                    <a:pt x="3849" y="2885"/>
                  </a:lnTo>
                  <a:lnTo>
                    <a:pt x="3865" y="2847"/>
                  </a:lnTo>
                  <a:lnTo>
                    <a:pt x="3869" y="2844"/>
                  </a:lnTo>
                  <a:lnTo>
                    <a:pt x="3878" y="2841"/>
                  </a:lnTo>
                  <a:lnTo>
                    <a:pt x="3899" y="2862"/>
                  </a:lnTo>
                  <a:lnTo>
                    <a:pt x="3904" y="2864"/>
                  </a:lnTo>
                  <a:lnTo>
                    <a:pt x="3904" y="2854"/>
                  </a:lnTo>
                  <a:lnTo>
                    <a:pt x="3892" y="2838"/>
                  </a:lnTo>
                  <a:lnTo>
                    <a:pt x="3889" y="2826"/>
                  </a:lnTo>
                  <a:lnTo>
                    <a:pt x="3890" y="2808"/>
                  </a:lnTo>
                  <a:lnTo>
                    <a:pt x="3895" y="2796"/>
                  </a:lnTo>
                  <a:lnTo>
                    <a:pt x="3895" y="2764"/>
                  </a:lnTo>
                  <a:lnTo>
                    <a:pt x="3900" y="2762"/>
                  </a:lnTo>
                  <a:lnTo>
                    <a:pt x="3909" y="2759"/>
                  </a:lnTo>
                  <a:lnTo>
                    <a:pt x="3936" y="2765"/>
                  </a:lnTo>
                  <a:lnTo>
                    <a:pt x="3939" y="2763"/>
                  </a:lnTo>
                  <a:lnTo>
                    <a:pt x="3938" y="2759"/>
                  </a:lnTo>
                  <a:lnTo>
                    <a:pt x="3928" y="2754"/>
                  </a:lnTo>
                  <a:lnTo>
                    <a:pt x="3912" y="2734"/>
                  </a:lnTo>
                  <a:lnTo>
                    <a:pt x="3913" y="2709"/>
                  </a:lnTo>
                  <a:lnTo>
                    <a:pt x="3916" y="2693"/>
                  </a:lnTo>
                  <a:lnTo>
                    <a:pt x="3914" y="2667"/>
                  </a:lnTo>
                  <a:lnTo>
                    <a:pt x="3916" y="2652"/>
                  </a:lnTo>
                  <a:lnTo>
                    <a:pt x="3914" y="2642"/>
                  </a:lnTo>
                  <a:lnTo>
                    <a:pt x="3916" y="2638"/>
                  </a:lnTo>
                  <a:lnTo>
                    <a:pt x="3930" y="2630"/>
                  </a:lnTo>
                  <a:lnTo>
                    <a:pt x="3943" y="2629"/>
                  </a:lnTo>
                  <a:lnTo>
                    <a:pt x="3963" y="2631"/>
                  </a:lnTo>
                  <a:lnTo>
                    <a:pt x="3965" y="2621"/>
                  </a:lnTo>
                  <a:lnTo>
                    <a:pt x="3961" y="2610"/>
                  </a:lnTo>
                  <a:lnTo>
                    <a:pt x="3961" y="2579"/>
                  </a:lnTo>
                  <a:lnTo>
                    <a:pt x="3976" y="2528"/>
                  </a:lnTo>
                  <a:lnTo>
                    <a:pt x="3985" y="2512"/>
                  </a:lnTo>
                  <a:lnTo>
                    <a:pt x="3992" y="2510"/>
                  </a:lnTo>
                  <a:lnTo>
                    <a:pt x="4001" y="2495"/>
                  </a:lnTo>
                  <a:lnTo>
                    <a:pt x="4007" y="2493"/>
                  </a:lnTo>
                  <a:lnTo>
                    <a:pt x="4001" y="2441"/>
                  </a:lnTo>
                  <a:lnTo>
                    <a:pt x="3999" y="2434"/>
                  </a:lnTo>
                  <a:lnTo>
                    <a:pt x="3995" y="2388"/>
                  </a:lnTo>
                  <a:lnTo>
                    <a:pt x="3992" y="2387"/>
                  </a:lnTo>
                  <a:lnTo>
                    <a:pt x="3980" y="2286"/>
                  </a:lnTo>
                  <a:lnTo>
                    <a:pt x="3977" y="2285"/>
                  </a:lnTo>
                  <a:lnTo>
                    <a:pt x="3975" y="2254"/>
                  </a:lnTo>
                  <a:lnTo>
                    <a:pt x="3972" y="2252"/>
                  </a:lnTo>
                  <a:lnTo>
                    <a:pt x="3964" y="2178"/>
                  </a:lnTo>
                  <a:lnTo>
                    <a:pt x="3951" y="2107"/>
                  </a:lnTo>
                  <a:lnTo>
                    <a:pt x="3946" y="2095"/>
                  </a:lnTo>
                  <a:lnTo>
                    <a:pt x="3928" y="2102"/>
                  </a:lnTo>
                  <a:lnTo>
                    <a:pt x="3921" y="2096"/>
                  </a:lnTo>
                  <a:lnTo>
                    <a:pt x="3919" y="2086"/>
                  </a:lnTo>
                  <a:lnTo>
                    <a:pt x="3921" y="2079"/>
                  </a:lnTo>
                  <a:lnTo>
                    <a:pt x="3918" y="2069"/>
                  </a:lnTo>
                  <a:lnTo>
                    <a:pt x="3909" y="2060"/>
                  </a:lnTo>
                  <a:lnTo>
                    <a:pt x="3892" y="2056"/>
                  </a:lnTo>
                  <a:lnTo>
                    <a:pt x="3882" y="2049"/>
                  </a:lnTo>
                  <a:lnTo>
                    <a:pt x="3873" y="2034"/>
                  </a:lnTo>
                  <a:lnTo>
                    <a:pt x="3869" y="2029"/>
                  </a:lnTo>
                  <a:lnTo>
                    <a:pt x="3849" y="2024"/>
                  </a:lnTo>
                  <a:lnTo>
                    <a:pt x="3834" y="2013"/>
                  </a:lnTo>
                  <a:lnTo>
                    <a:pt x="3826" y="1994"/>
                  </a:lnTo>
                  <a:lnTo>
                    <a:pt x="3822" y="1984"/>
                  </a:lnTo>
                  <a:lnTo>
                    <a:pt x="3797" y="1958"/>
                  </a:lnTo>
                  <a:lnTo>
                    <a:pt x="3791" y="1946"/>
                  </a:lnTo>
                  <a:lnTo>
                    <a:pt x="3772" y="1948"/>
                  </a:lnTo>
                  <a:lnTo>
                    <a:pt x="3760" y="1942"/>
                  </a:lnTo>
                  <a:lnTo>
                    <a:pt x="3750" y="1932"/>
                  </a:lnTo>
                  <a:lnTo>
                    <a:pt x="3745" y="1923"/>
                  </a:lnTo>
                  <a:lnTo>
                    <a:pt x="3735" y="1924"/>
                  </a:lnTo>
                  <a:lnTo>
                    <a:pt x="3730" y="1929"/>
                  </a:lnTo>
                  <a:lnTo>
                    <a:pt x="3694" y="1922"/>
                  </a:lnTo>
                  <a:lnTo>
                    <a:pt x="3670" y="1910"/>
                  </a:lnTo>
                  <a:lnTo>
                    <a:pt x="3665" y="1901"/>
                  </a:lnTo>
                  <a:lnTo>
                    <a:pt x="3664" y="1873"/>
                  </a:lnTo>
                  <a:lnTo>
                    <a:pt x="3668" y="1866"/>
                  </a:lnTo>
                  <a:lnTo>
                    <a:pt x="3683" y="1862"/>
                  </a:lnTo>
                  <a:lnTo>
                    <a:pt x="3684" y="1855"/>
                  </a:lnTo>
                  <a:lnTo>
                    <a:pt x="3679" y="1849"/>
                  </a:lnTo>
                  <a:lnTo>
                    <a:pt x="3676" y="1837"/>
                  </a:lnTo>
                  <a:lnTo>
                    <a:pt x="3678" y="1829"/>
                  </a:lnTo>
                  <a:lnTo>
                    <a:pt x="3671" y="1817"/>
                  </a:lnTo>
                  <a:lnTo>
                    <a:pt x="3669" y="1793"/>
                  </a:lnTo>
                  <a:lnTo>
                    <a:pt x="3655" y="1775"/>
                  </a:lnTo>
                  <a:lnTo>
                    <a:pt x="3650" y="1754"/>
                  </a:lnTo>
                  <a:lnTo>
                    <a:pt x="3639" y="1727"/>
                  </a:lnTo>
                  <a:lnTo>
                    <a:pt x="3632" y="1728"/>
                  </a:lnTo>
                  <a:lnTo>
                    <a:pt x="3629" y="1734"/>
                  </a:lnTo>
                  <a:lnTo>
                    <a:pt x="3623" y="1734"/>
                  </a:lnTo>
                  <a:lnTo>
                    <a:pt x="3612" y="1724"/>
                  </a:lnTo>
                  <a:lnTo>
                    <a:pt x="3594" y="1729"/>
                  </a:lnTo>
                  <a:lnTo>
                    <a:pt x="3576" y="1725"/>
                  </a:lnTo>
                  <a:lnTo>
                    <a:pt x="3561" y="1713"/>
                  </a:lnTo>
                  <a:lnTo>
                    <a:pt x="3550" y="1696"/>
                  </a:lnTo>
                  <a:lnTo>
                    <a:pt x="3546" y="1693"/>
                  </a:lnTo>
                  <a:lnTo>
                    <a:pt x="3532" y="1693"/>
                  </a:lnTo>
                  <a:lnTo>
                    <a:pt x="3528" y="1691"/>
                  </a:lnTo>
                  <a:lnTo>
                    <a:pt x="3531" y="1679"/>
                  </a:lnTo>
                  <a:lnTo>
                    <a:pt x="3531" y="1666"/>
                  </a:lnTo>
                  <a:lnTo>
                    <a:pt x="3525" y="1656"/>
                  </a:lnTo>
                  <a:lnTo>
                    <a:pt x="3525" y="1643"/>
                  </a:lnTo>
                  <a:lnTo>
                    <a:pt x="3532" y="1638"/>
                  </a:lnTo>
                  <a:lnTo>
                    <a:pt x="3546" y="1637"/>
                  </a:lnTo>
                  <a:lnTo>
                    <a:pt x="3548" y="1633"/>
                  </a:lnTo>
                  <a:lnTo>
                    <a:pt x="3546" y="1628"/>
                  </a:lnTo>
                  <a:lnTo>
                    <a:pt x="3546" y="1620"/>
                  </a:lnTo>
                  <a:lnTo>
                    <a:pt x="3552" y="1605"/>
                  </a:lnTo>
                  <a:lnTo>
                    <a:pt x="3561" y="1596"/>
                  </a:lnTo>
                  <a:lnTo>
                    <a:pt x="3564" y="1582"/>
                  </a:lnTo>
                  <a:lnTo>
                    <a:pt x="3551" y="1587"/>
                  </a:lnTo>
                  <a:lnTo>
                    <a:pt x="3545" y="1585"/>
                  </a:lnTo>
                  <a:lnTo>
                    <a:pt x="3542" y="1585"/>
                  </a:lnTo>
                  <a:lnTo>
                    <a:pt x="3538" y="1605"/>
                  </a:lnTo>
                  <a:lnTo>
                    <a:pt x="3533" y="1608"/>
                  </a:lnTo>
                  <a:lnTo>
                    <a:pt x="3527" y="1620"/>
                  </a:lnTo>
                  <a:lnTo>
                    <a:pt x="3521" y="1622"/>
                  </a:lnTo>
                  <a:lnTo>
                    <a:pt x="3518" y="1618"/>
                  </a:lnTo>
                  <a:lnTo>
                    <a:pt x="3508" y="1621"/>
                  </a:lnTo>
                  <a:lnTo>
                    <a:pt x="3501" y="1632"/>
                  </a:lnTo>
                  <a:lnTo>
                    <a:pt x="3489" y="1636"/>
                  </a:lnTo>
                  <a:lnTo>
                    <a:pt x="3490" y="1642"/>
                  </a:lnTo>
                  <a:lnTo>
                    <a:pt x="3492" y="1646"/>
                  </a:lnTo>
                  <a:lnTo>
                    <a:pt x="3492" y="1655"/>
                  </a:lnTo>
                  <a:lnTo>
                    <a:pt x="3489" y="1658"/>
                  </a:lnTo>
                  <a:lnTo>
                    <a:pt x="3481" y="1659"/>
                  </a:lnTo>
                  <a:lnTo>
                    <a:pt x="3464" y="1655"/>
                  </a:lnTo>
                  <a:lnTo>
                    <a:pt x="3449" y="1642"/>
                  </a:lnTo>
                  <a:lnTo>
                    <a:pt x="3439" y="1627"/>
                  </a:lnTo>
                  <a:lnTo>
                    <a:pt x="3438" y="1601"/>
                  </a:lnTo>
                  <a:lnTo>
                    <a:pt x="3435" y="1597"/>
                  </a:lnTo>
                  <a:lnTo>
                    <a:pt x="3428" y="1601"/>
                  </a:lnTo>
                  <a:lnTo>
                    <a:pt x="3420" y="1607"/>
                  </a:lnTo>
                  <a:lnTo>
                    <a:pt x="3408" y="1615"/>
                  </a:lnTo>
                  <a:lnTo>
                    <a:pt x="3403" y="1622"/>
                  </a:lnTo>
                  <a:lnTo>
                    <a:pt x="3403" y="1642"/>
                  </a:lnTo>
                  <a:lnTo>
                    <a:pt x="3395" y="1650"/>
                  </a:lnTo>
                  <a:lnTo>
                    <a:pt x="3385" y="1653"/>
                  </a:lnTo>
                  <a:lnTo>
                    <a:pt x="3370" y="1652"/>
                  </a:lnTo>
                  <a:lnTo>
                    <a:pt x="3344" y="1622"/>
                  </a:lnTo>
                  <a:lnTo>
                    <a:pt x="3321" y="1616"/>
                  </a:lnTo>
                  <a:lnTo>
                    <a:pt x="3304" y="1606"/>
                  </a:lnTo>
                  <a:lnTo>
                    <a:pt x="3304" y="1595"/>
                  </a:lnTo>
                  <a:lnTo>
                    <a:pt x="3309" y="1592"/>
                  </a:lnTo>
                  <a:lnTo>
                    <a:pt x="3328" y="1595"/>
                  </a:lnTo>
                  <a:lnTo>
                    <a:pt x="3343" y="1579"/>
                  </a:lnTo>
                  <a:lnTo>
                    <a:pt x="3341" y="1574"/>
                  </a:lnTo>
                  <a:lnTo>
                    <a:pt x="3319" y="1577"/>
                  </a:lnTo>
                  <a:lnTo>
                    <a:pt x="3318" y="1575"/>
                  </a:lnTo>
                  <a:lnTo>
                    <a:pt x="3321" y="1561"/>
                  </a:lnTo>
                  <a:lnTo>
                    <a:pt x="3339" y="1549"/>
                  </a:lnTo>
                  <a:lnTo>
                    <a:pt x="3338" y="1529"/>
                  </a:lnTo>
                  <a:lnTo>
                    <a:pt x="3343" y="1519"/>
                  </a:lnTo>
                  <a:lnTo>
                    <a:pt x="3374" y="1482"/>
                  </a:lnTo>
                  <a:lnTo>
                    <a:pt x="3380" y="1472"/>
                  </a:lnTo>
                  <a:lnTo>
                    <a:pt x="3380" y="1441"/>
                  </a:lnTo>
                  <a:lnTo>
                    <a:pt x="3384" y="1433"/>
                  </a:lnTo>
                  <a:lnTo>
                    <a:pt x="3403" y="1428"/>
                  </a:lnTo>
                  <a:lnTo>
                    <a:pt x="3414" y="1422"/>
                  </a:lnTo>
                  <a:lnTo>
                    <a:pt x="3430" y="1419"/>
                  </a:lnTo>
                  <a:lnTo>
                    <a:pt x="3430" y="1412"/>
                  </a:lnTo>
                  <a:lnTo>
                    <a:pt x="3424" y="1406"/>
                  </a:lnTo>
                  <a:lnTo>
                    <a:pt x="3414" y="1406"/>
                  </a:lnTo>
                  <a:lnTo>
                    <a:pt x="3400" y="1416"/>
                  </a:lnTo>
                  <a:lnTo>
                    <a:pt x="3390" y="1416"/>
                  </a:lnTo>
                  <a:lnTo>
                    <a:pt x="3393" y="1398"/>
                  </a:lnTo>
                  <a:lnTo>
                    <a:pt x="3389" y="1395"/>
                  </a:lnTo>
                  <a:lnTo>
                    <a:pt x="3382" y="1397"/>
                  </a:lnTo>
                  <a:lnTo>
                    <a:pt x="3375" y="1413"/>
                  </a:lnTo>
                  <a:lnTo>
                    <a:pt x="3364" y="1434"/>
                  </a:lnTo>
                  <a:lnTo>
                    <a:pt x="3362" y="1454"/>
                  </a:lnTo>
                  <a:lnTo>
                    <a:pt x="3358" y="1469"/>
                  </a:lnTo>
                  <a:lnTo>
                    <a:pt x="3352" y="1479"/>
                  </a:lnTo>
                  <a:lnTo>
                    <a:pt x="3324" y="1492"/>
                  </a:lnTo>
                  <a:lnTo>
                    <a:pt x="3307" y="1519"/>
                  </a:lnTo>
                  <a:lnTo>
                    <a:pt x="3300" y="1523"/>
                  </a:lnTo>
                  <a:lnTo>
                    <a:pt x="3290" y="1519"/>
                  </a:lnTo>
                  <a:lnTo>
                    <a:pt x="3290" y="1504"/>
                  </a:lnTo>
                  <a:lnTo>
                    <a:pt x="3301" y="1473"/>
                  </a:lnTo>
                  <a:lnTo>
                    <a:pt x="3314" y="1464"/>
                  </a:lnTo>
                  <a:lnTo>
                    <a:pt x="3323" y="1447"/>
                  </a:lnTo>
                  <a:lnTo>
                    <a:pt x="3324" y="1393"/>
                  </a:lnTo>
                  <a:lnTo>
                    <a:pt x="3331" y="1382"/>
                  </a:lnTo>
                  <a:lnTo>
                    <a:pt x="3344" y="1339"/>
                  </a:lnTo>
                  <a:lnTo>
                    <a:pt x="3348" y="1339"/>
                  </a:lnTo>
                  <a:lnTo>
                    <a:pt x="3355" y="1316"/>
                  </a:lnTo>
                  <a:lnTo>
                    <a:pt x="3353" y="1314"/>
                  </a:lnTo>
                  <a:lnTo>
                    <a:pt x="3338" y="1329"/>
                  </a:lnTo>
                  <a:lnTo>
                    <a:pt x="3332" y="1332"/>
                  </a:lnTo>
                  <a:lnTo>
                    <a:pt x="3329" y="1339"/>
                  </a:lnTo>
                  <a:lnTo>
                    <a:pt x="3321" y="1339"/>
                  </a:lnTo>
                  <a:lnTo>
                    <a:pt x="3323" y="1347"/>
                  </a:lnTo>
                  <a:lnTo>
                    <a:pt x="3323" y="1358"/>
                  </a:lnTo>
                  <a:lnTo>
                    <a:pt x="3312" y="1382"/>
                  </a:lnTo>
                  <a:lnTo>
                    <a:pt x="3303" y="1393"/>
                  </a:lnTo>
                  <a:lnTo>
                    <a:pt x="3302" y="1423"/>
                  </a:lnTo>
                  <a:lnTo>
                    <a:pt x="3298" y="1433"/>
                  </a:lnTo>
                  <a:lnTo>
                    <a:pt x="3273" y="1463"/>
                  </a:lnTo>
                  <a:lnTo>
                    <a:pt x="3262" y="1465"/>
                  </a:lnTo>
                  <a:lnTo>
                    <a:pt x="3258" y="1464"/>
                  </a:lnTo>
                  <a:lnTo>
                    <a:pt x="3257" y="1459"/>
                  </a:lnTo>
                  <a:lnTo>
                    <a:pt x="3252" y="1454"/>
                  </a:lnTo>
                  <a:lnTo>
                    <a:pt x="3242" y="1451"/>
                  </a:lnTo>
                  <a:lnTo>
                    <a:pt x="3242" y="1438"/>
                  </a:lnTo>
                  <a:lnTo>
                    <a:pt x="3245" y="1422"/>
                  </a:lnTo>
                  <a:lnTo>
                    <a:pt x="3240" y="1418"/>
                  </a:lnTo>
                  <a:lnTo>
                    <a:pt x="3234" y="1419"/>
                  </a:lnTo>
                  <a:lnTo>
                    <a:pt x="3227" y="1431"/>
                  </a:lnTo>
                  <a:lnTo>
                    <a:pt x="3227" y="1454"/>
                  </a:lnTo>
                  <a:lnTo>
                    <a:pt x="3220" y="1455"/>
                  </a:lnTo>
                  <a:lnTo>
                    <a:pt x="3193" y="1427"/>
                  </a:lnTo>
                  <a:lnTo>
                    <a:pt x="3180" y="1424"/>
                  </a:lnTo>
                  <a:lnTo>
                    <a:pt x="3179" y="1434"/>
                  </a:lnTo>
                  <a:lnTo>
                    <a:pt x="3193" y="1455"/>
                  </a:lnTo>
                  <a:lnTo>
                    <a:pt x="3204" y="1469"/>
                  </a:lnTo>
                  <a:lnTo>
                    <a:pt x="3205" y="1479"/>
                  </a:lnTo>
                  <a:lnTo>
                    <a:pt x="3214" y="1482"/>
                  </a:lnTo>
                  <a:lnTo>
                    <a:pt x="3219" y="1478"/>
                  </a:lnTo>
                  <a:lnTo>
                    <a:pt x="3232" y="1478"/>
                  </a:lnTo>
                  <a:lnTo>
                    <a:pt x="3234" y="1495"/>
                  </a:lnTo>
                  <a:lnTo>
                    <a:pt x="3247" y="1508"/>
                  </a:lnTo>
                  <a:lnTo>
                    <a:pt x="3247" y="1529"/>
                  </a:lnTo>
                  <a:lnTo>
                    <a:pt x="3256" y="1535"/>
                  </a:lnTo>
                  <a:lnTo>
                    <a:pt x="3253" y="1545"/>
                  </a:lnTo>
                  <a:lnTo>
                    <a:pt x="3256" y="1553"/>
                  </a:lnTo>
                  <a:lnTo>
                    <a:pt x="3256" y="1564"/>
                  </a:lnTo>
                  <a:lnTo>
                    <a:pt x="3251" y="1567"/>
                  </a:lnTo>
                  <a:lnTo>
                    <a:pt x="3241" y="1566"/>
                  </a:lnTo>
                  <a:lnTo>
                    <a:pt x="3232" y="1555"/>
                  </a:lnTo>
                  <a:lnTo>
                    <a:pt x="3225" y="1551"/>
                  </a:lnTo>
                  <a:lnTo>
                    <a:pt x="3217" y="1551"/>
                  </a:lnTo>
                  <a:lnTo>
                    <a:pt x="3219" y="1561"/>
                  </a:lnTo>
                  <a:lnTo>
                    <a:pt x="3229" y="1584"/>
                  </a:lnTo>
                  <a:lnTo>
                    <a:pt x="3229" y="1594"/>
                  </a:lnTo>
                  <a:lnTo>
                    <a:pt x="3225" y="1596"/>
                  </a:lnTo>
                  <a:lnTo>
                    <a:pt x="3199" y="1594"/>
                  </a:lnTo>
                  <a:lnTo>
                    <a:pt x="3189" y="1584"/>
                  </a:lnTo>
                  <a:lnTo>
                    <a:pt x="3174" y="1576"/>
                  </a:lnTo>
                  <a:lnTo>
                    <a:pt x="3164" y="1565"/>
                  </a:lnTo>
                  <a:lnTo>
                    <a:pt x="3159" y="1564"/>
                  </a:lnTo>
                  <a:lnTo>
                    <a:pt x="3147" y="1567"/>
                  </a:lnTo>
                  <a:lnTo>
                    <a:pt x="3140" y="1565"/>
                  </a:lnTo>
                  <a:lnTo>
                    <a:pt x="3139" y="1550"/>
                  </a:lnTo>
                  <a:lnTo>
                    <a:pt x="3137" y="1549"/>
                  </a:lnTo>
                  <a:lnTo>
                    <a:pt x="3119" y="1546"/>
                  </a:lnTo>
                  <a:lnTo>
                    <a:pt x="3119" y="1535"/>
                  </a:lnTo>
                  <a:lnTo>
                    <a:pt x="3123" y="1530"/>
                  </a:lnTo>
                  <a:lnTo>
                    <a:pt x="3138" y="1526"/>
                  </a:lnTo>
                  <a:lnTo>
                    <a:pt x="3143" y="1520"/>
                  </a:lnTo>
                  <a:lnTo>
                    <a:pt x="3144" y="1516"/>
                  </a:lnTo>
                  <a:lnTo>
                    <a:pt x="3154" y="1514"/>
                  </a:lnTo>
                  <a:lnTo>
                    <a:pt x="3154" y="1504"/>
                  </a:lnTo>
                  <a:lnTo>
                    <a:pt x="3148" y="1500"/>
                  </a:lnTo>
                  <a:lnTo>
                    <a:pt x="3134" y="1500"/>
                  </a:lnTo>
                  <a:lnTo>
                    <a:pt x="3132" y="1502"/>
                  </a:lnTo>
                  <a:lnTo>
                    <a:pt x="3128" y="1510"/>
                  </a:lnTo>
                  <a:lnTo>
                    <a:pt x="3118" y="1511"/>
                  </a:lnTo>
                  <a:lnTo>
                    <a:pt x="3113" y="1494"/>
                  </a:lnTo>
                  <a:lnTo>
                    <a:pt x="3108" y="1492"/>
                  </a:lnTo>
                  <a:lnTo>
                    <a:pt x="3102" y="1492"/>
                  </a:lnTo>
                  <a:lnTo>
                    <a:pt x="3099" y="1497"/>
                  </a:lnTo>
                  <a:lnTo>
                    <a:pt x="3099" y="1514"/>
                  </a:lnTo>
                  <a:lnTo>
                    <a:pt x="3103" y="1519"/>
                  </a:lnTo>
                  <a:lnTo>
                    <a:pt x="3103" y="1530"/>
                  </a:lnTo>
                  <a:lnTo>
                    <a:pt x="3099" y="1540"/>
                  </a:lnTo>
                  <a:lnTo>
                    <a:pt x="3093" y="1546"/>
                  </a:lnTo>
                  <a:lnTo>
                    <a:pt x="3087" y="1548"/>
                  </a:lnTo>
                  <a:lnTo>
                    <a:pt x="3082" y="1543"/>
                  </a:lnTo>
                  <a:lnTo>
                    <a:pt x="3083" y="1521"/>
                  </a:lnTo>
                  <a:lnTo>
                    <a:pt x="3076" y="1519"/>
                  </a:lnTo>
                  <a:lnTo>
                    <a:pt x="3061" y="1523"/>
                  </a:lnTo>
                  <a:lnTo>
                    <a:pt x="3054" y="1515"/>
                  </a:lnTo>
                  <a:lnTo>
                    <a:pt x="3038" y="1509"/>
                  </a:lnTo>
                  <a:lnTo>
                    <a:pt x="3026" y="1505"/>
                  </a:lnTo>
                  <a:lnTo>
                    <a:pt x="3023" y="1500"/>
                  </a:lnTo>
                  <a:lnTo>
                    <a:pt x="3025" y="1493"/>
                  </a:lnTo>
                  <a:lnTo>
                    <a:pt x="3031" y="1489"/>
                  </a:lnTo>
                  <a:lnTo>
                    <a:pt x="3032" y="1474"/>
                  </a:lnTo>
                  <a:lnTo>
                    <a:pt x="3038" y="1473"/>
                  </a:lnTo>
                  <a:lnTo>
                    <a:pt x="3042" y="1475"/>
                  </a:lnTo>
                  <a:lnTo>
                    <a:pt x="3046" y="1489"/>
                  </a:lnTo>
                  <a:lnTo>
                    <a:pt x="3052" y="1490"/>
                  </a:lnTo>
                  <a:lnTo>
                    <a:pt x="3057" y="1485"/>
                  </a:lnTo>
                  <a:lnTo>
                    <a:pt x="3057" y="1472"/>
                  </a:lnTo>
                  <a:lnTo>
                    <a:pt x="3073" y="1455"/>
                  </a:lnTo>
                  <a:lnTo>
                    <a:pt x="3073" y="1453"/>
                  </a:lnTo>
                  <a:lnTo>
                    <a:pt x="3086" y="1442"/>
                  </a:lnTo>
                  <a:lnTo>
                    <a:pt x="3088" y="1429"/>
                  </a:lnTo>
                  <a:lnTo>
                    <a:pt x="3094" y="1412"/>
                  </a:lnTo>
                  <a:lnTo>
                    <a:pt x="3100" y="1397"/>
                  </a:lnTo>
                  <a:lnTo>
                    <a:pt x="3100" y="1390"/>
                  </a:lnTo>
                  <a:lnTo>
                    <a:pt x="3088" y="1390"/>
                  </a:lnTo>
                  <a:lnTo>
                    <a:pt x="3076" y="1414"/>
                  </a:lnTo>
                  <a:lnTo>
                    <a:pt x="3058" y="1432"/>
                  </a:lnTo>
                  <a:lnTo>
                    <a:pt x="3045" y="1439"/>
                  </a:lnTo>
                  <a:lnTo>
                    <a:pt x="3036" y="1442"/>
                  </a:lnTo>
                  <a:lnTo>
                    <a:pt x="3030" y="1448"/>
                  </a:lnTo>
                  <a:lnTo>
                    <a:pt x="3016" y="1449"/>
                  </a:lnTo>
                  <a:lnTo>
                    <a:pt x="3008" y="1429"/>
                  </a:lnTo>
                  <a:lnTo>
                    <a:pt x="3008" y="1421"/>
                  </a:lnTo>
                  <a:lnTo>
                    <a:pt x="3026" y="1409"/>
                  </a:lnTo>
                  <a:lnTo>
                    <a:pt x="3026" y="1404"/>
                  </a:lnTo>
                  <a:lnTo>
                    <a:pt x="3021" y="1400"/>
                  </a:lnTo>
                  <a:lnTo>
                    <a:pt x="3011" y="1400"/>
                  </a:lnTo>
                  <a:lnTo>
                    <a:pt x="3007" y="1396"/>
                  </a:lnTo>
                  <a:lnTo>
                    <a:pt x="3007" y="1387"/>
                  </a:lnTo>
                  <a:lnTo>
                    <a:pt x="3021" y="1381"/>
                  </a:lnTo>
                  <a:lnTo>
                    <a:pt x="3028" y="1370"/>
                  </a:lnTo>
                  <a:lnTo>
                    <a:pt x="3036" y="1366"/>
                  </a:lnTo>
                  <a:lnTo>
                    <a:pt x="3038" y="1360"/>
                  </a:lnTo>
                  <a:lnTo>
                    <a:pt x="3036" y="1355"/>
                  </a:lnTo>
                  <a:lnTo>
                    <a:pt x="3016" y="1348"/>
                  </a:lnTo>
                  <a:lnTo>
                    <a:pt x="3008" y="1355"/>
                  </a:lnTo>
                  <a:lnTo>
                    <a:pt x="3001" y="1348"/>
                  </a:lnTo>
                  <a:lnTo>
                    <a:pt x="2998" y="1340"/>
                  </a:lnTo>
                  <a:lnTo>
                    <a:pt x="3010" y="1340"/>
                  </a:lnTo>
                  <a:lnTo>
                    <a:pt x="3010" y="1324"/>
                  </a:lnTo>
                  <a:lnTo>
                    <a:pt x="3013" y="1320"/>
                  </a:lnTo>
                  <a:lnTo>
                    <a:pt x="3021" y="1319"/>
                  </a:lnTo>
                  <a:lnTo>
                    <a:pt x="3037" y="1321"/>
                  </a:lnTo>
                  <a:lnTo>
                    <a:pt x="3038" y="1320"/>
                  </a:lnTo>
                  <a:lnTo>
                    <a:pt x="3038" y="1314"/>
                  </a:lnTo>
                  <a:lnTo>
                    <a:pt x="3037" y="1310"/>
                  </a:lnTo>
                  <a:lnTo>
                    <a:pt x="3012" y="1300"/>
                  </a:lnTo>
                  <a:lnTo>
                    <a:pt x="3001" y="1291"/>
                  </a:lnTo>
                  <a:lnTo>
                    <a:pt x="3000" y="1281"/>
                  </a:lnTo>
                  <a:lnTo>
                    <a:pt x="3003" y="1259"/>
                  </a:lnTo>
                  <a:lnTo>
                    <a:pt x="2994" y="1256"/>
                  </a:lnTo>
                  <a:lnTo>
                    <a:pt x="2986" y="1264"/>
                  </a:lnTo>
                  <a:lnTo>
                    <a:pt x="2977" y="1327"/>
                  </a:lnTo>
                  <a:lnTo>
                    <a:pt x="2972" y="1335"/>
                  </a:lnTo>
                  <a:lnTo>
                    <a:pt x="2964" y="1339"/>
                  </a:lnTo>
                  <a:lnTo>
                    <a:pt x="2962" y="1340"/>
                  </a:lnTo>
                  <a:lnTo>
                    <a:pt x="2952" y="1340"/>
                  </a:lnTo>
                  <a:lnTo>
                    <a:pt x="2951" y="1353"/>
                  </a:lnTo>
                  <a:lnTo>
                    <a:pt x="2940" y="1356"/>
                  </a:lnTo>
                  <a:lnTo>
                    <a:pt x="2934" y="1352"/>
                  </a:lnTo>
                  <a:lnTo>
                    <a:pt x="2925" y="1352"/>
                  </a:lnTo>
                  <a:lnTo>
                    <a:pt x="2921" y="1356"/>
                  </a:lnTo>
                  <a:lnTo>
                    <a:pt x="2923" y="1363"/>
                  </a:lnTo>
                  <a:lnTo>
                    <a:pt x="2943" y="1375"/>
                  </a:lnTo>
                  <a:lnTo>
                    <a:pt x="2967" y="1371"/>
                  </a:lnTo>
                  <a:lnTo>
                    <a:pt x="2969" y="1392"/>
                  </a:lnTo>
                  <a:lnTo>
                    <a:pt x="2962" y="1396"/>
                  </a:lnTo>
                  <a:lnTo>
                    <a:pt x="2946" y="1396"/>
                  </a:lnTo>
                  <a:lnTo>
                    <a:pt x="2945" y="1400"/>
                  </a:lnTo>
                  <a:lnTo>
                    <a:pt x="2936" y="1401"/>
                  </a:lnTo>
                  <a:lnTo>
                    <a:pt x="2928" y="1386"/>
                  </a:lnTo>
                  <a:lnTo>
                    <a:pt x="2916" y="1385"/>
                  </a:lnTo>
                  <a:lnTo>
                    <a:pt x="2916" y="1395"/>
                  </a:lnTo>
                  <a:lnTo>
                    <a:pt x="2921" y="1400"/>
                  </a:lnTo>
                  <a:lnTo>
                    <a:pt x="2924" y="1409"/>
                  </a:lnTo>
                  <a:lnTo>
                    <a:pt x="2914" y="1411"/>
                  </a:lnTo>
                  <a:lnTo>
                    <a:pt x="2904" y="1401"/>
                  </a:lnTo>
                  <a:lnTo>
                    <a:pt x="2900" y="1387"/>
                  </a:lnTo>
                  <a:lnTo>
                    <a:pt x="2895" y="1388"/>
                  </a:lnTo>
                  <a:lnTo>
                    <a:pt x="2875" y="1409"/>
                  </a:lnTo>
                  <a:lnTo>
                    <a:pt x="2865" y="1411"/>
                  </a:lnTo>
                  <a:lnTo>
                    <a:pt x="2865" y="1393"/>
                  </a:lnTo>
                  <a:lnTo>
                    <a:pt x="2855" y="1393"/>
                  </a:lnTo>
                  <a:lnTo>
                    <a:pt x="2854" y="1397"/>
                  </a:lnTo>
                  <a:lnTo>
                    <a:pt x="2837" y="1402"/>
                  </a:lnTo>
                  <a:lnTo>
                    <a:pt x="2836" y="1416"/>
                  </a:lnTo>
                  <a:lnTo>
                    <a:pt x="2833" y="1421"/>
                  </a:lnTo>
                  <a:lnTo>
                    <a:pt x="2819" y="1421"/>
                  </a:lnTo>
                  <a:lnTo>
                    <a:pt x="2816" y="1426"/>
                  </a:lnTo>
                  <a:lnTo>
                    <a:pt x="2813" y="1439"/>
                  </a:lnTo>
                  <a:lnTo>
                    <a:pt x="2804" y="1439"/>
                  </a:lnTo>
                  <a:lnTo>
                    <a:pt x="2803" y="1426"/>
                  </a:lnTo>
                  <a:lnTo>
                    <a:pt x="2801" y="1423"/>
                  </a:lnTo>
                  <a:lnTo>
                    <a:pt x="2787" y="1427"/>
                  </a:lnTo>
                  <a:lnTo>
                    <a:pt x="2777" y="1412"/>
                  </a:lnTo>
                  <a:lnTo>
                    <a:pt x="2773" y="1400"/>
                  </a:lnTo>
                  <a:lnTo>
                    <a:pt x="2768" y="1393"/>
                  </a:lnTo>
                  <a:lnTo>
                    <a:pt x="2768" y="1373"/>
                  </a:lnTo>
                  <a:lnTo>
                    <a:pt x="2778" y="1370"/>
                  </a:lnTo>
                  <a:lnTo>
                    <a:pt x="2788" y="1373"/>
                  </a:lnTo>
                  <a:lnTo>
                    <a:pt x="2806" y="1372"/>
                  </a:lnTo>
                  <a:lnTo>
                    <a:pt x="2812" y="1368"/>
                  </a:lnTo>
                  <a:lnTo>
                    <a:pt x="2813" y="1352"/>
                  </a:lnTo>
                  <a:lnTo>
                    <a:pt x="2814" y="1341"/>
                  </a:lnTo>
                  <a:lnTo>
                    <a:pt x="2808" y="1341"/>
                  </a:lnTo>
                  <a:lnTo>
                    <a:pt x="2803" y="1329"/>
                  </a:lnTo>
                  <a:lnTo>
                    <a:pt x="2798" y="1329"/>
                  </a:lnTo>
                  <a:lnTo>
                    <a:pt x="2792" y="1336"/>
                  </a:lnTo>
                  <a:lnTo>
                    <a:pt x="2783" y="1336"/>
                  </a:lnTo>
                  <a:lnTo>
                    <a:pt x="2771" y="1326"/>
                  </a:lnTo>
                  <a:lnTo>
                    <a:pt x="2771" y="1316"/>
                  </a:lnTo>
                  <a:lnTo>
                    <a:pt x="2777" y="1310"/>
                  </a:lnTo>
                  <a:lnTo>
                    <a:pt x="2788" y="1309"/>
                  </a:lnTo>
                  <a:lnTo>
                    <a:pt x="2793" y="1304"/>
                  </a:lnTo>
                  <a:lnTo>
                    <a:pt x="2795" y="1284"/>
                  </a:lnTo>
                  <a:lnTo>
                    <a:pt x="2799" y="1274"/>
                  </a:lnTo>
                  <a:lnTo>
                    <a:pt x="2799" y="1264"/>
                  </a:lnTo>
                  <a:lnTo>
                    <a:pt x="2806" y="1259"/>
                  </a:lnTo>
                  <a:lnTo>
                    <a:pt x="2818" y="1258"/>
                  </a:lnTo>
                  <a:lnTo>
                    <a:pt x="2837" y="1263"/>
                  </a:lnTo>
                  <a:lnTo>
                    <a:pt x="2842" y="1268"/>
                  </a:lnTo>
                  <a:lnTo>
                    <a:pt x="2844" y="1279"/>
                  </a:lnTo>
                  <a:lnTo>
                    <a:pt x="2848" y="1283"/>
                  </a:lnTo>
                  <a:lnTo>
                    <a:pt x="2858" y="1280"/>
                  </a:lnTo>
                  <a:lnTo>
                    <a:pt x="2860" y="1276"/>
                  </a:lnTo>
                  <a:lnTo>
                    <a:pt x="2873" y="1273"/>
                  </a:lnTo>
                  <a:lnTo>
                    <a:pt x="2874" y="1261"/>
                  </a:lnTo>
                  <a:lnTo>
                    <a:pt x="2854" y="1259"/>
                  </a:lnTo>
                  <a:lnTo>
                    <a:pt x="2838" y="1245"/>
                  </a:lnTo>
                  <a:lnTo>
                    <a:pt x="2822" y="1239"/>
                  </a:lnTo>
                  <a:lnTo>
                    <a:pt x="2821" y="1235"/>
                  </a:lnTo>
                  <a:lnTo>
                    <a:pt x="2822" y="1228"/>
                  </a:lnTo>
                  <a:lnTo>
                    <a:pt x="2828" y="1224"/>
                  </a:lnTo>
                  <a:lnTo>
                    <a:pt x="2838" y="1227"/>
                  </a:lnTo>
                  <a:lnTo>
                    <a:pt x="2850" y="1225"/>
                  </a:lnTo>
                  <a:lnTo>
                    <a:pt x="2852" y="1217"/>
                  </a:lnTo>
                  <a:lnTo>
                    <a:pt x="2834" y="1212"/>
                  </a:lnTo>
                  <a:lnTo>
                    <a:pt x="2834" y="1200"/>
                  </a:lnTo>
                  <a:lnTo>
                    <a:pt x="2847" y="1191"/>
                  </a:lnTo>
                  <a:lnTo>
                    <a:pt x="2863" y="1186"/>
                  </a:lnTo>
                  <a:lnTo>
                    <a:pt x="2863" y="1181"/>
                  </a:lnTo>
                  <a:lnTo>
                    <a:pt x="2849" y="1171"/>
                  </a:lnTo>
                  <a:lnTo>
                    <a:pt x="2858" y="1152"/>
                  </a:lnTo>
                  <a:lnTo>
                    <a:pt x="2867" y="1148"/>
                  </a:lnTo>
                  <a:lnTo>
                    <a:pt x="2875" y="1138"/>
                  </a:lnTo>
                  <a:lnTo>
                    <a:pt x="2883" y="1135"/>
                  </a:lnTo>
                  <a:lnTo>
                    <a:pt x="2885" y="1130"/>
                  </a:lnTo>
                  <a:lnTo>
                    <a:pt x="2885" y="1111"/>
                  </a:lnTo>
                  <a:lnTo>
                    <a:pt x="2892" y="1101"/>
                  </a:lnTo>
                  <a:lnTo>
                    <a:pt x="2893" y="1085"/>
                  </a:lnTo>
                  <a:lnTo>
                    <a:pt x="2909" y="1069"/>
                  </a:lnTo>
                  <a:lnTo>
                    <a:pt x="2914" y="1054"/>
                  </a:lnTo>
                  <a:lnTo>
                    <a:pt x="2914" y="1046"/>
                  </a:lnTo>
                  <a:lnTo>
                    <a:pt x="2908" y="1049"/>
                  </a:lnTo>
                  <a:lnTo>
                    <a:pt x="2899" y="1057"/>
                  </a:lnTo>
                  <a:lnTo>
                    <a:pt x="2897" y="1067"/>
                  </a:lnTo>
                  <a:lnTo>
                    <a:pt x="2888" y="1076"/>
                  </a:lnTo>
                  <a:lnTo>
                    <a:pt x="2882" y="1076"/>
                  </a:lnTo>
                  <a:lnTo>
                    <a:pt x="2877" y="1071"/>
                  </a:lnTo>
                  <a:lnTo>
                    <a:pt x="2875" y="1059"/>
                  </a:lnTo>
                  <a:lnTo>
                    <a:pt x="2877" y="1029"/>
                  </a:lnTo>
                  <a:lnTo>
                    <a:pt x="2865" y="1003"/>
                  </a:lnTo>
                  <a:lnTo>
                    <a:pt x="2860" y="1001"/>
                  </a:lnTo>
                  <a:lnTo>
                    <a:pt x="2857" y="1004"/>
                  </a:lnTo>
                  <a:lnTo>
                    <a:pt x="2857" y="1014"/>
                  </a:lnTo>
                  <a:lnTo>
                    <a:pt x="2865" y="1031"/>
                  </a:lnTo>
                  <a:lnTo>
                    <a:pt x="2864" y="1047"/>
                  </a:lnTo>
                  <a:lnTo>
                    <a:pt x="2850" y="1071"/>
                  </a:lnTo>
                  <a:lnTo>
                    <a:pt x="2849" y="1076"/>
                  </a:lnTo>
                  <a:lnTo>
                    <a:pt x="2829" y="1085"/>
                  </a:lnTo>
                  <a:lnTo>
                    <a:pt x="2826" y="1089"/>
                  </a:lnTo>
                  <a:lnTo>
                    <a:pt x="2827" y="1110"/>
                  </a:lnTo>
                  <a:lnTo>
                    <a:pt x="2823" y="1118"/>
                  </a:lnTo>
                  <a:lnTo>
                    <a:pt x="2817" y="1123"/>
                  </a:lnTo>
                  <a:lnTo>
                    <a:pt x="2806" y="1122"/>
                  </a:lnTo>
                  <a:lnTo>
                    <a:pt x="2799" y="1123"/>
                  </a:lnTo>
                  <a:lnTo>
                    <a:pt x="2799" y="1130"/>
                  </a:lnTo>
                  <a:lnTo>
                    <a:pt x="2812" y="1140"/>
                  </a:lnTo>
                  <a:lnTo>
                    <a:pt x="2812" y="1156"/>
                  </a:lnTo>
                  <a:lnTo>
                    <a:pt x="2801" y="1174"/>
                  </a:lnTo>
                  <a:lnTo>
                    <a:pt x="2783" y="1193"/>
                  </a:lnTo>
                  <a:lnTo>
                    <a:pt x="2766" y="1234"/>
                  </a:lnTo>
                  <a:lnTo>
                    <a:pt x="2755" y="1250"/>
                  </a:lnTo>
                  <a:lnTo>
                    <a:pt x="2751" y="1266"/>
                  </a:lnTo>
                  <a:lnTo>
                    <a:pt x="2746" y="1271"/>
                  </a:lnTo>
                  <a:lnTo>
                    <a:pt x="2729" y="1281"/>
                  </a:lnTo>
                  <a:lnTo>
                    <a:pt x="2725" y="1278"/>
                  </a:lnTo>
                  <a:lnTo>
                    <a:pt x="2726" y="1264"/>
                  </a:lnTo>
                  <a:lnTo>
                    <a:pt x="2724" y="1256"/>
                  </a:lnTo>
                  <a:lnTo>
                    <a:pt x="2709" y="1249"/>
                  </a:lnTo>
                  <a:lnTo>
                    <a:pt x="2697" y="1238"/>
                  </a:lnTo>
                  <a:lnTo>
                    <a:pt x="2693" y="1235"/>
                  </a:lnTo>
                  <a:lnTo>
                    <a:pt x="2690" y="1229"/>
                  </a:lnTo>
                  <a:lnTo>
                    <a:pt x="2697" y="1184"/>
                  </a:lnTo>
                  <a:lnTo>
                    <a:pt x="2704" y="1181"/>
                  </a:lnTo>
                  <a:lnTo>
                    <a:pt x="2712" y="1181"/>
                  </a:lnTo>
                  <a:lnTo>
                    <a:pt x="2711" y="1176"/>
                  </a:lnTo>
                  <a:lnTo>
                    <a:pt x="2693" y="1158"/>
                  </a:lnTo>
                  <a:lnTo>
                    <a:pt x="2700" y="1142"/>
                  </a:lnTo>
                  <a:lnTo>
                    <a:pt x="2695" y="1137"/>
                  </a:lnTo>
                  <a:lnTo>
                    <a:pt x="2701" y="1123"/>
                  </a:lnTo>
                  <a:lnTo>
                    <a:pt x="2700" y="1120"/>
                  </a:lnTo>
                  <a:lnTo>
                    <a:pt x="2694" y="1122"/>
                  </a:lnTo>
                  <a:lnTo>
                    <a:pt x="2686" y="1121"/>
                  </a:lnTo>
                  <a:lnTo>
                    <a:pt x="2684" y="1117"/>
                  </a:lnTo>
                  <a:lnTo>
                    <a:pt x="2684" y="1085"/>
                  </a:lnTo>
                  <a:lnTo>
                    <a:pt x="2675" y="1066"/>
                  </a:lnTo>
                  <a:lnTo>
                    <a:pt x="2675" y="1047"/>
                  </a:lnTo>
                  <a:lnTo>
                    <a:pt x="2670" y="1042"/>
                  </a:lnTo>
                  <a:lnTo>
                    <a:pt x="2678" y="1026"/>
                  </a:lnTo>
                  <a:lnTo>
                    <a:pt x="2676" y="1020"/>
                  </a:lnTo>
                  <a:lnTo>
                    <a:pt x="2663" y="1019"/>
                  </a:lnTo>
                  <a:lnTo>
                    <a:pt x="2650" y="1001"/>
                  </a:lnTo>
                  <a:lnTo>
                    <a:pt x="2650" y="993"/>
                  </a:lnTo>
                  <a:lnTo>
                    <a:pt x="2658" y="984"/>
                  </a:lnTo>
                  <a:lnTo>
                    <a:pt x="2673" y="972"/>
                  </a:lnTo>
                  <a:lnTo>
                    <a:pt x="2686" y="947"/>
                  </a:lnTo>
                  <a:lnTo>
                    <a:pt x="2686" y="938"/>
                  </a:lnTo>
                  <a:lnTo>
                    <a:pt x="2684" y="936"/>
                  </a:lnTo>
                  <a:lnTo>
                    <a:pt x="2669" y="945"/>
                  </a:lnTo>
                  <a:lnTo>
                    <a:pt x="2661" y="963"/>
                  </a:lnTo>
                  <a:lnTo>
                    <a:pt x="2637" y="987"/>
                  </a:lnTo>
                  <a:lnTo>
                    <a:pt x="2628" y="988"/>
                  </a:lnTo>
                  <a:lnTo>
                    <a:pt x="2617" y="985"/>
                  </a:lnTo>
                  <a:lnTo>
                    <a:pt x="2597" y="963"/>
                  </a:lnTo>
                  <a:lnTo>
                    <a:pt x="2594" y="953"/>
                  </a:lnTo>
                  <a:lnTo>
                    <a:pt x="2587" y="952"/>
                  </a:lnTo>
                  <a:lnTo>
                    <a:pt x="2584" y="957"/>
                  </a:lnTo>
                  <a:lnTo>
                    <a:pt x="2584" y="969"/>
                  </a:lnTo>
                  <a:lnTo>
                    <a:pt x="2597" y="984"/>
                  </a:lnTo>
                  <a:lnTo>
                    <a:pt x="2598" y="993"/>
                  </a:lnTo>
                  <a:lnTo>
                    <a:pt x="2588" y="1000"/>
                  </a:lnTo>
                  <a:lnTo>
                    <a:pt x="2588" y="1006"/>
                  </a:lnTo>
                  <a:lnTo>
                    <a:pt x="2607" y="1006"/>
                  </a:lnTo>
                  <a:lnTo>
                    <a:pt x="2612" y="1009"/>
                  </a:lnTo>
                  <a:lnTo>
                    <a:pt x="2628" y="1024"/>
                  </a:lnTo>
                  <a:lnTo>
                    <a:pt x="2635" y="1046"/>
                  </a:lnTo>
                  <a:lnTo>
                    <a:pt x="2640" y="1075"/>
                  </a:lnTo>
                  <a:lnTo>
                    <a:pt x="2650" y="1091"/>
                  </a:lnTo>
                  <a:lnTo>
                    <a:pt x="2650" y="1101"/>
                  </a:lnTo>
                  <a:lnTo>
                    <a:pt x="2642" y="1126"/>
                  </a:lnTo>
                  <a:lnTo>
                    <a:pt x="2642" y="1138"/>
                  </a:lnTo>
                  <a:lnTo>
                    <a:pt x="2649" y="1156"/>
                  </a:lnTo>
                  <a:lnTo>
                    <a:pt x="2661" y="1172"/>
                  </a:lnTo>
                  <a:lnTo>
                    <a:pt x="2666" y="1184"/>
                  </a:lnTo>
                  <a:lnTo>
                    <a:pt x="2666" y="1199"/>
                  </a:lnTo>
                  <a:lnTo>
                    <a:pt x="2665" y="1205"/>
                  </a:lnTo>
                  <a:lnTo>
                    <a:pt x="2660" y="1212"/>
                  </a:lnTo>
                  <a:lnTo>
                    <a:pt x="2642" y="1222"/>
                  </a:lnTo>
                  <a:lnTo>
                    <a:pt x="2642" y="1230"/>
                  </a:lnTo>
                  <a:lnTo>
                    <a:pt x="2655" y="1249"/>
                  </a:lnTo>
                  <a:lnTo>
                    <a:pt x="2660" y="1268"/>
                  </a:lnTo>
                  <a:lnTo>
                    <a:pt x="2679" y="1297"/>
                  </a:lnTo>
                  <a:lnTo>
                    <a:pt x="2685" y="1311"/>
                  </a:lnTo>
                  <a:lnTo>
                    <a:pt x="2693" y="1320"/>
                  </a:lnTo>
                  <a:lnTo>
                    <a:pt x="2711" y="1317"/>
                  </a:lnTo>
                  <a:lnTo>
                    <a:pt x="2716" y="1322"/>
                  </a:lnTo>
                  <a:lnTo>
                    <a:pt x="2721" y="1341"/>
                  </a:lnTo>
                  <a:lnTo>
                    <a:pt x="2711" y="1341"/>
                  </a:lnTo>
                  <a:lnTo>
                    <a:pt x="2712" y="1357"/>
                  </a:lnTo>
                  <a:lnTo>
                    <a:pt x="2704" y="1368"/>
                  </a:lnTo>
                  <a:lnTo>
                    <a:pt x="2702" y="1378"/>
                  </a:lnTo>
                  <a:lnTo>
                    <a:pt x="2697" y="1381"/>
                  </a:lnTo>
                  <a:lnTo>
                    <a:pt x="2691" y="1372"/>
                  </a:lnTo>
                  <a:lnTo>
                    <a:pt x="2670" y="1365"/>
                  </a:lnTo>
                  <a:lnTo>
                    <a:pt x="2655" y="1370"/>
                  </a:lnTo>
                  <a:lnTo>
                    <a:pt x="2640" y="1366"/>
                  </a:lnTo>
                  <a:lnTo>
                    <a:pt x="2625" y="1355"/>
                  </a:lnTo>
                  <a:lnTo>
                    <a:pt x="2622" y="1342"/>
                  </a:lnTo>
                  <a:lnTo>
                    <a:pt x="2615" y="1342"/>
                  </a:lnTo>
                  <a:lnTo>
                    <a:pt x="2612" y="1334"/>
                  </a:lnTo>
                  <a:lnTo>
                    <a:pt x="2584" y="1307"/>
                  </a:lnTo>
                  <a:lnTo>
                    <a:pt x="2569" y="1286"/>
                  </a:lnTo>
                  <a:lnTo>
                    <a:pt x="2572" y="1264"/>
                  </a:lnTo>
                  <a:lnTo>
                    <a:pt x="2568" y="1258"/>
                  </a:lnTo>
                  <a:lnTo>
                    <a:pt x="2547" y="1260"/>
                  </a:lnTo>
                  <a:lnTo>
                    <a:pt x="2540" y="1254"/>
                  </a:lnTo>
                  <a:lnTo>
                    <a:pt x="2536" y="1244"/>
                  </a:lnTo>
                  <a:lnTo>
                    <a:pt x="2536" y="1220"/>
                  </a:lnTo>
                  <a:lnTo>
                    <a:pt x="2544" y="1189"/>
                  </a:lnTo>
                  <a:lnTo>
                    <a:pt x="2546" y="1158"/>
                  </a:lnTo>
                  <a:lnTo>
                    <a:pt x="2535" y="1161"/>
                  </a:lnTo>
                  <a:lnTo>
                    <a:pt x="2531" y="1169"/>
                  </a:lnTo>
                  <a:lnTo>
                    <a:pt x="2526" y="1195"/>
                  </a:lnTo>
                  <a:lnTo>
                    <a:pt x="2521" y="1204"/>
                  </a:lnTo>
                  <a:lnTo>
                    <a:pt x="2512" y="1213"/>
                  </a:lnTo>
                  <a:lnTo>
                    <a:pt x="2501" y="1215"/>
                  </a:lnTo>
                  <a:lnTo>
                    <a:pt x="2490" y="1209"/>
                  </a:lnTo>
                  <a:lnTo>
                    <a:pt x="2476" y="1188"/>
                  </a:lnTo>
                  <a:lnTo>
                    <a:pt x="2460" y="1173"/>
                  </a:lnTo>
                  <a:lnTo>
                    <a:pt x="2456" y="1166"/>
                  </a:lnTo>
                  <a:lnTo>
                    <a:pt x="2449" y="1159"/>
                  </a:lnTo>
                  <a:lnTo>
                    <a:pt x="2433" y="1154"/>
                  </a:lnTo>
                  <a:lnTo>
                    <a:pt x="2429" y="1151"/>
                  </a:lnTo>
                  <a:lnTo>
                    <a:pt x="2430" y="1100"/>
                  </a:lnTo>
                  <a:lnTo>
                    <a:pt x="2431" y="1085"/>
                  </a:lnTo>
                  <a:lnTo>
                    <a:pt x="2424" y="1089"/>
                  </a:lnTo>
                  <a:lnTo>
                    <a:pt x="2419" y="1096"/>
                  </a:lnTo>
                  <a:lnTo>
                    <a:pt x="2409" y="1131"/>
                  </a:lnTo>
                  <a:lnTo>
                    <a:pt x="2400" y="1136"/>
                  </a:lnTo>
                  <a:lnTo>
                    <a:pt x="2391" y="1127"/>
                  </a:lnTo>
                  <a:lnTo>
                    <a:pt x="2389" y="1106"/>
                  </a:lnTo>
                  <a:lnTo>
                    <a:pt x="2387" y="1105"/>
                  </a:lnTo>
                  <a:lnTo>
                    <a:pt x="2379" y="1107"/>
                  </a:lnTo>
                  <a:lnTo>
                    <a:pt x="2369" y="1127"/>
                  </a:lnTo>
                  <a:lnTo>
                    <a:pt x="2360" y="1131"/>
                  </a:lnTo>
                  <a:lnTo>
                    <a:pt x="2317" y="1117"/>
                  </a:lnTo>
                  <a:lnTo>
                    <a:pt x="2292" y="1113"/>
                  </a:lnTo>
                  <a:lnTo>
                    <a:pt x="2281" y="1108"/>
                  </a:lnTo>
                  <a:lnTo>
                    <a:pt x="2273" y="1100"/>
                  </a:lnTo>
                  <a:lnTo>
                    <a:pt x="2263" y="1082"/>
                  </a:lnTo>
                  <a:lnTo>
                    <a:pt x="2250" y="1077"/>
                  </a:lnTo>
                  <a:lnTo>
                    <a:pt x="2237" y="1060"/>
                  </a:lnTo>
                  <a:lnTo>
                    <a:pt x="2227" y="1051"/>
                  </a:lnTo>
                  <a:lnTo>
                    <a:pt x="2217" y="1046"/>
                  </a:lnTo>
                  <a:lnTo>
                    <a:pt x="2216" y="1036"/>
                  </a:lnTo>
                  <a:lnTo>
                    <a:pt x="2231" y="1021"/>
                  </a:lnTo>
                  <a:lnTo>
                    <a:pt x="2226" y="1009"/>
                  </a:lnTo>
                  <a:lnTo>
                    <a:pt x="2222" y="985"/>
                  </a:lnTo>
                  <a:lnTo>
                    <a:pt x="2220" y="968"/>
                  </a:lnTo>
                  <a:lnTo>
                    <a:pt x="2214" y="970"/>
                  </a:lnTo>
                  <a:lnTo>
                    <a:pt x="2211" y="985"/>
                  </a:lnTo>
                  <a:lnTo>
                    <a:pt x="2207" y="1028"/>
                  </a:lnTo>
                  <a:lnTo>
                    <a:pt x="2201" y="1031"/>
                  </a:lnTo>
                  <a:lnTo>
                    <a:pt x="2186" y="1038"/>
                  </a:lnTo>
                  <a:lnTo>
                    <a:pt x="2180" y="1046"/>
                  </a:lnTo>
                  <a:lnTo>
                    <a:pt x="2159" y="1041"/>
                  </a:lnTo>
                  <a:lnTo>
                    <a:pt x="2156" y="1036"/>
                  </a:lnTo>
                  <a:lnTo>
                    <a:pt x="2160" y="1015"/>
                  </a:lnTo>
                  <a:lnTo>
                    <a:pt x="2159" y="1003"/>
                  </a:lnTo>
                  <a:lnTo>
                    <a:pt x="2155" y="995"/>
                  </a:lnTo>
                  <a:lnTo>
                    <a:pt x="2139" y="978"/>
                  </a:lnTo>
                  <a:lnTo>
                    <a:pt x="2133" y="980"/>
                  </a:lnTo>
                  <a:lnTo>
                    <a:pt x="2136" y="999"/>
                  </a:lnTo>
                  <a:lnTo>
                    <a:pt x="2134" y="1004"/>
                  </a:lnTo>
                  <a:lnTo>
                    <a:pt x="2128" y="1006"/>
                  </a:lnTo>
                  <a:lnTo>
                    <a:pt x="2118" y="1005"/>
                  </a:lnTo>
                  <a:lnTo>
                    <a:pt x="2109" y="1001"/>
                  </a:lnTo>
                  <a:lnTo>
                    <a:pt x="2097" y="990"/>
                  </a:lnTo>
                  <a:lnTo>
                    <a:pt x="2088" y="987"/>
                  </a:lnTo>
                  <a:lnTo>
                    <a:pt x="2073" y="969"/>
                  </a:lnTo>
                  <a:lnTo>
                    <a:pt x="2059" y="965"/>
                  </a:lnTo>
                  <a:lnTo>
                    <a:pt x="2056" y="960"/>
                  </a:lnTo>
                  <a:lnTo>
                    <a:pt x="2056" y="937"/>
                  </a:lnTo>
                  <a:lnTo>
                    <a:pt x="2053" y="936"/>
                  </a:lnTo>
                  <a:lnTo>
                    <a:pt x="2043" y="940"/>
                  </a:lnTo>
                  <a:lnTo>
                    <a:pt x="2038" y="949"/>
                  </a:lnTo>
                  <a:lnTo>
                    <a:pt x="2036" y="972"/>
                  </a:lnTo>
                  <a:lnTo>
                    <a:pt x="2032" y="975"/>
                  </a:lnTo>
                  <a:lnTo>
                    <a:pt x="2027" y="972"/>
                  </a:lnTo>
                  <a:lnTo>
                    <a:pt x="2022" y="958"/>
                  </a:lnTo>
                  <a:lnTo>
                    <a:pt x="2022" y="945"/>
                  </a:lnTo>
                  <a:lnTo>
                    <a:pt x="2025" y="938"/>
                  </a:lnTo>
                  <a:lnTo>
                    <a:pt x="2027" y="902"/>
                  </a:lnTo>
                  <a:lnTo>
                    <a:pt x="2022" y="896"/>
                  </a:lnTo>
                  <a:lnTo>
                    <a:pt x="2023" y="885"/>
                  </a:lnTo>
                  <a:lnTo>
                    <a:pt x="2031" y="875"/>
                  </a:lnTo>
                  <a:lnTo>
                    <a:pt x="2043" y="870"/>
                  </a:lnTo>
                  <a:lnTo>
                    <a:pt x="2054" y="857"/>
                  </a:lnTo>
                  <a:lnTo>
                    <a:pt x="2068" y="853"/>
                  </a:lnTo>
                  <a:lnTo>
                    <a:pt x="2071" y="848"/>
                  </a:lnTo>
                  <a:lnTo>
                    <a:pt x="2071" y="830"/>
                  </a:lnTo>
                  <a:lnTo>
                    <a:pt x="2068" y="825"/>
                  </a:lnTo>
                  <a:lnTo>
                    <a:pt x="2059" y="819"/>
                  </a:lnTo>
                  <a:lnTo>
                    <a:pt x="2054" y="804"/>
                  </a:lnTo>
                  <a:lnTo>
                    <a:pt x="2048" y="806"/>
                  </a:lnTo>
                  <a:lnTo>
                    <a:pt x="2041" y="825"/>
                  </a:lnTo>
                  <a:lnTo>
                    <a:pt x="2032" y="836"/>
                  </a:lnTo>
                  <a:lnTo>
                    <a:pt x="2002" y="850"/>
                  </a:lnTo>
                  <a:lnTo>
                    <a:pt x="1995" y="862"/>
                  </a:lnTo>
                  <a:lnTo>
                    <a:pt x="1993" y="876"/>
                  </a:lnTo>
                  <a:lnTo>
                    <a:pt x="1988" y="885"/>
                  </a:lnTo>
                  <a:lnTo>
                    <a:pt x="1990" y="928"/>
                  </a:lnTo>
                  <a:lnTo>
                    <a:pt x="1976" y="960"/>
                  </a:lnTo>
                  <a:lnTo>
                    <a:pt x="1967" y="968"/>
                  </a:lnTo>
                  <a:lnTo>
                    <a:pt x="1957" y="972"/>
                  </a:lnTo>
                  <a:lnTo>
                    <a:pt x="1934" y="973"/>
                  </a:lnTo>
                  <a:lnTo>
                    <a:pt x="1921" y="977"/>
                  </a:lnTo>
                  <a:lnTo>
                    <a:pt x="1903" y="965"/>
                  </a:lnTo>
                  <a:lnTo>
                    <a:pt x="1889" y="953"/>
                  </a:lnTo>
                  <a:lnTo>
                    <a:pt x="1885" y="944"/>
                  </a:lnTo>
                  <a:lnTo>
                    <a:pt x="1870" y="926"/>
                  </a:lnTo>
                  <a:lnTo>
                    <a:pt x="1870" y="922"/>
                  </a:lnTo>
                  <a:lnTo>
                    <a:pt x="1865" y="916"/>
                  </a:lnTo>
                  <a:lnTo>
                    <a:pt x="1853" y="867"/>
                  </a:lnTo>
                  <a:lnTo>
                    <a:pt x="1850" y="850"/>
                  </a:lnTo>
                  <a:lnTo>
                    <a:pt x="1839" y="838"/>
                  </a:lnTo>
                  <a:lnTo>
                    <a:pt x="1821" y="807"/>
                  </a:lnTo>
                  <a:lnTo>
                    <a:pt x="1775" y="756"/>
                  </a:lnTo>
                  <a:lnTo>
                    <a:pt x="1766" y="740"/>
                  </a:lnTo>
                  <a:lnTo>
                    <a:pt x="1768" y="722"/>
                  </a:lnTo>
                  <a:lnTo>
                    <a:pt x="1772" y="713"/>
                  </a:lnTo>
                  <a:lnTo>
                    <a:pt x="1786" y="705"/>
                  </a:lnTo>
                  <a:lnTo>
                    <a:pt x="1786" y="697"/>
                  </a:lnTo>
                  <a:lnTo>
                    <a:pt x="1765" y="702"/>
                  </a:lnTo>
                  <a:lnTo>
                    <a:pt x="1760" y="698"/>
                  </a:lnTo>
                  <a:lnTo>
                    <a:pt x="1762" y="666"/>
                  </a:lnTo>
                  <a:lnTo>
                    <a:pt x="1757" y="654"/>
                  </a:lnTo>
                  <a:lnTo>
                    <a:pt x="1758" y="646"/>
                  </a:lnTo>
                  <a:lnTo>
                    <a:pt x="1765" y="632"/>
                  </a:lnTo>
                  <a:lnTo>
                    <a:pt x="1765" y="600"/>
                  </a:lnTo>
                  <a:lnTo>
                    <a:pt x="1752" y="572"/>
                  </a:lnTo>
                  <a:lnTo>
                    <a:pt x="1751" y="565"/>
                  </a:lnTo>
                  <a:lnTo>
                    <a:pt x="1743" y="561"/>
                  </a:lnTo>
                  <a:lnTo>
                    <a:pt x="1740" y="571"/>
                  </a:lnTo>
                  <a:lnTo>
                    <a:pt x="1743" y="596"/>
                  </a:lnTo>
                  <a:lnTo>
                    <a:pt x="1752" y="613"/>
                  </a:lnTo>
                  <a:lnTo>
                    <a:pt x="1752" y="627"/>
                  </a:lnTo>
                  <a:lnTo>
                    <a:pt x="1748" y="634"/>
                  </a:lnTo>
                  <a:lnTo>
                    <a:pt x="1729" y="642"/>
                  </a:lnTo>
                  <a:lnTo>
                    <a:pt x="1717" y="676"/>
                  </a:lnTo>
                  <a:lnTo>
                    <a:pt x="1709" y="684"/>
                  </a:lnTo>
                  <a:lnTo>
                    <a:pt x="1705" y="693"/>
                  </a:lnTo>
                  <a:lnTo>
                    <a:pt x="1701" y="749"/>
                  </a:lnTo>
                  <a:lnTo>
                    <a:pt x="1699" y="754"/>
                  </a:lnTo>
                  <a:lnTo>
                    <a:pt x="1685" y="760"/>
                  </a:lnTo>
                  <a:lnTo>
                    <a:pt x="1674" y="749"/>
                  </a:lnTo>
                  <a:lnTo>
                    <a:pt x="1670" y="749"/>
                  </a:lnTo>
                  <a:lnTo>
                    <a:pt x="1669" y="760"/>
                  </a:lnTo>
                  <a:lnTo>
                    <a:pt x="1664" y="768"/>
                  </a:lnTo>
                  <a:lnTo>
                    <a:pt x="1651" y="773"/>
                  </a:lnTo>
                  <a:lnTo>
                    <a:pt x="1620" y="774"/>
                  </a:lnTo>
                  <a:lnTo>
                    <a:pt x="1574" y="764"/>
                  </a:lnTo>
                  <a:lnTo>
                    <a:pt x="1556" y="756"/>
                  </a:lnTo>
                  <a:lnTo>
                    <a:pt x="1536" y="741"/>
                  </a:lnTo>
                  <a:lnTo>
                    <a:pt x="1525" y="729"/>
                  </a:lnTo>
                  <a:lnTo>
                    <a:pt x="1523" y="722"/>
                  </a:lnTo>
                  <a:lnTo>
                    <a:pt x="1515" y="717"/>
                  </a:lnTo>
                  <a:lnTo>
                    <a:pt x="1508" y="707"/>
                  </a:lnTo>
                  <a:lnTo>
                    <a:pt x="1501" y="683"/>
                  </a:lnTo>
                  <a:lnTo>
                    <a:pt x="1491" y="672"/>
                  </a:lnTo>
                  <a:lnTo>
                    <a:pt x="1487" y="651"/>
                  </a:lnTo>
                  <a:lnTo>
                    <a:pt x="1471" y="637"/>
                  </a:lnTo>
                  <a:lnTo>
                    <a:pt x="1436" y="592"/>
                  </a:lnTo>
                  <a:lnTo>
                    <a:pt x="1421" y="580"/>
                  </a:lnTo>
                  <a:lnTo>
                    <a:pt x="1421" y="564"/>
                  </a:lnTo>
                  <a:lnTo>
                    <a:pt x="1429" y="546"/>
                  </a:lnTo>
                  <a:lnTo>
                    <a:pt x="1437" y="535"/>
                  </a:lnTo>
                  <a:lnTo>
                    <a:pt x="1435" y="532"/>
                  </a:lnTo>
                  <a:lnTo>
                    <a:pt x="1416" y="537"/>
                  </a:lnTo>
                  <a:lnTo>
                    <a:pt x="1396" y="532"/>
                  </a:lnTo>
                  <a:lnTo>
                    <a:pt x="1364" y="498"/>
                  </a:lnTo>
                  <a:lnTo>
                    <a:pt x="1345" y="484"/>
                  </a:lnTo>
                  <a:lnTo>
                    <a:pt x="1340" y="481"/>
                  </a:lnTo>
                  <a:lnTo>
                    <a:pt x="1332" y="485"/>
                  </a:lnTo>
                  <a:lnTo>
                    <a:pt x="1328" y="490"/>
                  </a:lnTo>
                  <a:lnTo>
                    <a:pt x="1328" y="501"/>
                  </a:lnTo>
                  <a:lnTo>
                    <a:pt x="1333" y="516"/>
                  </a:lnTo>
                  <a:lnTo>
                    <a:pt x="1332" y="523"/>
                  </a:lnTo>
                  <a:lnTo>
                    <a:pt x="1321" y="520"/>
                  </a:lnTo>
                  <a:lnTo>
                    <a:pt x="1311" y="513"/>
                  </a:lnTo>
                  <a:lnTo>
                    <a:pt x="1294" y="508"/>
                  </a:lnTo>
                  <a:lnTo>
                    <a:pt x="1292" y="503"/>
                  </a:lnTo>
                  <a:lnTo>
                    <a:pt x="1293" y="475"/>
                  </a:lnTo>
                  <a:lnTo>
                    <a:pt x="1287" y="468"/>
                  </a:lnTo>
                  <a:lnTo>
                    <a:pt x="1281" y="468"/>
                  </a:lnTo>
                  <a:lnTo>
                    <a:pt x="1276" y="470"/>
                  </a:lnTo>
                  <a:lnTo>
                    <a:pt x="1272" y="480"/>
                  </a:lnTo>
                  <a:lnTo>
                    <a:pt x="1263" y="488"/>
                  </a:lnTo>
                  <a:lnTo>
                    <a:pt x="1258" y="485"/>
                  </a:lnTo>
                  <a:lnTo>
                    <a:pt x="1253" y="479"/>
                  </a:lnTo>
                  <a:lnTo>
                    <a:pt x="1257" y="463"/>
                  </a:lnTo>
                  <a:lnTo>
                    <a:pt x="1251" y="450"/>
                  </a:lnTo>
                  <a:lnTo>
                    <a:pt x="1241" y="460"/>
                  </a:lnTo>
                  <a:lnTo>
                    <a:pt x="1235" y="455"/>
                  </a:lnTo>
                  <a:lnTo>
                    <a:pt x="1236" y="444"/>
                  </a:lnTo>
                  <a:lnTo>
                    <a:pt x="1247" y="429"/>
                  </a:lnTo>
                  <a:lnTo>
                    <a:pt x="1247" y="419"/>
                  </a:lnTo>
                  <a:lnTo>
                    <a:pt x="1242" y="414"/>
                  </a:lnTo>
                  <a:lnTo>
                    <a:pt x="1241" y="398"/>
                  </a:lnTo>
                  <a:lnTo>
                    <a:pt x="1238" y="397"/>
                  </a:lnTo>
                  <a:lnTo>
                    <a:pt x="1233" y="401"/>
                  </a:lnTo>
                  <a:lnTo>
                    <a:pt x="1230" y="407"/>
                  </a:lnTo>
                  <a:lnTo>
                    <a:pt x="1217" y="407"/>
                  </a:lnTo>
                  <a:lnTo>
                    <a:pt x="1221" y="429"/>
                  </a:lnTo>
                  <a:lnTo>
                    <a:pt x="1215" y="454"/>
                  </a:lnTo>
                  <a:lnTo>
                    <a:pt x="1204" y="478"/>
                  </a:lnTo>
                  <a:lnTo>
                    <a:pt x="1197" y="483"/>
                  </a:lnTo>
                  <a:lnTo>
                    <a:pt x="1189" y="481"/>
                  </a:lnTo>
                  <a:lnTo>
                    <a:pt x="1175" y="473"/>
                  </a:lnTo>
                  <a:lnTo>
                    <a:pt x="1126" y="463"/>
                  </a:lnTo>
                  <a:lnTo>
                    <a:pt x="1118" y="454"/>
                  </a:lnTo>
                  <a:lnTo>
                    <a:pt x="1114" y="443"/>
                  </a:lnTo>
                  <a:lnTo>
                    <a:pt x="1094" y="432"/>
                  </a:lnTo>
                  <a:lnTo>
                    <a:pt x="1095" y="424"/>
                  </a:lnTo>
                  <a:lnTo>
                    <a:pt x="1100" y="416"/>
                  </a:lnTo>
                  <a:lnTo>
                    <a:pt x="1102" y="404"/>
                  </a:lnTo>
                  <a:lnTo>
                    <a:pt x="1109" y="396"/>
                  </a:lnTo>
                  <a:lnTo>
                    <a:pt x="1110" y="368"/>
                  </a:lnTo>
                  <a:lnTo>
                    <a:pt x="1089" y="356"/>
                  </a:lnTo>
                  <a:lnTo>
                    <a:pt x="1088" y="353"/>
                  </a:lnTo>
                  <a:lnTo>
                    <a:pt x="1075" y="355"/>
                  </a:lnTo>
                  <a:lnTo>
                    <a:pt x="1069" y="365"/>
                  </a:lnTo>
                  <a:lnTo>
                    <a:pt x="1048" y="370"/>
                  </a:lnTo>
                  <a:lnTo>
                    <a:pt x="1038" y="381"/>
                  </a:lnTo>
                  <a:lnTo>
                    <a:pt x="1031" y="379"/>
                  </a:lnTo>
                  <a:lnTo>
                    <a:pt x="1016" y="352"/>
                  </a:lnTo>
                  <a:lnTo>
                    <a:pt x="1017" y="343"/>
                  </a:lnTo>
                  <a:lnTo>
                    <a:pt x="1021" y="338"/>
                  </a:lnTo>
                  <a:lnTo>
                    <a:pt x="1021" y="330"/>
                  </a:lnTo>
                  <a:lnTo>
                    <a:pt x="1005" y="319"/>
                  </a:lnTo>
                  <a:lnTo>
                    <a:pt x="990" y="297"/>
                  </a:lnTo>
                  <a:lnTo>
                    <a:pt x="986" y="280"/>
                  </a:lnTo>
                  <a:lnTo>
                    <a:pt x="976" y="276"/>
                  </a:lnTo>
                  <a:lnTo>
                    <a:pt x="971" y="269"/>
                  </a:lnTo>
                  <a:lnTo>
                    <a:pt x="962" y="250"/>
                  </a:lnTo>
                  <a:lnTo>
                    <a:pt x="954" y="241"/>
                  </a:lnTo>
                  <a:lnTo>
                    <a:pt x="942" y="220"/>
                  </a:lnTo>
                  <a:lnTo>
                    <a:pt x="913" y="220"/>
                  </a:lnTo>
                  <a:lnTo>
                    <a:pt x="909" y="216"/>
                  </a:lnTo>
                  <a:lnTo>
                    <a:pt x="903" y="198"/>
                  </a:lnTo>
                  <a:lnTo>
                    <a:pt x="899" y="192"/>
                  </a:lnTo>
                  <a:lnTo>
                    <a:pt x="883" y="185"/>
                  </a:lnTo>
                  <a:lnTo>
                    <a:pt x="858" y="169"/>
                  </a:lnTo>
                  <a:lnTo>
                    <a:pt x="854" y="163"/>
                  </a:lnTo>
                  <a:lnTo>
                    <a:pt x="853" y="153"/>
                  </a:lnTo>
                  <a:lnTo>
                    <a:pt x="842" y="142"/>
                  </a:lnTo>
                  <a:lnTo>
                    <a:pt x="837" y="142"/>
                  </a:lnTo>
                  <a:lnTo>
                    <a:pt x="825" y="152"/>
                  </a:lnTo>
                  <a:lnTo>
                    <a:pt x="815" y="157"/>
                  </a:lnTo>
                  <a:lnTo>
                    <a:pt x="808" y="156"/>
                  </a:lnTo>
                  <a:lnTo>
                    <a:pt x="796" y="141"/>
                  </a:lnTo>
                  <a:lnTo>
                    <a:pt x="781" y="141"/>
                  </a:lnTo>
                  <a:lnTo>
                    <a:pt x="768" y="128"/>
                  </a:lnTo>
                  <a:lnTo>
                    <a:pt x="756" y="105"/>
                  </a:lnTo>
                  <a:lnTo>
                    <a:pt x="746" y="97"/>
                  </a:lnTo>
                  <a:lnTo>
                    <a:pt x="741" y="96"/>
                  </a:lnTo>
                  <a:lnTo>
                    <a:pt x="706" y="122"/>
                  </a:lnTo>
                  <a:lnTo>
                    <a:pt x="686" y="132"/>
                  </a:lnTo>
                  <a:lnTo>
                    <a:pt x="691" y="148"/>
                  </a:lnTo>
                  <a:lnTo>
                    <a:pt x="696" y="153"/>
                  </a:lnTo>
                  <a:lnTo>
                    <a:pt x="706" y="158"/>
                  </a:lnTo>
                  <a:lnTo>
                    <a:pt x="712" y="197"/>
                  </a:lnTo>
                  <a:lnTo>
                    <a:pt x="709" y="207"/>
                  </a:lnTo>
                  <a:lnTo>
                    <a:pt x="709" y="214"/>
                  </a:lnTo>
                  <a:lnTo>
                    <a:pt x="715" y="223"/>
                  </a:lnTo>
                  <a:lnTo>
                    <a:pt x="723" y="231"/>
                  </a:lnTo>
                  <a:lnTo>
                    <a:pt x="741" y="231"/>
                  </a:lnTo>
                  <a:lnTo>
                    <a:pt x="755" y="213"/>
                  </a:lnTo>
                  <a:lnTo>
                    <a:pt x="773" y="214"/>
                  </a:lnTo>
                  <a:lnTo>
                    <a:pt x="776" y="216"/>
                  </a:lnTo>
                  <a:lnTo>
                    <a:pt x="776" y="223"/>
                  </a:lnTo>
                  <a:lnTo>
                    <a:pt x="762" y="234"/>
                  </a:lnTo>
                  <a:lnTo>
                    <a:pt x="756" y="249"/>
                  </a:lnTo>
                  <a:lnTo>
                    <a:pt x="750" y="254"/>
                  </a:lnTo>
                  <a:lnTo>
                    <a:pt x="736" y="255"/>
                  </a:lnTo>
                  <a:lnTo>
                    <a:pt x="717" y="270"/>
                  </a:lnTo>
                  <a:lnTo>
                    <a:pt x="702" y="276"/>
                  </a:lnTo>
                  <a:lnTo>
                    <a:pt x="681" y="281"/>
                  </a:lnTo>
                  <a:lnTo>
                    <a:pt x="667" y="289"/>
                  </a:lnTo>
                  <a:lnTo>
                    <a:pt x="661" y="307"/>
                  </a:lnTo>
                  <a:lnTo>
                    <a:pt x="663" y="311"/>
                  </a:lnTo>
                  <a:lnTo>
                    <a:pt x="675" y="309"/>
                  </a:lnTo>
                  <a:lnTo>
                    <a:pt x="737" y="282"/>
                  </a:lnTo>
                  <a:lnTo>
                    <a:pt x="752" y="284"/>
                  </a:lnTo>
                  <a:lnTo>
                    <a:pt x="758" y="292"/>
                  </a:lnTo>
                  <a:lnTo>
                    <a:pt x="758" y="310"/>
                  </a:lnTo>
                  <a:lnTo>
                    <a:pt x="757" y="314"/>
                  </a:lnTo>
                  <a:lnTo>
                    <a:pt x="757" y="323"/>
                  </a:lnTo>
                  <a:lnTo>
                    <a:pt x="765" y="338"/>
                  </a:lnTo>
                  <a:lnTo>
                    <a:pt x="768" y="353"/>
                  </a:lnTo>
                  <a:lnTo>
                    <a:pt x="766" y="388"/>
                  </a:lnTo>
                  <a:lnTo>
                    <a:pt x="761" y="397"/>
                  </a:lnTo>
                  <a:lnTo>
                    <a:pt x="755" y="402"/>
                  </a:lnTo>
                  <a:lnTo>
                    <a:pt x="720" y="421"/>
                  </a:lnTo>
                  <a:lnTo>
                    <a:pt x="709" y="435"/>
                  </a:lnTo>
                  <a:lnTo>
                    <a:pt x="690" y="454"/>
                  </a:lnTo>
                  <a:lnTo>
                    <a:pt x="672" y="499"/>
                  </a:lnTo>
                  <a:lnTo>
                    <a:pt x="671" y="518"/>
                  </a:lnTo>
                  <a:lnTo>
                    <a:pt x="672" y="526"/>
                  </a:lnTo>
                  <a:lnTo>
                    <a:pt x="674" y="560"/>
                  </a:lnTo>
                  <a:lnTo>
                    <a:pt x="676" y="565"/>
                  </a:lnTo>
                  <a:lnTo>
                    <a:pt x="695" y="571"/>
                  </a:lnTo>
                  <a:lnTo>
                    <a:pt x="700" y="576"/>
                  </a:lnTo>
                  <a:lnTo>
                    <a:pt x="700" y="587"/>
                  </a:lnTo>
                  <a:lnTo>
                    <a:pt x="689" y="593"/>
                  </a:lnTo>
                  <a:lnTo>
                    <a:pt x="679" y="595"/>
                  </a:lnTo>
                  <a:lnTo>
                    <a:pt x="640" y="593"/>
                  </a:lnTo>
                  <a:lnTo>
                    <a:pt x="629" y="598"/>
                  </a:lnTo>
                  <a:lnTo>
                    <a:pt x="612" y="611"/>
                  </a:lnTo>
                  <a:lnTo>
                    <a:pt x="595" y="628"/>
                  </a:lnTo>
                  <a:lnTo>
                    <a:pt x="590" y="646"/>
                  </a:lnTo>
                  <a:lnTo>
                    <a:pt x="585" y="653"/>
                  </a:lnTo>
                  <a:lnTo>
                    <a:pt x="582" y="671"/>
                  </a:lnTo>
                  <a:lnTo>
                    <a:pt x="575" y="678"/>
                  </a:lnTo>
                  <a:lnTo>
                    <a:pt x="569" y="680"/>
                  </a:lnTo>
                  <a:lnTo>
                    <a:pt x="562" y="679"/>
                  </a:lnTo>
                  <a:lnTo>
                    <a:pt x="526" y="663"/>
                  </a:lnTo>
                  <a:lnTo>
                    <a:pt x="512" y="649"/>
                  </a:lnTo>
                  <a:lnTo>
                    <a:pt x="498" y="623"/>
                  </a:lnTo>
                  <a:lnTo>
                    <a:pt x="482" y="606"/>
                  </a:lnTo>
                  <a:lnTo>
                    <a:pt x="471" y="601"/>
                  </a:lnTo>
                  <a:lnTo>
                    <a:pt x="447" y="605"/>
                  </a:lnTo>
                  <a:lnTo>
                    <a:pt x="435" y="612"/>
                  </a:lnTo>
                  <a:lnTo>
                    <a:pt x="398" y="648"/>
                  </a:lnTo>
                  <a:lnTo>
                    <a:pt x="390" y="648"/>
                  </a:lnTo>
                  <a:lnTo>
                    <a:pt x="393" y="621"/>
                  </a:lnTo>
                  <a:lnTo>
                    <a:pt x="401" y="601"/>
                  </a:lnTo>
                  <a:lnTo>
                    <a:pt x="401" y="581"/>
                  </a:lnTo>
                  <a:lnTo>
                    <a:pt x="388" y="542"/>
                  </a:lnTo>
                  <a:lnTo>
                    <a:pt x="378" y="523"/>
                  </a:lnTo>
                  <a:lnTo>
                    <a:pt x="352" y="500"/>
                  </a:lnTo>
                  <a:lnTo>
                    <a:pt x="325" y="470"/>
                  </a:lnTo>
                  <a:lnTo>
                    <a:pt x="307" y="447"/>
                  </a:lnTo>
                  <a:lnTo>
                    <a:pt x="294" y="417"/>
                  </a:lnTo>
                  <a:lnTo>
                    <a:pt x="296" y="394"/>
                  </a:lnTo>
                  <a:lnTo>
                    <a:pt x="299" y="374"/>
                  </a:lnTo>
                  <a:lnTo>
                    <a:pt x="317" y="320"/>
                  </a:lnTo>
                  <a:lnTo>
                    <a:pt x="334" y="286"/>
                  </a:lnTo>
                  <a:lnTo>
                    <a:pt x="340" y="263"/>
                  </a:lnTo>
                  <a:lnTo>
                    <a:pt x="349" y="245"/>
                  </a:lnTo>
                  <a:lnTo>
                    <a:pt x="354" y="226"/>
                  </a:lnTo>
                  <a:lnTo>
                    <a:pt x="357" y="207"/>
                  </a:lnTo>
                  <a:lnTo>
                    <a:pt x="353" y="195"/>
                  </a:lnTo>
                  <a:lnTo>
                    <a:pt x="345" y="187"/>
                  </a:lnTo>
                  <a:lnTo>
                    <a:pt x="322" y="174"/>
                  </a:lnTo>
                  <a:lnTo>
                    <a:pt x="307" y="170"/>
                  </a:lnTo>
                  <a:lnTo>
                    <a:pt x="287" y="156"/>
                  </a:lnTo>
                  <a:lnTo>
                    <a:pt x="283" y="148"/>
                  </a:lnTo>
                  <a:lnTo>
                    <a:pt x="287" y="138"/>
                  </a:lnTo>
                  <a:lnTo>
                    <a:pt x="304" y="118"/>
                  </a:lnTo>
                  <a:lnTo>
                    <a:pt x="306" y="107"/>
                  </a:lnTo>
                  <a:lnTo>
                    <a:pt x="291" y="105"/>
                  </a:lnTo>
                  <a:lnTo>
                    <a:pt x="283" y="96"/>
                  </a:lnTo>
                  <a:lnTo>
                    <a:pt x="273" y="92"/>
                  </a:lnTo>
                  <a:lnTo>
                    <a:pt x="262" y="95"/>
                  </a:lnTo>
                  <a:lnTo>
                    <a:pt x="251" y="102"/>
                  </a:lnTo>
                  <a:lnTo>
                    <a:pt x="248" y="107"/>
                  </a:lnTo>
                  <a:lnTo>
                    <a:pt x="231" y="122"/>
                  </a:lnTo>
                  <a:lnTo>
                    <a:pt x="220" y="124"/>
                  </a:lnTo>
                  <a:lnTo>
                    <a:pt x="171" y="129"/>
                  </a:lnTo>
                  <a:lnTo>
                    <a:pt x="159" y="127"/>
                  </a:lnTo>
                  <a:lnTo>
                    <a:pt x="151" y="123"/>
                  </a:lnTo>
                  <a:lnTo>
                    <a:pt x="130" y="98"/>
                  </a:lnTo>
                  <a:lnTo>
                    <a:pt x="126" y="91"/>
                  </a:lnTo>
                  <a:lnTo>
                    <a:pt x="99" y="66"/>
                  </a:lnTo>
                  <a:lnTo>
                    <a:pt x="90" y="66"/>
                  </a:lnTo>
                  <a:lnTo>
                    <a:pt x="84" y="71"/>
                  </a:lnTo>
                  <a:lnTo>
                    <a:pt x="79" y="71"/>
                  </a:lnTo>
                  <a:lnTo>
                    <a:pt x="77" y="68"/>
                  </a:lnTo>
                  <a:lnTo>
                    <a:pt x="55" y="77"/>
                  </a:lnTo>
                  <a:lnTo>
                    <a:pt x="42" y="77"/>
                  </a:lnTo>
                  <a:lnTo>
                    <a:pt x="38" y="73"/>
                  </a:lnTo>
                  <a:lnTo>
                    <a:pt x="37" y="31"/>
                  </a:lnTo>
                  <a:lnTo>
                    <a:pt x="31" y="20"/>
                  </a:lnTo>
                  <a:lnTo>
                    <a:pt x="4" y="0"/>
                  </a:lnTo>
                  <a:lnTo>
                    <a:pt x="2" y="0"/>
                  </a:lnTo>
                  <a:lnTo>
                    <a:pt x="0" y="4"/>
                  </a:lnTo>
                  <a:lnTo>
                    <a:pt x="4" y="22"/>
                  </a:lnTo>
                  <a:lnTo>
                    <a:pt x="24" y="42"/>
                  </a:lnTo>
                  <a:lnTo>
                    <a:pt x="24" y="71"/>
                  </a:lnTo>
                  <a:lnTo>
                    <a:pt x="31" y="90"/>
                  </a:lnTo>
                  <a:lnTo>
                    <a:pt x="34" y="93"/>
                  </a:lnTo>
                  <a:lnTo>
                    <a:pt x="69" y="97"/>
                  </a:lnTo>
                  <a:lnTo>
                    <a:pt x="138" y="132"/>
                  </a:lnTo>
                  <a:lnTo>
                    <a:pt x="153" y="143"/>
                  </a:lnTo>
                  <a:lnTo>
                    <a:pt x="159" y="144"/>
                  </a:lnTo>
                  <a:lnTo>
                    <a:pt x="201" y="147"/>
                  </a:lnTo>
                  <a:lnTo>
                    <a:pt x="221" y="143"/>
                  </a:lnTo>
                  <a:lnTo>
                    <a:pt x="261" y="113"/>
                  </a:lnTo>
                  <a:lnTo>
                    <a:pt x="274" y="108"/>
                  </a:lnTo>
                  <a:lnTo>
                    <a:pt x="279" y="111"/>
                  </a:lnTo>
                  <a:lnTo>
                    <a:pt x="279" y="124"/>
                  </a:lnTo>
                  <a:lnTo>
                    <a:pt x="268" y="146"/>
                  </a:lnTo>
                  <a:lnTo>
                    <a:pt x="268" y="157"/>
                  </a:lnTo>
                  <a:lnTo>
                    <a:pt x="277" y="167"/>
                  </a:lnTo>
                  <a:lnTo>
                    <a:pt x="294" y="175"/>
                  </a:lnTo>
                  <a:lnTo>
                    <a:pt x="304" y="185"/>
                  </a:lnTo>
                  <a:lnTo>
                    <a:pt x="327" y="195"/>
                  </a:lnTo>
                  <a:lnTo>
                    <a:pt x="335" y="203"/>
                  </a:lnTo>
                  <a:lnTo>
                    <a:pt x="340" y="213"/>
                  </a:lnTo>
                  <a:lnTo>
                    <a:pt x="342" y="228"/>
                  </a:lnTo>
                  <a:lnTo>
                    <a:pt x="323" y="266"/>
                  </a:lnTo>
                  <a:lnTo>
                    <a:pt x="317" y="289"/>
                  </a:lnTo>
                  <a:lnTo>
                    <a:pt x="297" y="332"/>
                  </a:lnTo>
                  <a:lnTo>
                    <a:pt x="294" y="355"/>
                  </a:lnTo>
                  <a:lnTo>
                    <a:pt x="288" y="373"/>
                  </a:lnTo>
                  <a:lnTo>
                    <a:pt x="281" y="396"/>
                  </a:lnTo>
                  <a:lnTo>
                    <a:pt x="276" y="413"/>
                  </a:lnTo>
                  <a:lnTo>
                    <a:pt x="278" y="423"/>
                  </a:lnTo>
                  <a:lnTo>
                    <a:pt x="288" y="434"/>
                  </a:lnTo>
                  <a:lnTo>
                    <a:pt x="296" y="450"/>
                  </a:lnTo>
                  <a:lnTo>
                    <a:pt x="317" y="479"/>
                  </a:lnTo>
                  <a:lnTo>
                    <a:pt x="374" y="549"/>
                  </a:lnTo>
                  <a:lnTo>
                    <a:pt x="385" y="569"/>
                  </a:lnTo>
                  <a:lnTo>
                    <a:pt x="388" y="578"/>
                  </a:lnTo>
                  <a:lnTo>
                    <a:pt x="388" y="605"/>
                  </a:lnTo>
                  <a:lnTo>
                    <a:pt x="385" y="611"/>
                  </a:lnTo>
                  <a:lnTo>
                    <a:pt x="376" y="618"/>
                  </a:lnTo>
                  <a:lnTo>
                    <a:pt x="370" y="620"/>
                  </a:lnTo>
                  <a:lnTo>
                    <a:pt x="364" y="611"/>
                  </a:lnTo>
                  <a:lnTo>
                    <a:pt x="359" y="600"/>
                  </a:lnTo>
                  <a:lnTo>
                    <a:pt x="353" y="598"/>
                  </a:lnTo>
                  <a:lnTo>
                    <a:pt x="354" y="627"/>
                  </a:lnTo>
                  <a:lnTo>
                    <a:pt x="359" y="634"/>
                  </a:lnTo>
                  <a:lnTo>
                    <a:pt x="363" y="646"/>
                  </a:lnTo>
                  <a:lnTo>
                    <a:pt x="365" y="659"/>
                  </a:lnTo>
                  <a:lnTo>
                    <a:pt x="371" y="664"/>
                  </a:lnTo>
                  <a:lnTo>
                    <a:pt x="388" y="668"/>
                  </a:lnTo>
                  <a:lnTo>
                    <a:pt x="401" y="676"/>
                  </a:lnTo>
                  <a:lnTo>
                    <a:pt x="421" y="682"/>
                  </a:lnTo>
                  <a:lnTo>
                    <a:pt x="451" y="684"/>
                  </a:lnTo>
                  <a:lnTo>
                    <a:pt x="511" y="698"/>
                  </a:lnTo>
                  <a:lnTo>
                    <a:pt x="510" y="689"/>
                  </a:lnTo>
                  <a:lnTo>
                    <a:pt x="491" y="680"/>
                  </a:lnTo>
                  <a:lnTo>
                    <a:pt x="488" y="674"/>
                  </a:lnTo>
                  <a:lnTo>
                    <a:pt x="490" y="663"/>
                  </a:lnTo>
                  <a:lnTo>
                    <a:pt x="498" y="661"/>
                  </a:lnTo>
                  <a:lnTo>
                    <a:pt x="518" y="683"/>
                  </a:lnTo>
                  <a:lnTo>
                    <a:pt x="561" y="698"/>
                  </a:lnTo>
                  <a:lnTo>
                    <a:pt x="579" y="698"/>
                  </a:lnTo>
                  <a:lnTo>
                    <a:pt x="592" y="693"/>
                  </a:lnTo>
                  <a:lnTo>
                    <a:pt x="599" y="685"/>
                  </a:lnTo>
                  <a:lnTo>
                    <a:pt x="602" y="677"/>
                  </a:lnTo>
                  <a:lnTo>
                    <a:pt x="603" y="652"/>
                  </a:lnTo>
                  <a:lnTo>
                    <a:pt x="610" y="634"/>
                  </a:lnTo>
                  <a:lnTo>
                    <a:pt x="619" y="628"/>
                  </a:lnTo>
                  <a:lnTo>
                    <a:pt x="641" y="625"/>
                  </a:lnTo>
                  <a:lnTo>
                    <a:pt x="654" y="627"/>
                  </a:lnTo>
                  <a:lnTo>
                    <a:pt x="682" y="625"/>
                  </a:lnTo>
                  <a:lnTo>
                    <a:pt x="689" y="622"/>
                  </a:lnTo>
                  <a:lnTo>
                    <a:pt x="697" y="613"/>
                  </a:lnTo>
                  <a:lnTo>
                    <a:pt x="701" y="607"/>
                  </a:lnTo>
                  <a:lnTo>
                    <a:pt x="718" y="587"/>
                  </a:lnTo>
                  <a:lnTo>
                    <a:pt x="722" y="571"/>
                  </a:lnTo>
                  <a:lnTo>
                    <a:pt x="707" y="546"/>
                  </a:lnTo>
                  <a:lnTo>
                    <a:pt x="707" y="537"/>
                  </a:lnTo>
                  <a:lnTo>
                    <a:pt x="711" y="534"/>
                  </a:lnTo>
                  <a:lnTo>
                    <a:pt x="726" y="532"/>
                  </a:lnTo>
                  <a:lnTo>
                    <a:pt x="731" y="535"/>
                  </a:lnTo>
                  <a:lnTo>
                    <a:pt x="730" y="544"/>
                  </a:lnTo>
                  <a:lnTo>
                    <a:pt x="757" y="556"/>
                  </a:lnTo>
                  <a:lnTo>
                    <a:pt x="765" y="566"/>
                  </a:lnTo>
                  <a:lnTo>
                    <a:pt x="755" y="587"/>
                  </a:lnTo>
                  <a:lnTo>
                    <a:pt x="745" y="623"/>
                  </a:lnTo>
                  <a:lnTo>
                    <a:pt x="737" y="629"/>
                  </a:lnTo>
                  <a:lnTo>
                    <a:pt x="690" y="652"/>
                  </a:lnTo>
                  <a:lnTo>
                    <a:pt x="677" y="662"/>
                  </a:lnTo>
                  <a:lnTo>
                    <a:pt x="663" y="677"/>
                  </a:lnTo>
                  <a:lnTo>
                    <a:pt x="650" y="708"/>
                  </a:lnTo>
                  <a:lnTo>
                    <a:pt x="640" y="715"/>
                  </a:lnTo>
                  <a:lnTo>
                    <a:pt x="615" y="728"/>
                  </a:lnTo>
                  <a:lnTo>
                    <a:pt x="612" y="733"/>
                  </a:lnTo>
                  <a:lnTo>
                    <a:pt x="572" y="754"/>
                  </a:lnTo>
                  <a:lnTo>
                    <a:pt x="572" y="760"/>
                  </a:lnTo>
                  <a:lnTo>
                    <a:pt x="582" y="760"/>
                  </a:lnTo>
                  <a:lnTo>
                    <a:pt x="604" y="750"/>
                  </a:lnTo>
                  <a:lnTo>
                    <a:pt x="649" y="748"/>
                  </a:lnTo>
                  <a:lnTo>
                    <a:pt x="655" y="745"/>
                  </a:lnTo>
                  <a:lnTo>
                    <a:pt x="661" y="736"/>
                  </a:lnTo>
                  <a:lnTo>
                    <a:pt x="665" y="713"/>
                  </a:lnTo>
                  <a:lnTo>
                    <a:pt x="685" y="683"/>
                  </a:lnTo>
                  <a:lnTo>
                    <a:pt x="710" y="664"/>
                  </a:lnTo>
                  <a:lnTo>
                    <a:pt x="722" y="662"/>
                  </a:lnTo>
                  <a:lnTo>
                    <a:pt x="738" y="666"/>
                  </a:lnTo>
                  <a:lnTo>
                    <a:pt x="746" y="661"/>
                  </a:lnTo>
                  <a:lnTo>
                    <a:pt x="767" y="623"/>
                  </a:lnTo>
                  <a:lnTo>
                    <a:pt x="773" y="603"/>
                  </a:lnTo>
                  <a:lnTo>
                    <a:pt x="778" y="597"/>
                  </a:lnTo>
                  <a:lnTo>
                    <a:pt x="784" y="577"/>
                  </a:lnTo>
                  <a:lnTo>
                    <a:pt x="794" y="566"/>
                  </a:lnTo>
                  <a:lnTo>
                    <a:pt x="802" y="540"/>
                  </a:lnTo>
                  <a:lnTo>
                    <a:pt x="799" y="464"/>
                  </a:lnTo>
                  <a:lnTo>
                    <a:pt x="806" y="457"/>
                  </a:lnTo>
                  <a:lnTo>
                    <a:pt x="808" y="444"/>
                  </a:lnTo>
                  <a:lnTo>
                    <a:pt x="813" y="393"/>
                  </a:lnTo>
                  <a:lnTo>
                    <a:pt x="820" y="377"/>
                  </a:lnTo>
                  <a:lnTo>
                    <a:pt x="844" y="363"/>
                  </a:lnTo>
                  <a:lnTo>
                    <a:pt x="854" y="362"/>
                  </a:lnTo>
                  <a:lnTo>
                    <a:pt x="868" y="365"/>
                  </a:lnTo>
                  <a:lnTo>
                    <a:pt x="875" y="370"/>
                  </a:lnTo>
                  <a:lnTo>
                    <a:pt x="875" y="377"/>
                  </a:lnTo>
                  <a:lnTo>
                    <a:pt x="854" y="381"/>
                  </a:lnTo>
                  <a:lnTo>
                    <a:pt x="853" y="389"/>
                  </a:lnTo>
                  <a:lnTo>
                    <a:pt x="849" y="397"/>
                  </a:lnTo>
                  <a:lnTo>
                    <a:pt x="848" y="406"/>
                  </a:lnTo>
                  <a:lnTo>
                    <a:pt x="852" y="413"/>
                  </a:lnTo>
                  <a:lnTo>
                    <a:pt x="858" y="419"/>
                  </a:lnTo>
                  <a:lnTo>
                    <a:pt x="884" y="437"/>
                  </a:lnTo>
                  <a:lnTo>
                    <a:pt x="911" y="470"/>
                  </a:lnTo>
                  <a:lnTo>
                    <a:pt x="934" y="478"/>
                  </a:lnTo>
                  <a:lnTo>
                    <a:pt x="947" y="491"/>
                  </a:lnTo>
                  <a:lnTo>
                    <a:pt x="967" y="500"/>
                  </a:lnTo>
                  <a:lnTo>
                    <a:pt x="983" y="519"/>
                  </a:lnTo>
                  <a:lnTo>
                    <a:pt x="1002" y="526"/>
                  </a:lnTo>
                  <a:lnTo>
                    <a:pt x="1012" y="539"/>
                  </a:lnTo>
                  <a:lnTo>
                    <a:pt x="1033" y="550"/>
                  </a:lnTo>
                  <a:lnTo>
                    <a:pt x="1058" y="588"/>
                  </a:lnTo>
                  <a:lnTo>
                    <a:pt x="1067" y="597"/>
                  </a:lnTo>
                  <a:lnTo>
                    <a:pt x="1084" y="596"/>
                  </a:lnTo>
                  <a:lnTo>
                    <a:pt x="1103" y="602"/>
                  </a:lnTo>
                  <a:lnTo>
                    <a:pt x="1107" y="611"/>
                  </a:lnTo>
                  <a:lnTo>
                    <a:pt x="1119" y="627"/>
                  </a:lnTo>
                  <a:lnTo>
                    <a:pt x="1138" y="638"/>
                  </a:lnTo>
                  <a:lnTo>
                    <a:pt x="1154" y="644"/>
                  </a:lnTo>
                  <a:lnTo>
                    <a:pt x="1170" y="646"/>
                  </a:lnTo>
                  <a:lnTo>
                    <a:pt x="1180" y="643"/>
                  </a:lnTo>
                  <a:lnTo>
                    <a:pt x="1222" y="662"/>
                  </a:lnTo>
                  <a:lnTo>
                    <a:pt x="1270" y="684"/>
                  </a:lnTo>
                  <a:lnTo>
                    <a:pt x="1271" y="689"/>
                  </a:lnTo>
                  <a:lnTo>
                    <a:pt x="1267" y="697"/>
                  </a:lnTo>
                  <a:lnTo>
                    <a:pt x="1270" y="700"/>
                  </a:lnTo>
                  <a:lnTo>
                    <a:pt x="1288" y="700"/>
                  </a:lnTo>
                  <a:lnTo>
                    <a:pt x="1302" y="708"/>
                  </a:lnTo>
                  <a:lnTo>
                    <a:pt x="1308" y="715"/>
                  </a:lnTo>
                  <a:lnTo>
                    <a:pt x="1311" y="725"/>
                  </a:lnTo>
                  <a:lnTo>
                    <a:pt x="1306" y="730"/>
                  </a:lnTo>
                  <a:lnTo>
                    <a:pt x="1283" y="739"/>
                  </a:lnTo>
                  <a:lnTo>
                    <a:pt x="1277" y="745"/>
                  </a:lnTo>
                  <a:lnTo>
                    <a:pt x="1253" y="746"/>
                  </a:lnTo>
                  <a:lnTo>
                    <a:pt x="1246" y="754"/>
                  </a:lnTo>
                  <a:lnTo>
                    <a:pt x="1231" y="755"/>
                  </a:lnTo>
                  <a:lnTo>
                    <a:pt x="1220" y="751"/>
                  </a:lnTo>
                  <a:lnTo>
                    <a:pt x="1207" y="739"/>
                  </a:lnTo>
                  <a:lnTo>
                    <a:pt x="1199" y="736"/>
                  </a:lnTo>
                  <a:lnTo>
                    <a:pt x="1182" y="722"/>
                  </a:lnTo>
                  <a:lnTo>
                    <a:pt x="1172" y="717"/>
                  </a:lnTo>
                  <a:lnTo>
                    <a:pt x="1160" y="705"/>
                  </a:lnTo>
                  <a:lnTo>
                    <a:pt x="1134" y="693"/>
                  </a:lnTo>
                  <a:lnTo>
                    <a:pt x="1115" y="694"/>
                  </a:lnTo>
                  <a:lnTo>
                    <a:pt x="1075" y="688"/>
                  </a:lnTo>
                  <a:lnTo>
                    <a:pt x="1063" y="679"/>
                  </a:lnTo>
                  <a:lnTo>
                    <a:pt x="1024" y="680"/>
                  </a:lnTo>
                  <a:lnTo>
                    <a:pt x="1010" y="678"/>
                  </a:lnTo>
                  <a:lnTo>
                    <a:pt x="1003" y="673"/>
                  </a:lnTo>
                  <a:lnTo>
                    <a:pt x="993" y="662"/>
                  </a:lnTo>
                  <a:lnTo>
                    <a:pt x="988" y="666"/>
                  </a:lnTo>
                  <a:lnTo>
                    <a:pt x="972" y="683"/>
                  </a:lnTo>
                  <a:lnTo>
                    <a:pt x="961" y="689"/>
                  </a:lnTo>
                  <a:lnTo>
                    <a:pt x="952" y="698"/>
                  </a:lnTo>
                  <a:lnTo>
                    <a:pt x="926" y="703"/>
                  </a:lnTo>
                  <a:lnTo>
                    <a:pt x="922" y="705"/>
                  </a:lnTo>
                  <a:lnTo>
                    <a:pt x="924" y="710"/>
                  </a:lnTo>
                  <a:lnTo>
                    <a:pt x="929" y="714"/>
                  </a:lnTo>
                  <a:lnTo>
                    <a:pt x="939" y="715"/>
                  </a:lnTo>
                  <a:lnTo>
                    <a:pt x="952" y="712"/>
                  </a:lnTo>
                  <a:lnTo>
                    <a:pt x="950" y="719"/>
                  </a:lnTo>
                  <a:lnTo>
                    <a:pt x="917" y="730"/>
                  </a:lnTo>
                  <a:lnTo>
                    <a:pt x="904" y="740"/>
                  </a:lnTo>
                  <a:lnTo>
                    <a:pt x="900" y="744"/>
                  </a:lnTo>
                  <a:lnTo>
                    <a:pt x="896" y="773"/>
                  </a:lnTo>
                  <a:lnTo>
                    <a:pt x="896" y="795"/>
                  </a:lnTo>
                  <a:lnTo>
                    <a:pt x="898" y="800"/>
                  </a:lnTo>
                  <a:lnTo>
                    <a:pt x="905" y="809"/>
                  </a:lnTo>
                  <a:lnTo>
                    <a:pt x="914" y="812"/>
                  </a:lnTo>
                  <a:lnTo>
                    <a:pt x="956" y="809"/>
                  </a:lnTo>
                  <a:lnTo>
                    <a:pt x="960" y="811"/>
                  </a:lnTo>
                  <a:lnTo>
                    <a:pt x="956" y="822"/>
                  </a:lnTo>
                  <a:lnTo>
                    <a:pt x="955" y="853"/>
                  </a:lnTo>
                  <a:lnTo>
                    <a:pt x="956" y="861"/>
                  </a:lnTo>
                  <a:lnTo>
                    <a:pt x="964" y="863"/>
                  </a:lnTo>
                  <a:lnTo>
                    <a:pt x="967" y="840"/>
                  </a:lnTo>
                  <a:lnTo>
                    <a:pt x="973" y="830"/>
                  </a:lnTo>
                  <a:lnTo>
                    <a:pt x="980" y="815"/>
                  </a:lnTo>
                  <a:lnTo>
                    <a:pt x="985" y="810"/>
                  </a:lnTo>
                  <a:lnTo>
                    <a:pt x="1007" y="802"/>
                  </a:lnTo>
                  <a:lnTo>
                    <a:pt x="1018" y="787"/>
                  </a:lnTo>
                  <a:lnTo>
                    <a:pt x="1029" y="782"/>
                  </a:lnTo>
                  <a:lnTo>
                    <a:pt x="1043" y="782"/>
                  </a:lnTo>
                  <a:lnTo>
                    <a:pt x="1056" y="790"/>
                  </a:lnTo>
                  <a:lnTo>
                    <a:pt x="1067" y="801"/>
                  </a:lnTo>
                  <a:lnTo>
                    <a:pt x="1069" y="812"/>
                  </a:lnTo>
                  <a:lnTo>
                    <a:pt x="1061" y="836"/>
                  </a:lnTo>
                  <a:lnTo>
                    <a:pt x="1034" y="866"/>
                  </a:lnTo>
                  <a:lnTo>
                    <a:pt x="1036" y="876"/>
                  </a:lnTo>
                  <a:lnTo>
                    <a:pt x="1058" y="885"/>
                  </a:lnTo>
                  <a:lnTo>
                    <a:pt x="1064" y="889"/>
                  </a:lnTo>
                  <a:lnTo>
                    <a:pt x="1064" y="901"/>
                  </a:lnTo>
                  <a:lnTo>
                    <a:pt x="1049" y="912"/>
                  </a:lnTo>
                  <a:lnTo>
                    <a:pt x="1047" y="919"/>
                  </a:lnTo>
                  <a:lnTo>
                    <a:pt x="1039" y="921"/>
                  </a:lnTo>
                  <a:lnTo>
                    <a:pt x="1033" y="913"/>
                  </a:lnTo>
                  <a:lnTo>
                    <a:pt x="1027" y="916"/>
                  </a:lnTo>
                  <a:lnTo>
                    <a:pt x="1027" y="921"/>
                  </a:lnTo>
                  <a:lnTo>
                    <a:pt x="1034" y="929"/>
                  </a:lnTo>
                  <a:lnTo>
                    <a:pt x="1036" y="936"/>
                  </a:lnTo>
                  <a:lnTo>
                    <a:pt x="1037" y="960"/>
                  </a:lnTo>
                  <a:lnTo>
                    <a:pt x="1044" y="972"/>
                  </a:lnTo>
                  <a:lnTo>
                    <a:pt x="1052" y="972"/>
                  </a:lnTo>
                  <a:lnTo>
                    <a:pt x="1052" y="953"/>
                  </a:lnTo>
                  <a:lnTo>
                    <a:pt x="1056" y="932"/>
                  </a:lnTo>
                  <a:lnTo>
                    <a:pt x="1058" y="929"/>
                  </a:lnTo>
                  <a:lnTo>
                    <a:pt x="1069" y="926"/>
                  </a:lnTo>
                  <a:lnTo>
                    <a:pt x="1095" y="929"/>
                  </a:lnTo>
                  <a:lnTo>
                    <a:pt x="1100" y="927"/>
                  </a:lnTo>
                  <a:lnTo>
                    <a:pt x="1100" y="912"/>
                  </a:lnTo>
                  <a:lnTo>
                    <a:pt x="1094" y="899"/>
                  </a:lnTo>
                  <a:lnTo>
                    <a:pt x="1092" y="877"/>
                  </a:lnTo>
                  <a:lnTo>
                    <a:pt x="1077" y="856"/>
                  </a:lnTo>
                  <a:lnTo>
                    <a:pt x="1077" y="848"/>
                  </a:lnTo>
                  <a:lnTo>
                    <a:pt x="1085" y="835"/>
                  </a:lnTo>
                  <a:lnTo>
                    <a:pt x="1093" y="832"/>
                  </a:lnTo>
                  <a:lnTo>
                    <a:pt x="1108" y="851"/>
                  </a:lnTo>
                  <a:lnTo>
                    <a:pt x="1110" y="850"/>
                  </a:lnTo>
                  <a:lnTo>
                    <a:pt x="1114" y="834"/>
                  </a:lnTo>
                  <a:lnTo>
                    <a:pt x="1124" y="834"/>
                  </a:lnTo>
                  <a:lnTo>
                    <a:pt x="1136" y="843"/>
                  </a:lnTo>
                  <a:lnTo>
                    <a:pt x="1156" y="845"/>
                  </a:lnTo>
                  <a:lnTo>
                    <a:pt x="1172" y="856"/>
                  </a:lnTo>
                  <a:lnTo>
                    <a:pt x="1194" y="863"/>
                  </a:lnTo>
                  <a:lnTo>
                    <a:pt x="1228" y="866"/>
                  </a:lnTo>
                  <a:lnTo>
                    <a:pt x="1251" y="875"/>
                  </a:lnTo>
                  <a:lnTo>
                    <a:pt x="1261" y="868"/>
                  </a:lnTo>
                  <a:lnTo>
                    <a:pt x="1274" y="881"/>
                  </a:lnTo>
                  <a:lnTo>
                    <a:pt x="1298" y="892"/>
                  </a:lnTo>
                  <a:lnTo>
                    <a:pt x="1318" y="906"/>
                  </a:lnTo>
                  <a:lnTo>
                    <a:pt x="1357" y="917"/>
                  </a:lnTo>
                  <a:lnTo>
                    <a:pt x="1370" y="923"/>
                  </a:lnTo>
                  <a:lnTo>
                    <a:pt x="1370" y="933"/>
                  </a:lnTo>
                  <a:lnTo>
                    <a:pt x="1304" y="963"/>
                  </a:lnTo>
                  <a:lnTo>
                    <a:pt x="1284" y="964"/>
                  </a:lnTo>
                  <a:lnTo>
                    <a:pt x="1252" y="954"/>
                  </a:lnTo>
                  <a:lnTo>
                    <a:pt x="1247" y="955"/>
                  </a:lnTo>
                  <a:lnTo>
                    <a:pt x="1242" y="963"/>
                  </a:lnTo>
                  <a:lnTo>
                    <a:pt x="1240" y="973"/>
                  </a:lnTo>
                  <a:lnTo>
                    <a:pt x="1261" y="995"/>
                  </a:lnTo>
                  <a:lnTo>
                    <a:pt x="1273" y="1000"/>
                  </a:lnTo>
                  <a:lnTo>
                    <a:pt x="1291" y="1004"/>
                  </a:lnTo>
                  <a:lnTo>
                    <a:pt x="1327" y="1003"/>
                  </a:lnTo>
                  <a:lnTo>
                    <a:pt x="1344" y="1006"/>
                  </a:lnTo>
                  <a:lnTo>
                    <a:pt x="1368" y="1026"/>
                  </a:lnTo>
                  <a:lnTo>
                    <a:pt x="1369" y="1033"/>
                  </a:lnTo>
                  <a:lnTo>
                    <a:pt x="1365" y="1036"/>
                  </a:lnTo>
                  <a:lnTo>
                    <a:pt x="1347" y="1038"/>
                  </a:lnTo>
                  <a:lnTo>
                    <a:pt x="1288" y="1016"/>
                  </a:lnTo>
                  <a:lnTo>
                    <a:pt x="1261" y="1013"/>
                  </a:lnTo>
                  <a:lnTo>
                    <a:pt x="1241" y="1006"/>
                  </a:lnTo>
                  <a:lnTo>
                    <a:pt x="1219" y="993"/>
                  </a:lnTo>
                  <a:lnTo>
                    <a:pt x="1209" y="990"/>
                  </a:lnTo>
                  <a:lnTo>
                    <a:pt x="1180" y="990"/>
                  </a:lnTo>
                  <a:lnTo>
                    <a:pt x="1158" y="980"/>
                  </a:lnTo>
                  <a:lnTo>
                    <a:pt x="1136" y="977"/>
                  </a:lnTo>
                  <a:lnTo>
                    <a:pt x="1131" y="985"/>
                  </a:lnTo>
                  <a:lnTo>
                    <a:pt x="1134" y="1040"/>
                  </a:lnTo>
                  <a:lnTo>
                    <a:pt x="1139" y="1047"/>
                  </a:lnTo>
                  <a:lnTo>
                    <a:pt x="1166" y="1077"/>
                  </a:lnTo>
                  <a:lnTo>
                    <a:pt x="1180" y="1087"/>
                  </a:lnTo>
                  <a:lnTo>
                    <a:pt x="1199" y="1085"/>
                  </a:lnTo>
                  <a:lnTo>
                    <a:pt x="1220" y="1107"/>
                  </a:lnTo>
                  <a:lnTo>
                    <a:pt x="1232" y="1112"/>
                  </a:lnTo>
                  <a:lnTo>
                    <a:pt x="1262" y="1108"/>
                  </a:lnTo>
                  <a:lnTo>
                    <a:pt x="1332" y="1131"/>
                  </a:lnTo>
                  <a:lnTo>
                    <a:pt x="1335" y="1137"/>
                  </a:lnTo>
                  <a:lnTo>
                    <a:pt x="1339" y="1166"/>
                  </a:lnTo>
                  <a:lnTo>
                    <a:pt x="1345" y="1171"/>
                  </a:lnTo>
                  <a:lnTo>
                    <a:pt x="1358" y="1172"/>
                  </a:lnTo>
                  <a:lnTo>
                    <a:pt x="1381" y="1167"/>
                  </a:lnTo>
                  <a:lnTo>
                    <a:pt x="1406" y="1172"/>
                  </a:lnTo>
                  <a:lnTo>
                    <a:pt x="1426" y="1183"/>
                  </a:lnTo>
                  <a:lnTo>
                    <a:pt x="1437" y="1187"/>
                  </a:lnTo>
                  <a:lnTo>
                    <a:pt x="1470" y="1182"/>
                  </a:lnTo>
                  <a:lnTo>
                    <a:pt x="1487" y="1191"/>
                  </a:lnTo>
                  <a:lnTo>
                    <a:pt x="1492" y="1197"/>
                  </a:lnTo>
                  <a:lnTo>
                    <a:pt x="1497" y="1209"/>
                  </a:lnTo>
                  <a:lnTo>
                    <a:pt x="1503" y="1212"/>
                  </a:lnTo>
                  <a:lnTo>
                    <a:pt x="1515" y="1202"/>
                  </a:lnTo>
                  <a:lnTo>
                    <a:pt x="1515" y="1197"/>
                  </a:lnTo>
                  <a:lnTo>
                    <a:pt x="1518" y="1189"/>
                  </a:lnTo>
                  <a:lnTo>
                    <a:pt x="1557" y="1174"/>
                  </a:lnTo>
                  <a:lnTo>
                    <a:pt x="1564" y="1174"/>
                  </a:lnTo>
                  <a:lnTo>
                    <a:pt x="1572" y="1191"/>
                  </a:lnTo>
                  <a:lnTo>
                    <a:pt x="1594" y="1197"/>
                  </a:lnTo>
                  <a:lnTo>
                    <a:pt x="1597" y="1179"/>
                  </a:lnTo>
                  <a:lnTo>
                    <a:pt x="1602" y="1176"/>
                  </a:lnTo>
                  <a:lnTo>
                    <a:pt x="1624" y="1189"/>
                  </a:lnTo>
                  <a:lnTo>
                    <a:pt x="1648" y="1192"/>
                  </a:lnTo>
                  <a:lnTo>
                    <a:pt x="1676" y="1210"/>
                  </a:lnTo>
                  <a:lnTo>
                    <a:pt x="1724" y="1232"/>
                  </a:lnTo>
                  <a:lnTo>
                    <a:pt x="1755" y="1255"/>
                  </a:lnTo>
                  <a:lnTo>
                    <a:pt x="1760" y="1264"/>
                  </a:lnTo>
                  <a:lnTo>
                    <a:pt x="1767" y="1279"/>
                  </a:lnTo>
                  <a:lnTo>
                    <a:pt x="1776" y="1312"/>
                  </a:lnTo>
                  <a:lnTo>
                    <a:pt x="1799" y="1329"/>
                  </a:lnTo>
                  <a:lnTo>
                    <a:pt x="1812" y="1345"/>
                  </a:lnTo>
                  <a:lnTo>
                    <a:pt x="1816" y="1345"/>
                  </a:lnTo>
                  <a:lnTo>
                    <a:pt x="1842" y="1347"/>
                  </a:lnTo>
                </a:path>
              </a:pathLst>
            </a:custGeom>
            <a:solidFill>
              <a:schemeClr val="accent6">
                <a:lumMod val="75000"/>
              </a:schemeClr>
            </a:solidFill>
            <a:ln w="3175" cap="sq">
              <a:noFill/>
              <a:miter lim="800000"/>
              <a:headEnd/>
              <a:tailEnd/>
            </a:ln>
          </p:spPr>
          <p:txBody>
            <a:bodyPr/>
            <a:lstStyle/>
            <a:p>
              <a:pPr algn="ctr" eaLnBrk="0" hangingPunct="0">
                <a:defRPr/>
              </a:pPr>
              <a:endParaRPr lang="en-US">
                <a:cs typeface="Arial" charset="0"/>
              </a:endParaRPr>
            </a:p>
          </p:txBody>
        </p:sp>
        <p:sp>
          <p:nvSpPr>
            <p:cNvPr id="22867" name="Freeform 36">
              <a:extLst>
                <a:ext uri="{FF2B5EF4-FFF2-40B4-BE49-F238E27FC236}">
                  <a16:creationId xmlns:a16="http://schemas.microsoft.com/office/drawing/2014/main" id="{B7B4A58E-23F7-4DFE-9F99-92C1929E76B8}"/>
                </a:ext>
              </a:extLst>
            </p:cNvPr>
            <p:cNvSpPr>
              <a:spLocks/>
            </p:cNvSpPr>
            <p:nvPr/>
          </p:nvSpPr>
          <p:spPr bwMode="auto">
            <a:xfrm>
              <a:off x="2699" y="2014"/>
              <a:ext cx="186" cy="203"/>
            </a:xfrm>
            <a:custGeom>
              <a:avLst/>
              <a:gdLst>
                <a:gd name="T0" fmla="*/ 67 w 200"/>
                <a:gd name="T1" fmla="*/ 6 h 220"/>
                <a:gd name="T2" fmla="*/ 73 w 200"/>
                <a:gd name="T3" fmla="*/ 18 h 220"/>
                <a:gd name="T4" fmla="*/ 77 w 200"/>
                <a:gd name="T5" fmla="*/ 49 h 220"/>
                <a:gd name="T6" fmla="*/ 71 w 200"/>
                <a:gd name="T7" fmla="*/ 57 h 220"/>
                <a:gd name="T8" fmla="*/ 65 w 200"/>
                <a:gd name="T9" fmla="*/ 71 h 220"/>
                <a:gd name="T10" fmla="*/ 59 w 200"/>
                <a:gd name="T11" fmla="*/ 62 h 220"/>
                <a:gd name="T12" fmla="*/ 53 w 200"/>
                <a:gd name="T13" fmla="*/ 67 h 220"/>
                <a:gd name="T14" fmla="*/ 43 w 200"/>
                <a:gd name="T15" fmla="*/ 77 h 220"/>
                <a:gd name="T16" fmla="*/ 37 w 200"/>
                <a:gd name="T17" fmla="*/ 83 h 220"/>
                <a:gd name="T18" fmla="*/ 33 w 200"/>
                <a:gd name="T19" fmla="*/ 83 h 220"/>
                <a:gd name="T20" fmla="*/ 31 w 200"/>
                <a:gd name="T21" fmla="*/ 69 h 220"/>
                <a:gd name="T22" fmla="*/ 25 w 200"/>
                <a:gd name="T23" fmla="*/ 68 h 220"/>
                <a:gd name="T24" fmla="*/ 19 w 200"/>
                <a:gd name="T25" fmla="*/ 58 h 220"/>
                <a:gd name="T26" fmla="*/ 21 w 200"/>
                <a:gd name="T27" fmla="*/ 51 h 220"/>
                <a:gd name="T28" fmla="*/ 9 w 200"/>
                <a:gd name="T29" fmla="*/ 49 h 220"/>
                <a:gd name="T30" fmla="*/ 0 w 200"/>
                <a:gd name="T31" fmla="*/ 53 h 220"/>
                <a:gd name="T32" fmla="*/ 6 w 200"/>
                <a:gd name="T33" fmla="*/ 40 h 220"/>
                <a:gd name="T34" fmla="*/ 14 w 200"/>
                <a:gd name="T35" fmla="*/ 33 h 220"/>
                <a:gd name="T36" fmla="*/ 31 w 200"/>
                <a:gd name="T37" fmla="*/ 23 h 220"/>
                <a:gd name="T38" fmla="*/ 27 w 200"/>
                <a:gd name="T39" fmla="*/ 14 h 220"/>
                <a:gd name="T40" fmla="*/ 34 w 200"/>
                <a:gd name="T41" fmla="*/ 0 h 220"/>
                <a:gd name="T42" fmla="*/ 67 w 200"/>
                <a:gd name="T43" fmla="*/ 6 h 22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00"/>
                <a:gd name="T67" fmla="*/ 0 h 220"/>
                <a:gd name="T68" fmla="*/ 200 w 200"/>
                <a:gd name="T69" fmla="*/ 220 h 22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00" h="220">
                  <a:moveTo>
                    <a:pt x="170" y="10"/>
                  </a:moveTo>
                  <a:cubicBezTo>
                    <a:pt x="175" y="21"/>
                    <a:pt x="179" y="34"/>
                    <a:pt x="185" y="44"/>
                  </a:cubicBezTo>
                  <a:cubicBezTo>
                    <a:pt x="192" y="70"/>
                    <a:pt x="171" y="105"/>
                    <a:pt x="197" y="120"/>
                  </a:cubicBezTo>
                  <a:cubicBezTo>
                    <a:pt x="186" y="153"/>
                    <a:pt x="200" y="121"/>
                    <a:pt x="182" y="142"/>
                  </a:cubicBezTo>
                  <a:cubicBezTo>
                    <a:pt x="173" y="153"/>
                    <a:pt x="182" y="169"/>
                    <a:pt x="166" y="176"/>
                  </a:cubicBezTo>
                  <a:cubicBezTo>
                    <a:pt x="161" y="168"/>
                    <a:pt x="155" y="163"/>
                    <a:pt x="151" y="154"/>
                  </a:cubicBezTo>
                  <a:cubicBezTo>
                    <a:pt x="139" y="157"/>
                    <a:pt x="147" y="163"/>
                    <a:pt x="134" y="166"/>
                  </a:cubicBezTo>
                  <a:cubicBezTo>
                    <a:pt x="108" y="162"/>
                    <a:pt x="118" y="171"/>
                    <a:pt x="110" y="192"/>
                  </a:cubicBezTo>
                  <a:cubicBezTo>
                    <a:pt x="109" y="194"/>
                    <a:pt x="98" y="205"/>
                    <a:pt x="96" y="207"/>
                  </a:cubicBezTo>
                  <a:cubicBezTo>
                    <a:pt x="92" y="220"/>
                    <a:pt x="86" y="213"/>
                    <a:pt x="84" y="204"/>
                  </a:cubicBezTo>
                  <a:cubicBezTo>
                    <a:pt x="83" y="193"/>
                    <a:pt x="87" y="181"/>
                    <a:pt x="82" y="171"/>
                  </a:cubicBezTo>
                  <a:cubicBezTo>
                    <a:pt x="79" y="166"/>
                    <a:pt x="70" y="171"/>
                    <a:pt x="65" y="168"/>
                  </a:cubicBezTo>
                  <a:cubicBezTo>
                    <a:pt x="57" y="164"/>
                    <a:pt x="59" y="149"/>
                    <a:pt x="48" y="144"/>
                  </a:cubicBezTo>
                  <a:cubicBezTo>
                    <a:pt x="45" y="133"/>
                    <a:pt x="52" y="135"/>
                    <a:pt x="55" y="125"/>
                  </a:cubicBezTo>
                  <a:cubicBezTo>
                    <a:pt x="52" y="101"/>
                    <a:pt x="44" y="117"/>
                    <a:pt x="22" y="120"/>
                  </a:cubicBezTo>
                  <a:cubicBezTo>
                    <a:pt x="15" y="125"/>
                    <a:pt x="8" y="128"/>
                    <a:pt x="0" y="130"/>
                  </a:cubicBezTo>
                  <a:cubicBezTo>
                    <a:pt x="2" y="119"/>
                    <a:pt x="3" y="102"/>
                    <a:pt x="14" y="99"/>
                  </a:cubicBezTo>
                  <a:cubicBezTo>
                    <a:pt x="22" y="92"/>
                    <a:pt x="30" y="92"/>
                    <a:pt x="34" y="82"/>
                  </a:cubicBezTo>
                  <a:cubicBezTo>
                    <a:pt x="25" y="60"/>
                    <a:pt x="67" y="60"/>
                    <a:pt x="82" y="56"/>
                  </a:cubicBezTo>
                  <a:cubicBezTo>
                    <a:pt x="86" y="39"/>
                    <a:pt x="82" y="36"/>
                    <a:pt x="67" y="32"/>
                  </a:cubicBezTo>
                  <a:cubicBezTo>
                    <a:pt x="79" y="7"/>
                    <a:pt x="64" y="11"/>
                    <a:pt x="89" y="0"/>
                  </a:cubicBezTo>
                  <a:cubicBezTo>
                    <a:pt x="116" y="9"/>
                    <a:pt x="142" y="10"/>
                    <a:pt x="170" y="10"/>
                  </a:cubicBezTo>
                  <a:close/>
                </a:path>
              </a:pathLst>
            </a:custGeom>
            <a:solidFill>
              <a:schemeClr val="accent6">
                <a:lumMod val="75000"/>
              </a:schemeClr>
            </a:solidFill>
            <a:ln w="3175">
              <a:noFill/>
              <a:round/>
              <a:headEnd/>
              <a:tailEnd/>
            </a:ln>
          </p:spPr>
          <p:txBody>
            <a:bodyPr wrap="none" anchor="ctr"/>
            <a:lstStyle/>
            <a:p>
              <a:pPr algn="ctr" eaLnBrk="0" hangingPunct="0">
                <a:defRPr/>
              </a:pPr>
              <a:endParaRPr lang="en-US">
                <a:cs typeface="Arial" charset="0"/>
              </a:endParaRPr>
            </a:p>
          </p:txBody>
        </p:sp>
        <p:sp>
          <p:nvSpPr>
            <p:cNvPr id="22868" name="Freeform 37">
              <a:extLst>
                <a:ext uri="{FF2B5EF4-FFF2-40B4-BE49-F238E27FC236}">
                  <a16:creationId xmlns:a16="http://schemas.microsoft.com/office/drawing/2014/main" id="{D4C5D392-ECFF-4502-867E-DEE0B61A7FB6}"/>
                </a:ext>
              </a:extLst>
            </p:cNvPr>
            <p:cNvSpPr>
              <a:spLocks/>
            </p:cNvSpPr>
            <p:nvPr/>
          </p:nvSpPr>
          <p:spPr bwMode="auto">
            <a:xfrm>
              <a:off x="908" y="3984"/>
              <a:ext cx="311" cy="414"/>
            </a:xfrm>
            <a:custGeom>
              <a:avLst/>
              <a:gdLst>
                <a:gd name="T0" fmla="*/ 0 w 1071"/>
                <a:gd name="T1" fmla="*/ 0 h 1449"/>
                <a:gd name="T2" fmla="*/ 0 w 1071"/>
                <a:gd name="T3" fmla="*/ 0 h 1449"/>
                <a:gd name="T4" fmla="*/ 0 w 1071"/>
                <a:gd name="T5" fmla="*/ 0 h 1449"/>
                <a:gd name="T6" fmla="*/ 0 w 1071"/>
                <a:gd name="T7" fmla="*/ 0 h 1449"/>
                <a:gd name="T8" fmla="*/ 0 w 1071"/>
                <a:gd name="T9" fmla="*/ 0 h 1449"/>
                <a:gd name="T10" fmla="*/ 0 w 1071"/>
                <a:gd name="T11" fmla="*/ 0 h 1449"/>
                <a:gd name="T12" fmla="*/ 0 w 1071"/>
                <a:gd name="T13" fmla="*/ 0 h 1449"/>
                <a:gd name="T14" fmla="*/ 0 w 1071"/>
                <a:gd name="T15" fmla="*/ 0 h 1449"/>
                <a:gd name="T16" fmla="*/ 0 w 1071"/>
                <a:gd name="T17" fmla="*/ 0 h 1449"/>
                <a:gd name="T18" fmla="*/ 0 w 1071"/>
                <a:gd name="T19" fmla="*/ 0 h 1449"/>
                <a:gd name="T20" fmla="*/ 0 w 1071"/>
                <a:gd name="T21" fmla="*/ 0 h 1449"/>
                <a:gd name="T22" fmla="*/ 0 w 1071"/>
                <a:gd name="T23" fmla="*/ 0 h 1449"/>
                <a:gd name="T24" fmla="*/ 0 w 1071"/>
                <a:gd name="T25" fmla="*/ 0 h 1449"/>
                <a:gd name="T26" fmla="*/ 0 w 1071"/>
                <a:gd name="T27" fmla="*/ 0 h 1449"/>
                <a:gd name="T28" fmla="*/ 0 w 1071"/>
                <a:gd name="T29" fmla="*/ 0 h 1449"/>
                <a:gd name="T30" fmla="*/ 0 w 1071"/>
                <a:gd name="T31" fmla="*/ 0 h 1449"/>
                <a:gd name="T32" fmla="*/ 0 w 1071"/>
                <a:gd name="T33" fmla="*/ 0 h 1449"/>
                <a:gd name="T34" fmla="*/ 0 w 1071"/>
                <a:gd name="T35" fmla="*/ 0 h 1449"/>
                <a:gd name="T36" fmla="*/ 0 w 1071"/>
                <a:gd name="T37" fmla="*/ 0 h 1449"/>
                <a:gd name="T38" fmla="*/ 0 w 1071"/>
                <a:gd name="T39" fmla="*/ 0 h 1449"/>
                <a:gd name="T40" fmla="*/ 0 w 1071"/>
                <a:gd name="T41" fmla="*/ 0 h 1449"/>
                <a:gd name="T42" fmla="*/ 0 w 1071"/>
                <a:gd name="T43" fmla="*/ 0 h 1449"/>
                <a:gd name="T44" fmla="*/ 0 w 1071"/>
                <a:gd name="T45" fmla="*/ 0 h 1449"/>
                <a:gd name="T46" fmla="*/ 0 w 1071"/>
                <a:gd name="T47" fmla="*/ 0 h 1449"/>
                <a:gd name="T48" fmla="*/ 0 w 1071"/>
                <a:gd name="T49" fmla="*/ 0 h 1449"/>
                <a:gd name="T50" fmla="*/ 0 w 1071"/>
                <a:gd name="T51" fmla="*/ 0 h 1449"/>
                <a:gd name="T52" fmla="*/ 0 w 1071"/>
                <a:gd name="T53" fmla="*/ 0 h 1449"/>
                <a:gd name="T54" fmla="*/ 0 w 1071"/>
                <a:gd name="T55" fmla="*/ 0 h 1449"/>
                <a:gd name="T56" fmla="*/ 0 w 1071"/>
                <a:gd name="T57" fmla="*/ 0 h 1449"/>
                <a:gd name="T58" fmla="*/ 0 w 1071"/>
                <a:gd name="T59" fmla="*/ 0 h 1449"/>
                <a:gd name="T60" fmla="*/ 0 w 1071"/>
                <a:gd name="T61" fmla="*/ 0 h 1449"/>
                <a:gd name="T62" fmla="*/ 0 w 1071"/>
                <a:gd name="T63" fmla="*/ 0 h 1449"/>
                <a:gd name="T64" fmla="*/ 0 w 1071"/>
                <a:gd name="T65" fmla="*/ 0 h 1449"/>
                <a:gd name="T66" fmla="*/ 0 w 1071"/>
                <a:gd name="T67" fmla="*/ 0 h 1449"/>
                <a:gd name="T68" fmla="*/ 0 w 1071"/>
                <a:gd name="T69" fmla="*/ 0 h 1449"/>
                <a:gd name="T70" fmla="*/ 0 w 1071"/>
                <a:gd name="T71" fmla="*/ 0 h 1449"/>
                <a:gd name="T72" fmla="*/ 0 w 1071"/>
                <a:gd name="T73" fmla="*/ 0 h 1449"/>
                <a:gd name="T74" fmla="*/ 0 w 1071"/>
                <a:gd name="T75" fmla="*/ 0 h 1449"/>
                <a:gd name="T76" fmla="*/ 0 w 1071"/>
                <a:gd name="T77" fmla="*/ 0 h 1449"/>
                <a:gd name="T78" fmla="*/ 0 w 1071"/>
                <a:gd name="T79" fmla="*/ 0 h 1449"/>
                <a:gd name="T80" fmla="*/ 0 w 1071"/>
                <a:gd name="T81" fmla="*/ 0 h 1449"/>
                <a:gd name="T82" fmla="*/ 0 w 1071"/>
                <a:gd name="T83" fmla="*/ 0 h 1449"/>
                <a:gd name="T84" fmla="*/ 0 w 1071"/>
                <a:gd name="T85" fmla="*/ 0 h 1449"/>
                <a:gd name="T86" fmla="*/ 0 w 1071"/>
                <a:gd name="T87" fmla="*/ 0 h 1449"/>
                <a:gd name="T88" fmla="*/ 0 w 1071"/>
                <a:gd name="T89" fmla="*/ 0 h 1449"/>
                <a:gd name="T90" fmla="*/ 0 w 1071"/>
                <a:gd name="T91" fmla="*/ 0 h 1449"/>
                <a:gd name="T92" fmla="*/ 0 w 1071"/>
                <a:gd name="T93" fmla="*/ 0 h 1449"/>
                <a:gd name="T94" fmla="*/ 0 w 1071"/>
                <a:gd name="T95" fmla="*/ 0 h 1449"/>
                <a:gd name="T96" fmla="*/ 0 w 1071"/>
                <a:gd name="T97" fmla="*/ 0 h 1449"/>
                <a:gd name="T98" fmla="*/ 0 w 1071"/>
                <a:gd name="T99" fmla="*/ 0 h 1449"/>
                <a:gd name="T100" fmla="*/ 0 w 1071"/>
                <a:gd name="T101" fmla="*/ 0 h 1449"/>
                <a:gd name="T102" fmla="*/ 0 w 1071"/>
                <a:gd name="T103" fmla="*/ 0 h 1449"/>
                <a:gd name="T104" fmla="*/ 0 w 1071"/>
                <a:gd name="T105" fmla="*/ 0 h 1449"/>
                <a:gd name="T106" fmla="*/ 0 w 1071"/>
                <a:gd name="T107" fmla="*/ 0 h 1449"/>
                <a:gd name="T108" fmla="*/ 0 w 1071"/>
                <a:gd name="T109" fmla="*/ 0 h 1449"/>
                <a:gd name="T110" fmla="*/ 0 w 1071"/>
                <a:gd name="T111" fmla="*/ 0 h 1449"/>
                <a:gd name="T112" fmla="*/ 0 w 1071"/>
                <a:gd name="T113" fmla="*/ 0 h 1449"/>
                <a:gd name="T114" fmla="*/ 0 w 1071"/>
                <a:gd name="T115" fmla="*/ 0 h 1449"/>
                <a:gd name="T116" fmla="*/ 0 w 1071"/>
                <a:gd name="T117" fmla="*/ 0 h 1449"/>
                <a:gd name="T118" fmla="*/ 0 w 1071"/>
                <a:gd name="T119" fmla="*/ 0 h 1449"/>
                <a:gd name="T120" fmla="*/ 0 w 1071"/>
                <a:gd name="T121" fmla="*/ 0 h 1449"/>
                <a:gd name="T122" fmla="*/ 0 w 1071"/>
                <a:gd name="T123" fmla="*/ 0 h 1449"/>
                <a:gd name="T124" fmla="*/ 0 w 1071"/>
                <a:gd name="T125" fmla="*/ 0 h 144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071"/>
                <a:gd name="T190" fmla="*/ 0 h 1449"/>
                <a:gd name="T191" fmla="*/ 1071 w 1071"/>
                <a:gd name="T192" fmla="*/ 1449 h 1449"/>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071" h="1449">
                  <a:moveTo>
                    <a:pt x="719" y="53"/>
                  </a:moveTo>
                  <a:lnTo>
                    <a:pt x="740" y="52"/>
                  </a:lnTo>
                  <a:lnTo>
                    <a:pt x="1020" y="271"/>
                  </a:lnTo>
                  <a:lnTo>
                    <a:pt x="1027" y="273"/>
                  </a:lnTo>
                  <a:lnTo>
                    <a:pt x="1036" y="294"/>
                  </a:lnTo>
                  <a:lnTo>
                    <a:pt x="1042" y="302"/>
                  </a:lnTo>
                  <a:lnTo>
                    <a:pt x="1055" y="303"/>
                  </a:lnTo>
                  <a:lnTo>
                    <a:pt x="1062" y="308"/>
                  </a:lnTo>
                  <a:lnTo>
                    <a:pt x="1061" y="325"/>
                  </a:lnTo>
                  <a:lnTo>
                    <a:pt x="1071" y="333"/>
                  </a:lnTo>
                  <a:lnTo>
                    <a:pt x="1070" y="342"/>
                  </a:lnTo>
                  <a:lnTo>
                    <a:pt x="1055" y="343"/>
                  </a:lnTo>
                  <a:lnTo>
                    <a:pt x="1053" y="349"/>
                  </a:lnTo>
                  <a:lnTo>
                    <a:pt x="1050" y="350"/>
                  </a:lnTo>
                  <a:lnTo>
                    <a:pt x="1025" y="396"/>
                  </a:lnTo>
                  <a:lnTo>
                    <a:pt x="1021" y="400"/>
                  </a:lnTo>
                  <a:lnTo>
                    <a:pt x="985" y="401"/>
                  </a:lnTo>
                  <a:lnTo>
                    <a:pt x="971" y="409"/>
                  </a:lnTo>
                  <a:lnTo>
                    <a:pt x="954" y="423"/>
                  </a:lnTo>
                  <a:lnTo>
                    <a:pt x="936" y="429"/>
                  </a:lnTo>
                  <a:lnTo>
                    <a:pt x="934" y="434"/>
                  </a:lnTo>
                  <a:lnTo>
                    <a:pt x="927" y="437"/>
                  </a:lnTo>
                  <a:lnTo>
                    <a:pt x="923" y="434"/>
                  </a:lnTo>
                  <a:lnTo>
                    <a:pt x="919" y="420"/>
                  </a:lnTo>
                  <a:lnTo>
                    <a:pt x="877" y="400"/>
                  </a:lnTo>
                  <a:lnTo>
                    <a:pt x="874" y="403"/>
                  </a:lnTo>
                  <a:lnTo>
                    <a:pt x="874" y="415"/>
                  </a:lnTo>
                  <a:lnTo>
                    <a:pt x="881" y="435"/>
                  </a:lnTo>
                  <a:lnTo>
                    <a:pt x="882" y="452"/>
                  </a:lnTo>
                  <a:lnTo>
                    <a:pt x="878" y="459"/>
                  </a:lnTo>
                  <a:lnTo>
                    <a:pt x="869" y="459"/>
                  </a:lnTo>
                  <a:lnTo>
                    <a:pt x="851" y="441"/>
                  </a:lnTo>
                  <a:lnTo>
                    <a:pt x="842" y="437"/>
                  </a:lnTo>
                  <a:lnTo>
                    <a:pt x="832" y="441"/>
                  </a:lnTo>
                  <a:lnTo>
                    <a:pt x="790" y="480"/>
                  </a:lnTo>
                  <a:lnTo>
                    <a:pt x="783" y="488"/>
                  </a:lnTo>
                  <a:lnTo>
                    <a:pt x="783" y="510"/>
                  </a:lnTo>
                  <a:lnTo>
                    <a:pt x="797" y="527"/>
                  </a:lnTo>
                  <a:lnTo>
                    <a:pt x="797" y="533"/>
                  </a:lnTo>
                  <a:lnTo>
                    <a:pt x="786" y="552"/>
                  </a:lnTo>
                  <a:lnTo>
                    <a:pt x="785" y="568"/>
                  </a:lnTo>
                  <a:lnTo>
                    <a:pt x="788" y="582"/>
                  </a:lnTo>
                  <a:lnTo>
                    <a:pt x="796" y="593"/>
                  </a:lnTo>
                  <a:lnTo>
                    <a:pt x="805" y="604"/>
                  </a:lnTo>
                  <a:lnTo>
                    <a:pt x="815" y="622"/>
                  </a:lnTo>
                  <a:lnTo>
                    <a:pt x="832" y="665"/>
                  </a:lnTo>
                  <a:lnTo>
                    <a:pt x="843" y="684"/>
                  </a:lnTo>
                  <a:lnTo>
                    <a:pt x="853" y="712"/>
                  </a:lnTo>
                  <a:lnTo>
                    <a:pt x="858" y="719"/>
                  </a:lnTo>
                  <a:lnTo>
                    <a:pt x="864" y="737"/>
                  </a:lnTo>
                  <a:lnTo>
                    <a:pt x="868" y="763"/>
                  </a:lnTo>
                  <a:lnTo>
                    <a:pt x="864" y="773"/>
                  </a:lnTo>
                  <a:lnTo>
                    <a:pt x="853" y="791"/>
                  </a:lnTo>
                  <a:lnTo>
                    <a:pt x="841" y="812"/>
                  </a:lnTo>
                  <a:lnTo>
                    <a:pt x="839" y="839"/>
                  </a:lnTo>
                  <a:lnTo>
                    <a:pt x="843" y="894"/>
                  </a:lnTo>
                  <a:lnTo>
                    <a:pt x="841" y="904"/>
                  </a:lnTo>
                  <a:lnTo>
                    <a:pt x="833" y="905"/>
                  </a:lnTo>
                  <a:lnTo>
                    <a:pt x="826" y="899"/>
                  </a:lnTo>
                  <a:lnTo>
                    <a:pt x="822" y="890"/>
                  </a:lnTo>
                  <a:lnTo>
                    <a:pt x="816" y="884"/>
                  </a:lnTo>
                  <a:lnTo>
                    <a:pt x="796" y="878"/>
                  </a:lnTo>
                  <a:lnTo>
                    <a:pt x="780" y="877"/>
                  </a:lnTo>
                  <a:lnTo>
                    <a:pt x="769" y="883"/>
                  </a:lnTo>
                  <a:lnTo>
                    <a:pt x="757" y="890"/>
                  </a:lnTo>
                  <a:lnTo>
                    <a:pt x="725" y="928"/>
                  </a:lnTo>
                  <a:lnTo>
                    <a:pt x="695" y="942"/>
                  </a:lnTo>
                  <a:lnTo>
                    <a:pt x="660" y="981"/>
                  </a:lnTo>
                  <a:lnTo>
                    <a:pt x="629" y="1035"/>
                  </a:lnTo>
                  <a:lnTo>
                    <a:pt x="619" y="1078"/>
                  </a:lnTo>
                  <a:lnTo>
                    <a:pt x="613" y="1089"/>
                  </a:lnTo>
                  <a:lnTo>
                    <a:pt x="593" y="1100"/>
                  </a:lnTo>
                  <a:lnTo>
                    <a:pt x="592" y="1109"/>
                  </a:lnTo>
                  <a:lnTo>
                    <a:pt x="597" y="1130"/>
                  </a:lnTo>
                  <a:lnTo>
                    <a:pt x="589" y="1132"/>
                  </a:lnTo>
                  <a:lnTo>
                    <a:pt x="582" y="1118"/>
                  </a:lnTo>
                  <a:lnTo>
                    <a:pt x="576" y="1094"/>
                  </a:lnTo>
                  <a:lnTo>
                    <a:pt x="572" y="1092"/>
                  </a:lnTo>
                  <a:lnTo>
                    <a:pt x="565" y="1092"/>
                  </a:lnTo>
                  <a:lnTo>
                    <a:pt x="560" y="1103"/>
                  </a:lnTo>
                  <a:lnTo>
                    <a:pt x="561" y="1115"/>
                  </a:lnTo>
                  <a:lnTo>
                    <a:pt x="568" y="1132"/>
                  </a:lnTo>
                  <a:lnTo>
                    <a:pt x="576" y="1143"/>
                  </a:lnTo>
                  <a:lnTo>
                    <a:pt x="578" y="1153"/>
                  </a:lnTo>
                  <a:lnTo>
                    <a:pt x="568" y="1153"/>
                  </a:lnTo>
                  <a:lnTo>
                    <a:pt x="553" y="1134"/>
                  </a:lnTo>
                  <a:lnTo>
                    <a:pt x="547" y="1108"/>
                  </a:lnTo>
                  <a:lnTo>
                    <a:pt x="540" y="1107"/>
                  </a:lnTo>
                  <a:lnTo>
                    <a:pt x="532" y="1115"/>
                  </a:lnTo>
                  <a:lnTo>
                    <a:pt x="510" y="1128"/>
                  </a:lnTo>
                  <a:lnTo>
                    <a:pt x="473" y="1144"/>
                  </a:lnTo>
                  <a:lnTo>
                    <a:pt x="451" y="1158"/>
                  </a:lnTo>
                  <a:lnTo>
                    <a:pt x="415" y="1165"/>
                  </a:lnTo>
                  <a:lnTo>
                    <a:pt x="409" y="1181"/>
                  </a:lnTo>
                  <a:lnTo>
                    <a:pt x="392" y="1181"/>
                  </a:lnTo>
                  <a:lnTo>
                    <a:pt x="349" y="1175"/>
                  </a:lnTo>
                  <a:lnTo>
                    <a:pt x="329" y="1178"/>
                  </a:lnTo>
                  <a:lnTo>
                    <a:pt x="312" y="1183"/>
                  </a:lnTo>
                  <a:lnTo>
                    <a:pt x="300" y="1199"/>
                  </a:lnTo>
                  <a:lnTo>
                    <a:pt x="300" y="1258"/>
                  </a:lnTo>
                  <a:lnTo>
                    <a:pt x="297" y="1273"/>
                  </a:lnTo>
                  <a:lnTo>
                    <a:pt x="292" y="1288"/>
                  </a:lnTo>
                  <a:lnTo>
                    <a:pt x="269" y="1319"/>
                  </a:lnTo>
                  <a:lnTo>
                    <a:pt x="261" y="1334"/>
                  </a:lnTo>
                  <a:lnTo>
                    <a:pt x="242" y="1387"/>
                  </a:lnTo>
                  <a:lnTo>
                    <a:pt x="235" y="1426"/>
                  </a:lnTo>
                  <a:lnTo>
                    <a:pt x="230" y="1438"/>
                  </a:lnTo>
                  <a:lnTo>
                    <a:pt x="224" y="1446"/>
                  </a:lnTo>
                  <a:lnTo>
                    <a:pt x="215" y="1449"/>
                  </a:lnTo>
                  <a:lnTo>
                    <a:pt x="206" y="1444"/>
                  </a:lnTo>
                  <a:lnTo>
                    <a:pt x="201" y="1439"/>
                  </a:lnTo>
                  <a:lnTo>
                    <a:pt x="200" y="1431"/>
                  </a:lnTo>
                  <a:lnTo>
                    <a:pt x="198" y="1428"/>
                  </a:lnTo>
                  <a:lnTo>
                    <a:pt x="191" y="1430"/>
                  </a:lnTo>
                  <a:lnTo>
                    <a:pt x="190" y="1435"/>
                  </a:lnTo>
                  <a:lnTo>
                    <a:pt x="185" y="1438"/>
                  </a:lnTo>
                  <a:lnTo>
                    <a:pt x="181" y="1435"/>
                  </a:lnTo>
                  <a:lnTo>
                    <a:pt x="181" y="1411"/>
                  </a:lnTo>
                  <a:lnTo>
                    <a:pt x="178" y="1408"/>
                  </a:lnTo>
                  <a:lnTo>
                    <a:pt x="167" y="1408"/>
                  </a:lnTo>
                  <a:lnTo>
                    <a:pt x="163" y="1425"/>
                  </a:lnTo>
                  <a:lnTo>
                    <a:pt x="158" y="1430"/>
                  </a:lnTo>
                  <a:lnTo>
                    <a:pt x="150" y="1426"/>
                  </a:lnTo>
                  <a:lnTo>
                    <a:pt x="143" y="1402"/>
                  </a:lnTo>
                  <a:lnTo>
                    <a:pt x="133" y="1403"/>
                  </a:lnTo>
                  <a:lnTo>
                    <a:pt x="117" y="1440"/>
                  </a:lnTo>
                  <a:lnTo>
                    <a:pt x="113" y="1439"/>
                  </a:lnTo>
                  <a:lnTo>
                    <a:pt x="111" y="1431"/>
                  </a:lnTo>
                  <a:lnTo>
                    <a:pt x="107" y="1429"/>
                  </a:lnTo>
                  <a:lnTo>
                    <a:pt x="101" y="1430"/>
                  </a:lnTo>
                  <a:lnTo>
                    <a:pt x="97" y="1438"/>
                  </a:lnTo>
                  <a:lnTo>
                    <a:pt x="91" y="1436"/>
                  </a:lnTo>
                  <a:lnTo>
                    <a:pt x="89" y="1413"/>
                  </a:lnTo>
                  <a:lnTo>
                    <a:pt x="86" y="1405"/>
                  </a:lnTo>
                  <a:lnTo>
                    <a:pt x="74" y="1400"/>
                  </a:lnTo>
                  <a:lnTo>
                    <a:pt x="74" y="1394"/>
                  </a:lnTo>
                  <a:lnTo>
                    <a:pt x="77" y="1392"/>
                  </a:lnTo>
                  <a:lnTo>
                    <a:pt x="89" y="1395"/>
                  </a:lnTo>
                  <a:lnTo>
                    <a:pt x="97" y="1378"/>
                  </a:lnTo>
                  <a:lnTo>
                    <a:pt x="97" y="1368"/>
                  </a:lnTo>
                  <a:lnTo>
                    <a:pt x="84" y="1359"/>
                  </a:lnTo>
                  <a:lnTo>
                    <a:pt x="68" y="1331"/>
                  </a:lnTo>
                  <a:lnTo>
                    <a:pt x="60" y="1301"/>
                  </a:lnTo>
                  <a:lnTo>
                    <a:pt x="60" y="1251"/>
                  </a:lnTo>
                  <a:lnTo>
                    <a:pt x="56" y="1245"/>
                  </a:lnTo>
                  <a:lnTo>
                    <a:pt x="56" y="1239"/>
                  </a:lnTo>
                  <a:lnTo>
                    <a:pt x="51" y="1227"/>
                  </a:lnTo>
                  <a:lnTo>
                    <a:pt x="40" y="1224"/>
                  </a:lnTo>
                  <a:lnTo>
                    <a:pt x="37" y="1221"/>
                  </a:lnTo>
                  <a:lnTo>
                    <a:pt x="37" y="1216"/>
                  </a:lnTo>
                  <a:lnTo>
                    <a:pt x="33" y="1212"/>
                  </a:lnTo>
                  <a:lnTo>
                    <a:pt x="22" y="1212"/>
                  </a:lnTo>
                  <a:lnTo>
                    <a:pt x="14" y="1204"/>
                  </a:lnTo>
                  <a:lnTo>
                    <a:pt x="17" y="1201"/>
                  </a:lnTo>
                  <a:lnTo>
                    <a:pt x="35" y="1197"/>
                  </a:lnTo>
                  <a:lnTo>
                    <a:pt x="36" y="1195"/>
                  </a:lnTo>
                  <a:lnTo>
                    <a:pt x="41" y="1193"/>
                  </a:lnTo>
                  <a:lnTo>
                    <a:pt x="40" y="1153"/>
                  </a:lnTo>
                  <a:lnTo>
                    <a:pt x="27" y="1103"/>
                  </a:lnTo>
                  <a:lnTo>
                    <a:pt x="0" y="1059"/>
                  </a:lnTo>
                  <a:lnTo>
                    <a:pt x="2" y="1048"/>
                  </a:lnTo>
                  <a:lnTo>
                    <a:pt x="15" y="1038"/>
                  </a:lnTo>
                  <a:lnTo>
                    <a:pt x="21" y="1025"/>
                  </a:lnTo>
                  <a:lnTo>
                    <a:pt x="38" y="1012"/>
                  </a:lnTo>
                  <a:lnTo>
                    <a:pt x="38" y="1005"/>
                  </a:lnTo>
                  <a:lnTo>
                    <a:pt x="35" y="1001"/>
                  </a:lnTo>
                  <a:lnTo>
                    <a:pt x="11" y="992"/>
                  </a:lnTo>
                  <a:lnTo>
                    <a:pt x="11" y="984"/>
                  </a:lnTo>
                  <a:lnTo>
                    <a:pt x="37" y="982"/>
                  </a:lnTo>
                  <a:lnTo>
                    <a:pt x="43" y="974"/>
                  </a:lnTo>
                  <a:lnTo>
                    <a:pt x="57" y="977"/>
                  </a:lnTo>
                  <a:lnTo>
                    <a:pt x="71" y="971"/>
                  </a:lnTo>
                  <a:lnTo>
                    <a:pt x="114" y="970"/>
                  </a:lnTo>
                  <a:lnTo>
                    <a:pt x="159" y="965"/>
                  </a:lnTo>
                  <a:lnTo>
                    <a:pt x="172" y="960"/>
                  </a:lnTo>
                  <a:lnTo>
                    <a:pt x="190" y="947"/>
                  </a:lnTo>
                  <a:lnTo>
                    <a:pt x="198" y="934"/>
                  </a:lnTo>
                  <a:lnTo>
                    <a:pt x="205" y="934"/>
                  </a:lnTo>
                  <a:lnTo>
                    <a:pt x="209" y="936"/>
                  </a:lnTo>
                  <a:lnTo>
                    <a:pt x="214" y="949"/>
                  </a:lnTo>
                  <a:lnTo>
                    <a:pt x="221" y="947"/>
                  </a:lnTo>
                  <a:lnTo>
                    <a:pt x="225" y="944"/>
                  </a:lnTo>
                  <a:lnTo>
                    <a:pt x="231" y="926"/>
                  </a:lnTo>
                  <a:lnTo>
                    <a:pt x="246" y="915"/>
                  </a:lnTo>
                  <a:lnTo>
                    <a:pt x="269" y="919"/>
                  </a:lnTo>
                  <a:lnTo>
                    <a:pt x="285" y="916"/>
                  </a:lnTo>
                  <a:lnTo>
                    <a:pt x="307" y="919"/>
                  </a:lnTo>
                  <a:lnTo>
                    <a:pt x="322" y="916"/>
                  </a:lnTo>
                  <a:lnTo>
                    <a:pt x="332" y="911"/>
                  </a:lnTo>
                  <a:lnTo>
                    <a:pt x="339" y="913"/>
                  </a:lnTo>
                  <a:lnTo>
                    <a:pt x="378" y="926"/>
                  </a:lnTo>
                  <a:lnTo>
                    <a:pt x="393" y="921"/>
                  </a:lnTo>
                  <a:lnTo>
                    <a:pt x="404" y="913"/>
                  </a:lnTo>
                  <a:lnTo>
                    <a:pt x="420" y="889"/>
                  </a:lnTo>
                  <a:lnTo>
                    <a:pt x="423" y="872"/>
                  </a:lnTo>
                  <a:lnTo>
                    <a:pt x="426" y="867"/>
                  </a:lnTo>
                  <a:lnTo>
                    <a:pt x="464" y="844"/>
                  </a:lnTo>
                  <a:lnTo>
                    <a:pt x="464" y="828"/>
                  </a:lnTo>
                  <a:lnTo>
                    <a:pt x="445" y="801"/>
                  </a:lnTo>
                  <a:lnTo>
                    <a:pt x="428" y="786"/>
                  </a:lnTo>
                  <a:lnTo>
                    <a:pt x="402" y="776"/>
                  </a:lnTo>
                  <a:lnTo>
                    <a:pt x="398" y="772"/>
                  </a:lnTo>
                  <a:lnTo>
                    <a:pt x="395" y="762"/>
                  </a:lnTo>
                  <a:lnTo>
                    <a:pt x="395" y="732"/>
                  </a:lnTo>
                  <a:lnTo>
                    <a:pt x="409" y="702"/>
                  </a:lnTo>
                  <a:lnTo>
                    <a:pt x="445" y="661"/>
                  </a:lnTo>
                  <a:lnTo>
                    <a:pt x="468" y="650"/>
                  </a:lnTo>
                  <a:lnTo>
                    <a:pt x="471" y="644"/>
                  </a:lnTo>
                  <a:lnTo>
                    <a:pt x="471" y="638"/>
                  </a:lnTo>
                  <a:lnTo>
                    <a:pt x="464" y="628"/>
                  </a:lnTo>
                  <a:lnTo>
                    <a:pt x="459" y="627"/>
                  </a:lnTo>
                  <a:lnTo>
                    <a:pt x="417" y="629"/>
                  </a:lnTo>
                  <a:lnTo>
                    <a:pt x="408" y="624"/>
                  </a:lnTo>
                  <a:lnTo>
                    <a:pt x="397" y="628"/>
                  </a:lnTo>
                  <a:lnTo>
                    <a:pt x="377" y="644"/>
                  </a:lnTo>
                  <a:lnTo>
                    <a:pt x="364" y="636"/>
                  </a:lnTo>
                  <a:lnTo>
                    <a:pt x="341" y="636"/>
                  </a:lnTo>
                  <a:lnTo>
                    <a:pt x="326" y="641"/>
                  </a:lnTo>
                  <a:lnTo>
                    <a:pt x="311" y="644"/>
                  </a:lnTo>
                  <a:lnTo>
                    <a:pt x="305" y="650"/>
                  </a:lnTo>
                  <a:lnTo>
                    <a:pt x="305" y="659"/>
                  </a:lnTo>
                  <a:lnTo>
                    <a:pt x="308" y="668"/>
                  </a:lnTo>
                  <a:lnTo>
                    <a:pt x="308" y="675"/>
                  </a:lnTo>
                  <a:lnTo>
                    <a:pt x="301" y="673"/>
                  </a:lnTo>
                  <a:lnTo>
                    <a:pt x="282" y="659"/>
                  </a:lnTo>
                  <a:lnTo>
                    <a:pt x="280" y="644"/>
                  </a:lnTo>
                  <a:lnTo>
                    <a:pt x="264" y="627"/>
                  </a:lnTo>
                  <a:lnTo>
                    <a:pt x="264" y="623"/>
                  </a:lnTo>
                  <a:lnTo>
                    <a:pt x="285" y="620"/>
                  </a:lnTo>
                  <a:lnTo>
                    <a:pt x="302" y="610"/>
                  </a:lnTo>
                  <a:lnTo>
                    <a:pt x="315" y="599"/>
                  </a:lnTo>
                  <a:lnTo>
                    <a:pt x="322" y="595"/>
                  </a:lnTo>
                  <a:lnTo>
                    <a:pt x="348" y="592"/>
                  </a:lnTo>
                  <a:lnTo>
                    <a:pt x="419" y="559"/>
                  </a:lnTo>
                  <a:lnTo>
                    <a:pt x="430" y="551"/>
                  </a:lnTo>
                  <a:lnTo>
                    <a:pt x="439" y="533"/>
                  </a:lnTo>
                  <a:lnTo>
                    <a:pt x="439" y="513"/>
                  </a:lnTo>
                  <a:lnTo>
                    <a:pt x="441" y="507"/>
                  </a:lnTo>
                  <a:lnTo>
                    <a:pt x="468" y="476"/>
                  </a:lnTo>
                  <a:lnTo>
                    <a:pt x="482" y="462"/>
                  </a:lnTo>
                  <a:lnTo>
                    <a:pt x="504" y="450"/>
                  </a:lnTo>
                  <a:lnTo>
                    <a:pt x="509" y="442"/>
                  </a:lnTo>
                  <a:lnTo>
                    <a:pt x="509" y="432"/>
                  </a:lnTo>
                  <a:lnTo>
                    <a:pt x="501" y="435"/>
                  </a:lnTo>
                  <a:lnTo>
                    <a:pt x="486" y="446"/>
                  </a:lnTo>
                  <a:lnTo>
                    <a:pt x="471" y="446"/>
                  </a:lnTo>
                  <a:lnTo>
                    <a:pt x="450" y="439"/>
                  </a:lnTo>
                  <a:lnTo>
                    <a:pt x="450" y="431"/>
                  </a:lnTo>
                  <a:lnTo>
                    <a:pt x="455" y="429"/>
                  </a:lnTo>
                  <a:lnTo>
                    <a:pt x="456" y="423"/>
                  </a:lnTo>
                  <a:lnTo>
                    <a:pt x="454" y="420"/>
                  </a:lnTo>
                  <a:lnTo>
                    <a:pt x="440" y="425"/>
                  </a:lnTo>
                  <a:lnTo>
                    <a:pt x="433" y="444"/>
                  </a:lnTo>
                  <a:lnTo>
                    <a:pt x="431" y="454"/>
                  </a:lnTo>
                  <a:lnTo>
                    <a:pt x="436" y="460"/>
                  </a:lnTo>
                  <a:lnTo>
                    <a:pt x="439" y="469"/>
                  </a:lnTo>
                  <a:lnTo>
                    <a:pt x="429" y="471"/>
                  </a:lnTo>
                  <a:lnTo>
                    <a:pt x="425" y="474"/>
                  </a:lnTo>
                  <a:lnTo>
                    <a:pt x="422" y="488"/>
                  </a:lnTo>
                  <a:lnTo>
                    <a:pt x="417" y="497"/>
                  </a:lnTo>
                  <a:lnTo>
                    <a:pt x="417" y="531"/>
                  </a:lnTo>
                  <a:lnTo>
                    <a:pt x="407" y="546"/>
                  </a:lnTo>
                  <a:lnTo>
                    <a:pt x="397" y="553"/>
                  </a:lnTo>
                  <a:lnTo>
                    <a:pt x="379" y="558"/>
                  </a:lnTo>
                  <a:lnTo>
                    <a:pt x="348" y="574"/>
                  </a:lnTo>
                  <a:lnTo>
                    <a:pt x="324" y="574"/>
                  </a:lnTo>
                  <a:lnTo>
                    <a:pt x="302" y="571"/>
                  </a:lnTo>
                  <a:lnTo>
                    <a:pt x="288" y="564"/>
                  </a:lnTo>
                  <a:lnTo>
                    <a:pt x="267" y="544"/>
                  </a:lnTo>
                  <a:lnTo>
                    <a:pt x="266" y="537"/>
                  </a:lnTo>
                  <a:lnTo>
                    <a:pt x="267" y="536"/>
                  </a:lnTo>
                  <a:lnTo>
                    <a:pt x="273" y="536"/>
                  </a:lnTo>
                  <a:lnTo>
                    <a:pt x="288" y="548"/>
                  </a:lnTo>
                  <a:lnTo>
                    <a:pt x="295" y="547"/>
                  </a:lnTo>
                  <a:lnTo>
                    <a:pt x="296" y="528"/>
                  </a:lnTo>
                  <a:lnTo>
                    <a:pt x="301" y="529"/>
                  </a:lnTo>
                  <a:lnTo>
                    <a:pt x="306" y="536"/>
                  </a:lnTo>
                  <a:lnTo>
                    <a:pt x="313" y="533"/>
                  </a:lnTo>
                  <a:lnTo>
                    <a:pt x="311" y="517"/>
                  </a:lnTo>
                  <a:lnTo>
                    <a:pt x="307" y="513"/>
                  </a:lnTo>
                  <a:lnTo>
                    <a:pt x="306" y="505"/>
                  </a:lnTo>
                  <a:lnTo>
                    <a:pt x="316" y="508"/>
                  </a:lnTo>
                  <a:lnTo>
                    <a:pt x="326" y="527"/>
                  </a:lnTo>
                  <a:lnTo>
                    <a:pt x="341" y="522"/>
                  </a:lnTo>
                  <a:lnTo>
                    <a:pt x="363" y="507"/>
                  </a:lnTo>
                  <a:lnTo>
                    <a:pt x="366" y="502"/>
                  </a:lnTo>
                  <a:lnTo>
                    <a:pt x="366" y="488"/>
                  </a:lnTo>
                  <a:lnTo>
                    <a:pt x="383" y="485"/>
                  </a:lnTo>
                  <a:lnTo>
                    <a:pt x="390" y="476"/>
                  </a:lnTo>
                  <a:lnTo>
                    <a:pt x="389" y="465"/>
                  </a:lnTo>
                  <a:lnTo>
                    <a:pt x="372" y="441"/>
                  </a:lnTo>
                  <a:lnTo>
                    <a:pt x="371" y="411"/>
                  </a:lnTo>
                  <a:lnTo>
                    <a:pt x="379" y="398"/>
                  </a:lnTo>
                  <a:lnTo>
                    <a:pt x="389" y="391"/>
                  </a:lnTo>
                  <a:lnTo>
                    <a:pt x="389" y="383"/>
                  </a:lnTo>
                  <a:lnTo>
                    <a:pt x="382" y="374"/>
                  </a:lnTo>
                  <a:lnTo>
                    <a:pt x="385" y="359"/>
                  </a:lnTo>
                  <a:lnTo>
                    <a:pt x="392" y="357"/>
                  </a:lnTo>
                  <a:lnTo>
                    <a:pt x="405" y="359"/>
                  </a:lnTo>
                  <a:lnTo>
                    <a:pt x="408" y="355"/>
                  </a:lnTo>
                  <a:lnTo>
                    <a:pt x="418" y="338"/>
                  </a:lnTo>
                  <a:lnTo>
                    <a:pt x="425" y="338"/>
                  </a:lnTo>
                  <a:lnTo>
                    <a:pt x="430" y="350"/>
                  </a:lnTo>
                  <a:lnTo>
                    <a:pt x="448" y="355"/>
                  </a:lnTo>
                  <a:lnTo>
                    <a:pt x="476" y="352"/>
                  </a:lnTo>
                  <a:lnTo>
                    <a:pt x="506" y="291"/>
                  </a:lnTo>
                  <a:lnTo>
                    <a:pt x="531" y="262"/>
                  </a:lnTo>
                  <a:lnTo>
                    <a:pt x="532" y="258"/>
                  </a:lnTo>
                  <a:lnTo>
                    <a:pt x="519" y="255"/>
                  </a:lnTo>
                  <a:lnTo>
                    <a:pt x="520" y="248"/>
                  </a:lnTo>
                  <a:lnTo>
                    <a:pt x="543" y="242"/>
                  </a:lnTo>
                  <a:lnTo>
                    <a:pt x="551" y="235"/>
                  </a:lnTo>
                  <a:lnTo>
                    <a:pt x="551" y="219"/>
                  </a:lnTo>
                  <a:lnTo>
                    <a:pt x="543" y="209"/>
                  </a:lnTo>
                  <a:lnTo>
                    <a:pt x="530" y="205"/>
                  </a:lnTo>
                  <a:lnTo>
                    <a:pt x="519" y="206"/>
                  </a:lnTo>
                  <a:lnTo>
                    <a:pt x="504" y="205"/>
                  </a:lnTo>
                  <a:lnTo>
                    <a:pt x="504" y="199"/>
                  </a:lnTo>
                  <a:lnTo>
                    <a:pt x="519" y="184"/>
                  </a:lnTo>
                  <a:lnTo>
                    <a:pt x="519" y="177"/>
                  </a:lnTo>
                  <a:lnTo>
                    <a:pt x="496" y="172"/>
                  </a:lnTo>
                  <a:lnTo>
                    <a:pt x="491" y="169"/>
                  </a:lnTo>
                  <a:lnTo>
                    <a:pt x="487" y="140"/>
                  </a:lnTo>
                  <a:lnTo>
                    <a:pt x="484" y="139"/>
                  </a:lnTo>
                  <a:lnTo>
                    <a:pt x="477" y="124"/>
                  </a:lnTo>
                  <a:lnTo>
                    <a:pt x="464" y="107"/>
                  </a:lnTo>
                  <a:lnTo>
                    <a:pt x="428" y="75"/>
                  </a:lnTo>
                  <a:lnTo>
                    <a:pt x="424" y="68"/>
                  </a:lnTo>
                  <a:lnTo>
                    <a:pt x="424" y="52"/>
                  </a:lnTo>
                  <a:lnTo>
                    <a:pt x="388" y="23"/>
                  </a:lnTo>
                  <a:lnTo>
                    <a:pt x="388" y="16"/>
                  </a:lnTo>
                  <a:lnTo>
                    <a:pt x="393" y="13"/>
                  </a:lnTo>
                  <a:lnTo>
                    <a:pt x="404" y="18"/>
                  </a:lnTo>
                  <a:lnTo>
                    <a:pt x="431" y="41"/>
                  </a:lnTo>
                  <a:lnTo>
                    <a:pt x="450" y="48"/>
                  </a:lnTo>
                  <a:lnTo>
                    <a:pt x="495" y="61"/>
                  </a:lnTo>
                  <a:lnTo>
                    <a:pt x="520" y="82"/>
                  </a:lnTo>
                  <a:lnTo>
                    <a:pt x="527" y="79"/>
                  </a:lnTo>
                  <a:lnTo>
                    <a:pt x="528" y="54"/>
                  </a:lnTo>
                  <a:lnTo>
                    <a:pt x="519" y="11"/>
                  </a:lnTo>
                  <a:lnTo>
                    <a:pt x="519" y="0"/>
                  </a:lnTo>
                  <a:lnTo>
                    <a:pt x="525" y="0"/>
                  </a:lnTo>
                  <a:lnTo>
                    <a:pt x="548" y="11"/>
                  </a:lnTo>
                  <a:lnTo>
                    <a:pt x="568" y="6"/>
                  </a:lnTo>
                  <a:lnTo>
                    <a:pt x="572" y="8"/>
                  </a:lnTo>
                  <a:lnTo>
                    <a:pt x="572" y="41"/>
                  </a:lnTo>
                  <a:lnTo>
                    <a:pt x="575" y="47"/>
                  </a:lnTo>
                  <a:lnTo>
                    <a:pt x="572" y="72"/>
                  </a:lnTo>
                  <a:lnTo>
                    <a:pt x="571" y="75"/>
                  </a:lnTo>
                  <a:lnTo>
                    <a:pt x="561" y="80"/>
                  </a:lnTo>
                  <a:lnTo>
                    <a:pt x="558" y="84"/>
                  </a:lnTo>
                  <a:lnTo>
                    <a:pt x="560" y="103"/>
                  </a:lnTo>
                  <a:lnTo>
                    <a:pt x="563" y="121"/>
                  </a:lnTo>
                  <a:lnTo>
                    <a:pt x="571" y="136"/>
                  </a:lnTo>
                  <a:lnTo>
                    <a:pt x="598" y="165"/>
                  </a:lnTo>
                  <a:lnTo>
                    <a:pt x="609" y="172"/>
                  </a:lnTo>
                  <a:lnTo>
                    <a:pt x="624" y="169"/>
                  </a:lnTo>
                  <a:lnTo>
                    <a:pt x="627" y="161"/>
                  </a:lnTo>
                  <a:lnTo>
                    <a:pt x="628" y="145"/>
                  </a:lnTo>
                  <a:lnTo>
                    <a:pt x="633" y="141"/>
                  </a:lnTo>
                  <a:lnTo>
                    <a:pt x="642" y="139"/>
                  </a:lnTo>
                  <a:lnTo>
                    <a:pt x="653" y="131"/>
                  </a:lnTo>
                  <a:lnTo>
                    <a:pt x="658" y="115"/>
                  </a:lnTo>
                  <a:lnTo>
                    <a:pt x="657" y="99"/>
                  </a:lnTo>
                  <a:lnTo>
                    <a:pt x="637" y="53"/>
                  </a:lnTo>
                  <a:lnTo>
                    <a:pt x="627" y="39"/>
                  </a:lnTo>
                  <a:lnTo>
                    <a:pt x="626" y="27"/>
                  </a:lnTo>
                  <a:lnTo>
                    <a:pt x="622" y="17"/>
                  </a:lnTo>
                  <a:lnTo>
                    <a:pt x="622" y="11"/>
                  </a:lnTo>
                  <a:lnTo>
                    <a:pt x="626" y="8"/>
                  </a:lnTo>
                  <a:lnTo>
                    <a:pt x="633" y="13"/>
                  </a:lnTo>
                  <a:lnTo>
                    <a:pt x="638" y="21"/>
                  </a:lnTo>
                  <a:lnTo>
                    <a:pt x="640" y="33"/>
                  </a:lnTo>
                  <a:lnTo>
                    <a:pt x="652" y="31"/>
                  </a:lnTo>
                  <a:lnTo>
                    <a:pt x="654" y="34"/>
                  </a:lnTo>
                  <a:lnTo>
                    <a:pt x="657" y="43"/>
                  </a:lnTo>
                  <a:lnTo>
                    <a:pt x="660" y="51"/>
                  </a:lnTo>
                  <a:lnTo>
                    <a:pt x="674" y="57"/>
                  </a:lnTo>
                  <a:lnTo>
                    <a:pt x="679" y="68"/>
                  </a:lnTo>
                  <a:lnTo>
                    <a:pt x="689" y="75"/>
                  </a:lnTo>
                  <a:lnTo>
                    <a:pt x="703" y="72"/>
                  </a:lnTo>
                  <a:lnTo>
                    <a:pt x="711" y="65"/>
                  </a:lnTo>
                  <a:lnTo>
                    <a:pt x="719" y="53"/>
                  </a:lnTo>
                </a:path>
              </a:pathLst>
            </a:custGeom>
            <a:solidFill>
              <a:schemeClr val="accent6">
                <a:lumMod val="75000"/>
              </a:schemeClr>
            </a:solidFill>
            <a:ln w="3175" cap="sq">
              <a:noFill/>
              <a:miter lim="800000"/>
              <a:headEnd/>
              <a:tailEnd/>
            </a:ln>
          </p:spPr>
          <p:txBody>
            <a:bodyPr/>
            <a:lstStyle/>
            <a:p>
              <a:pPr algn="ctr" eaLnBrk="0" hangingPunct="0">
                <a:defRPr/>
              </a:pPr>
              <a:endParaRPr lang="en-US">
                <a:cs typeface="Arial" charset="0"/>
              </a:endParaRPr>
            </a:p>
          </p:txBody>
        </p:sp>
        <p:sp>
          <p:nvSpPr>
            <p:cNvPr id="22869" name="Freeform 38">
              <a:extLst>
                <a:ext uri="{FF2B5EF4-FFF2-40B4-BE49-F238E27FC236}">
                  <a16:creationId xmlns:a16="http://schemas.microsoft.com/office/drawing/2014/main" id="{B8CBA27E-1F7F-4F06-B450-F2CF86402FAE}"/>
                </a:ext>
              </a:extLst>
            </p:cNvPr>
            <p:cNvSpPr>
              <a:spLocks/>
            </p:cNvSpPr>
            <p:nvPr/>
          </p:nvSpPr>
          <p:spPr bwMode="auto">
            <a:xfrm>
              <a:off x="2085" y="4709"/>
              <a:ext cx="756" cy="960"/>
            </a:xfrm>
            <a:custGeom>
              <a:avLst/>
              <a:gdLst>
                <a:gd name="T0" fmla="*/ 732 w 756"/>
                <a:gd name="T1" fmla="*/ 70 h 960"/>
                <a:gd name="T2" fmla="*/ 748 w 756"/>
                <a:gd name="T3" fmla="*/ 97 h 960"/>
                <a:gd name="T4" fmla="*/ 718 w 756"/>
                <a:gd name="T5" fmla="*/ 150 h 960"/>
                <a:gd name="T6" fmla="*/ 682 w 756"/>
                <a:gd name="T7" fmla="*/ 168 h 960"/>
                <a:gd name="T8" fmla="*/ 653 w 756"/>
                <a:gd name="T9" fmla="*/ 207 h 960"/>
                <a:gd name="T10" fmla="*/ 638 w 756"/>
                <a:gd name="T11" fmla="*/ 244 h 960"/>
                <a:gd name="T12" fmla="*/ 600 w 756"/>
                <a:gd name="T13" fmla="*/ 259 h 960"/>
                <a:gd name="T14" fmla="*/ 578 w 756"/>
                <a:gd name="T15" fmla="*/ 333 h 960"/>
                <a:gd name="T16" fmla="*/ 550 w 756"/>
                <a:gd name="T17" fmla="*/ 408 h 960"/>
                <a:gd name="T18" fmla="*/ 511 w 756"/>
                <a:gd name="T19" fmla="*/ 412 h 960"/>
                <a:gd name="T20" fmla="*/ 476 w 756"/>
                <a:gd name="T21" fmla="*/ 434 h 960"/>
                <a:gd name="T22" fmla="*/ 468 w 756"/>
                <a:gd name="T23" fmla="*/ 493 h 960"/>
                <a:gd name="T24" fmla="*/ 423 w 756"/>
                <a:gd name="T25" fmla="*/ 541 h 960"/>
                <a:gd name="T26" fmla="*/ 394 w 756"/>
                <a:gd name="T27" fmla="*/ 586 h 960"/>
                <a:gd name="T28" fmla="*/ 357 w 756"/>
                <a:gd name="T29" fmla="*/ 641 h 960"/>
                <a:gd name="T30" fmla="*/ 318 w 756"/>
                <a:gd name="T31" fmla="*/ 682 h 960"/>
                <a:gd name="T32" fmla="*/ 304 w 756"/>
                <a:gd name="T33" fmla="*/ 746 h 960"/>
                <a:gd name="T34" fmla="*/ 259 w 756"/>
                <a:gd name="T35" fmla="*/ 784 h 960"/>
                <a:gd name="T36" fmla="*/ 251 w 756"/>
                <a:gd name="T37" fmla="*/ 846 h 960"/>
                <a:gd name="T38" fmla="*/ 249 w 756"/>
                <a:gd name="T39" fmla="*/ 899 h 960"/>
                <a:gd name="T40" fmla="*/ 189 w 756"/>
                <a:gd name="T41" fmla="*/ 871 h 960"/>
                <a:gd name="T42" fmla="*/ 149 w 756"/>
                <a:gd name="T43" fmla="*/ 960 h 960"/>
                <a:gd name="T44" fmla="*/ 92 w 756"/>
                <a:gd name="T45" fmla="*/ 896 h 960"/>
                <a:gd name="T46" fmla="*/ 170 w 756"/>
                <a:gd name="T47" fmla="*/ 822 h 960"/>
                <a:gd name="T48" fmla="*/ 207 w 756"/>
                <a:gd name="T49" fmla="*/ 737 h 960"/>
                <a:gd name="T50" fmla="*/ 146 w 756"/>
                <a:gd name="T51" fmla="*/ 690 h 960"/>
                <a:gd name="T52" fmla="*/ 247 w 756"/>
                <a:gd name="T53" fmla="*/ 668 h 960"/>
                <a:gd name="T54" fmla="*/ 267 w 756"/>
                <a:gd name="T55" fmla="*/ 614 h 960"/>
                <a:gd name="T56" fmla="*/ 289 w 756"/>
                <a:gd name="T57" fmla="*/ 561 h 960"/>
                <a:gd name="T58" fmla="*/ 345 w 756"/>
                <a:gd name="T59" fmla="*/ 494 h 960"/>
                <a:gd name="T60" fmla="*/ 349 w 756"/>
                <a:gd name="T61" fmla="*/ 460 h 960"/>
                <a:gd name="T62" fmla="*/ 327 w 756"/>
                <a:gd name="T63" fmla="*/ 405 h 960"/>
                <a:gd name="T64" fmla="*/ 323 w 756"/>
                <a:gd name="T65" fmla="*/ 368 h 960"/>
                <a:gd name="T66" fmla="*/ 385 w 756"/>
                <a:gd name="T67" fmla="*/ 358 h 960"/>
                <a:gd name="T68" fmla="*/ 405 w 756"/>
                <a:gd name="T69" fmla="*/ 302 h 960"/>
                <a:gd name="T70" fmla="*/ 436 w 756"/>
                <a:gd name="T71" fmla="*/ 276 h 960"/>
                <a:gd name="T72" fmla="*/ 484 w 756"/>
                <a:gd name="T73" fmla="*/ 208 h 960"/>
                <a:gd name="T74" fmla="*/ 499 w 756"/>
                <a:gd name="T75" fmla="*/ 157 h 960"/>
                <a:gd name="T76" fmla="*/ 450 w 756"/>
                <a:gd name="T77" fmla="*/ 224 h 960"/>
                <a:gd name="T78" fmla="*/ 364 w 756"/>
                <a:gd name="T79" fmla="*/ 219 h 960"/>
                <a:gd name="T80" fmla="*/ 315 w 756"/>
                <a:gd name="T81" fmla="*/ 241 h 960"/>
                <a:gd name="T82" fmla="*/ 234 w 756"/>
                <a:gd name="T83" fmla="*/ 268 h 960"/>
                <a:gd name="T84" fmla="*/ 191 w 756"/>
                <a:gd name="T85" fmla="*/ 322 h 960"/>
                <a:gd name="T86" fmla="*/ 143 w 756"/>
                <a:gd name="T87" fmla="*/ 422 h 960"/>
                <a:gd name="T88" fmla="*/ 58 w 756"/>
                <a:gd name="T89" fmla="*/ 462 h 960"/>
                <a:gd name="T90" fmla="*/ 1 w 756"/>
                <a:gd name="T91" fmla="*/ 476 h 960"/>
                <a:gd name="T92" fmla="*/ 99 w 756"/>
                <a:gd name="T93" fmla="*/ 437 h 960"/>
                <a:gd name="T94" fmla="*/ 93 w 756"/>
                <a:gd name="T95" fmla="*/ 401 h 960"/>
                <a:gd name="T96" fmla="*/ 74 w 756"/>
                <a:gd name="T97" fmla="*/ 349 h 960"/>
                <a:gd name="T98" fmla="*/ 95 w 756"/>
                <a:gd name="T99" fmla="*/ 306 h 960"/>
                <a:gd name="T100" fmla="*/ 141 w 756"/>
                <a:gd name="T101" fmla="*/ 274 h 960"/>
                <a:gd name="T102" fmla="*/ 129 w 756"/>
                <a:gd name="T103" fmla="*/ 222 h 960"/>
                <a:gd name="T104" fmla="*/ 175 w 756"/>
                <a:gd name="T105" fmla="*/ 179 h 960"/>
                <a:gd name="T106" fmla="*/ 149 w 756"/>
                <a:gd name="T107" fmla="*/ 145 h 960"/>
                <a:gd name="T108" fmla="*/ 180 w 756"/>
                <a:gd name="T109" fmla="*/ 128 h 960"/>
                <a:gd name="T110" fmla="*/ 264 w 756"/>
                <a:gd name="T111" fmla="*/ 122 h 960"/>
                <a:gd name="T112" fmla="*/ 343 w 756"/>
                <a:gd name="T113" fmla="*/ 130 h 960"/>
                <a:gd name="T114" fmla="*/ 401 w 756"/>
                <a:gd name="T115" fmla="*/ 63 h 960"/>
                <a:gd name="T116" fmla="*/ 449 w 756"/>
                <a:gd name="T117" fmla="*/ 40 h 96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756"/>
                <a:gd name="T178" fmla="*/ 0 h 960"/>
                <a:gd name="T179" fmla="*/ 756 w 756"/>
                <a:gd name="T180" fmla="*/ 960 h 96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756" h="960">
                  <a:moveTo>
                    <a:pt x="733" y="11"/>
                  </a:moveTo>
                  <a:lnTo>
                    <a:pt x="756" y="57"/>
                  </a:lnTo>
                  <a:lnTo>
                    <a:pt x="716" y="57"/>
                  </a:lnTo>
                  <a:lnTo>
                    <a:pt x="740" y="62"/>
                  </a:lnTo>
                  <a:lnTo>
                    <a:pt x="732" y="70"/>
                  </a:lnTo>
                  <a:lnTo>
                    <a:pt x="720" y="66"/>
                  </a:lnTo>
                  <a:lnTo>
                    <a:pt x="724" y="82"/>
                  </a:lnTo>
                  <a:lnTo>
                    <a:pt x="734" y="82"/>
                  </a:lnTo>
                  <a:lnTo>
                    <a:pt x="747" y="83"/>
                  </a:lnTo>
                  <a:lnTo>
                    <a:pt x="748" y="97"/>
                  </a:lnTo>
                  <a:lnTo>
                    <a:pt x="737" y="98"/>
                  </a:lnTo>
                  <a:lnTo>
                    <a:pt x="727" y="99"/>
                  </a:lnTo>
                  <a:lnTo>
                    <a:pt x="707" y="120"/>
                  </a:lnTo>
                  <a:lnTo>
                    <a:pt x="702" y="135"/>
                  </a:lnTo>
                  <a:lnTo>
                    <a:pt x="718" y="150"/>
                  </a:lnTo>
                  <a:lnTo>
                    <a:pt x="725" y="172"/>
                  </a:lnTo>
                  <a:lnTo>
                    <a:pt x="722" y="181"/>
                  </a:lnTo>
                  <a:lnTo>
                    <a:pt x="706" y="168"/>
                  </a:lnTo>
                  <a:lnTo>
                    <a:pt x="689" y="158"/>
                  </a:lnTo>
                  <a:lnTo>
                    <a:pt x="682" y="168"/>
                  </a:lnTo>
                  <a:lnTo>
                    <a:pt x="663" y="167"/>
                  </a:lnTo>
                  <a:lnTo>
                    <a:pt x="647" y="175"/>
                  </a:lnTo>
                  <a:lnTo>
                    <a:pt x="653" y="185"/>
                  </a:lnTo>
                  <a:lnTo>
                    <a:pt x="643" y="198"/>
                  </a:lnTo>
                  <a:lnTo>
                    <a:pt x="653" y="207"/>
                  </a:lnTo>
                  <a:lnTo>
                    <a:pt x="650" y="219"/>
                  </a:lnTo>
                  <a:lnTo>
                    <a:pt x="664" y="222"/>
                  </a:lnTo>
                  <a:lnTo>
                    <a:pt x="668" y="231"/>
                  </a:lnTo>
                  <a:lnTo>
                    <a:pt x="654" y="245"/>
                  </a:lnTo>
                  <a:lnTo>
                    <a:pt x="638" y="244"/>
                  </a:lnTo>
                  <a:lnTo>
                    <a:pt x="644" y="263"/>
                  </a:lnTo>
                  <a:lnTo>
                    <a:pt x="647" y="286"/>
                  </a:lnTo>
                  <a:lnTo>
                    <a:pt x="634" y="284"/>
                  </a:lnTo>
                  <a:lnTo>
                    <a:pt x="614" y="266"/>
                  </a:lnTo>
                  <a:lnTo>
                    <a:pt x="600" y="259"/>
                  </a:lnTo>
                  <a:lnTo>
                    <a:pt x="597" y="272"/>
                  </a:lnTo>
                  <a:lnTo>
                    <a:pt x="605" y="292"/>
                  </a:lnTo>
                  <a:lnTo>
                    <a:pt x="593" y="308"/>
                  </a:lnTo>
                  <a:lnTo>
                    <a:pt x="585" y="324"/>
                  </a:lnTo>
                  <a:lnTo>
                    <a:pt x="578" y="333"/>
                  </a:lnTo>
                  <a:lnTo>
                    <a:pt x="566" y="322"/>
                  </a:lnTo>
                  <a:lnTo>
                    <a:pt x="550" y="350"/>
                  </a:lnTo>
                  <a:lnTo>
                    <a:pt x="554" y="378"/>
                  </a:lnTo>
                  <a:lnTo>
                    <a:pt x="544" y="379"/>
                  </a:lnTo>
                  <a:lnTo>
                    <a:pt x="550" y="408"/>
                  </a:lnTo>
                  <a:lnTo>
                    <a:pt x="552" y="422"/>
                  </a:lnTo>
                  <a:lnTo>
                    <a:pt x="559" y="444"/>
                  </a:lnTo>
                  <a:lnTo>
                    <a:pt x="544" y="433"/>
                  </a:lnTo>
                  <a:lnTo>
                    <a:pt x="531" y="417"/>
                  </a:lnTo>
                  <a:lnTo>
                    <a:pt x="511" y="412"/>
                  </a:lnTo>
                  <a:lnTo>
                    <a:pt x="491" y="399"/>
                  </a:lnTo>
                  <a:lnTo>
                    <a:pt x="483" y="415"/>
                  </a:lnTo>
                  <a:lnTo>
                    <a:pt x="468" y="415"/>
                  </a:lnTo>
                  <a:lnTo>
                    <a:pt x="459" y="425"/>
                  </a:lnTo>
                  <a:lnTo>
                    <a:pt x="476" y="434"/>
                  </a:lnTo>
                  <a:lnTo>
                    <a:pt x="480" y="461"/>
                  </a:lnTo>
                  <a:lnTo>
                    <a:pt x="480" y="474"/>
                  </a:lnTo>
                  <a:lnTo>
                    <a:pt x="489" y="488"/>
                  </a:lnTo>
                  <a:lnTo>
                    <a:pt x="486" y="509"/>
                  </a:lnTo>
                  <a:lnTo>
                    <a:pt x="468" y="493"/>
                  </a:lnTo>
                  <a:lnTo>
                    <a:pt x="465" y="515"/>
                  </a:lnTo>
                  <a:lnTo>
                    <a:pt x="459" y="525"/>
                  </a:lnTo>
                  <a:lnTo>
                    <a:pt x="446" y="537"/>
                  </a:lnTo>
                  <a:lnTo>
                    <a:pt x="431" y="536"/>
                  </a:lnTo>
                  <a:lnTo>
                    <a:pt x="423" y="541"/>
                  </a:lnTo>
                  <a:lnTo>
                    <a:pt x="433" y="554"/>
                  </a:lnTo>
                  <a:lnTo>
                    <a:pt x="437" y="575"/>
                  </a:lnTo>
                  <a:lnTo>
                    <a:pt x="432" y="585"/>
                  </a:lnTo>
                  <a:lnTo>
                    <a:pt x="410" y="583"/>
                  </a:lnTo>
                  <a:lnTo>
                    <a:pt x="394" y="586"/>
                  </a:lnTo>
                  <a:lnTo>
                    <a:pt x="370" y="586"/>
                  </a:lnTo>
                  <a:lnTo>
                    <a:pt x="361" y="591"/>
                  </a:lnTo>
                  <a:lnTo>
                    <a:pt x="357" y="613"/>
                  </a:lnTo>
                  <a:lnTo>
                    <a:pt x="358" y="622"/>
                  </a:lnTo>
                  <a:lnTo>
                    <a:pt x="357" y="641"/>
                  </a:lnTo>
                  <a:lnTo>
                    <a:pt x="365" y="650"/>
                  </a:lnTo>
                  <a:lnTo>
                    <a:pt x="362" y="658"/>
                  </a:lnTo>
                  <a:lnTo>
                    <a:pt x="341" y="659"/>
                  </a:lnTo>
                  <a:lnTo>
                    <a:pt x="332" y="675"/>
                  </a:lnTo>
                  <a:lnTo>
                    <a:pt x="318" y="682"/>
                  </a:lnTo>
                  <a:lnTo>
                    <a:pt x="325" y="703"/>
                  </a:lnTo>
                  <a:lnTo>
                    <a:pt x="323" y="712"/>
                  </a:lnTo>
                  <a:lnTo>
                    <a:pt x="304" y="723"/>
                  </a:lnTo>
                  <a:lnTo>
                    <a:pt x="296" y="731"/>
                  </a:lnTo>
                  <a:lnTo>
                    <a:pt x="304" y="746"/>
                  </a:lnTo>
                  <a:lnTo>
                    <a:pt x="290" y="749"/>
                  </a:lnTo>
                  <a:lnTo>
                    <a:pt x="279" y="746"/>
                  </a:lnTo>
                  <a:lnTo>
                    <a:pt x="265" y="754"/>
                  </a:lnTo>
                  <a:lnTo>
                    <a:pt x="267" y="772"/>
                  </a:lnTo>
                  <a:lnTo>
                    <a:pt x="259" y="784"/>
                  </a:lnTo>
                  <a:lnTo>
                    <a:pt x="262" y="798"/>
                  </a:lnTo>
                  <a:lnTo>
                    <a:pt x="246" y="801"/>
                  </a:lnTo>
                  <a:lnTo>
                    <a:pt x="240" y="813"/>
                  </a:lnTo>
                  <a:lnTo>
                    <a:pt x="245" y="823"/>
                  </a:lnTo>
                  <a:lnTo>
                    <a:pt x="251" y="846"/>
                  </a:lnTo>
                  <a:lnTo>
                    <a:pt x="231" y="851"/>
                  </a:lnTo>
                  <a:lnTo>
                    <a:pt x="226" y="864"/>
                  </a:lnTo>
                  <a:lnTo>
                    <a:pt x="237" y="878"/>
                  </a:lnTo>
                  <a:lnTo>
                    <a:pt x="249" y="886"/>
                  </a:lnTo>
                  <a:lnTo>
                    <a:pt x="249" y="899"/>
                  </a:lnTo>
                  <a:lnTo>
                    <a:pt x="227" y="894"/>
                  </a:lnTo>
                  <a:lnTo>
                    <a:pt x="214" y="886"/>
                  </a:lnTo>
                  <a:lnTo>
                    <a:pt x="212" y="868"/>
                  </a:lnTo>
                  <a:lnTo>
                    <a:pt x="204" y="857"/>
                  </a:lnTo>
                  <a:lnTo>
                    <a:pt x="189" y="871"/>
                  </a:lnTo>
                  <a:lnTo>
                    <a:pt x="183" y="886"/>
                  </a:lnTo>
                  <a:lnTo>
                    <a:pt x="144" y="898"/>
                  </a:lnTo>
                  <a:lnTo>
                    <a:pt x="133" y="917"/>
                  </a:lnTo>
                  <a:lnTo>
                    <a:pt x="146" y="937"/>
                  </a:lnTo>
                  <a:lnTo>
                    <a:pt x="149" y="960"/>
                  </a:lnTo>
                  <a:lnTo>
                    <a:pt x="131" y="939"/>
                  </a:lnTo>
                  <a:lnTo>
                    <a:pt x="116" y="934"/>
                  </a:lnTo>
                  <a:lnTo>
                    <a:pt x="113" y="918"/>
                  </a:lnTo>
                  <a:lnTo>
                    <a:pt x="106" y="909"/>
                  </a:lnTo>
                  <a:lnTo>
                    <a:pt x="92" y="896"/>
                  </a:lnTo>
                  <a:lnTo>
                    <a:pt x="112" y="873"/>
                  </a:lnTo>
                  <a:lnTo>
                    <a:pt x="155" y="856"/>
                  </a:lnTo>
                  <a:lnTo>
                    <a:pt x="173" y="843"/>
                  </a:lnTo>
                  <a:lnTo>
                    <a:pt x="176" y="829"/>
                  </a:lnTo>
                  <a:lnTo>
                    <a:pt x="170" y="822"/>
                  </a:lnTo>
                  <a:lnTo>
                    <a:pt x="155" y="813"/>
                  </a:lnTo>
                  <a:lnTo>
                    <a:pt x="161" y="798"/>
                  </a:lnTo>
                  <a:lnTo>
                    <a:pt x="175" y="768"/>
                  </a:lnTo>
                  <a:lnTo>
                    <a:pt x="200" y="760"/>
                  </a:lnTo>
                  <a:lnTo>
                    <a:pt x="207" y="737"/>
                  </a:lnTo>
                  <a:lnTo>
                    <a:pt x="199" y="725"/>
                  </a:lnTo>
                  <a:lnTo>
                    <a:pt x="175" y="724"/>
                  </a:lnTo>
                  <a:lnTo>
                    <a:pt x="150" y="724"/>
                  </a:lnTo>
                  <a:lnTo>
                    <a:pt x="127" y="689"/>
                  </a:lnTo>
                  <a:lnTo>
                    <a:pt x="146" y="690"/>
                  </a:lnTo>
                  <a:lnTo>
                    <a:pt x="167" y="702"/>
                  </a:lnTo>
                  <a:lnTo>
                    <a:pt x="184" y="687"/>
                  </a:lnTo>
                  <a:lnTo>
                    <a:pt x="212" y="676"/>
                  </a:lnTo>
                  <a:lnTo>
                    <a:pt x="230" y="669"/>
                  </a:lnTo>
                  <a:lnTo>
                    <a:pt x="247" y="668"/>
                  </a:lnTo>
                  <a:lnTo>
                    <a:pt x="256" y="656"/>
                  </a:lnTo>
                  <a:lnTo>
                    <a:pt x="249" y="646"/>
                  </a:lnTo>
                  <a:lnTo>
                    <a:pt x="249" y="635"/>
                  </a:lnTo>
                  <a:lnTo>
                    <a:pt x="266" y="625"/>
                  </a:lnTo>
                  <a:lnTo>
                    <a:pt x="267" y="614"/>
                  </a:lnTo>
                  <a:lnTo>
                    <a:pt x="257" y="607"/>
                  </a:lnTo>
                  <a:lnTo>
                    <a:pt x="246" y="604"/>
                  </a:lnTo>
                  <a:lnTo>
                    <a:pt x="264" y="590"/>
                  </a:lnTo>
                  <a:lnTo>
                    <a:pt x="289" y="572"/>
                  </a:lnTo>
                  <a:lnTo>
                    <a:pt x="289" y="561"/>
                  </a:lnTo>
                  <a:lnTo>
                    <a:pt x="279" y="556"/>
                  </a:lnTo>
                  <a:lnTo>
                    <a:pt x="270" y="548"/>
                  </a:lnTo>
                  <a:lnTo>
                    <a:pt x="289" y="522"/>
                  </a:lnTo>
                  <a:lnTo>
                    <a:pt x="326" y="505"/>
                  </a:lnTo>
                  <a:lnTo>
                    <a:pt x="345" y="494"/>
                  </a:lnTo>
                  <a:lnTo>
                    <a:pt x="363" y="495"/>
                  </a:lnTo>
                  <a:lnTo>
                    <a:pt x="375" y="478"/>
                  </a:lnTo>
                  <a:lnTo>
                    <a:pt x="371" y="467"/>
                  </a:lnTo>
                  <a:lnTo>
                    <a:pt x="357" y="466"/>
                  </a:lnTo>
                  <a:lnTo>
                    <a:pt x="349" y="460"/>
                  </a:lnTo>
                  <a:lnTo>
                    <a:pt x="346" y="447"/>
                  </a:lnTo>
                  <a:lnTo>
                    <a:pt x="348" y="429"/>
                  </a:lnTo>
                  <a:lnTo>
                    <a:pt x="343" y="420"/>
                  </a:lnTo>
                  <a:lnTo>
                    <a:pt x="314" y="424"/>
                  </a:lnTo>
                  <a:lnTo>
                    <a:pt x="327" y="405"/>
                  </a:lnTo>
                  <a:lnTo>
                    <a:pt x="356" y="402"/>
                  </a:lnTo>
                  <a:lnTo>
                    <a:pt x="360" y="392"/>
                  </a:lnTo>
                  <a:lnTo>
                    <a:pt x="354" y="381"/>
                  </a:lnTo>
                  <a:lnTo>
                    <a:pt x="339" y="375"/>
                  </a:lnTo>
                  <a:lnTo>
                    <a:pt x="323" y="368"/>
                  </a:lnTo>
                  <a:lnTo>
                    <a:pt x="328" y="360"/>
                  </a:lnTo>
                  <a:lnTo>
                    <a:pt x="341" y="357"/>
                  </a:lnTo>
                  <a:lnTo>
                    <a:pt x="348" y="341"/>
                  </a:lnTo>
                  <a:lnTo>
                    <a:pt x="364" y="360"/>
                  </a:lnTo>
                  <a:lnTo>
                    <a:pt x="385" y="358"/>
                  </a:lnTo>
                  <a:lnTo>
                    <a:pt x="400" y="348"/>
                  </a:lnTo>
                  <a:lnTo>
                    <a:pt x="388" y="334"/>
                  </a:lnTo>
                  <a:lnTo>
                    <a:pt x="413" y="334"/>
                  </a:lnTo>
                  <a:lnTo>
                    <a:pt x="400" y="314"/>
                  </a:lnTo>
                  <a:lnTo>
                    <a:pt x="405" y="302"/>
                  </a:lnTo>
                  <a:lnTo>
                    <a:pt x="417" y="304"/>
                  </a:lnTo>
                  <a:lnTo>
                    <a:pt x="434" y="309"/>
                  </a:lnTo>
                  <a:lnTo>
                    <a:pt x="450" y="300"/>
                  </a:lnTo>
                  <a:lnTo>
                    <a:pt x="435" y="288"/>
                  </a:lnTo>
                  <a:lnTo>
                    <a:pt x="436" y="276"/>
                  </a:lnTo>
                  <a:lnTo>
                    <a:pt x="451" y="280"/>
                  </a:lnTo>
                  <a:lnTo>
                    <a:pt x="459" y="250"/>
                  </a:lnTo>
                  <a:lnTo>
                    <a:pt x="475" y="250"/>
                  </a:lnTo>
                  <a:lnTo>
                    <a:pt x="472" y="225"/>
                  </a:lnTo>
                  <a:lnTo>
                    <a:pt x="484" y="208"/>
                  </a:lnTo>
                  <a:lnTo>
                    <a:pt x="486" y="197"/>
                  </a:lnTo>
                  <a:lnTo>
                    <a:pt x="492" y="186"/>
                  </a:lnTo>
                  <a:lnTo>
                    <a:pt x="509" y="180"/>
                  </a:lnTo>
                  <a:lnTo>
                    <a:pt x="510" y="165"/>
                  </a:lnTo>
                  <a:lnTo>
                    <a:pt x="499" y="157"/>
                  </a:lnTo>
                  <a:lnTo>
                    <a:pt x="463" y="163"/>
                  </a:lnTo>
                  <a:lnTo>
                    <a:pt x="465" y="187"/>
                  </a:lnTo>
                  <a:lnTo>
                    <a:pt x="457" y="199"/>
                  </a:lnTo>
                  <a:lnTo>
                    <a:pt x="460" y="213"/>
                  </a:lnTo>
                  <a:lnTo>
                    <a:pt x="450" y="224"/>
                  </a:lnTo>
                  <a:lnTo>
                    <a:pt x="441" y="231"/>
                  </a:lnTo>
                  <a:lnTo>
                    <a:pt x="416" y="221"/>
                  </a:lnTo>
                  <a:lnTo>
                    <a:pt x="406" y="203"/>
                  </a:lnTo>
                  <a:lnTo>
                    <a:pt x="379" y="206"/>
                  </a:lnTo>
                  <a:lnTo>
                    <a:pt x="364" y="219"/>
                  </a:lnTo>
                  <a:lnTo>
                    <a:pt x="350" y="223"/>
                  </a:lnTo>
                  <a:lnTo>
                    <a:pt x="349" y="237"/>
                  </a:lnTo>
                  <a:lnTo>
                    <a:pt x="347" y="248"/>
                  </a:lnTo>
                  <a:lnTo>
                    <a:pt x="333" y="246"/>
                  </a:lnTo>
                  <a:lnTo>
                    <a:pt x="315" y="241"/>
                  </a:lnTo>
                  <a:lnTo>
                    <a:pt x="294" y="247"/>
                  </a:lnTo>
                  <a:lnTo>
                    <a:pt x="281" y="277"/>
                  </a:lnTo>
                  <a:lnTo>
                    <a:pt x="264" y="254"/>
                  </a:lnTo>
                  <a:lnTo>
                    <a:pt x="247" y="269"/>
                  </a:lnTo>
                  <a:lnTo>
                    <a:pt x="234" y="268"/>
                  </a:lnTo>
                  <a:lnTo>
                    <a:pt x="230" y="279"/>
                  </a:lnTo>
                  <a:lnTo>
                    <a:pt x="239" y="295"/>
                  </a:lnTo>
                  <a:lnTo>
                    <a:pt x="221" y="304"/>
                  </a:lnTo>
                  <a:lnTo>
                    <a:pt x="217" y="317"/>
                  </a:lnTo>
                  <a:lnTo>
                    <a:pt x="191" y="322"/>
                  </a:lnTo>
                  <a:lnTo>
                    <a:pt x="174" y="336"/>
                  </a:lnTo>
                  <a:lnTo>
                    <a:pt x="161" y="374"/>
                  </a:lnTo>
                  <a:lnTo>
                    <a:pt x="164" y="400"/>
                  </a:lnTo>
                  <a:lnTo>
                    <a:pt x="150" y="413"/>
                  </a:lnTo>
                  <a:lnTo>
                    <a:pt x="143" y="422"/>
                  </a:lnTo>
                  <a:lnTo>
                    <a:pt x="149" y="439"/>
                  </a:lnTo>
                  <a:lnTo>
                    <a:pt x="148" y="455"/>
                  </a:lnTo>
                  <a:lnTo>
                    <a:pt x="132" y="467"/>
                  </a:lnTo>
                  <a:lnTo>
                    <a:pt x="60" y="474"/>
                  </a:lnTo>
                  <a:lnTo>
                    <a:pt x="58" y="462"/>
                  </a:lnTo>
                  <a:lnTo>
                    <a:pt x="41" y="463"/>
                  </a:lnTo>
                  <a:lnTo>
                    <a:pt x="28" y="479"/>
                  </a:lnTo>
                  <a:lnTo>
                    <a:pt x="20" y="492"/>
                  </a:lnTo>
                  <a:lnTo>
                    <a:pt x="0" y="496"/>
                  </a:lnTo>
                  <a:lnTo>
                    <a:pt x="1" y="476"/>
                  </a:lnTo>
                  <a:lnTo>
                    <a:pt x="16" y="464"/>
                  </a:lnTo>
                  <a:lnTo>
                    <a:pt x="22" y="451"/>
                  </a:lnTo>
                  <a:lnTo>
                    <a:pt x="32" y="446"/>
                  </a:lnTo>
                  <a:lnTo>
                    <a:pt x="52" y="446"/>
                  </a:lnTo>
                  <a:lnTo>
                    <a:pt x="99" y="437"/>
                  </a:lnTo>
                  <a:lnTo>
                    <a:pt x="112" y="417"/>
                  </a:lnTo>
                  <a:lnTo>
                    <a:pt x="105" y="405"/>
                  </a:lnTo>
                  <a:lnTo>
                    <a:pt x="92" y="419"/>
                  </a:lnTo>
                  <a:lnTo>
                    <a:pt x="77" y="416"/>
                  </a:lnTo>
                  <a:lnTo>
                    <a:pt x="93" y="401"/>
                  </a:lnTo>
                  <a:lnTo>
                    <a:pt x="96" y="390"/>
                  </a:lnTo>
                  <a:lnTo>
                    <a:pt x="77" y="390"/>
                  </a:lnTo>
                  <a:lnTo>
                    <a:pt x="102" y="365"/>
                  </a:lnTo>
                  <a:lnTo>
                    <a:pt x="91" y="361"/>
                  </a:lnTo>
                  <a:lnTo>
                    <a:pt x="74" y="349"/>
                  </a:lnTo>
                  <a:lnTo>
                    <a:pt x="67" y="336"/>
                  </a:lnTo>
                  <a:lnTo>
                    <a:pt x="55" y="330"/>
                  </a:lnTo>
                  <a:lnTo>
                    <a:pt x="72" y="319"/>
                  </a:lnTo>
                  <a:lnTo>
                    <a:pt x="85" y="317"/>
                  </a:lnTo>
                  <a:lnTo>
                    <a:pt x="95" y="306"/>
                  </a:lnTo>
                  <a:lnTo>
                    <a:pt x="111" y="308"/>
                  </a:lnTo>
                  <a:lnTo>
                    <a:pt x="103" y="294"/>
                  </a:lnTo>
                  <a:lnTo>
                    <a:pt x="112" y="284"/>
                  </a:lnTo>
                  <a:lnTo>
                    <a:pt x="118" y="273"/>
                  </a:lnTo>
                  <a:lnTo>
                    <a:pt x="141" y="274"/>
                  </a:lnTo>
                  <a:lnTo>
                    <a:pt x="131" y="258"/>
                  </a:lnTo>
                  <a:lnTo>
                    <a:pt x="129" y="247"/>
                  </a:lnTo>
                  <a:lnTo>
                    <a:pt x="107" y="244"/>
                  </a:lnTo>
                  <a:lnTo>
                    <a:pt x="80" y="221"/>
                  </a:lnTo>
                  <a:lnTo>
                    <a:pt x="129" y="222"/>
                  </a:lnTo>
                  <a:lnTo>
                    <a:pt x="161" y="222"/>
                  </a:lnTo>
                  <a:lnTo>
                    <a:pt x="171" y="207"/>
                  </a:lnTo>
                  <a:lnTo>
                    <a:pt x="158" y="186"/>
                  </a:lnTo>
                  <a:lnTo>
                    <a:pt x="162" y="167"/>
                  </a:lnTo>
                  <a:lnTo>
                    <a:pt x="175" y="179"/>
                  </a:lnTo>
                  <a:lnTo>
                    <a:pt x="186" y="168"/>
                  </a:lnTo>
                  <a:lnTo>
                    <a:pt x="220" y="171"/>
                  </a:lnTo>
                  <a:lnTo>
                    <a:pt x="227" y="160"/>
                  </a:lnTo>
                  <a:lnTo>
                    <a:pt x="218" y="152"/>
                  </a:lnTo>
                  <a:lnTo>
                    <a:pt x="149" y="145"/>
                  </a:lnTo>
                  <a:lnTo>
                    <a:pt x="161" y="128"/>
                  </a:lnTo>
                  <a:lnTo>
                    <a:pt x="136" y="112"/>
                  </a:lnTo>
                  <a:lnTo>
                    <a:pt x="131" y="86"/>
                  </a:lnTo>
                  <a:lnTo>
                    <a:pt x="159" y="100"/>
                  </a:lnTo>
                  <a:lnTo>
                    <a:pt x="180" y="128"/>
                  </a:lnTo>
                  <a:lnTo>
                    <a:pt x="204" y="134"/>
                  </a:lnTo>
                  <a:lnTo>
                    <a:pt x="221" y="122"/>
                  </a:lnTo>
                  <a:lnTo>
                    <a:pt x="234" y="116"/>
                  </a:lnTo>
                  <a:lnTo>
                    <a:pt x="254" y="125"/>
                  </a:lnTo>
                  <a:lnTo>
                    <a:pt x="264" y="122"/>
                  </a:lnTo>
                  <a:lnTo>
                    <a:pt x="272" y="110"/>
                  </a:lnTo>
                  <a:lnTo>
                    <a:pt x="302" y="114"/>
                  </a:lnTo>
                  <a:lnTo>
                    <a:pt x="337" y="115"/>
                  </a:lnTo>
                  <a:lnTo>
                    <a:pt x="344" y="120"/>
                  </a:lnTo>
                  <a:lnTo>
                    <a:pt x="343" y="130"/>
                  </a:lnTo>
                  <a:lnTo>
                    <a:pt x="358" y="128"/>
                  </a:lnTo>
                  <a:lnTo>
                    <a:pt x="371" y="107"/>
                  </a:lnTo>
                  <a:lnTo>
                    <a:pt x="379" y="116"/>
                  </a:lnTo>
                  <a:lnTo>
                    <a:pt x="411" y="85"/>
                  </a:lnTo>
                  <a:lnTo>
                    <a:pt x="401" y="63"/>
                  </a:lnTo>
                  <a:lnTo>
                    <a:pt x="416" y="63"/>
                  </a:lnTo>
                  <a:lnTo>
                    <a:pt x="444" y="74"/>
                  </a:lnTo>
                  <a:lnTo>
                    <a:pt x="448" y="63"/>
                  </a:lnTo>
                  <a:lnTo>
                    <a:pt x="441" y="47"/>
                  </a:lnTo>
                  <a:lnTo>
                    <a:pt x="449" y="40"/>
                  </a:lnTo>
                  <a:lnTo>
                    <a:pt x="533" y="15"/>
                  </a:lnTo>
                  <a:lnTo>
                    <a:pt x="603" y="0"/>
                  </a:lnTo>
                  <a:lnTo>
                    <a:pt x="732" y="10"/>
                  </a:lnTo>
                  <a:lnTo>
                    <a:pt x="733" y="11"/>
                  </a:lnTo>
                </a:path>
              </a:pathLst>
            </a:custGeom>
            <a:solidFill>
              <a:schemeClr val="accent6">
                <a:lumMod val="75000"/>
              </a:schemeClr>
            </a:solidFill>
            <a:ln w="3175" cap="sq">
              <a:noFill/>
              <a:miter lim="800000"/>
              <a:headEnd/>
              <a:tailEnd/>
            </a:ln>
          </p:spPr>
          <p:txBody>
            <a:bodyPr/>
            <a:lstStyle/>
            <a:p>
              <a:pPr algn="ctr" eaLnBrk="0" hangingPunct="0">
                <a:defRPr/>
              </a:pPr>
              <a:endParaRPr lang="en-US">
                <a:cs typeface="Arial" charset="0"/>
              </a:endParaRPr>
            </a:p>
          </p:txBody>
        </p:sp>
        <p:sp>
          <p:nvSpPr>
            <p:cNvPr id="22870" name="Freeform 39">
              <a:extLst>
                <a:ext uri="{FF2B5EF4-FFF2-40B4-BE49-F238E27FC236}">
                  <a16:creationId xmlns:a16="http://schemas.microsoft.com/office/drawing/2014/main" id="{B9164897-C938-4042-B491-26EEF366F2DA}"/>
                </a:ext>
              </a:extLst>
            </p:cNvPr>
            <p:cNvSpPr>
              <a:spLocks/>
            </p:cNvSpPr>
            <p:nvPr/>
          </p:nvSpPr>
          <p:spPr bwMode="auto">
            <a:xfrm>
              <a:off x="2061" y="548"/>
              <a:ext cx="1386" cy="462"/>
            </a:xfrm>
            <a:custGeom>
              <a:avLst/>
              <a:gdLst>
                <a:gd name="T0" fmla="*/ 0 w 24585"/>
                <a:gd name="T1" fmla="*/ 0 h 8223"/>
                <a:gd name="T2" fmla="*/ 0 w 24585"/>
                <a:gd name="T3" fmla="*/ 0 h 8223"/>
                <a:gd name="T4" fmla="*/ 0 w 24585"/>
                <a:gd name="T5" fmla="*/ 0 h 8223"/>
                <a:gd name="T6" fmla="*/ 0 w 24585"/>
                <a:gd name="T7" fmla="*/ 0 h 8223"/>
                <a:gd name="T8" fmla="*/ 0 w 24585"/>
                <a:gd name="T9" fmla="*/ 0 h 8223"/>
                <a:gd name="T10" fmla="*/ 0 w 24585"/>
                <a:gd name="T11" fmla="*/ 0 h 8223"/>
                <a:gd name="T12" fmla="*/ 0 w 24585"/>
                <a:gd name="T13" fmla="*/ 0 h 8223"/>
                <a:gd name="T14" fmla="*/ 0 w 24585"/>
                <a:gd name="T15" fmla="*/ 0 h 8223"/>
                <a:gd name="T16" fmla="*/ 0 w 24585"/>
                <a:gd name="T17" fmla="*/ 0 h 8223"/>
                <a:gd name="T18" fmla="*/ 0 w 24585"/>
                <a:gd name="T19" fmla="*/ 0 h 8223"/>
                <a:gd name="T20" fmla="*/ 0 w 24585"/>
                <a:gd name="T21" fmla="*/ 0 h 8223"/>
                <a:gd name="T22" fmla="*/ 0 w 24585"/>
                <a:gd name="T23" fmla="*/ 0 h 8223"/>
                <a:gd name="T24" fmla="*/ 0 w 24585"/>
                <a:gd name="T25" fmla="*/ 0 h 8223"/>
                <a:gd name="T26" fmla="*/ 0 w 24585"/>
                <a:gd name="T27" fmla="*/ 0 h 8223"/>
                <a:gd name="T28" fmla="*/ 0 w 24585"/>
                <a:gd name="T29" fmla="*/ 0 h 8223"/>
                <a:gd name="T30" fmla="*/ 0 w 24585"/>
                <a:gd name="T31" fmla="*/ 0 h 8223"/>
                <a:gd name="T32" fmla="*/ 0 w 24585"/>
                <a:gd name="T33" fmla="*/ 0 h 8223"/>
                <a:gd name="T34" fmla="*/ 0 w 24585"/>
                <a:gd name="T35" fmla="*/ 0 h 8223"/>
                <a:gd name="T36" fmla="*/ 0 w 24585"/>
                <a:gd name="T37" fmla="*/ 0 h 8223"/>
                <a:gd name="T38" fmla="*/ 0 w 24585"/>
                <a:gd name="T39" fmla="*/ 0 h 8223"/>
                <a:gd name="T40" fmla="*/ 0 w 24585"/>
                <a:gd name="T41" fmla="*/ 0 h 8223"/>
                <a:gd name="T42" fmla="*/ 0 w 24585"/>
                <a:gd name="T43" fmla="*/ 0 h 8223"/>
                <a:gd name="T44" fmla="*/ 0 w 24585"/>
                <a:gd name="T45" fmla="*/ 0 h 8223"/>
                <a:gd name="T46" fmla="*/ 0 w 24585"/>
                <a:gd name="T47" fmla="*/ 0 h 8223"/>
                <a:gd name="T48" fmla="*/ 0 w 24585"/>
                <a:gd name="T49" fmla="*/ 0 h 8223"/>
                <a:gd name="T50" fmla="*/ 0 w 24585"/>
                <a:gd name="T51" fmla="*/ 0 h 8223"/>
                <a:gd name="T52" fmla="*/ 0 w 24585"/>
                <a:gd name="T53" fmla="*/ 0 h 8223"/>
                <a:gd name="T54" fmla="*/ 0 w 24585"/>
                <a:gd name="T55" fmla="*/ 0 h 8223"/>
                <a:gd name="T56" fmla="*/ 0 w 24585"/>
                <a:gd name="T57" fmla="*/ 0 h 8223"/>
                <a:gd name="T58" fmla="*/ 0 w 24585"/>
                <a:gd name="T59" fmla="*/ 0 h 8223"/>
                <a:gd name="T60" fmla="*/ 0 w 24585"/>
                <a:gd name="T61" fmla="*/ 0 h 8223"/>
                <a:gd name="T62" fmla="*/ 0 w 24585"/>
                <a:gd name="T63" fmla="*/ 0 h 8223"/>
                <a:gd name="T64" fmla="*/ 0 w 24585"/>
                <a:gd name="T65" fmla="*/ 0 h 8223"/>
                <a:gd name="T66" fmla="*/ 0 w 24585"/>
                <a:gd name="T67" fmla="*/ 0 h 8223"/>
                <a:gd name="T68" fmla="*/ 0 w 24585"/>
                <a:gd name="T69" fmla="*/ 0 h 8223"/>
                <a:gd name="T70" fmla="*/ 0 w 24585"/>
                <a:gd name="T71" fmla="*/ 0 h 8223"/>
                <a:gd name="T72" fmla="*/ 0 w 24585"/>
                <a:gd name="T73" fmla="*/ 0 h 8223"/>
                <a:gd name="T74" fmla="*/ 0 w 24585"/>
                <a:gd name="T75" fmla="*/ 0 h 8223"/>
                <a:gd name="T76" fmla="*/ 0 w 24585"/>
                <a:gd name="T77" fmla="*/ 0 h 8223"/>
                <a:gd name="T78" fmla="*/ 0 w 24585"/>
                <a:gd name="T79" fmla="*/ 0 h 8223"/>
                <a:gd name="T80" fmla="*/ 0 w 24585"/>
                <a:gd name="T81" fmla="*/ 0 h 8223"/>
                <a:gd name="T82" fmla="*/ 0 w 24585"/>
                <a:gd name="T83" fmla="*/ 0 h 8223"/>
                <a:gd name="T84" fmla="*/ 0 w 24585"/>
                <a:gd name="T85" fmla="*/ 0 h 8223"/>
                <a:gd name="T86" fmla="*/ 0 w 24585"/>
                <a:gd name="T87" fmla="*/ 0 h 8223"/>
                <a:gd name="T88" fmla="*/ 0 w 24585"/>
                <a:gd name="T89" fmla="*/ 0 h 8223"/>
                <a:gd name="T90" fmla="*/ 0 w 24585"/>
                <a:gd name="T91" fmla="*/ 0 h 8223"/>
                <a:gd name="T92" fmla="*/ 0 w 24585"/>
                <a:gd name="T93" fmla="*/ 0 h 8223"/>
                <a:gd name="T94" fmla="*/ 0 w 24585"/>
                <a:gd name="T95" fmla="*/ 0 h 8223"/>
                <a:gd name="T96" fmla="*/ 0 w 24585"/>
                <a:gd name="T97" fmla="*/ 0 h 8223"/>
                <a:gd name="T98" fmla="*/ 0 w 24585"/>
                <a:gd name="T99" fmla="*/ 0 h 8223"/>
                <a:gd name="T100" fmla="*/ 0 w 24585"/>
                <a:gd name="T101" fmla="*/ 0 h 8223"/>
                <a:gd name="T102" fmla="*/ 0 w 24585"/>
                <a:gd name="T103" fmla="*/ 0 h 8223"/>
                <a:gd name="T104" fmla="*/ 0 w 24585"/>
                <a:gd name="T105" fmla="*/ 0 h 8223"/>
                <a:gd name="T106" fmla="*/ 0 w 24585"/>
                <a:gd name="T107" fmla="*/ 0 h 8223"/>
                <a:gd name="T108" fmla="*/ 0 w 24585"/>
                <a:gd name="T109" fmla="*/ 0 h 8223"/>
                <a:gd name="T110" fmla="*/ 0 w 24585"/>
                <a:gd name="T111" fmla="*/ 0 h 8223"/>
                <a:gd name="T112" fmla="*/ 0 w 24585"/>
                <a:gd name="T113" fmla="*/ 0 h 8223"/>
                <a:gd name="T114" fmla="*/ 0 w 24585"/>
                <a:gd name="T115" fmla="*/ 0 h 8223"/>
                <a:gd name="T116" fmla="*/ 0 w 24585"/>
                <a:gd name="T117" fmla="*/ 0 h 8223"/>
                <a:gd name="T118" fmla="*/ 0 w 24585"/>
                <a:gd name="T119" fmla="*/ 0 h 8223"/>
                <a:gd name="T120" fmla="*/ 0 w 24585"/>
                <a:gd name="T121" fmla="*/ 0 h 8223"/>
                <a:gd name="T122" fmla="*/ 0 w 24585"/>
                <a:gd name="T123" fmla="*/ 0 h 8223"/>
                <a:gd name="T124" fmla="*/ 0 w 24585"/>
                <a:gd name="T125" fmla="*/ 0 h 822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4585"/>
                <a:gd name="T190" fmla="*/ 0 h 8223"/>
                <a:gd name="T191" fmla="*/ 24585 w 24585"/>
                <a:gd name="T192" fmla="*/ 8223 h 822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4585" h="8223">
                  <a:moveTo>
                    <a:pt x="8431" y="26"/>
                  </a:moveTo>
                  <a:lnTo>
                    <a:pt x="19209" y="26"/>
                  </a:lnTo>
                  <a:lnTo>
                    <a:pt x="19228" y="34"/>
                  </a:lnTo>
                  <a:lnTo>
                    <a:pt x="19245" y="34"/>
                  </a:lnTo>
                  <a:lnTo>
                    <a:pt x="19267" y="32"/>
                  </a:lnTo>
                  <a:lnTo>
                    <a:pt x="19295" y="26"/>
                  </a:lnTo>
                  <a:lnTo>
                    <a:pt x="19309" y="26"/>
                  </a:lnTo>
                  <a:lnTo>
                    <a:pt x="19327" y="31"/>
                  </a:lnTo>
                  <a:lnTo>
                    <a:pt x="19359" y="33"/>
                  </a:lnTo>
                  <a:lnTo>
                    <a:pt x="19380" y="29"/>
                  </a:lnTo>
                  <a:lnTo>
                    <a:pt x="19403" y="18"/>
                  </a:lnTo>
                  <a:lnTo>
                    <a:pt x="19426" y="6"/>
                  </a:lnTo>
                  <a:lnTo>
                    <a:pt x="19441" y="0"/>
                  </a:lnTo>
                  <a:lnTo>
                    <a:pt x="19453" y="0"/>
                  </a:lnTo>
                  <a:lnTo>
                    <a:pt x="19460" y="6"/>
                  </a:lnTo>
                  <a:lnTo>
                    <a:pt x="19462" y="20"/>
                  </a:lnTo>
                  <a:lnTo>
                    <a:pt x="19453" y="36"/>
                  </a:lnTo>
                  <a:lnTo>
                    <a:pt x="19442" y="62"/>
                  </a:lnTo>
                  <a:lnTo>
                    <a:pt x="19442" y="83"/>
                  </a:lnTo>
                  <a:lnTo>
                    <a:pt x="19452" y="101"/>
                  </a:lnTo>
                  <a:lnTo>
                    <a:pt x="19466" y="112"/>
                  </a:lnTo>
                  <a:lnTo>
                    <a:pt x="19474" y="129"/>
                  </a:lnTo>
                  <a:lnTo>
                    <a:pt x="19472" y="140"/>
                  </a:lnTo>
                  <a:lnTo>
                    <a:pt x="19460" y="149"/>
                  </a:lnTo>
                  <a:lnTo>
                    <a:pt x="19435" y="155"/>
                  </a:lnTo>
                  <a:lnTo>
                    <a:pt x="19406" y="165"/>
                  </a:lnTo>
                  <a:lnTo>
                    <a:pt x="19385" y="176"/>
                  </a:lnTo>
                  <a:lnTo>
                    <a:pt x="19368" y="183"/>
                  </a:lnTo>
                  <a:lnTo>
                    <a:pt x="19342" y="186"/>
                  </a:lnTo>
                  <a:lnTo>
                    <a:pt x="19321" y="181"/>
                  </a:lnTo>
                  <a:lnTo>
                    <a:pt x="19298" y="170"/>
                  </a:lnTo>
                  <a:lnTo>
                    <a:pt x="19260" y="155"/>
                  </a:lnTo>
                  <a:lnTo>
                    <a:pt x="19239" y="152"/>
                  </a:lnTo>
                  <a:lnTo>
                    <a:pt x="19215" y="152"/>
                  </a:lnTo>
                  <a:lnTo>
                    <a:pt x="19180" y="154"/>
                  </a:lnTo>
                  <a:lnTo>
                    <a:pt x="19143" y="167"/>
                  </a:lnTo>
                  <a:lnTo>
                    <a:pt x="19114" y="183"/>
                  </a:lnTo>
                  <a:lnTo>
                    <a:pt x="19095" y="187"/>
                  </a:lnTo>
                  <a:lnTo>
                    <a:pt x="19089" y="194"/>
                  </a:lnTo>
                  <a:lnTo>
                    <a:pt x="19093" y="206"/>
                  </a:lnTo>
                  <a:lnTo>
                    <a:pt x="19108" y="211"/>
                  </a:lnTo>
                  <a:lnTo>
                    <a:pt x="19135" y="217"/>
                  </a:lnTo>
                  <a:lnTo>
                    <a:pt x="19156" y="226"/>
                  </a:lnTo>
                  <a:lnTo>
                    <a:pt x="19165" y="233"/>
                  </a:lnTo>
                  <a:lnTo>
                    <a:pt x="19173" y="244"/>
                  </a:lnTo>
                  <a:lnTo>
                    <a:pt x="19169" y="260"/>
                  </a:lnTo>
                  <a:lnTo>
                    <a:pt x="19169" y="281"/>
                  </a:lnTo>
                  <a:lnTo>
                    <a:pt x="19171" y="302"/>
                  </a:lnTo>
                  <a:lnTo>
                    <a:pt x="19181" y="316"/>
                  </a:lnTo>
                  <a:lnTo>
                    <a:pt x="19191" y="330"/>
                  </a:lnTo>
                  <a:lnTo>
                    <a:pt x="19211" y="339"/>
                  </a:lnTo>
                  <a:lnTo>
                    <a:pt x="19231" y="343"/>
                  </a:lnTo>
                  <a:lnTo>
                    <a:pt x="19257" y="341"/>
                  </a:lnTo>
                  <a:lnTo>
                    <a:pt x="19287" y="335"/>
                  </a:lnTo>
                  <a:lnTo>
                    <a:pt x="19305" y="326"/>
                  </a:lnTo>
                  <a:lnTo>
                    <a:pt x="19327" y="306"/>
                  </a:lnTo>
                  <a:lnTo>
                    <a:pt x="19346" y="289"/>
                  </a:lnTo>
                  <a:lnTo>
                    <a:pt x="19359" y="276"/>
                  </a:lnTo>
                  <a:lnTo>
                    <a:pt x="19375" y="268"/>
                  </a:lnTo>
                  <a:lnTo>
                    <a:pt x="19396" y="270"/>
                  </a:lnTo>
                  <a:lnTo>
                    <a:pt x="19442" y="272"/>
                  </a:lnTo>
                  <a:lnTo>
                    <a:pt x="19470" y="272"/>
                  </a:lnTo>
                  <a:lnTo>
                    <a:pt x="19487" y="274"/>
                  </a:lnTo>
                  <a:lnTo>
                    <a:pt x="19505" y="277"/>
                  </a:lnTo>
                  <a:lnTo>
                    <a:pt x="19517" y="279"/>
                  </a:lnTo>
                  <a:lnTo>
                    <a:pt x="19517" y="289"/>
                  </a:lnTo>
                  <a:lnTo>
                    <a:pt x="19510" y="309"/>
                  </a:lnTo>
                  <a:lnTo>
                    <a:pt x="19497" y="333"/>
                  </a:lnTo>
                  <a:lnTo>
                    <a:pt x="19485" y="345"/>
                  </a:lnTo>
                  <a:lnTo>
                    <a:pt x="19475" y="367"/>
                  </a:lnTo>
                  <a:lnTo>
                    <a:pt x="19479" y="393"/>
                  </a:lnTo>
                  <a:lnTo>
                    <a:pt x="19478" y="419"/>
                  </a:lnTo>
                  <a:lnTo>
                    <a:pt x="19469" y="441"/>
                  </a:lnTo>
                  <a:lnTo>
                    <a:pt x="19462" y="469"/>
                  </a:lnTo>
                  <a:lnTo>
                    <a:pt x="19474" y="482"/>
                  </a:lnTo>
                  <a:lnTo>
                    <a:pt x="19499" y="506"/>
                  </a:lnTo>
                  <a:lnTo>
                    <a:pt x="19511" y="517"/>
                  </a:lnTo>
                  <a:lnTo>
                    <a:pt x="19515" y="528"/>
                  </a:lnTo>
                  <a:lnTo>
                    <a:pt x="19513" y="541"/>
                  </a:lnTo>
                  <a:lnTo>
                    <a:pt x="19501" y="549"/>
                  </a:lnTo>
                  <a:lnTo>
                    <a:pt x="19481" y="547"/>
                  </a:lnTo>
                  <a:lnTo>
                    <a:pt x="19458" y="549"/>
                  </a:lnTo>
                  <a:lnTo>
                    <a:pt x="19437" y="555"/>
                  </a:lnTo>
                  <a:lnTo>
                    <a:pt x="19420" y="568"/>
                  </a:lnTo>
                  <a:lnTo>
                    <a:pt x="19410" y="590"/>
                  </a:lnTo>
                  <a:lnTo>
                    <a:pt x="19399" y="624"/>
                  </a:lnTo>
                  <a:lnTo>
                    <a:pt x="19388" y="651"/>
                  </a:lnTo>
                  <a:lnTo>
                    <a:pt x="19375" y="663"/>
                  </a:lnTo>
                  <a:lnTo>
                    <a:pt x="19343" y="687"/>
                  </a:lnTo>
                  <a:lnTo>
                    <a:pt x="19311" y="718"/>
                  </a:lnTo>
                  <a:lnTo>
                    <a:pt x="19297" y="737"/>
                  </a:lnTo>
                  <a:lnTo>
                    <a:pt x="19290" y="758"/>
                  </a:lnTo>
                  <a:lnTo>
                    <a:pt x="19286" y="778"/>
                  </a:lnTo>
                  <a:lnTo>
                    <a:pt x="19290" y="797"/>
                  </a:lnTo>
                  <a:lnTo>
                    <a:pt x="19296" y="813"/>
                  </a:lnTo>
                  <a:lnTo>
                    <a:pt x="19309" y="813"/>
                  </a:lnTo>
                  <a:lnTo>
                    <a:pt x="19322" y="801"/>
                  </a:lnTo>
                  <a:lnTo>
                    <a:pt x="19335" y="795"/>
                  </a:lnTo>
                  <a:lnTo>
                    <a:pt x="19350" y="793"/>
                  </a:lnTo>
                  <a:lnTo>
                    <a:pt x="19373" y="791"/>
                  </a:lnTo>
                  <a:lnTo>
                    <a:pt x="19403" y="789"/>
                  </a:lnTo>
                  <a:lnTo>
                    <a:pt x="19421" y="797"/>
                  </a:lnTo>
                  <a:lnTo>
                    <a:pt x="19432" y="811"/>
                  </a:lnTo>
                  <a:lnTo>
                    <a:pt x="19444" y="828"/>
                  </a:lnTo>
                  <a:lnTo>
                    <a:pt x="19456" y="843"/>
                  </a:lnTo>
                  <a:lnTo>
                    <a:pt x="19470" y="861"/>
                  </a:lnTo>
                  <a:lnTo>
                    <a:pt x="19487" y="865"/>
                  </a:lnTo>
                  <a:lnTo>
                    <a:pt x="19505" y="864"/>
                  </a:lnTo>
                  <a:lnTo>
                    <a:pt x="19527" y="863"/>
                  </a:lnTo>
                  <a:lnTo>
                    <a:pt x="19540" y="864"/>
                  </a:lnTo>
                  <a:lnTo>
                    <a:pt x="19544" y="872"/>
                  </a:lnTo>
                  <a:lnTo>
                    <a:pt x="19544" y="881"/>
                  </a:lnTo>
                  <a:lnTo>
                    <a:pt x="19535" y="909"/>
                  </a:lnTo>
                  <a:lnTo>
                    <a:pt x="19521" y="942"/>
                  </a:lnTo>
                  <a:lnTo>
                    <a:pt x="19511" y="948"/>
                  </a:lnTo>
                  <a:lnTo>
                    <a:pt x="19489" y="946"/>
                  </a:lnTo>
                  <a:lnTo>
                    <a:pt x="19455" y="946"/>
                  </a:lnTo>
                  <a:lnTo>
                    <a:pt x="19432" y="952"/>
                  </a:lnTo>
                  <a:lnTo>
                    <a:pt x="19418" y="967"/>
                  </a:lnTo>
                  <a:lnTo>
                    <a:pt x="19403" y="992"/>
                  </a:lnTo>
                  <a:lnTo>
                    <a:pt x="19386" y="1010"/>
                  </a:lnTo>
                  <a:lnTo>
                    <a:pt x="19367" y="1008"/>
                  </a:lnTo>
                  <a:lnTo>
                    <a:pt x="19344" y="1012"/>
                  </a:lnTo>
                  <a:lnTo>
                    <a:pt x="19331" y="1022"/>
                  </a:lnTo>
                  <a:lnTo>
                    <a:pt x="19314" y="1034"/>
                  </a:lnTo>
                  <a:lnTo>
                    <a:pt x="19300" y="1034"/>
                  </a:lnTo>
                  <a:lnTo>
                    <a:pt x="19282" y="1019"/>
                  </a:lnTo>
                  <a:lnTo>
                    <a:pt x="19262" y="1016"/>
                  </a:lnTo>
                  <a:lnTo>
                    <a:pt x="19241" y="1023"/>
                  </a:lnTo>
                  <a:lnTo>
                    <a:pt x="19221" y="1015"/>
                  </a:lnTo>
                  <a:lnTo>
                    <a:pt x="19204" y="1014"/>
                  </a:lnTo>
                  <a:lnTo>
                    <a:pt x="19179" y="1017"/>
                  </a:lnTo>
                  <a:lnTo>
                    <a:pt x="19164" y="1027"/>
                  </a:lnTo>
                  <a:lnTo>
                    <a:pt x="19142" y="1052"/>
                  </a:lnTo>
                  <a:lnTo>
                    <a:pt x="19092" y="1138"/>
                  </a:lnTo>
                  <a:lnTo>
                    <a:pt x="19069" y="1180"/>
                  </a:lnTo>
                  <a:lnTo>
                    <a:pt x="19063" y="1197"/>
                  </a:lnTo>
                  <a:lnTo>
                    <a:pt x="19065" y="1213"/>
                  </a:lnTo>
                  <a:lnTo>
                    <a:pt x="19073" y="1228"/>
                  </a:lnTo>
                  <a:lnTo>
                    <a:pt x="19079" y="1242"/>
                  </a:lnTo>
                  <a:lnTo>
                    <a:pt x="19081" y="1258"/>
                  </a:lnTo>
                  <a:lnTo>
                    <a:pt x="19077" y="1271"/>
                  </a:lnTo>
                  <a:lnTo>
                    <a:pt x="19064" y="1277"/>
                  </a:lnTo>
                  <a:lnTo>
                    <a:pt x="19043" y="1275"/>
                  </a:lnTo>
                  <a:lnTo>
                    <a:pt x="19022" y="1279"/>
                  </a:lnTo>
                  <a:lnTo>
                    <a:pt x="19012" y="1292"/>
                  </a:lnTo>
                  <a:lnTo>
                    <a:pt x="19005" y="1321"/>
                  </a:lnTo>
                  <a:lnTo>
                    <a:pt x="18999" y="1338"/>
                  </a:lnTo>
                  <a:lnTo>
                    <a:pt x="18988" y="1342"/>
                  </a:lnTo>
                  <a:lnTo>
                    <a:pt x="18966" y="1347"/>
                  </a:lnTo>
                  <a:lnTo>
                    <a:pt x="18948" y="1356"/>
                  </a:lnTo>
                  <a:lnTo>
                    <a:pt x="18946" y="1363"/>
                  </a:lnTo>
                  <a:lnTo>
                    <a:pt x="18949" y="1378"/>
                  </a:lnTo>
                  <a:lnTo>
                    <a:pt x="18967" y="1385"/>
                  </a:lnTo>
                  <a:lnTo>
                    <a:pt x="18995" y="1394"/>
                  </a:lnTo>
                  <a:lnTo>
                    <a:pt x="19004" y="1403"/>
                  </a:lnTo>
                  <a:lnTo>
                    <a:pt x="19004" y="1418"/>
                  </a:lnTo>
                  <a:lnTo>
                    <a:pt x="18999" y="1435"/>
                  </a:lnTo>
                  <a:lnTo>
                    <a:pt x="18987" y="1446"/>
                  </a:lnTo>
                  <a:lnTo>
                    <a:pt x="18970" y="1448"/>
                  </a:lnTo>
                  <a:lnTo>
                    <a:pt x="18949" y="1430"/>
                  </a:lnTo>
                  <a:lnTo>
                    <a:pt x="18911" y="1400"/>
                  </a:lnTo>
                  <a:lnTo>
                    <a:pt x="18901" y="1405"/>
                  </a:lnTo>
                  <a:lnTo>
                    <a:pt x="18890" y="1427"/>
                  </a:lnTo>
                  <a:lnTo>
                    <a:pt x="18873" y="1445"/>
                  </a:lnTo>
                  <a:lnTo>
                    <a:pt x="18853" y="1461"/>
                  </a:lnTo>
                  <a:lnTo>
                    <a:pt x="18842" y="1483"/>
                  </a:lnTo>
                  <a:lnTo>
                    <a:pt x="18841" y="1485"/>
                  </a:lnTo>
                  <a:lnTo>
                    <a:pt x="18836" y="1502"/>
                  </a:lnTo>
                  <a:lnTo>
                    <a:pt x="18845" y="1521"/>
                  </a:lnTo>
                  <a:lnTo>
                    <a:pt x="18855" y="1535"/>
                  </a:lnTo>
                  <a:lnTo>
                    <a:pt x="18851" y="1554"/>
                  </a:lnTo>
                  <a:lnTo>
                    <a:pt x="18832" y="1566"/>
                  </a:lnTo>
                  <a:lnTo>
                    <a:pt x="18802" y="1573"/>
                  </a:lnTo>
                  <a:lnTo>
                    <a:pt x="18779" y="1580"/>
                  </a:lnTo>
                  <a:lnTo>
                    <a:pt x="18761" y="1597"/>
                  </a:lnTo>
                  <a:lnTo>
                    <a:pt x="18746" y="1627"/>
                  </a:lnTo>
                  <a:lnTo>
                    <a:pt x="18740" y="1666"/>
                  </a:lnTo>
                  <a:lnTo>
                    <a:pt x="18736" y="1688"/>
                  </a:lnTo>
                  <a:lnTo>
                    <a:pt x="18727" y="1710"/>
                  </a:lnTo>
                  <a:lnTo>
                    <a:pt x="18707" y="1722"/>
                  </a:lnTo>
                  <a:lnTo>
                    <a:pt x="18687" y="1741"/>
                  </a:lnTo>
                  <a:lnTo>
                    <a:pt x="18670" y="1766"/>
                  </a:lnTo>
                  <a:lnTo>
                    <a:pt x="18654" y="1800"/>
                  </a:lnTo>
                  <a:lnTo>
                    <a:pt x="18646" y="1836"/>
                  </a:lnTo>
                  <a:lnTo>
                    <a:pt x="18640" y="1854"/>
                  </a:lnTo>
                  <a:lnTo>
                    <a:pt x="18628" y="1864"/>
                  </a:lnTo>
                  <a:lnTo>
                    <a:pt x="18610" y="1859"/>
                  </a:lnTo>
                  <a:lnTo>
                    <a:pt x="18589" y="1842"/>
                  </a:lnTo>
                  <a:lnTo>
                    <a:pt x="18564" y="1826"/>
                  </a:lnTo>
                  <a:lnTo>
                    <a:pt x="18537" y="1815"/>
                  </a:lnTo>
                  <a:lnTo>
                    <a:pt x="18511" y="1815"/>
                  </a:lnTo>
                  <a:lnTo>
                    <a:pt x="18502" y="1826"/>
                  </a:lnTo>
                  <a:lnTo>
                    <a:pt x="18498" y="1844"/>
                  </a:lnTo>
                  <a:lnTo>
                    <a:pt x="18503" y="1865"/>
                  </a:lnTo>
                  <a:lnTo>
                    <a:pt x="18513" y="1885"/>
                  </a:lnTo>
                  <a:lnTo>
                    <a:pt x="18520" y="1906"/>
                  </a:lnTo>
                  <a:lnTo>
                    <a:pt x="18519" y="1925"/>
                  </a:lnTo>
                  <a:lnTo>
                    <a:pt x="18511" y="1950"/>
                  </a:lnTo>
                  <a:lnTo>
                    <a:pt x="18498" y="1964"/>
                  </a:lnTo>
                  <a:lnTo>
                    <a:pt x="18481" y="1964"/>
                  </a:lnTo>
                  <a:lnTo>
                    <a:pt x="18453" y="1954"/>
                  </a:lnTo>
                  <a:lnTo>
                    <a:pt x="18415" y="1943"/>
                  </a:lnTo>
                  <a:lnTo>
                    <a:pt x="18380" y="1937"/>
                  </a:lnTo>
                  <a:lnTo>
                    <a:pt x="18351" y="1937"/>
                  </a:lnTo>
                  <a:lnTo>
                    <a:pt x="18336" y="1946"/>
                  </a:lnTo>
                  <a:lnTo>
                    <a:pt x="18330" y="1960"/>
                  </a:lnTo>
                  <a:lnTo>
                    <a:pt x="18332" y="1983"/>
                  </a:lnTo>
                  <a:lnTo>
                    <a:pt x="18339" y="1997"/>
                  </a:lnTo>
                  <a:lnTo>
                    <a:pt x="18356" y="2004"/>
                  </a:lnTo>
                  <a:lnTo>
                    <a:pt x="18366" y="2014"/>
                  </a:lnTo>
                  <a:lnTo>
                    <a:pt x="18371" y="2038"/>
                  </a:lnTo>
                  <a:lnTo>
                    <a:pt x="18375" y="2067"/>
                  </a:lnTo>
                  <a:lnTo>
                    <a:pt x="18374" y="2092"/>
                  </a:lnTo>
                  <a:lnTo>
                    <a:pt x="18371" y="2116"/>
                  </a:lnTo>
                  <a:lnTo>
                    <a:pt x="18367" y="2133"/>
                  </a:lnTo>
                  <a:lnTo>
                    <a:pt x="18355" y="2145"/>
                  </a:lnTo>
                  <a:lnTo>
                    <a:pt x="18325" y="2118"/>
                  </a:lnTo>
                  <a:lnTo>
                    <a:pt x="18304" y="2103"/>
                  </a:lnTo>
                  <a:lnTo>
                    <a:pt x="18270" y="2095"/>
                  </a:lnTo>
                  <a:lnTo>
                    <a:pt x="18218" y="2088"/>
                  </a:lnTo>
                  <a:lnTo>
                    <a:pt x="18171" y="2082"/>
                  </a:lnTo>
                  <a:lnTo>
                    <a:pt x="18146" y="2084"/>
                  </a:lnTo>
                  <a:lnTo>
                    <a:pt x="18110" y="2102"/>
                  </a:lnTo>
                  <a:lnTo>
                    <a:pt x="18057" y="2124"/>
                  </a:lnTo>
                  <a:lnTo>
                    <a:pt x="18031" y="2143"/>
                  </a:lnTo>
                  <a:lnTo>
                    <a:pt x="18016" y="2157"/>
                  </a:lnTo>
                  <a:lnTo>
                    <a:pt x="18005" y="2172"/>
                  </a:lnTo>
                  <a:lnTo>
                    <a:pt x="18001" y="2193"/>
                  </a:lnTo>
                  <a:lnTo>
                    <a:pt x="18007" y="2209"/>
                  </a:lnTo>
                  <a:lnTo>
                    <a:pt x="18032" y="2211"/>
                  </a:lnTo>
                  <a:lnTo>
                    <a:pt x="18057" y="2211"/>
                  </a:lnTo>
                  <a:lnTo>
                    <a:pt x="18079" y="2203"/>
                  </a:lnTo>
                  <a:lnTo>
                    <a:pt x="18100" y="2203"/>
                  </a:lnTo>
                  <a:lnTo>
                    <a:pt x="18126" y="2209"/>
                  </a:lnTo>
                  <a:lnTo>
                    <a:pt x="18171" y="2230"/>
                  </a:lnTo>
                  <a:lnTo>
                    <a:pt x="18180" y="2237"/>
                  </a:lnTo>
                  <a:lnTo>
                    <a:pt x="18184" y="2248"/>
                  </a:lnTo>
                  <a:lnTo>
                    <a:pt x="18184" y="2265"/>
                  </a:lnTo>
                  <a:lnTo>
                    <a:pt x="18178" y="2289"/>
                  </a:lnTo>
                  <a:lnTo>
                    <a:pt x="18163" y="2300"/>
                  </a:lnTo>
                  <a:lnTo>
                    <a:pt x="18136" y="2304"/>
                  </a:lnTo>
                  <a:lnTo>
                    <a:pt x="18126" y="2319"/>
                  </a:lnTo>
                  <a:lnTo>
                    <a:pt x="18117" y="2343"/>
                  </a:lnTo>
                  <a:lnTo>
                    <a:pt x="18117" y="2370"/>
                  </a:lnTo>
                  <a:lnTo>
                    <a:pt x="18121" y="2393"/>
                  </a:lnTo>
                  <a:lnTo>
                    <a:pt x="18133" y="2413"/>
                  </a:lnTo>
                  <a:lnTo>
                    <a:pt x="18135" y="2429"/>
                  </a:lnTo>
                  <a:lnTo>
                    <a:pt x="18114" y="2435"/>
                  </a:lnTo>
                  <a:lnTo>
                    <a:pt x="18089" y="2436"/>
                  </a:lnTo>
                  <a:lnTo>
                    <a:pt x="18059" y="2450"/>
                  </a:lnTo>
                  <a:lnTo>
                    <a:pt x="18006" y="2474"/>
                  </a:lnTo>
                  <a:lnTo>
                    <a:pt x="17978" y="2493"/>
                  </a:lnTo>
                  <a:lnTo>
                    <a:pt x="17964" y="2510"/>
                  </a:lnTo>
                  <a:lnTo>
                    <a:pt x="17961" y="2532"/>
                  </a:lnTo>
                  <a:lnTo>
                    <a:pt x="17964" y="2555"/>
                  </a:lnTo>
                  <a:lnTo>
                    <a:pt x="17973" y="2570"/>
                  </a:lnTo>
                  <a:lnTo>
                    <a:pt x="17983" y="2580"/>
                  </a:lnTo>
                  <a:lnTo>
                    <a:pt x="18009" y="2585"/>
                  </a:lnTo>
                  <a:lnTo>
                    <a:pt x="18035" y="2593"/>
                  </a:lnTo>
                  <a:lnTo>
                    <a:pt x="18053" y="2611"/>
                  </a:lnTo>
                  <a:lnTo>
                    <a:pt x="18063" y="2630"/>
                  </a:lnTo>
                  <a:lnTo>
                    <a:pt x="18071" y="2650"/>
                  </a:lnTo>
                  <a:lnTo>
                    <a:pt x="18082" y="2661"/>
                  </a:lnTo>
                  <a:lnTo>
                    <a:pt x="18095" y="2673"/>
                  </a:lnTo>
                  <a:lnTo>
                    <a:pt x="18105" y="2688"/>
                  </a:lnTo>
                  <a:lnTo>
                    <a:pt x="18109" y="2701"/>
                  </a:lnTo>
                  <a:lnTo>
                    <a:pt x="18109" y="2715"/>
                  </a:lnTo>
                  <a:lnTo>
                    <a:pt x="18090" y="2738"/>
                  </a:lnTo>
                  <a:lnTo>
                    <a:pt x="18061" y="2750"/>
                  </a:lnTo>
                  <a:lnTo>
                    <a:pt x="18035" y="2746"/>
                  </a:lnTo>
                  <a:lnTo>
                    <a:pt x="18014" y="2754"/>
                  </a:lnTo>
                  <a:lnTo>
                    <a:pt x="18007" y="2773"/>
                  </a:lnTo>
                  <a:lnTo>
                    <a:pt x="18015" y="2791"/>
                  </a:lnTo>
                  <a:lnTo>
                    <a:pt x="18029" y="2814"/>
                  </a:lnTo>
                  <a:lnTo>
                    <a:pt x="18047" y="2838"/>
                  </a:lnTo>
                  <a:lnTo>
                    <a:pt x="18073" y="2855"/>
                  </a:lnTo>
                  <a:lnTo>
                    <a:pt x="18101" y="2871"/>
                  </a:lnTo>
                  <a:lnTo>
                    <a:pt x="18120" y="2881"/>
                  </a:lnTo>
                  <a:lnTo>
                    <a:pt x="18131" y="2890"/>
                  </a:lnTo>
                  <a:lnTo>
                    <a:pt x="18129" y="2899"/>
                  </a:lnTo>
                  <a:lnTo>
                    <a:pt x="18114" y="2909"/>
                  </a:lnTo>
                  <a:lnTo>
                    <a:pt x="18079" y="2918"/>
                  </a:lnTo>
                  <a:lnTo>
                    <a:pt x="18051" y="2920"/>
                  </a:lnTo>
                  <a:lnTo>
                    <a:pt x="18037" y="2929"/>
                  </a:lnTo>
                  <a:lnTo>
                    <a:pt x="18032" y="2952"/>
                  </a:lnTo>
                  <a:lnTo>
                    <a:pt x="18041" y="2970"/>
                  </a:lnTo>
                  <a:lnTo>
                    <a:pt x="18045" y="3001"/>
                  </a:lnTo>
                  <a:lnTo>
                    <a:pt x="18047" y="3022"/>
                  </a:lnTo>
                  <a:lnTo>
                    <a:pt x="18041" y="3034"/>
                  </a:lnTo>
                  <a:lnTo>
                    <a:pt x="18013" y="3032"/>
                  </a:lnTo>
                  <a:lnTo>
                    <a:pt x="17990" y="3013"/>
                  </a:lnTo>
                  <a:lnTo>
                    <a:pt x="17952" y="2981"/>
                  </a:lnTo>
                  <a:lnTo>
                    <a:pt x="17923" y="2967"/>
                  </a:lnTo>
                  <a:lnTo>
                    <a:pt x="17893" y="2955"/>
                  </a:lnTo>
                  <a:lnTo>
                    <a:pt x="17865" y="2950"/>
                  </a:lnTo>
                  <a:lnTo>
                    <a:pt x="17833" y="2949"/>
                  </a:lnTo>
                  <a:lnTo>
                    <a:pt x="17812" y="2959"/>
                  </a:lnTo>
                  <a:lnTo>
                    <a:pt x="17788" y="2979"/>
                  </a:lnTo>
                  <a:lnTo>
                    <a:pt x="17769" y="3002"/>
                  </a:lnTo>
                  <a:lnTo>
                    <a:pt x="17747" y="3012"/>
                  </a:lnTo>
                  <a:lnTo>
                    <a:pt x="17732" y="3028"/>
                  </a:lnTo>
                  <a:lnTo>
                    <a:pt x="17717" y="3051"/>
                  </a:lnTo>
                  <a:lnTo>
                    <a:pt x="17715" y="3082"/>
                  </a:lnTo>
                  <a:lnTo>
                    <a:pt x="17717" y="3117"/>
                  </a:lnTo>
                  <a:lnTo>
                    <a:pt x="17725" y="3144"/>
                  </a:lnTo>
                  <a:lnTo>
                    <a:pt x="17741" y="3172"/>
                  </a:lnTo>
                  <a:lnTo>
                    <a:pt x="17755" y="3204"/>
                  </a:lnTo>
                  <a:lnTo>
                    <a:pt x="17769" y="3211"/>
                  </a:lnTo>
                  <a:lnTo>
                    <a:pt x="17789" y="3219"/>
                  </a:lnTo>
                  <a:lnTo>
                    <a:pt x="17810" y="3226"/>
                  </a:lnTo>
                  <a:lnTo>
                    <a:pt x="17810" y="3243"/>
                  </a:lnTo>
                  <a:lnTo>
                    <a:pt x="17794" y="3260"/>
                  </a:lnTo>
                  <a:lnTo>
                    <a:pt x="17773" y="3285"/>
                  </a:lnTo>
                  <a:lnTo>
                    <a:pt x="17737" y="3312"/>
                  </a:lnTo>
                  <a:lnTo>
                    <a:pt x="17729" y="3336"/>
                  </a:lnTo>
                  <a:lnTo>
                    <a:pt x="17717" y="3369"/>
                  </a:lnTo>
                  <a:lnTo>
                    <a:pt x="17711" y="3394"/>
                  </a:lnTo>
                  <a:lnTo>
                    <a:pt x="17713" y="3421"/>
                  </a:lnTo>
                  <a:lnTo>
                    <a:pt x="17727" y="3434"/>
                  </a:lnTo>
                  <a:lnTo>
                    <a:pt x="17737" y="3446"/>
                  </a:lnTo>
                  <a:lnTo>
                    <a:pt x="17750" y="3447"/>
                  </a:lnTo>
                  <a:lnTo>
                    <a:pt x="17771" y="3450"/>
                  </a:lnTo>
                  <a:lnTo>
                    <a:pt x="17800" y="3443"/>
                  </a:lnTo>
                  <a:lnTo>
                    <a:pt x="17817" y="3426"/>
                  </a:lnTo>
                  <a:lnTo>
                    <a:pt x="17836" y="3400"/>
                  </a:lnTo>
                  <a:lnTo>
                    <a:pt x="17851" y="3392"/>
                  </a:lnTo>
                  <a:lnTo>
                    <a:pt x="17869" y="3394"/>
                  </a:lnTo>
                  <a:lnTo>
                    <a:pt x="17874" y="3410"/>
                  </a:lnTo>
                  <a:lnTo>
                    <a:pt x="17880" y="3434"/>
                  </a:lnTo>
                  <a:lnTo>
                    <a:pt x="17885" y="3458"/>
                  </a:lnTo>
                  <a:lnTo>
                    <a:pt x="17880" y="3477"/>
                  </a:lnTo>
                  <a:lnTo>
                    <a:pt x="17866" y="3499"/>
                  </a:lnTo>
                  <a:lnTo>
                    <a:pt x="17852" y="3539"/>
                  </a:lnTo>
                  <a:lnTo>
                    <a:pt x="17839" y="3576"/>
                  </a:lnTo>
                  <a:lnTo>
                    <a:pt x="17822" y="3623"/>
                  </a:lnTo>
                  <a:lnTo>
                    <a:pt x="17820" y="3654"/>
                  </a:lnTo>
                  <a:lnTo>
                    <a:pt x="17834" y="3679"/>
                  </a:lnTo>
                  <a:lnTo>
                    <a:pt x="17850" y="3706"/>
                  </a:lnTo>
                  <a:lnTo>
                    <a:pt x="17862" y="3728"/>
                  </a:lnTo>
                  <a:lnTo>
                    <a:pt x="17884" y="3791"/>
                  </a:lnTo>
                  <a:lnTo>
                    <a:pt x="17897" y="3839"/>
                  </a:lnTo>
                  <a:lnTo>
                    <a:pt x="17912" y="3876"/>
                  </a:lnTo>
                  <a:lnTo>
                    <a:pt x="17912" y="3927"/>
                  </a:lnTo>
                  <a:lnTo>
                    <a:pt x="17914" y="3980"/>
                  </a:lnTo>
                  <a:lnTo>
                    <a:pt x="17922" y="4020"/>
                  </a:lnTo>
                  <a:lnTo>
                    <a:pt x="17928" y="4055"/>
                  </a:lnTo>
                  <a:lnTo>
                    <a:pt x="17926" y="4088"/>
                  </a:lnTo>
                  <a:lnTo>
                    <a:pt x="17919" y="4131"/>
                  </a:lnTo>
                  <a:lnTo>
                    <a:pt x="17910" y="4207"/>
                  </a:lnTo>
                  <a:lnTo>
                    <a:pt x="17912" y="4279"/>
                  </a:lnTo>
                  <a:lnTo>
                    <a:pt x="17906" y="4345"/>
                  </a:lnTo>
                  <a:lnTo>
                    <a:pt x="17914" y="4395"/>
                  </a:lnTo>
                  <a:lnTo>
                    <a:pt x="17910" y="4421"/>
                  </a:lnTo>
                  <a:lnTo>
                    <a:pt x="17888" y="4440"/>
                  </a:lnTo>
                  <a:lnTo>
                    <a:pt x="17878" y="4471"/>
                  </a:lnTo>
                  <a:lnTo>
                    <a:pt x="17871" y="4516"/>
                  </a:lnTo>
                  <a:lnTo>
                    <a:pt x="17872" y="4564"/>
                  </a:lnTo>
                  <a:lnTo>
                    <a:pt x="17875" y="4603"/>
                  </a:lnTo>
                  <a:lnTo>
                    <a:pt x="17862" y="4640"/>
                  </a:lnTo>
                  <a:lnTo>
                    <a:pt x="17845" y="4673"/>
                  </a:lnTo>
                  <a:lnTo>
                    <a:pt x="17814" y="4692"/>
                  </a:lnTo>
                  <a:lnTo>
                    <a:pt x="17789" y="4714"/>
                  </a:lnTo>
                  <a:lnTo>
                    <a:pt x="17772" y="4750"/>
                  </a:lnTo>
                  <a:lnTo>
                    <a:pt x="17774" y="4793"/>
                  </a:lnTo>
                  <a:lnTo>
                    <a:pt x="17788" y="4839"/>
                  </a:lnTo>
                  <a:lnTo>
                    <a:pt x="17793" y="4869"/>
                  </a:lnTo>
                  <a:lnTo>
                    <a:pt x="17789" y="4876"/>
                  </a:lnTo>
                  <a:lnTo>
                    <a:pt x="17769" y="4886"/>
                  </a:lnTo>
                  <a:lnTo>
                    <a:pt x="17749" y="4904"/>
                  </a:lnTo>
                  <a:lnTo>
                    <a:pt x="17723" y="4930"/>
                  </a:lnTo>
                  <a:lnTo>
                    <a:pt x="17701" y="4967"/>
                  </a:lnTo>
                  <a:lnTo>
                    <a:pt x="17684" y="5014"/>
                  </a:lnTo>
                  <a:lnTo>
                    <a:pt x="17676" y="5061"/>
                  </a:lnTo>
                  <a:lnTo>
                    <a:pt x="17678" y="5091"/>
                  </a:lnTo>
                  <a:lnTo>
                    <a:pt x="17691" y="5134"/>
                  </a:lnTo>
                  <a:lnTo>
                    <a:pt x="17693" y="5167"/>
                  </a:lnTo>
                  <a:lnTo>
                    <a:pt x="17711" y="5216"/>
                  </a:lnTo>
                  <a:lnTo>
                    <a:pt x="17728" y="5254"/>
                  </a:lnTo>
                  <a:lnTo>
                    <a:pt x="17743" y="5268"/>
                  </a:lnTo>
                  <a:lnTo>
                    <a:pt x="17764" y="5273"/>
                  </a:lnTo>
                  <a:lnTo>
                    <a:pt x="17792" y="5273"/>
                  </a:lnTo>
                  <a:lnTo>
                    <a:pt x="17834" y="5273"/>
                  </a:lnTo>
                  <a:lnTo>
                    <a:pt x="17978" y="5274"/>
                  </a:lnTo>
                  <a:lnTo>
                    <a:pt x="18052" y="5274"/>
                  </a:lnTo>
                  <a:lnTo>
                    <a:pt x="18089" y="5281"/>
                  </a:lnTo>
                  <a:lnTo>
                    <a:pt x="18136" y="5286"/>
                  </a:lnTo>
                  <a:lnTo>
                    <a:pt x="18166" y="5285"/>
                  </a:lnTo>
                  <a:lnTo>
                    <a:pt x="18180" y="5274"/>
                  </a:lnTo>
                  <a:lnTo>
                    <a:pt x="18182" y="5247"/>
                  </a:lnTo>
                  <a:lnTo>
                    <a:pt x="18184" y="5217"/>
                  </a:lnTo>
                  <a:lnTo>
                    <a:pt x="18188" y="5194"/>
                  </a:lnTo>
                  <a:lnTo>
                    <a:pt x="18200" y="5180"/>
                  </a:lnTo>
                  <a:lnTo>
                    <a:pt x="18218" y="5167"/>
                  </a:lnTo>
                  <a:lnTo>
                    <a:pt x="18232" y="5151"/>
                  </a:lnTo>
                  <a:lnTo>
                    <a:pt x="18249" y="5147"/>
                  </a:lnTo>
                  <a:lnTo>
                    <a:pt x="18266" y="5154"/>
                  </a:lnTo>
                  <a:lnTo>
                    <a:pt x="18281" y="5182"/>
                  </a:lnTo>
                  <a:lnTo>
                    <a:pt x="18303" y="5221"/>
                  </a:lnTo>
                  <a:lnTo>
                    <a:pt x="18319" y="5252"/>
                  </a:lnTo>
                  <a:lnTo>
                    <a:pt x="18342" y="5268"/>
                  </a:lnTo>
                  <a:lnTo>
                    <a:pt x="18371" y="5276"/>
                  </a:lnTo>
                  <a:lnTo>
                    <a:pt x="18399" y="5283"/>
                  </a:lnTo>
                  <a:lnTo>
                    <a:pt x="18416" y="5297"/>
                  </a:lnTo>
                  <a:lnTo>
                    <a:pt x="18439" y="5315"/>
                  </a:lnTo>
                  <a:lnTo>
                    <a:pt x="18448" y="5330"/>
                  </a:lnTo>
                  <a:lnTo>
                    <a:pt x="18469" y="5340"/>
                  </a:lnTo>
                  <a:lnTo>
                    <a:pt x="18501" y="5348"/>
                  </a:lnTo>
                  <a:lnTo>
                    <a:pt x="18530" y="5350"/>
                  </a:lnTo>
                  <a:lnTo>
                    <a:pt x="18560" y="5344"/>
                  </a:lnTo>
                  <a:lnTo>
                    <a:pt x="18588" y="5326"/>
                  </a:lnTo>
                  <a:lnTo>
                    <a:pt x="18604" y="5307"/>
                  </a:lnTo>
                  <a:lnTo>
                    <a:pt x="18610" y="5282"/>
                  </a:lnTo>
                  <a:lnTo>
                    <a:pt x="18612" y="5255"/>
                  </a:lnTo>
                  <a:lnTo>
                    <a:pt x="18600" y="5228"/>
                  </a:lnTo>
                  <a:lnTo>
                    <a:pt x="18589" y="5207"/>
                  </a:lnTo>
                  <a:lnTo>
                    <a:pt x="18585" y="5187"/>
                  </a:lnTo>
                  <a:lnTo>
                    <a:pt x="18591" y="5162"/>
                  </a:lnTo>
                  <a:lnTo>
                    <a:pt x="18597" y="5141"/>
                  </a:lnTo>
                  <a:lnTo>
                    <a:pt x="18595" y="5118"/>
                  </a:lnTo>
                  <a:lnTo>
                    <a:pt x="18588" y="5100"/>
                  </a:lnTo>
                  <a:lnTo>
                    <a:pt x="18586" y="5079"/>
                  </a:lnTo>
                  <a:lnTo>
                    <a:pt x="18592" y="5053"/>
                  </a:lnTo>
                  <a:lnTo>
                    <a:pt x="18602" y="5018"/>
                  </a:lnTo>
                  <a:lnTo>
                    <a:pt x="18618" y="4978"/>
                  </a:lnTo>
                  <a:lnTo>
                    <a:pt x="18627" y="4945"/>
                  </a:lnTo>
                  <a:lnTo>
                    <a:pt x="18626" y="4912"/>
                  </a:lnTo>
                  <a:lnTo>
                    <a:pt x="18622" y="4886"/>
                  </a:lnTo>
                  <a:lnTo>
                    <a:pt x="18613" y="4860"/>
                  </a:lnTo>
                  <a:lnTo>
                    <a:pt x="18602" y="4814"/>
                  </a:lnTo>
                  <a:lnTo>
                    <a:pt x="18592" y="4770"/>
                  </a:lnTo>
                  <a:lnTo>
                    <a:pt x="18586" y="4746"/>
                  </a:lnTo>
                  <a:lnTo>
                    <a:pt x="18551" y="4705"/>
                  </a:lnTo>
                  <a:lnTo>
                    <a:pt x="18536" y="4683"/>
                  </a:lnTo>
                  <a:lnTo>
                    <a:pt x="18534" y="4668"/>
                  </a:lnTo>
                  <a:lnTo>
                    <a:pt x="18547" y="4650"/>
                  </a:lnTo>
                  <a:lnTo>
                    <a:pt x="18571" y="4640"/>
                  </a:lnTo>
                  <a:lnTo>
                    <a:pt x="18589" y="4643"/>
                  </a:lnTo>
                  <a:lnTo>
                    <a:pt x="18604" y="4653"/>
                  </a:lnTo>
                  <a:lnTo>
                    <a:pt x="18619" y="4675"/>
                  </a:lnTo>
                  <a:lnTo>
                    <a:pt x="18638" y="4693"/>
                  </a:lnTo>
                  <a:lnTo>
                    <a:pt x="18668" y="4699"/>
                  </a:lnTo>
                  <a:lnTo>
                    <a:pt x="18693" y="4708"/>
                  </a:lnTo>
                  <a:lnTo>
                    <a:pt x="18713" y="4716"/>
                  </a:lnTo>
                  <a:lnTo>
                    <a:pt x="18721" y="4715"/>
                  </a:lnTo>
                  <a:lnTo>
                    <a:pt x="18721" y="4703"/>
                  </a:lnTo>
                  <a:lnTo>
                    <a:pt x="18713" y="4685"/>
                  </a:lnTo>
                  <a:lnTo>
                    <a:pt x="18715" y="4670"/>
                  </a:lnTo>
                  <a:lnTo>
                    <a:pt x="18727" y="4643"/>
                  </a:lnTo>
                  <a:lnTo>
                    <a:pt x="18737" y="4610"/>
                  </a:lnTo>
                  <a:lnTo>
                    <a:pt x="18737" y="4577"/>
                  </a:lnTo>
                  <a:lnTo>
                    <a:pt x="18733" y="4535"/>
                  </a:lnTo>
                  <a:lnTo>
                    <a:pt x="18727" y="4506"/>
                  </a:lnTo>
                  <a:lnTo>
                    <a:pt x="18709" y="4482"/>
                  </a:lnTo>
                  <a:lnTo>
                    <a:pt x="18698" y="4467"/>
                  </a:lnTo>
                  <a:lnTo>
                    <a:pt x="18705" y="4447"/>
                  </a:lnTo>
                  <a:lnTo>
                    <a:pt x="18720" y="4434"/>
                  </a:lnTo>
                  <a:lnTo>
                    <a:pt x="18730" y="4434"/>
                  </a:lnTo>
                  <a:lnTo>
                    <a:pt x="18737" y="4451"/>
                  </a:lnTo>
                  <a:lnTo>
                    <a:pt x="18749" y="4467"/>
                  </a:lnTo>
                  <a:lnTo>
                    <a:pt x="18762" y="4472"/>
                  </a:lnTo>
                  <a:lnTo>
                    <a:pt x="18773" y="4463"/>
                  </a:lnTo>
                  <a:lnTo>
                    <a:pt x="18792" y="4442"/>
                  </a:lnTo>
                  <a:lnTo>
                    <a:pt x="18822" y="4416"/>
                  </a:lnTo>
                  <a:lnTo>
                    <a:pt x="18860" y="4371"/>
                  </a:lnTo>
                  <a:lnTo>
                    <a:pt x="18893" y="4320"/>
                  </a:lnTo>
                  <a:lnTo>
                    <a:pt x="18903" y="4293"/>
                  </a:lnTo>
                  <a:lnTo>
                    <a:pt x="18905" y="4262"/>
                  </a:lnTo>
                  <a:lnTo>
                    <a:pt x="18907" y="4185"/>
                  </a:lnTo>
                  <a:lnTo>
                    <a:pt x="18906" y="4121"/>
                  </a:lnTo>
                  <a:lnTo>
                    <a:pt x="18911" y="4093"/>
                  </a:lnTo>
                  <a:lnTo>
                    <a:pt x="18915" y="4065"/>
                  </a:lnTo>
                  <a:lnTo>
                    <a:pt x="18910" y="4032"/>
                  </a:lnTo>
                  <a:lnTo>
                    <a:pt x="18893" y="3967"/>
                  </a:lnTo>
                  <a:lnTo>
                    <a:pt x="18872" y="3887"/>
                  </a:lnTo>
                  <a:lnTo>
                    <a:pt x="18868" y="3838"/>
                  </a:lnTo>
                  <a:lnTo>
                    <a:pt x="18872" y="3817"/>
                  </a:lnTo>
                  <a:lnTo>
                    <a:pt x="18891" y="3797"/>
                  </a:lnTo>
                  <a:lnTo>
                    <a:pt x="18908" y="3791"/>
                  </a:lnTo>
                  <a:lnTo>
                    <a:pt x="18930" y="3789"/>
                  </a:lnTo>
                  <a:lnTo>
                    <a:pt x="18935" y="3801"/>
                  </a:lnTo>
                  <a:lnTo>
                    <a:pt x="18939" y="3835"/>
                  </a:lnTo>
                  <a:lnTo>
                    <a:pt x="18944" y="3874"/>
                  </a:lnTo>
                  <a:lnTo>
                    <a:pt x="18964" y="3907"/>
                  </a:lnTo>
                  <a:lnTo>
                    <a:pt x="18994" y="3937"/>
                  </a:lnTo>
                  <a:lnTo>
                    <a:pt x="19021" y="3970"/>
                  </a:lnTo>
                  <a:lnTo>
                    <a:pt x="19034" y="3997"/>
                  </a:lnTo>
                  <a:lnTo>
                    <a:pt x="19050" y="4040"/>
                  </a:lnTo>
                  <a:lnTo>
                    <a:pt x="19066" y="4081"/>
                  </a:lnTo>
                  <a:lnTo>
                    <a:pt x="19076" y="4125"/>
                  </a:lnTo>
                  <a:lnTo>
                    <a:pt x="19083" y="4141"/>
                  </a:lnTo>
                  <a:lnTo>
                    <a:pt x="19105" y="4154"/>
                  </a:lnTo>
                  <a:lnTo>
                    <a:pt x="19144" y="4184"/>
                  </a:lnTo>
                  <a:lnTo>
                    <a:pt x="19144" y="4195"/>
                  </a:lnTo>
                  <a:lnTo>
                    <a:pt x="19137" y="4206"/>
                  </a:lnTo>
                  <a:lnTo>
                    <a:pt x="19119" y="4226"/>
                  </a:lnTo>
                  <a:lnTo>
                    <a:pt x="19112" y="4253"/>
                  </a:lnTo>
                  <a:lnTo>
                    <a:pt x="19115" y="4294"/>
                  </a:lnTo>
                  <a:lnTo>
                    <a:pt x="19118" y="4324"/>
                  </a:lnTo>
                  <a:lnTo>
                    <a:pt x="19130" y="4343"/>
                  </a:lnTo>
                  <a:lnTo>
                    <a:pt x="19141" y="4364"/>
                  </a:lnTo>
                  <a:lnTo>
                    <a:pt x="19137" y="4387"/>
                  </a:lnTo>
                  <a:lnTo>
                    <a:pt x="19122" y="4409"/>
                  </a:lnTo>
                  <a:lnTo>
                    <a:pt x="19107" y="4430"/>
                  </a:lnTo>
                  <a:lnTo>
                    <a:pt x="19094" y="4471"/>
                  </a:lnTo>
                  <a:lnTo>
                    <a:pt x="19082" y="4506"/>
                  </a:lnTo>
                  <a:lnTo>
                    <a:pt x="19068" y="4537"/>
                  </a:lnTo>
                  <a:lnTo>
                    <a:pt x="19056" y="4557"/>
                  </a:lnTo>
                  <a:lnTo>
                    <a:pt x="19039" y="4585"/>
                  </a:lnTo>
                  <a:lnTo>
                    <a:pt x="19023" y="4622"/>
                  </a:lnTo>
                  <a:lnTo>
                    <a:pt x="19013" y="4650"/>
                  </a:lnTo>
                  <a:lnTo>
                    <a:pt x="19009" y="4693"/>
                  </a:lnTo>
                  <a:lnTo>
                    <a:pt x="19013" y="4754"/>
                  </a:lnTo>
                  <a:lnTo>
                    <a:pt x="19018" y="4799"/>
                  </a:lnTo>
                  <a:lnTo>
                    <a:pt x="19026" y="4838"/>
                  </a:lnTo>
                  <a:lnTo>
                    <a:pt x="19036" y="4850"/>
                  </a:lnTo>
                  <a:lnTo>
                    <a:pt x="19059" y="4857"/>
                  </a:lnTo>
                  <a:lnTo>
                    <a:pt x="19083" y="4863"/>
                  </a:lnTo>
                  <a:lnTo>
                    <a:pt x="19096" y="4873"/>
                  </a:lnTo>
                  <a:lnTo>
                    <a:pt x="19109" y="4892"/>
                  </a:lnTo>
                  <a:lnTo>
                    <a:pt x="19124" y="4917"/>
                  </a:lnTo>
                  <a:lnTo>
                    <a:pt x="19141" y="4923"/>
                  </a:lnTo>
                  <a:lnTo>
                    <a:pt x="19165" y="4915"/>
                  </a:lnTo>
                  <a:lnTo>
                    <a:pt x="19180" y="4902"/>
                  </a:lnTo>
                  <a:lnTo>
                    <a:pt x="19192" y="4878"/>
                  </a:lnTo>
                  <a:lnTo>
                    <a:pt x="19207" y="4857"/>
                  </a:lnTo>
                  <a:lnTo>
                    <a:pt x="19220" y="4839"/>
                  </a:lnTo>
                  <a:lnTo>
                    <a:pt x="19226" y="4821"/>
                  </a:lnTo>
                  <a:lnTo>
                    <a:pt x="19224" y="4805"/>
                  </a:lnTo>
                  <a:lnTo>
                    <a:pt x="19219" y="4789"/>
                  </a:lnTo>
                  <a:lnTo>
                    <a:pt x="19199" y="4759"/>
                  </a:lnTo>
                  <a:lnTo>
                    <a:pt x="19186" y="4733"/>
                  </a:lnTo>
                  <a:lnTo>
                    <a:pt x="19175" y="4708"/>
                  </a:lnTo>
                  <a:lnTo>
                    <a:pt x="19161" y="4702"/>
                  </a:lnTo>
                  <a:lnTo>
                    <a:pt x="19145" y="4697"/>
                  </a:lnTo>
                  <a:lnTo>
                    <a:pt x="19132" y="4687"/>
                  </a:lnTo>
                  <a:lnTo>
                    <a:pt x="19137" y="4674"/>
                  </a:lnTo>
                  <a:lnTo>
                    <a:pt x="19159" y="4670"/>
                  </a:lnTo>
                  <a:lnTo>
                    <a:pt x="19175" y="4668"/>
                  </a:lnTo>
                  <a:lnTo>
                    <a:pt x="19186" y="4660"/>
                  </a:lnTo>
                  <a:lnTo>
                    <a:pt x="19193" y="4637"/>
                  </a:lnTo>
                  <a:lnTo>
                    <a:pt x="19207" y="4617"/>
                  </a:lnTo>
                  <a:lnTo>
                    <a:pt x="19225" y="4600"/>
                  </a:lnTo>
                  <a:lnTo>
                    <a:pt x="19259" y="4589"/>
                  </a:lnTo>
                  <a:lnTo>
                    <a:pt x="19289" y="4570"/>
                  </a:lnTo>
                  <a:lnTo>
                    <a:pt x="19305" y="4553"/>
                  </a:lnTo>
                  <a:lnTo>
                    <a:pt x="19319" y="4536"/>
                  </a:lnTo>
                  <a:lnTo>
                    <a:pt x="19331" y="4522"/>
                  </a:lnTo>
                  <a:lnTo>
                    <a:pt x="19346" y="4505"/>
                  </a:lnTo>
                  <a:lnTo>
                    <a:pt x="19363" y="4475"/>
                  </a:lnTo>
                  <a:lnTo>
                    <a:pt x="19373" y="4433"/>
                  </a:lnTo>
                  <a:lnTo>
                    <a:pt x="19380" y="4394"/>
                  </a:lnTo>
                  <a:lnTo>
                    <a:pt x="19400" y="4346"/>
                  </a:lnTo>
                  <a:lnTo>
                    <a:pt x="19412" y="4296"/>
                  </a:lnTo>
                  <a:lnTo>
                    <a:pt x="19412" y="4259"/>
                  </a:lnTo>
                  <a:lnTo>
                    <a:pt x="19409" y="4209"/>
                  </a:lnTo>
                  <a:lnTo>
                    <a:pt x="19415" y="4175"/>
                  </a:lnTo>
                  <a:lnTo>
                    <a:pt x="19428" y="4128"/>
                  </a:lnTo>
                  <a:lnTo>
                    <a:pt x="19452" y="4085"/>
                  </a:lnTo>
                  <a:lnTo>
                    <a:pt x="19482" y="4030"/>
                  </a:lnTo>
                  <a:lnTo>
                    <a:pt x="19504" y="4005"/>
                  </a:lnTo>
                  <a:lnTo>
                    <a:pt x="19546" y="3980"/>
                  </a:lnTo>
                  <a:lnTo>
                    <a:pt x="19573" y="3968"/>
                  </a:lnTo>
                  <a:lnTo>
                    <a:pt x="19597" y="3967"/>
                  </a:lnTo>
                  <a:lnTo>
                    <a:pt x="19616" y="3978"/>
                  </a:lnTo>
                  <a:lnTo>
                    <a:pt x="19636" y="3996"/>
                  </a:lnTo>
                  <a:lnTo>
                    <a:pt x="19658" y="3996"/>
                  </a:lnTo>
                  <a:lnTo>
                    <a:pt x="19684" y="3984"/>
                  </a:lnTo>
                  <a:lnTo>
                    <a:pt x="19708" y="3963"/>
                  </a:lnTo>
                  <a:lnTo>
                    <a:pt x="19719" y="3935"/>
                  </a:lnTo>
                  <a:lnTo>
                    <a:pt x="19726" y="3909"/>
                  </a:lnTo>
                  <a:lnTo>
                    <a:pt x="19724" y="3885"/>
                  </a:lnTo>
                  <a:lnTo>
                    <a:pt x="19714" y="3862"/>
                  </a:lnTo>
                  <a:lnTo>
                    <a:pt x="19697" y="3824"/>
                  </a:lnTo>
                  <a:lnTo>
                    <a:pt x="19672" y="3788"/>
                  </a:lnTo>
                  <a:lnTo>
                    <a:pt x="19655" y="3761"/>
                  </a:lnTo>
                  <a:lnTo>
                    <a:pt x="19650" y="3732"/>
                  </a:lnTo>
                  <a:lnTo>
                    <a:pt x="19655" y="3697"/>
                  </a:lnTo>
                  <a:lnTo>
                    <a:pt x="19664" y="3673"/>
                  </a:lnTo>
                  <a:lnTo>
                    <a:pt x="19679" y="3663"/>
                  </a:lnTo>
                  <a:lnTo>
                    <a:pt x="19709" y="3665"/>
                  </a:lnTo>
                  <a:lnTo>
                    <a:pt x="19745" y="3671"/>
                  </a:lnTo>
                  <a:lnTo>
                    <a:pt x="19773" y="3669"/>
                  </a:lnTo>
                  <a:lnTo>
                    <a:pt x="19798" y="3663"/>
                  </a:lnTo>
                  <a:lnTo>
                    <a:pt x="19816" y="3667"/>
                  </a:lnTo>
                  <a:lnTo>
                    <a:pt x="19838" y="3680"/>
                  </a:lnTo>
                  <a:lnTo>
                    <a:pt x="19863" y="3691"/>
                  </a:lnTo>
                  <a:lnTo>
                    <a:pt x="19892" y="3687"/>
                  </a:lnTo>
                  <a:lnTo>
                    <a:pt x="19909" y="3669"/>
                  </a:lnTo>
                  <a:lnTo>
                    <a:pt x="19916" y="3641"/>
                  </a:lnTo>
                  <a:lnTo>
                    <a:pt x="19904" y="3594"/>
                  </a:lnTo>
                  <a:lnTo>
                    <a:pt x="19903" y="3574"/>
                  </a:lnTo>
                  <a:lnTo>
                    <a:pt x="19908" y="3563"/>
                  </a:lnTo>
                  <a:lnTo>
                    <a:pt x="19931" y="3563"/>
                  </a:lnTo>
                  <a:lnTo>
                    <a:pt x="19958" y="3572"/>
                  </a:lnTo>
                  <a:lnTo>
                    <a:pt x="19982" y="3601"/>
                  </a:lnTo>
                  <a:lnTo>
                    <a:pt x="20004" y="3638"/>
                  </a:lnTo>
                  <a:lnTo>
                    <a:pt x="20023" y="3657"/>
                  </a:lnTo>
                  <a:lnTo>
                    <a:pt x="20043" y="3661"/>
                  </a:lnTo>
                  <a:lnTo>
                    <a:pt x="20068" y="3656"/>
                  </a:lnTo>
                  <a:lnTo>
                    <a:pt x="20089" y="3643"/>
                  </a:lnTo>
                  <a:lnTo>
                    <a:pt x="20107" y="3617"/>
                  </a:lnTo>
                  <a:lnTo>
                    <a:pt x="20124" y="3582"/>
                  </a:lnTo>
                  <a:lnTo>
                    <a:pt x="20130" y="3568"/>
                  </a:lnTo>
                  <a:lnTo>
                    <a:pt x="20143" y="3535"/>
                  </a:lnTo>
                  <a:lnTo>
                    <a:pt x="20147" y="3503"/>
                  </a:lnTo>
                  <a:lnTo>
                    <a:pt x="20155" y="3485"/>
                  </a:lnTo>
                  <a:lnTo>
                    <a:pt x="20164" y="3472"/>
                  </a:lnTo>
                  <a:lnTo>
                    <a:pt x="20181" y="3460"/>
                  </a:lnTo>
                  <a:lnTo>
                    <a:pt x="20200" y="3447"/>
                  </a:lnTo>
                  <a:lnTo>
                    <a:pt x="20208" y="3432"/>
                  </a:lnTo>
                  <a:lnTo>
                    <a:pt x="20213" y="3404"/>
                  </a:lnTo>
                  <a:lnTo>
                    <a:pt x="20214" y="3394"/>
                  </a:lnTo>
                  <a:lnTo>
                    <a:pt x="20217" y="3375"/>
                  </a:lnTo>
                  <a:lnTo>
                    <a:pt x="20215" y="3351"/>
                  </a:lnTo>
                  <a:lnTo>
                    <a:pt x="20209" y="3333"/>
                  </a:lnTo>
                  <a:lnTo>
                    <a:pt x="20201" y="3317"/>
                  </a:lnTo>
                  <a:lnTo>
                    <a:pt x="20180" y="3304"/>
                  </a:lnTo>
                  <a:lnTo>
                    <a:pt x="20164" y="3293"/>
                  </a:lnTo>
                  <a:lnTo>
                    <a:pt x="20162" y="3276"/>
                  </a:lnTo>
                  <a:lnTo>
                    <a:pt x="20171" y="3263"/>
                  </a:lnTo>
                  <a:lnTo>
                    <a:pt x="20201" y="3261"/>
                  </a:lnTo>
                  <a:lnTo>
                    <a:pt x="20230" y="3257"/>
                  </a:lnTo>
                  <a:lnTo>
                    <a:pt x="20247" y="3249"/>
                  </a:lnTo>
                  <a:lnTo>
                    <a:pt x="20265" y="3234"/>
                  </a:lnTo>
                  <a:lnTo>
                    <a:pt x="20279" y="3206"/>
                  </a:lnTo>
                  <a:lnTo>
                    <a:pt x="20282" y="3174"/>
                  </a:lnTo>
                  <a:lnTo>
                    <a:pt x="20291" y="3153"/>
                  </a:lnTo>
                  <a:lnTo>
                    <a:pt x="20305" y="3145"/>
                  </a:lnTo>
                  <a:lnTo>
                    <a:pt x="20329" y="3138"/>
                  </a:lnTo>
                  <a:lnTo>
                    <a:pt x="20341" y="3134"/>
                  </a:lnTo>
                  <a:lnTo>
                    <a:pt x="20348" y="3113"/>
                  </a:lnTo>
                  <a:lnTo>
                    <a:pt x="20343" y="3082"/>
                  </a:lnTo>
                  <a:lnTo>
                    <a:pt x="20332" y="3058"/>
                  </a:lnTo>
                  <a:lnTo>
                    <a:pt x="20311" y="3033"/>
                  </a:lnTo>
                  <a:lnTo>
                    <a:pt x="20286" y="3008"/>
                  </a:lnTo>
                  <a:lnTo>
                    <a:pt x="20272" y="2990"/>
                  </a:lnTo>
                  <a:lnTo>
                    <a:pt x="20267" y="2952"/>
                  </a:lnTo>
                  <a:lnTo>
                    <a:pt x="20257" y="2922"/>
                  </a:lnTo>
                  <a:lnTo>
                    <a:pt x="20247" y="2905"/>
                  </a:lnTo>
                  <a:lnTo>
                    <a:pt x="20225" y="2892"/>
                  </a:lnTo>
                  <a:lnTo>
                    <a:pt x="20216" y="2883"/>
                  </a:lnTo>
                  <a:lnTo>
                    <a:pt x="20214" y="2868"/>
                  </a:lnTo>
                  <a:lnTo>
                    <a:pt x="20225" y="2863"/>
                  </a:lnTo>
                  <a:lnTo>
                    <a:pt x="20241" y="2871"/>
                  </a:lnTo>
                  <a:lnTo>
                    <a:pt x="20306" y="2888"/>
                  </a:lnTo>
                  <a:lnTo>
                    <a:pt x="20339" y="2901"/>
                  </a:lnTo>
                  <a:lnTo>
                    <a:pt x="20356" y="2919"/>
                  </a:lnTo>
                  <a:lnTo>
                    <a:pt x="20380" y="2943"/>
                  </a:lnTo>
                  <a:lnTo>
                    <a:pt x="20396" y="2959"/>
                  </a:lnTo>
                  <a:lnTo>
                    <a:pt x="20413" y="2981"/>
                  </a:lnTo>
                  <a:lnTo>
                    <a:pt x="20427" y="2997"/>
                  </a:lnTo>
                  <a:lnTo>
                    <a:pt x="20442" y="3006"/>
                  </a:lnTo>
                  <a:lnTo>
                    <a:pt x="20486" y="3020"/>
                  </a:lnTo>
                  <a:lnTo>
                    <a:pt x="20531" y="3034"/>
                  </a:lnTo>
                  <a:lnTo>
                    <a:pt x="20546" y="3042"/>
                  </a:lnTo>
                  <a:lnTo>
                    <a:pt x="20555" y="3058"/>
                  </a:lnTo>
                  <a:lnTo>
                    <a:pt x="20571" y="3092"/>
                  </a:lnTo>
                  <a:lnTo>
                    <a:pt x="20584" y="3123"/>
                  </a:lnTo>
                  <a:lnTo>
                    <a:pt x="20592" y="3138"/>
                  </a:lnTo>
                  <a:lnTo>
                    <a:pt x="20609" y="3146"/>
                  </a:lnTo>
                  <a:lnTo>
                    <a:pt x="20627" y="3149"/>
                  </a:lnTo>
                  <a:lnTo>
                    <a:pt x="20638" y="3146"/>
                  </a:lnTo>
                  <a:lnTo>
                    <a:pt x="20644" y="3126"/>
                  </a:lnTo>
                  <a:lnTo>
                    <a:pt x="20636" y="3088"/>
                  </a:lnTo>
                  <a:lnTo>
                    <a:pt x="20614" y="3038"/>
                  </a:lnTo>
                  <a:lnTo>
                    <a:pt x="20612" y="3011"/>
                  </a:lnTo>
                  <a:lnTo>
                    <a:pt x="20617" y="2991"/>
                  </a:lnTo>
                  <a:lnTo>
                    <a:pt x="20633" y="2982"/>
                  </a:lnTo>
                  <a:lnTo>
                    <a:pt x="20654" y="2976"/>
                  </a:lnTo>
                  <a:lnTo>
                    <a:pt x="20678" y="2976"/>
                  </a:lnTo>
                  <a:lnTo>
                    <a:pt x="20705" y="2980"/>
                  </a:lnTo>
                  <a:lnTo>
                    <a:pt x="20730" y="2980"/>
                  </a:lnTo>
                  <a:lnTo>
                    <a:pt x="20748" y="2972"/>
                  </a:lnTo>
                  <a:lnTo>
                    <a:pt x="20768" y="2957"/>
                  </a:lnTo>
                  <a:lnTo>
                    <a:pt x="20783" y="2946"/>
                  </a:lnTo>
                  <a:lnTo>
                    <a:pt x="20788" y="2926"/>
                  </a:lnTo>
                  <a:lnTo>
                    <a:pt x="20788" y="2895"/>
                  </a:lnTo>
                  <a:lnTo>
                    <a:pt x="20778" y="2866"/>
                  </a:lnTo>
                  <a:lnTo>
                    <a:pt x="20772" y="2837"/>
                  </a:lnTo>
                  <a:lnTo>
                    <a:pt x="20771" y="2817"/>
                  </a:lnTo>
                  <a:lnTo>
                    <a:pt x="20779" y="2799"/>
                  </a:lnTo>
                  <a:lnTo>
                    <a:pt x="20804" y="2775"/>
                  </a:lnTo>
                  <a:lnTo>
                    <a:pt x="20821" y="2755"/>
                  </a:lnTo>
                  <a:lnTo>
                    <a:pt x="20835" y="2731"/>
                  </a:lnTo>
                  <a:lnTo>
                    <a:pt x="20843" y="2710"/>
                  </a:lnTo>
                  <a:lnTo>
                    <a:pt x="20861" y="2695"/>
                  </a:lnTo>
                  <a:lnTo>
                    <a:pt x="20883" y="2675"/>
                  </a:lnTo>
                  <a:lnTo>
                    <a:pt x="20894" y="2653"/>
                  </a:lnTo>
                  <a:lnTo>
                    <a:pt x="20904" y="2614"/>
                  </a:lnTo>
                  <a:lnTo>
                    <a:pt x="20909" y="2579"/>
                  </a:lnTo>
                  <a:lnTo>
                    <a:pt x="20903" y="2558"/>
                  </a:lnTo>
                  <a:lnTo>
                    <a:pt x="20891" y="2551"/>
                  </a:lnTo>
                  <a:lnTo>
                    <a:pt x="20875" y="2546"/>
                  </a:lnTo>
                  <a:lnTo>
                    <a:pt x="20847" y="2552"/>
                  </a:lnTo>
                  <a:lnTo>
                    <a:pt x="20822" y="2557"/>
                  </a:lnTo>
                  <a:lnTo>
                    <a:pt x="20794" y="2555"/>
                  </a:lnTo>
                  <a:lnTo>
                    <a:pt x="20771" y="2565"/>
                  </a:lnTo>
                  <a:lnTo>
                    <a:pt x="20749" y="2565"/>
                  </a:lnTo>
                  <a:lnTo>
                    <a:pt x="20720" y="2557"/>
                  </a:lnTo>
                  <a:lnTo>
                    <a:pt x="20701" y="2555"/>
                  </a:lnTo>
                  <a:lnTo>
                    <a:pt x="20676" y="2544"/>
                  </a:lnTo>
                  <a:lnTo>
                    <a:pt x="20650" y="2530"/>
                  </a:lnTo>
                  <a:lnTo>
                    <a:pt x="20621" y="2507"/>
                  </a:lnTo>
                  <a:lnTo>
                    <a:pt x="20593" y="2504"/>
                  </a:lnTo>
                  <a:lnTo>
                    <a:pt x="20561" y="2502"/>
                  </a:lnTo>
                  <a:lnTo>
                    <a:pt x="20538" y="2492"/>
                  </a:lnTo>
                  <a:lnTo>
                    <a:pt x="20520" y="2480"/>
                  </a:lnTo>
                  <a:lnTo>
                    <a:pt x="20493" y="2452"/>
                  </a:lnTo>
                  <a:lnTo>
                    <a:pt x="20468" y="2419"/>
                  </a:lnTo>
                  <a:lnTo>
                    <a:pt x="20451" y="2392"/>
                  </a:lnTo>
                  <a:lnTo>
                    <a:pt x="20446" y="2360"/>
                  </a:lnTo>
                  <a:lnTo>
                    <a:pt x="20449" y="2338"/>
                  </a:lnTo>
                  <a:lnTo>
                    <a:pt x="20460" y="2319"/>
                  </a:lnTo>
                  <a:lnTo>
                    <a:pt x="20476" y="2312"/>
                  </a:lnTo>
                  <a:lnTo>
                    <a:pt x="20491" y="2313"/>
                  </a:lnTo>
                  <a:lnTo>
                    <a:pt x="20491" y="2326"/>
                  </a:lnTo>
                  <a:lnTo>
                    <a:pt x="20489" y="2348"/>
                  </a:lnTo>
                  <a:lnTo>
                    <a:pt x="20487" y="2371"/>
                  </a:lnTo>
                  <a:lnTo>
                    <a:pt x="20489" y="2394"/>
                  </a:lnTo>
                  <a:lnTo>
                    <a:pt x="20500" y="2412"/>
                  </a:lnTo>
                  <a:lnTo>
                    <a:pt x="20525" y="2433"/>
                  </a:lnTo>
                  <a:lnTo>
                    <a:pt x="20570" y="2457"/>
                  </a:lnTo>
                  <a:lnTo>
                    <a:pt x="20615" y="2467"/>
                  </a:lnTo>
                  <a:lnTo>
                    <a:pt x="20651" y="2475"/>
                  </a:lnTo>
                  <a:lnTo>
                    <a:pt x="20677" y="2471"/>
                  </a:lnTo>
                  <a:lnTo>
                    <a:pt x="20696" y="2465"/>
                  </a:lnTo>
                  <a:lnTo>
                    <a:pt x="20714" y="2453"/>
                  </a:lnTo>
                  <a:lnTo>
                    <a:pt x="20731" y="2446"/>
                  </a:lnTo>
                  <a:lnTo>
                    <a:pt x="20748" y="2443"/>
                  </a:lnTo>
                  <a:lnTo>
                    <a:pt x="20776" y="2445"/>
                  </a:lnTo>
                  <a:lnTo>
                    <a:pt x="20806" y="2448"/>
                  </a:lnTo>
                  <a:lnTo>
                    <a:pt x="20821" y="2448"/>
                  </a:lnTo>
                  <a:lnTo>
                    <a:pt x="20836" y="2441"/>
                  </a:lnTo>
                  <a:lnTo>
                    <a:pt x="20858" y="2426"/>
                  </a:lnTo>
                  <a:lnTo>
                    <a:pt x="20873" y="2415"/>
                  </a:lnTo>
                  <a:lnTo>
                    <a:pt x="20888" y="2406"/>
                  </a:lnTo>
                  <a:lnTo>
                    <a:pt x="20903" y="2406"/>
                  </a:lnTo>
                  <a:lnTo>
                    <a:pt x="20918" y="2415"/>
                  </a:lnTo>
                  <a:lnTo>
                    <a:pt x="20929" y="2433"/>
                  </a:lnTo>
                  <a:lnTo>
                    <a:pt x="20935" y="2450"/>
                  </a:lnTo>
                  <a:lnTo>
                    <a:pt x="20947" y="2465"/>
                  </a:lnTo>
                  <a:lnTo>
                    <a:pt x="20993" y="2504"/>
                  </a:lnTo>
                  <a:lnTo>
                    <a:pt x="21009" y="2518"/>
                  </a:lnTo>
                  <a:lnTo>
                    <a:pt x="21027" y="2528"/>
                  </a:lnTo>
                  <a:lnTo>
                    <a:pt x="21041" y="2529"/>
                  </a:lnTo>
                  <a:lnTo>
                    <a:pt x="21058" y="2520"/>
                  </a:lnTo>
                  <a:lnTo>
                    <a:pt x="21075" y="2505"/>
                  </a:lnTo>
                  <a:lnTo>
                    <a:pt x="21093" y="2502"/>
                  </a:lnTo>
                  <a:lnTo>
                    <a:pt x="21105" y="2509"/>
                  </a:lnTo>
                  <a:lnTo>
                    <a:pt x="21114" y="2531"/>
                  </a:lnTo>
                  <a:lnTo>
                    <a:pt x="21116" y="2554"/>
                  </a:lnTo>
                  <a:lnTo>
                    <a:pt x="21114" y="2590"/>
                  </a:lnTo>
                  <a:lnTo>
                    <a:pt x="21120" y="2625"/>
                  </a:lnTo>
                  <a:lnTo>
                    <a:pt x="21120" y="2644"/>
                  </a:lnTo>
                  <a:lnTo>
                    <a:pt x="21136" y="2657"/>
                  </a:lnTo>
                  <a:lnTo>
                    <a:pt x="21149" y="2658"/>
                  </a:lnTo>
                  <a:lnTo>
                    <a:pt x="21169" y="2649"/>
                  </a:lnTo>
                  <a:lnTo>
                    <a:pt x="21184" y="2631"/>
                  </a:lnTo>
                  <a:lnTo>
                    <a:pt x="21195" y="2605"/>
                  </a:lnTo>
                  <a:lnTo>
                    <a:pt x="21200" y="2566"/>
                  </a:lnTo>
                  <a:lnTo>
                    <a:pt x="21200" y="2509"/>
                  </a:lnTo>
                  <a:lnTo>
                    <a:pt x="21203" y="2470"/>
                  </a:lnTo>
                  <a:lnTo>
                    <a:pt x="21211" y="2446"/>
                  </a:lnTo>
                  <a:lnTo>
                    <a:pt x="21231" y="2427"/>
                  </a:lnTo>
                  <a:lnTo>
                    <a:pt x="21255" y="2417"/>
                  </a:lnTo>
                  <a:lnTo>
                    <a:pt x="21273" y="2403"/>
                  </a:lnTo>
                  <a:lnTo>
                    <a:pt x="21282" y="2381"/>
                  </a:lnTo>
                  <a:lnTo>
                    <a:pt x="21294" y="2351"/>
                  </a:lnTo>
                  <a:lnTo>
                    <a:pt x="21302" y="2334"/>
                  </a:lnTo>
                  <a:lnTo>
                    <a:pt x="21320" y="2327"/>
                  </a:lnTo>
                  <a:lnTo>
                    <a:pt x="21333" y="2331"/>
                  </a:lnTo>
                  <a:lnTo>
                    <a:pt x="21346" y="2345"/>
                  </a:lnTo>
                  <a:lnTo>
                    <a:pt x="21351" y="2372"/>
                  </a:lnTo>
                  <a:lnTo>
                    <a:pt x="21357" y="2405"/>
                  </a:lnTo>
                  <a:lnTo>
                    <a:pt x="21363" y="2432"/>
                  </a:lnTo>
                  <a:lnTo>
                    <a:pt x="21364" y="2453"/>
                  </a:lnTo>
                  <a:lnTo>
                    <a:pt x="21363" y="2479"/>
                  </a:lnTo>
                  <a:lnTo>
                    <a:pt x="21368" y="2490"/>
                  </a:lnTo>
                  <a:lnTo>
                    <a:pt x="21386" y="2490"/>
                  </a:lnTo>
                  <a:lnTo>
                    <a:pt x="21405" y="2481"/>
                  </a:lnTo>
                  <a:lnTo>
                    <a:pt x="21421" y="2457"/>
                  </a:lnTo>
                  <a:lnTo>
                    <a:pt x="21444" y="2424"/>
                  </a:lnTo>
                  <a:lnTo>
                    <a:pt x="21468" y="2372"/>
                  </a:lnTo>
                  <a:lnTo>
                    <a:pt x="21477" y="2341"/>
                  </a:lnTo>
                  <a:lnTo>
                    <a:pt x="21475" y="2319"/>
                  </a:lnTo>
                  <a:lnTo>
                    <a:pt x="21456" y="2280"/>
                  </a:lnTo>
                  <a:lnTo>
                    <a:pt x="21444" y="2261"/>
                  </a:lnTo>
                  <a:lnTo>
                    <a:pt x="21437" y="2239"/>
                  </a:lnTo>
                  <a:lnTo>
                    <a:pt x="21432" y="2212"/>
                  </a:lnTo>
                  <a:lnTo>
                    <a:pt x="21428" y="2175"/>
                  </a:lnTo>
                  <a:lnTo>
                    <a:pt x="21423" y="2151"/>
                  </a:lnTo>
                  <a:lnTo>
                    <a:pt x="21395" y="2098"/>
                  </a:lnTo>
                  <a:lnTo>
                    <a:pt x="21383" y="2078"/>
                  </a:lnTo>
                  <a:lnTo>
                    <a:pt x="21388" y="2061"/>
                  </a:lnTo>
                  <a:lnTo>
                    <a:pt x="21396" y="2058"/>
                  </a:lnTo>
                  <a:lnTo>
                    <a:pt x="21410" y="2067"/>
                  </a:lnTo>
                  <a:lnTo>
                    <a:pt x="21434" y="2088"/>
                  </a:lnTo>
                  <a:lnTo>
                    <a:pt x="21483" y="2126"/>
                  </a:lnTo>
                  <a:lnTo>
                    <a:pt x="21527" y="2153"/>
                  </a:lnTo>
                  <a:lnTo>
                    <a:pt x="21563" y="2173"/>
                  </a:lnTo>
                  <a:lnTo>
                    <a:pt x="21599" y="2182"/>
                  </a:lnTo>
                  <a:lnTo>
                    <a:pt x="21638" y="2184"/>
                  </a:lnTo>
                  <a:lnTo>
                    <a:pt x="21675" y="2176"/>
                  </a:lnTo>
                  <a:lnTo>
                    <a:pt x="21694" y="2163"/>
                  </a:lnTo>
                  <a:lnTo>
                    <a:pt x="21703" y="2143"/>
                  </a:lnTo>
                  <a:lnTo>
                    <a:pt x="21701" y="2128"/>
                  </a:lnTo>
                  <a:lnTo>
                    <a:pt x="21692" y="2115"/>
                  </a:lnTo>
                  <a:lnTo>
                    <a:pt x="21677" y="2089"/>
                  </a:lnTo>
                  <a:lnTo>
                    <a:pt x="21616" y="2025"/>
                  </a:lnTo>
                  <a:lnTo>
                    <a:pt x="21601" y="2007"/>
                  </a:lnTo>
                  <a:lnTo>
                    <a:pt x="21595" y="1989"/>
                  </a:lnTo>
                  <a:lnTo>
                    <a:pt x="21592" y="1965"/>
                  </a:lnTo>
                  <a:lnTo>
                    <a:pt x="21586" y="1933"/>
                  </a:lnTo>
                  <a:lnTo>
                    <a:pt x="21578" y="1890"/>
                  </a:lnTo>
                  <a:lnTo>
                    <a:pt x="21576" y="1865"/>
                  </a:lnTo>
                  <a:lnTo>
                    <a:pt x="21574" y="1837"/>
                  </a:lnTo>
                  <a:lnTo>
                    <a:pt x="21561" y="1803"/>
                  </a:lnTo>
                  <a:lnTo>
                    <a:pt x="21558" y="1780"/>
                  </a:lnTo>
                  <a:lnTo>
                    <a:pt x="21567" y="1768"/>
                  </a:lnTo>
                  <a:lnTo>
                    <a:pt x="21582" y="1770"/>
                  </a:lnTo>
                  <a:lnTo>
                    <a:pt x="21592" y="1787"/>
                  </a:lnTo>
                  <a:lnTo>
                    <a:pt x="21605" y="1824"/>
                  </a:lnTo>
                  <a:lnTo>
                    <a:pt x="21618" y="1853"/>
                  </a:lnTo>
                  <a:lnTo>
                    <a:pt x="21634" y="1898"/>
                  </a:lnTo>
                  <a:lnTo>
                    <a:pt x="21662" y="1957"/>
                  </a:lnTo>
                  <a:lnTo>
                    <a:pt x="21679" y="1985"/>
                  </a:lnTo>
                  <a:lnTo>
                    <a:pt x="21701" y="1996"/>
                  </a:lnTo>
                  <a:lnTo>
                    <a:pt x="21723" y="2000"/>
                  </a:lnTo>
                  <a:lnTo>
                    <a:pt x="21734" y="1990"/>
                  </a:lnTo>
                  <a:lnTo>
                    <a:pt x="21750" y="1970"/>
                  </a:lnTo>
                  <a:lnTo>
                    <a:pt x="21759" y="1946"/>
                  </a:lnTo>
                  <a:lnTo>
                    <a:pt x="21765" y="1920"/>
                  </a:lnTo>
                  <a:lnTo>
                    <a:pt x="21769" y="1889"/>
                  </a:lnTo>
                  <a:lnTo>
                    <a:pt x="21775" y="1864"/>
                  </a:lnTo>
                  <a:lnTo>
                    <a:pt x="21787" y="1845"/>
                  </a:lnTo>
                  <a:lnTo>
                    <a:pt x="21807" y="1831"/>
                  </a:lnTo>
                  <a:lnTo>
                    <a:pt x="21824" y="1823"/>
                  </a:lnTo>
                  <a:lnTo>
                    <a:pt x="21870" y="1812"/>
                  </a:lnTo>
                  <a:lnTo>
                    <a:pt x="21927" y="1794"/>
                  </a:lnTo>
                  <a:lnTo>
                    <a:pt x="21939" y="1780"/>
                  </a:lnTo>
                  <a:lnTo>
                    <a:pt x="21944" y="1763"/>
                  </a:lnTo>
                  <a:lnTo>
                    <a:pt x="21946" y="1730"/>
                  </a:lnTo>
                  <a:lnTo>
                    <a:pt x="21954" y="1713"/>
                  </a:lnTo>
                  <a:lnTo>
                    <a:pt x="21964" y="1705"/>
                  </a:lnTo>
                  <a:lnTo>
                    <a:pt x="21983" y="1711"/>
                  </a:lnTo>
                  <a:lnTo>
                    <a:pt x="22006" y="1731"/>
                  </a:lnTo>
                  <a:lnTo>
                    <a:pt x="22014" y="1737"/>
                  </a:lnTo>
                  <a:lnTo>
                    <a:pt x="22023" y="1745"/>
                  </a:lnTo>
                  <a:lnTo>
                    <a:pt x="22040" y="1743"/>
                  </a:lnTo>
                  <a:lnTo>
                    <a:pt x="22049" y="1726"/>
                  </a:lnTo>
                  <a:lnTo>
                    <a:pt x="22054" y="1707"/>
                  </a:lnTo>
                  <a:lnTo>
                    <a:pt x="22044" y="1676"/>
                  </a:lnTo>
                  <a:lnTo>
                    <a:pt x="22036" y="1652"/>
                  </a:lnTo>
                  <a:lnTo>
                    <a:pt x="22024" y="1643"/>
                  </a:lnTo>
                  <a:lnTo>
                    <a:pt x="21994" y="1626"/>
                  </a:lnTo>
                  <a:lnTo>
                    <a:pt x="21979" y="1615"/>
                  </a:lnTo>
                  <a:lnTo>
                    <a:pt x="21969" y="1602"/>
                  </a:lnTo>
                  <a:lnTo>
                    <a:pt x="21979" y="1589"/>
                  </a:lnTo>
                  <a:lnTo>
                    <a:pt x="21990" y="1583"/>
                  </a:lnTo>
                  <a:lnTo>
                    <a:pt x="22004" y="1585"/>
                  </a:lnTo>
                  <a:lnTo>
                    <a:pt x="22017" y="1592"/>
                  </a:lnTo>
                  <a:lnTo>
                    <a:pt x="22035" y="1612"/>
                  </a:lnTo>
                  <a:lnTo>
                    <a:pt x="22050" y="1630"/>
                  </a:lnTo>
                  <a:lnTo>
                    <a:pt x="22061" y="1641"/>
                  </a:lnTo>
                  <a:lnTo>
                    <a:pt x="22086" y="1652"/>
                  </a:lnTo>
                  <a:lnTo>
                    <a:pt x="22116" y="1650"/>
                  </a:lnTo>
                  <a:lnTo>
                    <a:pt x="22146" y="1635"/>
                  </a:lnTo>
                  <a:lnTo>
                    <a:pt x="22170" y="1618"/>
                  </a:lnTo>
                  <a:lnTo>
                    <a:pt x="22181" y="1594"/>
                  </a:lnTo>
                  <a:lnTo>
                    <a:pt x="22198" y="1577"/>
                  </a:lnTo>
                  <a:lnTo>
                    <a:pt x="22249" y="1546"/>
                  </a:lnTo>
                  <a:lnTo>
                    <a:pt x="22295" y="1507"/>
                  </a:lnTo>
                  <a:lnTo>
                    <a:pt x="22315" y="1475"/>
                  </a:lnTo>
                  <a:lnTo>
                    <a:pt x="22318" y="1451"/>
                  </a:lnTo>
                  <a:lnTo>
                    <a:pt x="22324" y="1429"/>
                  </a:lnTo>
                  <a:lnTo>
                    <a:pt x="22332" y="1423"/>
                  </a:lnTo>
                  <a:lnTo>
                    <a:pt x="22345" y="1427"/>
                  </a:lnTo>
                  <a:lnTo>
                    <a:pt x="22365" y="1438"/>
                  </a:lnTo>
                  <a:lnTo>
                    <a:pt x="22387" y="1436"/>
                  </a:lnTo>
                  <a:lnTo>
                    <a:pt x="22405" y="1424"/>
                  </a:lnTo>
                  <a:lnTo>
                    <a:pt x="22423" y="1404"/>
                  </a:lnTo>
                  <a:lnTo>
                    <a:pt x="22441" y="1379"/>
                  </a:lnTo>
                  <a:lnTo>
                    <a:pt x="22458" y="1352"/>
                  </a:lnTo>
                  <a:lnTo>
                    <a:pt x="22483" y="1330"/>
                  </a:lnTo>
                  <a:lnTo>
                    <a:pt x="22520" y="1310"/>
                  </a:lnTo>
                  <a:lnTo>
                    <a:pt x="22539" y="1286"/>
                  </a:lnTo>
                  <a:lnTo>
                    <a:pt x="22551" y="1263"/>
                  </a:lnTo>
                  <a:lnTo>
                    <a:pt x="22562" y="1219"/>
                  </a:lnTo>
                  <a:lnTo>
                    <a:pt x="22572" y="1198"/>
                  </a:lnTo>
                  <a:lnTo>
                    <a:pt x="22596" y="1176"/>
                  </a:lnTo>
                  <a:lnTo>
                    <a:pt x="22648" y="1122"/>
                  </a:lnTo>
                  <a:lnTo>
                    <a:pt x="22674" y="1081"/>
                  </a:lnTo>
                  <a:lnTo>
                    <a:pt x="22684" y="1045"/>
                  </a:lnTo>
                  <a:lnTo>
                    <a:pt x="22684" y="1016"/>
                  </a:lnTo>
                  <a:lnTo>
                    <a:pt x="22673" y="981"/>
                  </a:lnTo>
                  <a:lnTo>
                    <a:pt x="22668" y="955"/>
                  </a:lnTo>
                  <a:lnTo>
                    <a:pt x="22671" y="944"/>
                  </a:lnTo>
                  <a:lnTo>
                    <a:pt x="22686" y="941"/>
                  </a:lnTo>
                  <a:lnTo>
                    <a:pt x="22703" y="956"/>
                  </a:lnTo>
                  <a:lnTo>
                    <a:pt x="22736" y="997"/>
                  </a:lnTo>
                  <a:lnTo>
                    <a:pt x="22755" y="1014"/>
                  </a:lnTo>
                  <a:lnTo>
                    <a:pt x="22776" y="1012"/>
                  </a:lnTo>
                  <a:lnTo>
                    <a:pt x="22833" y="962"/>
                  </a:lnTo>
                  <a:lnTo>
                    <a:pt x="22858" y="927"/>
                  </a:lnTo>
                  <a:lnTo>
                    <a:pt x="22872" y="900"/>
                  </a:lnTo>
                  <a:lnTo>
                    <a:pt x="22875" y="876"/>
                  </a:lnTo>
                  <a:lnTo>
                    <a:pt x="22870" y="852"/>
                  </a:lnTo>
                  <a:lnTo>
                    <a:pt x="22836" y="774"/>
                  </a:lnTo>
                  <a:lnTo>
                    <a:pt x="22805" y="681"/>
                  </a:lnTo>
                  <a:lnTo>
                    <a:pt x="22793" y="643"/>
                  </a:lnTo>
                  <a:lnTo>
                    <a:pt x="22780" y="604"/>
                  </a:lnTo>
                  <a:lnTo>
                    <a:pt x="22775" y="574"/>
                  </a:lnTo>
                  <a:lnTo>
                    <a:pt x="22775" y="552"/>
                  </a:lnTo>
                  <a:lnTo>
                    <a:pt x="22781" y="515"/>
                  </a:lnTo>
                  <a:lnTo>
                    <a:pt x="22786" y="475"/>
                  </a:lnTo>
                  <a:lnTo>
                    <a:pt x="22793" y="449"/>
                  </a:lnTo>
                  <a:lnTo>
                    <a:pt x="22791" y="423"/>
                  </a:lnTo>
                  <a:lnTo>
                    <a:pt x="22783" y="399"/>
                  </a:lnTo>
                  <a:lnTo>
                    <a:pt x="22781" y="375"/>
                  </a:lnTo>
                  <a:lnTo>
                    <a:pt x="22787" y="365"/>
                  </a:lnTo>
                  <a:lnTo>
                    <a:pt x="22804" y="360"/>
                  </a:lnTo>
                  <a:lnTo>
                    <a:pt x="22824" y="362"/>
                  </a:lnTo>
                  <a:lnTo>
                    <a:pt x="22835" y="371"/>
                  </a:lnTo>
                  <a:lnTo>
                    <a:pt x="22846" y="404"/>
                  </a:lnTo>
                  <a:lnTo>
                    <a:pt x="22854" y="442"/>
                  </a:lnTo>
                  <a:lnTo>
                    <a:pt x="22865" y="481"/>
                  </a:lnTo>
                  <a:lnTo>
                    <a:pt x="22880" y="531"/>
                  </a:lnTo>
                  <a:lnTo>
                    <a:pt x="22886" y="563"/>
                  </a:lnTo>
                  <a:lnTo>
                    <a:pt x="22894" y="616"/>
                  </a:lnTo>
                  <a:lnTo>
                    <a:pt x="22908" y="663"/>
                  </a:lnTo>
                  <a:lnTo>
                    <a:pt x="22917" y="690"/>
                  </a:lnTo>
                  <a:lnTo>
                    <a:pt x="22937" y="703"/>
                  </a:lnTo>
                  <a:lnTo>
                    <a:pt x="22960" y="713"/>
                  </a:lnTo>
                  <a:lnTo>
                    <a:pt x="22975" y="736"/>
                  </a:lnTo>
                  <a:lnTo>
                    <a:pt x="22991" y="762"/>
                  </a:lnTo>
                  <a:lnTo>
                    <a:pt x="23007" y="779"/>
                  </a:lnTo>
                  <a:lnTo>
                    <a:pt x="23047" y="794"/>
                  </a:lnTo>
                  <a:lnTo>
                    <a:pt x="23075" y="799"/>
                  </a:lnTo>
                  <a:lnTo>
                    <a:pt x="23082" y="801"/>
                  </a:lnTo>
                  <a:lnTo>
                    <a:pt x="23114" y="797"/>
                  </a:lnTo>
                  <a:lnTo>
                    <a:pt x="23149" y="782"/>
                  </a:lnTo>
                  <a:lnTo>
                    <a:pt x="23185" y="758"/>
                  </a:lnTo>
                  <a:lnTo>
                    <a:pt x="23214" y="754"/>
                  </a:lnTo>
                  <a:lnTo>
                    <a:pt x="23239" y="759"/>
                  </a:lnTo>
                  <a:lnTo>
                    <a:pt x="23259" y="775"/>
                  </a:lnTo>
                  <a:lnTo>
                    <a:pt x="23271" y="800"/>
                  </a:lnTo>
                  <a:lnTo>
                    <a:pt x="23287" y="803"/>
                  </a:lnTo>
                  <a:lnTo>
                    <a:pt x="23297" y="790"/>
                  </a:lnTo>
                  <a:lnTo>
                    <a:pt x="23313" y="767"/>
                  </a:lnTo>
                  <a:lnTo>
                    <a:pt x="23327" y="753"/>
                  </a:lnTo>
                  <a:lnTo>
                    <a:pt x="23360" y="740"/>
                  </a:lnTo>
                  <a:lnTo>
                    <a:pt x="23395" y="711"/>
                  </a:lnTo>
                  <a:lnTo>
                    <a:pt x="23430" y="694"/>
                  </a:lnTo>
                  <a:lnTo>
                    <a:pt x="23467" y="692"/>
                  </a:lnTo>
                  <a:lnTo>
                    <a:pt x="23494" y="694"/>
                  </a:lnTo>
                  <a:lnTo>
                    <a:pt x="23512" y="690"/>
                  </a:lnTo>
                  <a:lnTo>
                    <a:pt x="23527" y="670"/>
                  </a:lnTo>
                  <a:lnTo>
                    <a:pt x="23538" y="645"/>
                  </a:lnTo>
                  <a:lnTo>
                    <a:pt x="23544" y="620"/>
                  </a:lnTo>
                  <a:lnTo>
                    <a:pt x="23556" y="595"/>
                  </a:lnTo>
                  <a:lnTo>
                    <a:pt x="23569" y="569"/>
                  </a:lnTo>
                  <a:lnTo>
                    <a:pt x="23588" y="546"/>
                  </a:lnTo>
                  <a:lnTo>
                    <a:pt x="23609" y="523"/>
                  </a:lnTo>
                  <a:lnTo>
                    <a:pt x="23620" y="500"/>
                  </a:lnTo>
                  <a:lnTo>
                    <a:pt x="23636" y="466"/>
                  </a:lnTo>
                  <a:lnTo>
                    <a:pt x="23665" y="426"/>
                  </a:lnTo>
                  <a:lnTo>
                    <a:pt x="23680" y="403"/>
                  </a:lnTo>
                  <a:lnTo>
                    <a:pt x="23694" y="398"/>
                  </a:lnTo>
                  <a:lnTo>
                    <a:pt x="23705" y="408"/>
                  </a:lnTo>
                  <a:lnTo>
                    <a:pt x="23711" y="424"/>
                  </a:lnTo>
                  <a:lnTo>
                    <a:pt x="23707" y="444"/>
                  </a:lnTo>
                  <a:lnTo>
                    <a:pt x="23694" y="476"/>
                  </a:lnTo>
                  <a:lnTo>
                    <a:pt x="23689" y="507"/>
                  </a:lnTo>
                  <a:lnTo>
                    <a:pt x="23689" y="526"/>
                  </a:lnTo>
                  <a:lnTo>
                    <a:pt x="23714" y="549"/>
                  </a:lnTo>
                  <a:lnTo>
                    <a:pt x="23751" y="572"/>
                  </a:lnTo>
                  <a:lnTo>
                    <a:pt x="23789" y="588"/>
                  </a:lnTo>
                  <a:lnTo>
                    <a:pt x="23817" y="590"/>
                  </a:lnTo>
                  <a:lnTo>
                    <a:pt x="23843" y="584"/>
                  </a:lnTo>
                  <a:lnTo>
                    <a:pt x="23865" y="574"/>
                  </a:lnTo>
                  <a:lnTo>
                    <a:pt x="23880" y="574"/>
                  </a:lnTo>
                  <a:lnTo>
                    <a:pt x="23895" y="586"/>
                  </a:lnTo>
                  <a:lnTo>
                    <a:pt x="23905" y="598"/>
                  </a:lnTo>
                  <a:lnTo>
                    <a:pt x="23922" y="601"/>
                  </a:lnTo>
                  <a:lnTo>
                    <a:pt x="23945" y="590"/>
                  </a:lnTo>
                  <a:lnTo>
                    <a:pt x="23970" y="571"/>
                  </a:lnTo>
                  <a:lnTo>
                    <a:pt x="23993" y="547"/>
                  </a:lnTo>
                  <a:lnTo>
                    <a:pt x="24008" y="517"/>
                  </a:lnTo>
                  <a:lnTo>
                    <a:pt x="24018" y="473"/>
                  </a:lnTo>
                  <a:lnTo>
                    <a:pt x="24029" y="419"/>
                  </a:lnTo>
                  <a:lnTo>
                    <a:pt x="24046" y="368"/>
                  </a:lnTo>
                  <a:lnTo>
                    <a:pt x="24059" y="335"/>
                  </a:lnTo>
                  <a:lnTo>
                    <a:pt x="24063" y="300"/>
                  </a:lnTo>
                  <a:lnTo>
                    <a:pt x="24068" y="265"/>
                  </a:lnTo>
                  <a:lnTo>
                    <a:pt x="24077" y="238"/>
                  </a:lnTo>
                  <a:lnTo>
                    <a:pt x="24080" y="217"/>
                  </a:lnTo>
                  <a:lnTo>
                    <a:pt x="24101" y="181"/>
                  </a:lnTo>
                  <a:lnTo>
                    <a:pt x="24121" y="149"/>
                  </a:lnTo>
                  <a:lnTo>
                    <a:pt x="24121" y="145"/>
                  </a:lnTo>
                  <a:lnTo>
                    <a:pt x="24127" y="168"/>
                  </a:lnTo>
                  <a:lnTo>
                    <a:pt x="24125" y="205"/>
                  </a:lnTo>
                  <a:lnTo>
                    <a:pt x="24131" y="235"/>
                  </a:lnTo>
                  <a:lnTo>
                    <a:pt x="24129" y="259"/>
                  </a:lnTo>
                  <a:lnTo>
                    <a:pt x="24119" y="287"/>
                  </a:lnTo>
                  <a:lnTo>
                    <a:pt x="24106" y="341"/>
                  </a:lnTo>
                  <a:lnTo>
                    <a:pt x="24097" y="395"/>
                  </a:lnTo>
                  <a:lnTo>
                    <a:pt x="24090" y="443"/>
                  </a:lnTo>
                  <a:lnTo>
                    <a:pt x="24084" y="506"/>
                  </a:lnTo>
                  <a:lnTo>
                    <a:pt x="24080" y="552"/>
                  </a:lnTo>
                  <a:lnTo>
                    <a:pt x="24076" y="587"/>
                  </a:lnTo>
                  <a:lnTo>
                    <a:pt x="24065" y="610"/>
                  </a:lnTo>
                  <a:lnTo>
                    <a:pt x="24052" y="636"/>
                  </a:lnTo>
                  <a:lnTo>
                    <a:pt x="24028" y="647"/>
                  </a:lnTo>
                  <a:lnTo>
                    <a:pt x="23976" y="675"/>
                  </a:lnTo>
                  <a:lnTo>
                    <a:pt x="23944" y="690"/>
                  </a:lnTo>
                  <a:lnTo>
                    <a:pt x="23918" y="694"/>
                  </a:lnTo>
                  <a:lnTo>
                    <a:pt x="23880" y="698"/>
                  </a:lnTo>
                  <a:lnTo>
                    <a:pt x="23857" y="710"/>
                  </a:lnTo>
                  <a:lnTo>
                    <a:pt x="23831" y="730"/>
                  </a:lnTo>
                  <a:lnTo>
                    <a:pt x="23788" y="764"/>
                  </a:lnTo>
                  <a:lnTo>
                    <a:pt x="23750" y="797"/>
                  </a:lnTo>
                  <a:lnTo>
                    <a:pt x="23733" y="826"/>
                  </a:lnTo>
                  <a:lnTo>
                    <a:pt x="23721" y="858"/>
                  </a:lnTo>
                  <a:lnTo>
                    <a:pt x="23710" y="890"/>
                  </a:lnTo>
                  <a:lnTo>
                    <a:pt x="23704" y="925"/>
                  </a:lnTo>
                  <a:lnTo>
                    <a:pt x="23704" y="954"/>
                  </a:lnTo>
                  <a:lnTo>
                    <a:pt x="23706" y="968"/>
                  </a:lnTo>
                  <a:lnTo>
                    <a:pt x="23717" y="975"/>
                  </a:lnTo>
                  <a:lnTo>
                    <a:pt x="23736" y="975"/>
                  </a:lnTo>
                  <a:lnTo>
                    <a:pt x="23768" y="973"/>
                  </a:lnTo>
                  <a:lnTo>
                    <a:pt x="23800" y="967"/>
                  </a:lnTo>
                  <a:lnTo>
                    <a:pt x="23835" y="961"/>
                  </a:lnTo>
                  <a:lnTo>
                    <a:pt x="23866" y="960"/>
                  </a:lnTo>
                  <a:lnTo>
                    <a:pt x="23894" y="965"/>
                  </a:lnTo>
                  <a:lnTo>
                    <a:pt x="23915" y="977"/>
                  </a:lnTo>
                  <a:lnTo>
                    <a:pt x="23941" y="998"/>
                  </a:lnTo>
                  <a:lnTo>
                    <a:pt x="23978" y="1028"/>
                  </a:lnTo>
                  <a:lnTo>
                    <a:pt x="24015" y="1052"/>
                  </a:lnTo>
                  <a:lnTo>
                    <a:pt x="24045" y="1060"/>
                  </a:lnTo>
                  <a:lnTo>
                    <a:pt x="24071" y="1060"/>
                  </a:lnTo>
                  <a:lnTo>
                    <a:pt x="24095" y="1053"/>
                  </a:lnTo>
                  <a:lnTo>
                    <a:pt x="24123" y="1040"/>
                  </a:lnTo>
                  <a:lnTo>
                    <a:pt x="24152" y="1020"/>
                  </a:lnTo>
                  <a:lnTo>
                    <a:pt x="24190" y="1001"/>
                  </a:lnTo>
                  <a:lnTo>
                    <a:pt x="24222" y="995"/>
                  </a:lnTo>
                  <a:lnTo>
                    <a:pt x="24255" y="990"/>
                  </a:lnTo>
                  <a:lnTo>
                    <a:pt x="24282" y="981"/>
                  </a:lnTo>
                  <a:lnTo>
                    <a:pt x="24318" y="956"/>
                  </a:lnTo>
                  <a:lnTo>
                    <a:pt x="24362" y="943"/>
                  </a:lnTo>
                  <a:lnTo>
                    <a:pt x="24398" y="943"/>
                  </a:lnTo>
                  <a:lnTo>
                    <a:pt x="24428" y="947"/>
                  </a:lnTo>
                  <a:lnTo>
                    <a:pt x="24439" y="956"/>
                  </a:lnTo>
                  <a:lnTo>
                    <a:pt x="24453" y="975"/>
                  </a:lnTo>
                  <a:lnTo>
                    <a:pt x="24477" y="1004"/>
                  </a:lnTo>
                  <a:lnTo>
                    <a:pt x="24497" y="1023"/>
                  </a:lnTo>
                  <a:lnTo>
                    <a:pt x="24513" y="1039"/>
                  </a:lnTo>
                  <a:lnTo>
                    <a:pt x="24533" y="1049"/>
                  </a:lnTo>
                  <a:lnTo>
                    <a:pt x="24558" y="1061"/>
                  </a:lnTo>
                  <a:lnTo>
                    <a:pt x="24573" y="1073"/>
                  </a:lnTo>
                  <a:lnTo>
                    <a:pt x="24579" y="1095"/>
                  </a:lnTo>
                  <a:lnTo>
                    <a:pt x="24585" y="1132"/>
                  </a:lnTo>
                  <a:lnTo>
                    <a:pt x="24585" y="1171"/>
                  </a:lnTo>
                  <a:lnTo>
                    <a:pt x="24582" y="1190"/>
                  </a:lnTo>
                  <a:lnTo>
                    <a:pt x="24578" y="1209"/>
                  </a:lnTo>
                  <a:lnTo>
                    <a:pt x="24563" y="1225"/>
                  </a:lnTo>
                  <a:lnTo>
                    <a:pt x="24502" y="1223"/>
                  </a:lnTo>
                  <a:lnTo>
                    <a:pt x="24422" y="1224"/>
                  </a:lnTo>
                  <a:lnTo>
                    <a:pt x="24336" y="1228"/>
                  </a:lnTo>
                  <a:lnTo>
                    <a:pt x="24281" y="1235"/>
                  </a:lnTo>
                  <a:lnTo>
                    <a:pt x="24254" y="1249"/>
                  </a:lnTo>
                  <a:lnTo>
                    <a:pt x="24231" y="1270"/>
                  </a:lnTo>
                  <a:lnTo>
                    <a:pt x="24222" y="1295"/>
                  </a:lnTo>
                  <a:lnTo>
                    <a:pt x="24203" y="1311"/>
                  </a:lnTo>
                  <a:lnTo>
                    <a:pt x="24180" y="1319"/>
                  </a:lnTo>
                  <a:lnTo>
                    <a:pt x="24160" y="1332"/>
                  </a:lnTo>
                  <a:lnTo>
                    <a:pt x="24152" y="1356"/>
                  </a:lnTo>
                  <a:lnTo>
                    <a:pt x="24139" y="1373"/>
                  </a:lnTo>
                  <a:lnTo>
                    <a:pt x="24126" y="1384"/>
                  </a:lnTo>
                  <a:lnTo>
                    <a:pt x="24104" y="1406"/>
                  </a:lnTo>
                  <a:lnTo>
                    <a:pt x="24089" y="1440"/>
                  </a:lnTo>
                  <a:lnTo>
                    <a:pt x="24058" y="1455"/>
                  </a:lnTo>
                  <a:lnTo>
                    <a:pt x="24015" y="1462"/>
                  </a:lnTo>
                  <a:lnTo>
                    <a:pt x="23972" y="1464"/>
                  </a:lnTo>
                  <a:lnTo>
                    <a:pt x="23943" y="1463"/>
                  </a:lnTo>
                  <a:lnTo>
                    <a:pt x="23916" y="1451"/>
                  </a:lnTo>
                  <a:lnTo>
                    <a:pt x="23876" y="1427"/>
                  </a:lnTo>
                  <a:lnTo>
                    <a:pt x="23847" y="1418"/>
                  </a:lnTo>
                  <a:lnTo>
                    <a:pt x="23817" y="1418"/>
                  </a:lnTo>
                  <a:lnTo>
                    <a:pt x="23789" y="1417"/>
                  </a:lnTo>
                  <a:lnTo>
                    <a:pt x="23777" y="1413"/>
                  </a:lnTo>
                  <a:lnTo>
                    <a:pt x="23763" y="1400"/>
                  </a:lnTo>
                  <a:lnTo>
                    <a:pt x="23747" y="1384"/>
                  </a:lnTo>
                  <a:lnTo>
                    <a:pt x="23728" y="1372"/>
                  </a:lnTo>
                  <a:lnTo>
                    <a:pt x="23681" y="1350"/>
                  </a:lnTo>
                  <a:lnTo>
                    <a:pt x="23573" y="1312"/>
                  </a:lnTo>
                  <a:lnTo>
                    <a:pt x="23484" y="1284"/>
                  </a:lnTo>
                  <a:lnTo>
                    <a:pt x="23433" y="1267"/>
                  </a:lnTo>
                  <a:lnTo>
                    <a:pt x="23378" y="1268"/>
                  </a:lnTo>
                  <a:lnTo>
                    <a:pt x="23348" y="1274"/>
                  </a:lnTo>
                  <a:lnTo>
                    <a:pt x="23312" y="1283"/>
                  </a:lnTo>
                  <a:lnTo>
                    <a:pt x="23300" y="1285"/>
                  </a:lnTo>
                  <a:lnTo>
                    <a:pt x="23257" y="1297"/>
                  </a:lnTo>
                  <a:lnTo>
                    <a:pt x="23215" y="1326"/>
                  </a:lnTo>
                  <a:lnTo>
                    <a:pt x="23178" y="1360"/>
                  </a:lnTo>
                  <a:lnTo>
                    <a:pt x="23148" y="1392"/>
                  </a:lnTo>
                  <a:lnTo>
                    <a:pt x="23133" y="1433"/>
                  </a:lnTo>
                  <a:lnTo>
                    <a:pt x="23123" y="1470"/>
                  </a:lnTo>
                  <a:lnTo>
                    <a:pt x="23121" y="1507"/>
                  </a:lnTo>
                  <a:lnTo>
                    <a:pt x="23116" y="1535"/>
                  </a:lnTo>
                  <a:lnTo>
                    <a:pt x="23105" y="1555"/>
                  </a:lnTo>
                  <a:lnTo>
                    <a:pt x="23088" y="1567"/>
                  </a:lnTo>
                  <a:lnTo>
                    <a:pt x="23070" y="1610"/>
                  </a:lnTo>
                  <a:lnTo>
                    <a:pt x="23059" y="1647"/>
                  </a:lnTo>
                  <a:lnTo>
                    <a:pt x="23052" y="1652"/>
                  </a:lnTo>
                  <a:lnTo>
                    <a:pt x="23036" y="1641"/>
                  </a:lnTo>
                  <a:lnTo>
                    <a:pt x="23013" y="1628"/>
                  </a:lnTo>
                  <a:lnTo>
                    <a:pt x="22985" y="1621"/>
                  </a:lnTo>
                  <a:lnTo>
                    <a:pt x="22968" y="1631"/>
                  </a:lnTo>
                  <a:lnTo>
                    <a:pt x="22948" y="1654"/>
                  </a:lnTo>
                  <a:lnTo>
                    <a:pt x="22927" y="1679"/>
                  </a:lnTo>
                  <a:lnTo>
                    <a:pt x="22906" y="1712"/>
                  </a:lnTo>
                  <a:lnTo>
                    <a:pt x="22824" y="1810"/>
                  </a:lnTo>
                  <a:lnTo>
                    <a:pt x="22777" y="1866"/>
                  </a:lnTo>
                  <a:lnTo>
                    <a:pt x="22756" y="1901"/>
                  </a:lnTo>
                  <a:lnTo>
                    <a:pt x="22726" y="1944"/>
                  </a:lnTo>
                  <a:lnTo>
                    <a:pt x="22715" y="1979"/>
                  </a:lnTo>
                  <a:lnTo>
                    <a:pt x="22695" y="2026"/>
                  </a:lnTo>
                  <a:lnTo>
                    <a:pt x="22686" y="2073"/>
                  </a:lnTo>
                  <a:lnTo>
                    <a:pt x="22678" y="2154"/>
                  </a:lnTo>
                  <a:lnTo>
                    <a:pt x="22675" y="2200"/>
                  </a:lnTo>
                  <a:lnTo>
                    <a:pt x="22687" y="2238"/>
                  </a:lnTo>
                  <a:lnTo>
                    <a:pt x="22705" y="2299"/>
                  </a:lnTo>
                  <a:lnTo>
                    <a:pt x="22715" y="2343"/>
                  </a:lnTo>
                  <a:lnTo>
                    <a:pt x="22726" y="2373"/>
                  </a:lnTo>
                  <a:lnTo>
                    <a:pt x="22746" y="2397"/>
                  </a:lnTo>
                  <a:lnTo>
                    <a:pt x="22767" y="2422"/>
                  </a:lnTo>
                  <a:lnTo>
                    <a:pt x="22783" y="2439"/>
                  </a:lnTo>
                  <a:lnTo>
                    <a:pt x="22793" y="2462"/>
                  </a:lnTo>
                  <a:lnTo>
                    <a:pt x="22791" y="2486"/>
                  </a:lnTo>
                  <a:lnTo>
                    <a:pt x="22781" y="2499"/>
                  </a:lnTo>
                  <a:lnTo>
                    <a:pt x="22755" y="2493"/>
                  </a:lnTo>
                  <a:lnTo>
                    <a:pt x="22698" y="2467"/>
                  </a:lnTo>
                  <a:lnTo>
                    <a:pt x="22648" y="2439"/>
                  </a:lnTo>
                  <a:lnTo>
                    <a:pt x="22631" y="2420"/>
                  </a:lnTo>
                  <a:lnTo>
                    <a:pt x="22606" y="2375"/>
                  </a:lnTo>
                  <a:lnTo>
                    <a:pt x="22567" y="2318"/>
                  </a:lnTo>
                  <a:lnTo>
                    <a:pt x="22517" y="2261"/>
                  </a:lnTo>
                  <a:lnTo>
                    <a:pt x="22488" y="2247"/>
                  </a:lnTo>
                  <a:lnTo>
                    <a:pt x="22457" y="2237"/>
                  </a:lnTo>
                  <a:lnTo>
                    <a:pt x="22433" y="2243"/>
                  </a:lnTo>
                  <a:lnTo>
                    <a:pt x="22395" y="2253"/>
                  </a:lnTo>
                  <a:lnTo>
                    <a:pt x="22373" y="2274"/>
                  </a:lnTo>
                  <a:lnTo>
                    <a:pt x="22349" y="2304"/>
                  </a:lnTo>
                  <a:lnTo>
                    <a:pt x="22329" y="2341"/>
                  </a:lnTo>
                  <a:lnTo>
                    <a:pt x="22322" y="2369"/>
                  </a:lnTo>
                  <a:lnTo>
                    <a:pt x="22323" y="2410"/>
                  </a:lnTo>
                  <a:lnTo>
                    <a:pt x="22340" y="2467"/>
                  </a:lnTo>
                  <a:lnTo>
                    <a:pt x="22382" y="2538"/>
                  </a:lnTo>
                  <a:lnTo>
                    <a:pt x="22428" y="2587"/>
                  </a:lnTo>
                  <a:lnTo>
                    <a:pt x="22445" y="2607"/>
                  </a:lnTo>
                  <a:lnTo>
                    <a:pt x="22455" y="2623"/>
                  </a:lnTo>
                  <a:lnTo>
                    <a:pt x="22457" y="2645"/>
                  </a:lnTo>
                  <a:lnTo>
                    <a:pt x="22458" y="2671"/>
                  </a:lnTo>
                  <a:lnTo>
                    <a:pt x="22443" y="2680"/>
                  </a:lnTo>
                  <a:lnTo>
                    <a:pt x="22399" y="2683"/>
                  </a:lnTo>
                  <a:lnTo>
                    <a:pt x="22345" y="2697"/>
                  </a:lnTo>
                  <a:lnTo>
                    <a:pt x="22284" y="2729"/>
                  </a:lnTo>
                  <a:lnTo>
                    <a:pt x="22197" y="2782"/>
                  </a:lnTo>
                  <a:lnTo>
                    <a:pt x="22141" y="2814"/>
                  </a:lnTo>
                  <a:lnTo>
                    <a:pt x="22021" y="2875"/>
                  </a:lnTo>
                  <a:lnTo>
                    <a:pt x="21975" y="2892"/>
                  </a:lnTo>
                  <a:lnTo>
                    <a:pt x="21925" y="2911"/>
                  </a:lnTo>
                  <a:lnTo>
                    <a:pt x="21891" y="2921"/>
                  </a:lnTo>
                  <a:lnTo>
                    <a:pt x="21881" y="2923"/>
                  </a:lnTo>
                  <a:lnTo>
                    <a:pt x="21849" y="2946"/>
                  </a:lnTo>
                  <a:lnTo>
                    <a:pt x="21835" y="2973"/>
                  </a:lnTo>
                  <a:lnTo>
                    <a:pt x="21822" y="3001"/>
                  </a:lnTo>
                  <a:lnTo>
                    <a:pt x="21807" y="3015"/>
                  </a:lnTo>
                  <a:lnTo>
                    <a:pt x="21786" y="3014"/>
                  </a:lnTo>
                  <a:lnTo>
                    <a:pt x="21768" y="2997"/>
                  </a:lnTo>
                  <a:lnTo>
                    <a:pt x="21736" y="2988"/>
                  </a:lnTo>
                  <a:lnTo>
                    <a:pt x="21704" y="2984"/>
                  </a:lnTo>
                  <a:lnTo>
                    <a:pt x="21682" y="2995"/>
                  </a:lnTo>
                  <a:lnTo>
                    <a:pt x="21670" y="3016"/>
                  </a:lnTo>
                  <a:lnTo>
                    <a:pt x="21663" y="3026"/>
                  </a:lnTo>
                  <a:lnTo>
                    <a:pt x="21635" y="3071"/>
                  </a:lnTo>
                  <a:lnTo>
                    <a:pt x="21617" y="3114"/>
                  </a:lnTo>
                  <a:lnTo>
                    <a:pt x="21615" y="3130"/>
                  </a:lnTo>
                  <a:lnTo>
                    <a:pt x="21608" y="3177"/>
                  </a:lnTo>
                  <a:lnTo>
                    <a:pt x="21596" y="3205"/>
                  </a:lnTo>
                  <a:lnTo>
                    <a:pt x="21569" y="3244"/>
                  </a:lnTo>
                  <a:lnTo>
                    <a:pt x="21541" y="3270"/>
                  </a:lnTo>
                  <a:lnTo>
                    <a:pt x="21497" y="3296"/>
                  </a:lnTo>
                  <a:lnTo>
                    <a:pt x="21439" y="3318"/>
                  </a:lnTo>
                  <a:lnTo>
                    <a:pt x="21404" y="3338"/>
                  </a:lnTo>
                  <a:lnTo>
                    <a:pt x="21361" y="3365"/>
                  </a:lnTo>
                  <a:lnTo>
                    <a:pt x="21321" y="3397"/>
                  </a:lnTo>
                  <a:lnTo>
                    <a:pt x="21242" y="3485"/>
                  </a:lnTo>
                  <a:lnTo>
                    <a:pt x="21230" y="3512"/>
                  </a:lnTo>
                  <a:lnTo>
                    <a:pt x="21227" y="3547"/>
                  </a:lnTo>
                  <a:lnTo>
                    <a:pt x="21231" y="3578"/>
                  </a:lnTo>
                  <a:lnTo>
                    <a:pt x="21231" y="3612"/>
                  </a:lnTo>
                  <a:lnTo>
                    <a:pt x="21218" y="3635"/>
                  </a:lnTo>
                  <a:lnTo>
                    <a:pt x="21194" y="3660"/>
                  </a:lnTo>
                  <a:lnTo>
                    <a:pt x="21172" y="3692"/>
                  </a:lnTo>
                  <a:lnTo>
                    <a:pt x="21148" y="3724"/>
                  </a:lnTo>
                  <a:lnTo>
                    <a:pt x="21134" y="3757"/>
                  </a:lnTo>
                  <a:lnTo>
                    <a:pt x="21132" y="3794"/>
                  </a:lnTo>
                  <a:lnTo>
                    <a:pt x="21140" y="3828"/>
                  </a:lnTo>
                  <a:lnTo>
                    <a:pt x="21136" y="3854"/>
                  </a:lnTo>
                  <a:lnTo>
                    <a:pt x="21126" y="3899"/>
                  </a:lnTo>
                  <a:lnTo>
                    <a:pt x="21115" y="3917"/>
                  </a:lnTo>
                  <a:lnTo>
                    <a:pt x="21096" y="3923"/>
                  </a:lnTo>
                  <a:lnTo>
                    <a:pt x="21064" y="3923"/>
                  </a:lnTo>
                  <a:lnTo>
                    <a:pt x="21046" y="3934"/>
                  </a:lnTo>
                  <a:lnTo>
                    <a:pt x="21027" y="3954"/>
                  </a:lnTo>
                  <a:lnTo>
                    <a:pt x="21022" y="3983"/>
                  </a:lnTo>
                  <a:lnTo>
                    <a:pt x="21020" y="4018"/>
                  </a:lnTo>
                  <a:lnTo>
                    <a:pt x="21019" y="4057"/>
                  </a:lnTo>
                  <a:lnTo>
                    <a:pt x="21008" y="4102"/>
                  </a:lnTo>
                  <a:lnTo>
                    <a:pt x="20997" y="4176"/>
                  </a:lnTo>
                  <a:lnTo>
                    <a:pt x="20990" y="4216"/>
                  </a:lnTo>
                  <a:lnTo>
                    <a:pt x="20977" y="4243"/>
                  </a:lnTo>
                  <a:lnTo>
                    <a:pt x="20946" y="4288"/>
                  </a:lnTo>
                  <a:lnTo>
                    <a:pt x="20920" y="4312"/>
                  </a:lnTo>
                  <a:lnTo>
                    <a:pt x="20896" y="4305"/>
                  </a:lnTo>
                  <a:lnTo>
                    <a:pt x="20870" y="4284"/>
                  </a:lnTo>
                  <a:lnTo>
                    <a:pt x="20843" y="4275"/>
                  </a:lnTo>
                  <a:lnTo>
                    <a:pt x="20813" y="4269"/>
                  </a:lnTo>
                  <a:lnTo>
                    <a:pt x="20785" y="4275"/>
                  </a:lnTo>
                  <a:lnTo>
                    <a:pt x="20770" y="4286"/>
                  </a:lnTo>
                  <a:lnTo>
                    <a:pt x="20758" y="4305"/>
                  </a:lnTo>
                  <a:lnTo>
                    <a:pt x="20752" y="4333"/>
                  </a:lnTo>
                  <a:lnTo>
                    <a:pt x="20748" y="4355"/>
                  </a:lnTo>
                  <a:lnTo>
                    <a:pt x="20742" y="4360"/>
                  </a:lnTo>
                  <a:lnTo>
                    <a:pt x="20728" y="4355"/>
                  </a:lnTo>
                  <a:lnTo>
                    <a:pt x="20710" y="4335"/>
                  </a:lnTo>
                  <a:lnTo>
                    <a:pt x="20688" y="4327"/>
                  </a:lnTo>
                  <a:lnTo>
                    <a:pt x="20665" y="4331"/>
                  </a:lnTo>
                  <a:lnTo>
                    <a:pt x="20640" y="4344"/>
                  </a:lnTo>
                  <a:lnTo>
                    <a:pt x="20621" y="4375"/>
                  </a:lnTo>
                  <a:lnTo>
                    <a:pt x="20608" y="4406"/>
                  </a:lnTo>
                  <a:lnTo>
                    <a:pt x="20590" y="4430"/>
                  </a:lnTo>
                  <a:lnTo>
                    <a:pt x="20578" y="4460"/>
                  </a:lnTo>
                  <a:lnTo>
                    <a:pt x="20573" y="4477"/>
                  </a:lnTo>
                  <a:lnTo>
                    <a:pt x="20558" y="4488"/>
                  </a:lnTo>
                  <a:lnTo>
                    <a:pt x="20530" y="4479"/>
                  </a:lnTo>
                  <a:lnTo>
                    <a:pt x="20505" y="4476"/>
                  </a:lnTo>
                  <a:lnTo>
                    <a:pt x="20477" y="4494"/>
                  </a:lnTo>
                  <a:lnTo>
                    <a:pt x="20428" y="4518"/>
                  </a:lnTo>
                  <a:lnTo>
                    <a:pt x="20399" y="4550"/>
                  </a:lnTo>
                  <a:lnTo>
                    <a:pt x="20366" y="4593"/>
                  </a:lnTo>
                  <a:lnTo>
                    <a:pt x="20348" y="4643"/>
                  </a:lnTo>
                  <a:lnTo>
                    <a:pt x="20344" y="4712"/>
                  </a:lnTo>
                  <a:lnTo>
                    <a:pt x="20330" y="4764"/>
                  </a:lnTo>
                  <a:lnTo>
                    <a:pt x="20305" y="4834"/>
                  </a:lnTo>
                  <a:lnTo>
                    <a:pt x="20280" y="4891"/>
                  </a:lnTo>
                  <a:lnTo>
                    <a:pt x="20272" y="4963"/>
                  </a:lnTo>
                  <a:lnTo>
                    <a:pt x="20261" y="5038"/>
                  </a:lnTo>
                  <a:lnTo>
                    <a:pt x="20248" y="5083"/>
                  </a:lnTo>
                  <a:lnTo>
                    <a:pt x="20230" y="5110"/>
                  </a:lnTo>
                  <a:lnTo>
                    <a:pt x="20200" y="5136"/>
                  </a:lnTo>
                  <a:lnTo>
                    <a:pt x="20192" y="5158"/>
                  </a:lnTo>
                  <a:lnTo>
                    <a:pt x="20184" y="5193"/>
                  </a:lnTo>
                  <a:lnTo>
                    <a:pt x="20180" y="5221"/>
                  </a:lnTo>
                  <a:lnTo>
                    <a:pt x="20188" y="5242"/>
                  </a:lnTo>
                  <a:lnTo>
                    <a:pt x="20200" y="5259"/>
                  </a:lnTo>
                  <a:lnTo>
                    <a:pt x="20226" y="5280"/>
                  </a:lnTo>
                  <a:lnTo>
                    <a:pt x="20243" y="5290"/>
                  </a:lnTo>
                  <a:lnTo>
                    <a:pt x="20255" y="5298"/>
                  </a:lnTo>
                  <a:lnTo>
                    <a:pt x="20259" y="5312"/>
                  </a:lnTo>
                  <a:lnTo>
                    <a:pt x="20251" y="5329"/>
                  </a:lnTo>
                  <a:lnTo>
                    <a:pt x="20243" y="5345"/>
                  </a:lnTo>
                  <a:lnTo>
                    <a:pt x="20243" y="5365"/>
                  </a:lnTo>
                  <a:lnTo>
                    <a:pt x="20248" y="5382"/>
                  </a:lnTo>
                  <a:lnTo>
                    <a:pt x="20261" y="5393"/>
                  </a:lnTo>
                  <a:lnTo>
                    <a:pt x="20312" y="5411"/>
                  </a:lnTo>
                  <a:lnTo>
                    <a:pt x="20362" y="5426"/>
                  </a:lnTo>
                  <a:lnTo>
                    <a:pt x="20398" y="5431"/>
                  </a:lnTo>
                  <a:lnTo>
                    <a:pt x="20424" y="5420"/>
                  </a:lnTo>
                  <a:lnTo>
                    <a:pt x="20442" y="5401"/>
                  </a:lnTo>
                  <a:lnTo>
                    <a:pt x="20456" y="5373"/>
                  </a:lnTo>
                  <a:lnTo>
                    <a:pt x="20467" y="5343"/>
                  </a:lnTo>
                  <a:lnTo>
                    <a:pt x="20472" y="5300"/>
                  </a:lnTo>
                  <a:lnTo>
                    <a:pt x="20479" y="5267"/>
                  </a:lnTo>
                  <a:lnTo>
                    <a:pt x="20484" y="5230"/>
                  </a:lnTo>
                  <a:lnTo>
                    <a:pt x="20488" y="5197"/>
                  </a:lnTo>
                  <a:lnTo>
                    <a:pt x="20504" y="5171"/>
                  </a:lnTo>
                  <a:lnTo>
                    <a:pt x="20523" y="5152"/>
                  </a:lnTo>
                  <a:lnTo>
                    <a:pt x="20553" y="5139"/>
                  </a:lnTo>
                  <a:lnTo>
                    <a:pt x="20600" y="5124"/>
                  </a:lnTo>
                  <a:lnTo>
                    <a:pt x="20621" y="5106"/>
                  </a:lnTo>
                  <a:lnTo>
                    <a:pt x="20628" y="5074"/>
                  </a:lnTo>
                  <a:lnTo>
                    <a:pt x="20621" y="5051"/>
                  </a:lnTo>
                  <a:lnTo>
                    <a:pt x="20604" y="5026"/>
                  </a:lnTo>
                  <a:lnTo>
                    <a:pt x="20585" y="5004"/>
                  </a:lnTo>
                  <a:lnTo>
                    <a:pt x="20565" y="4979"/>
                  </a:lnTo>
                  <a:lnTo>
                    <a:pt x="20556" y="4961"/>
                  </a:lnTo>
                  <a:lnTo>
                    <a:pt x="20551" y="4945"/>
                  </a:lnTo>
                  <a:lnTo>
                    <a:pt x="20562" y="4942"/>
                  </a:lnTo>
                  <a:lnTo>
                    <a:pt x="20601" y="4938"/>
                  </a:lnTo>
                  <a:lnTo>
                    <a:pt x="20643" y="4933"/>
                  </a:lnTo>
                  <a:lnTo>
                    <a:pt x="20663" y="4942"/>
                  </a:lnTo>
                  <a:lnTo>
                    <a:pt x="20665" y="4956"/>
                  </a:lnTo>
                  <a:lnTo>
                    <a:pt x="20650" y="4968"/>
                  </a:lnTo>
                  <a:lnTo>
                    <a:pt x="20630" y="4984"/>
                  </a:lnTo>
                  <a:lnTo>
                    <a:pt x="20628" y="4996"/>
                  </a:lnTo>
                  <a:lnTo>
                    <a:pt x="20646" y="5010"/>
                  </a:lnTo>
                  <a:lnTo>
                    <a:pt x="20679" y="5016"/>
                  </a:lnTo>
                  <a:lnTo>
                    <a:pt x="20711" y="5021"/>
                  </a:lnTo>
                  <a:lnTo>
                    <a:pt x="20731" y="5017"/>
                  </a:lnTo>
                  <a:lnTo>
                    <a:pt x="20754" y="4995"/>
                  </a:lnTo>
                  <a:lnTo>
                    <a:pt x="20782" y="4983"/>
                  </a:lnTo>
                  <a:lnTo>
                    <a:pt x="20797" y="4993"/>
                  </a:lnTo>
                  <a:lnTo>
                    <a:pt x="20800" y="5006"/>
                  </a:lnTo>
                  <a:lnTo>
                    <a:pt x="20794" y="5030"/>
                  </a:lnTo>
                  <a:lnTo>
                    <a:pt x="20767" y="5060"/>
                  </a:lnTo>
                  <a:lnTo>
                    <a:pt x="20736" y="5100"/>
                  </a:lnTo>
                  <a:lnTo>
                    <a:pt x="20705" y="5142"/>
                  </a:lnTo>
                  <a:lnTo>
                    <a:pt x="20682" y="5206"/>
                  </a:lnTo>
                  <a:lnTo>
                    <a:pt x="20661" y="5266"/>
                  </a:lnTo>
                  <a:lnTo>
                    <a:pt x="20646" y="5355"/>
                  </a:lnTo>
                  <a:lnTo>
                    <a:pt x="20630" y="5413"/>
                  </a:lnTo>
                  <a:lnTo>
                    <a:pt x="20619" y="5463"/>
                  </a:lnTo>
                  <a:lnTo>
                    <a:pt x="20601" y="5496"/>
                  </a:lnTo>
                  <a:lnTo>
                    <a:pt x="20573" y="5543"/>
                  </a:lnTo>
                  <a:lnTo>
                    <a:pt x="20553" y="5585"/>
                  </a:lnTo>
                  <a:lnTo>
                    <a:pt x="20528" y="5641"/>
                  </a:lnTo>
                  <a:lnTo>
                    <a:pt x="20489" y="5716"/>
                  </a:lnTo>
                  <a:lnTo>
                    <a:pt x="20468" y="5757"/>
                  </a:lnTo>
                  <a:lnTo>
                    <a:pt x="20449" y="5774"/>
                  </a:lnTo>
                  <a:lnTo>
                    <a:pt x="20418" y="5774"/>
                  </a:lnTo>
                  <a:lnTo>
                    <a:pt x="20390" y="5759"/>
                  </a:lnTo>
                  <a:lnTo>
                    <a:pt x="20335" y="5740"/>
                  </a:lnTo>
                  <a:lnTo>
                    <a:pt x="20306" y="5740"/>
                  </a:lnTo>
                  <a:lnTo>
                    <a:pt x="20257" y="5745"/>
                  </a:lnTo>
                  <a:lnTo>
                    <a:pt x="20223" y="5743"/>
                  </a:lnTo>
                  <a:lnTo>
                    <a:pt x="20192" y="5735"/>
                  </a:lnTo>
                  <a:lnTo>
                    <a:pt x="20173" y="5722"/>
                  </a:lnTo>
                  <a:lnTo>
                    <a:pt x="20171" y="5705"/>
                  </a:lnTo>
                  <a:lnTo>
                    <a:pt x="20185" y="5681"/>
                  </a:lnTo>
                  <a:lnTo>
                    <a:pt x="20219" y="5644"/>
                  </a:lnTo>
                  <a:lnTo>
                    <a:pt x="20256" y="5602"/>
                  </a:lnTo>
                  <a:lnTo>
                    <a:pt x="20285" y="5572"/>
                  </a:lnTo>
                  <a:lnTo>
                    <a:pt x="20294" y="5550"/>
                  </a:lnTo>
                  <a:lnTo>
                    <a:pt x="20302" y="5513"/>
                  </a:lnTo>
                  <a:lnTo>
                    <a:pt x="20300" y="5485"/>
                  </a:lnTo>
                  <a:lnTo>
                    <a:pt x="20294" y="5459"/>
                  </a:lnTo>
                  <a:lnTo>
                    <a:pt x="20280" y="5444"/>
                  </a:lnTo>
                  <a:lnTo>
                    <a:pt x="20252" y="5441"/>
                  </a:lnTo>
                  <a:lnTo>
                    <a:pt x="20207" y="5456"/>
                  </a:lnTo>
                  <a:lnTo>
                    <a:pt x="20119" y="5491"/>
                  </a:lnTo>
                  <a:lnTo>
                    <a:pt x="20081" y="5514"/>
                  </a:lnTo>
                  <a:lnTo>
                    <a:pt x="20051" y="5547"/>
                  </a:lnTo>
                  <a:lnTo>
                    <a:pt x="20023" y="5588"/>
                  </a:lnTo>
                  <a:lnTo>
                    <a:pt x="19989" y="5628"/>
                  </a:lnTo>
                  <a:lnTo>
                    <a:pt x="19939" y="5669"/>
                  </a:lnTo>
                  <a:lnTo>
                    <a:pt x="19857" y="5731"/>
                  </a:lnTo>
                  <a:lnTo>
                    <a:pt x="19779" y="5797"/>
                  </a:lnTo>
                  <a:lnTo>
                    <a:pt x="19704" y="5855"/>
                  </a:lnTo>
                  <a:lnTo>
                    <a:pt x="19647" y="5893"/>
                  </a:lnTo>
                  <a:lnTo>
                    <a:pt x="19619" y="5914"/>
                  </a:lnTo>
                  <a:lnTo>
                    <a:pt x="19581" y="5947"/>
                  </a:lnTo>
                  <a:lnTo>
                    <a:pt x="19525" y="5990"/>
                  </a:lnTo>
                  <a:lnTo>
                    <a:pt x="19439" y="6038"/>
                  </a:lnTo>
                  <a:lnTo>
                    <a:pt x="19380" y="6075"/>
                  </a:lnTo>
                  <a:lnTo>
                    <a:pt x="19313" y="6126"/>
                  </a:lnTo>
                  <a:lnTo>
                    <a:pt x="19260" y="6186"/>
                  </a:lnTo>
                  <a:lnTo>
                    <a:pt x="19238" y="6220"/>
                  </a:lnTo>
                  <a:lnTo>
                    <a:pt x="19225" y="6246"/>
                  </a:lnTo>
                  <a:lnTo>
                    <a:pt x="19223" y="6261"/>
                  </a:lnTo>
                  <a:lnTo>
                    <a:pt x="19227" y="6278"/>
                  </a:lnTo>
                  <a:lnTo>
                    <a:pt x="19237" y="6290"/>
                  </a:lnTo>
                  <a:lnTo>
                    <a:pt x="19253" y="6290"/>
                  </a:lnTo>
                  <a:lnTo>
                    <a:pt x="19272" y="6278"/>
                  </a:lnTo>
                  <a:lnTo>
                    <a:pt x="19299" y="6245"/>
                  </a:lnTo>
                  <a:lnTo>
                    <a:pt x="19320" y="6215"/>
                  </a:lnTo>
                  <a:lnTo>
                    <a:pt x="19339" y="6204"/>
                  </a:lnTo>
                  <a:lnTo>
                    <a:pt x="19364" y="6198"/>
                  </a:lnTo>
                  <a:lnTo>
                    <a:pt x="19391" y="6192"/>
                  </a:lnTo>
                  <a:lnTo>
                    <a:pt x="19421" y="6182"/>
                  </a:lnTo>
                  <a:lnTo>
                    <a:pt x="19444" y="6163"/>
                  </a:lnTo>
                  <a:lnTo>
                    <a:pt x="19467" y="6151"/>
                  </a:lnTo>
                  <a:lnTo>
                    <a:pt x="19491" y="6133"/>
                  </a:lnTo>
                  <a:lnTo>
                    <a:pt x="19512" y="6123"/>
                  </a:lnTo>
                  <a:lnTo>
                    <a:pt x="19535" y="6122"/>
                  </a:lnTo>
                  <a:lnTo>
                    <a:pt x="19557" y="6124"/>
                  </a:lnTo>
                  <a:lnTo>
                    <a:pt x="19571" y="6135"/>
                  </a:lnTo>
                  <a:lnTo>
                    <a:pt x="19576" y="6156"/>
                  </a:lnTo>
                  <a:lnTo>
                    <a:pt x="19586" y="6173"/>
                  </a:lnTo>
                  <a:lnTo>
                    <a:pt x="19596" y="6183"/>
                  </a:lnTo>
                  <a:lnTo>
                    <a:pt x="19613" y="6179"/>
                  </a:lnTo>
                  <a:lnTo>
                    <a:pt x="19630" y="6166"/>
                  </a:lnTo>
                  <a:lnTo>
                    <a:pt x="19642" y="6153"/>
                  </a:lnTo>
                  <a:lnTo>
                    <a:pt x="19657" y="6142"/>
                  </a:lnTo>
                  <a:lnTo>
                    <a:pt x="19680" y="6137"/>
                  </a:lnTo>
                  <a:lnTo>
                    <a:pt x="19706" y="6137"/>
                  </a:lnTo>
                  <a:lnTo>
                    <a:pt x="19730" y="6138"/>
                  </a:lnTo>
                  <a:lnTo>
                    <a:pt x="19755" y="6136"/>
                  </a:lnTo>
                  <a:lnTo>
                    <a:pt x="19776" y="6129"/>
                  </a:lnTo>
                  <a:lnTo>
                    <a:pt x="19805" y="6110"/>
                  </a:lnTo>
                  <a:lnTo>
                    <a:pt x="19820" y="6099"/>
                  </a:lnTo>
                  <a:lnTo>
                    <a:pt x="19830" y="6088"/>
                  </a:lnTo>
                  <a:lnTo>
                    <a:pt x="19830" y="6065"/>
                  </a:lnTo>
                  <a:lnTo>
                    <a:pt x="19828" y="6036"/>
                  </a:lnTo>
                  <a:lnTo>
                    <a:pt x="19838" y="6025"/>
                  </a:lnTo>
                  <a:lnTo>
                    <a:pt x="19869" y="6009"/>
                  </a:lnTo>
                  <a:lnTo>
                    <a:pt x="19902" y="5992"/>
                  </a:lnTo>
                  <a:lnTo>
                    <a:pt x="19918" y="5992"/>
                  </a:lnTo>
                  <a:lnTo>
                    <a:pt x="19937" y="6001"/>
                  </a:lnTo>
                  <a:lnTo>
                    <a:pt x="19954" y="6011"/>
                  </a:lnTo>
                  <a:lnTo>
                    <a:pt x="19966" y="6015"/>
                  </a:lnTo>
                  <a:lnTo>
                    <a:pt x="19982" y="6011"/>
                  </a:lnTo>
                  <a:lnTo>
                    <a:pt x="19991" y="6001"/>
                  </a:lnTo>
                  <a:lnTo>
                    <a:pt x="19997" y="5989"/>
                  </a:lnTo>
                  <a:lnTo>
                    <a:pt x="20007" y="5956"/>
                  </a:lnTo>
                  <a:lnTo>
                    <a:pt x="20011" y="5910"/>
                  </a:lnTo>
                  <a:lnTo>
                    <a:pt x="20029" y="5880"/>
                  </a:lnTo>
                  <a:lnTo>
                    <a:pt x="20051" y="5862"/>
                  </a:lnTo>
                  <a:lnTo>
                    <a:pt x="20078" y="5837"/>
                  </a:lnTo>
                  <a:lnTo>
                    <a:pt x="20121" y="5802"/>
                  </a:lnTo>
                  <a:lnTo>
                    <a:pt x="20156" y="5790"/>
                  </a:lnTo>
                  <a:lnTo>
                    <a:pt x="20200" y="5785"/>
                  </a:lnTo>
                  <a:lnTo>
                    <a:pt x="20256" y="5791"/>
                  </a:lnTo>
                  <a:lnTo>
                    <a:pt x="20325" y="5814"/>
                  </a:lnTo>
                  <a:lnTo>
                    <a:pt x="20368" y="5833"/>
                  </a:lnTo>
                  <a:lnTo>
                    <a:pt x="20384" y="5844"/>
                  </a:lnTo>
                  <a:lnTo>
                    <a:pt x="20406" y="5857"/>
                  </a:lnTo>
                  <a:lnTo>
                    <a:pt x="20434" y="5870"/>
                  </a:lnTo>
                  <a:lnTo>
                    <a:pt x="20458" y="5881"/>
                  </a:lnTo>
                  <a:lnTo>
                    <a:pt x="20496" y="5886"/>
                  </a:lnTo>
                  <a:lnTo>
                    <a:pt x="20521" y="5886"/>
                  </a:lnTo>
                  <a:lnTo>
                    <a:pt x="20559" y="5872"/>
                  </a:lnTo>
                  <a:lnTo>
                    <a:pt x="20593" y="5861"/>
                  </a:lnTo>
                  <a:lnTo>
                    <a:pt x="20621" y="5848"/>
                  </a:lnTo>
                  <a:lnTo>
                    <a:pt x="20647" y="5814"/>
                  </a:lnTo>
                  <a:lnTo>
                    <a:pt x="20672" y="5781"/>
                  </a:lnTo>
                  <a:lnTo>
                    <a:pt x="20689" y="5762"/>
                  </a:lnTo>
                  <a:lnTo>
                    <a:pt x="20713" y="5754"/>
                  </a:lnTo>
                  <a:lnTo>
                    <a:pt x="20737" y="5755"/>
                  </a:lnTo>
                  <a:lnTo>
                    <a:pt x="20755" y="5771"/>
                  </a:lnTo>
                  <a:lnTo>
                    <a:pt x="20766" y="5792"/>
                  </a:lnTo>
                  <a:lnTo>
                    <a:pt x="20784" y="5817"/>
                  </a:lnTo>
                  <a:lnTo>
                    <a:pt x="20810" y="5836"/>
                  </a:lnTo>
                  <a:lnTo>
                    <a:pt x="20830" y="5849"/>
                  </a:lnTo>
                  <a:lnTo>
                    <a:pt x="20863" y="5854"/>
                  </a:lnTo>
                  <a:lnTo>
                    <a:pt x="20886" y="5852"/>
                  </a:lnTo>
                  <a:lnTo>
                    <a:pt x="20909" y="5840"/>
                  </a:lnTo>
                  <a:lnTo>
                    <a:pt x="20920" y="5817"/>
                  </a:lnTo>
                  <a:lnTo>
                    <a:pt x="20916" y="5783"/>
                  </a:lnTo>
                  <a:lnTo>
                    <a:pt x="20918" y="5757"/>
                  </a:lnTo>
                  <a:lnTo>
                    <a:pt x="20919" y="5729"/>
                  </a:lnTo>
                  <a:lnTo>
                    <a:pt x="20933" y="5720"/>
                  </a:lnTo>
                  <a:lnTo>
                    <a:pt x="20951" y="5730"/>
                  </a:lnTo>
                  <a:lnTo>
                    <a:pt x="20963" y="5744"/>
                  </a:lnTo>
                  <a:lnTo>
                    <a:pt x="20978" y="5757"/>
                  </a:lnTo>
                  <a:lnTo>
                    <a:pt x="20991" y="5768"/>
                  </a:lnTo>
                  <a:lnTo>
                    <a:pt x="21004" y="5774"/>
                  </a:lnTo>
                  <a:lnTo>
                    <a:pt x="21015" y="5777"/>
                  </a:lnTo>
                  <a:lnTo>
                    <a:pt x="21101" y="5749"/>
                  </a:lnTo>
                  <a:lnTo>
                    <a:pt x="21127" y="5738"/>
                  </a:lnTo>
                  <a:lnTo>
                    <a:pt x="21159" y="5724"/>
                  </a:lnTo>
                  <a:lnTo>
                    <a:pt x="21182" y="5707"/>
                  </a:lnTo>
                  <a:lnTo>
                    <a:pt x="21200" y="5679"/>
                  </a:lnTo>
                  <a:lnTo>
                    <a:pt x="21223" y="5652"/>
                  </a:lnTo>
                  <a:lnTo>
                    <a:pt x="21250" y="5629"/>
                  </a:lnTo>
                  <a:lnTo>
                    <a:pt x="21278" y="5607"/>
                  </a:lnTo>
                  <a:lnTo>
                    <a:pt x="21313" y="5586"/>
                  </a:lnTo>
                  <a:lnTo>
                    <a:pt x="21360" y="5570"/>
                  </a:lnTo>
                  <a:lnTo>
                    <a:pt x="21397" y="5556"/>
                  </a:lnTo>
                  <a:lnTo>
                    <a:pt x="21421" y="5527"/>
                  </a:lnTo>
                  <a:lnTo>
                    <a:pt x="21446" y="5490"/>
                  </a:lnTo>
                  <a:lnTo>
                    <a:pt x="21460" y="5461"/>
                  </a:lnTo>
                  <a:lnTo>
                    <a:pt x="21478" y="5450"/>
                  </a:lnTo>
                  <a:lnTo>
                    <a:pt x="21500" y="5451"/>
                  </a:lnTo>
                  <a:lnTo>
                    <a:pt x="21514" y="5461"/>
                  </a:lnTo>
                  <a:lnTo>
                    <a:pt x="21528" y="5477"/>
                  </a:lnTo>
                  <a:lnTo>
                    <a:pt x="21554" y="5490"/>
                  </a:lnTo>
                  <a:lnTo>
                    <a:pt x="21580" y="5498"/>
                  </a:lnTo>
                  <a:lnTo>
                    <a:pt x="21604" y="5496"/>
                  </a:lnTo>
                  <a:lnTo>
                    <a:pt x="21632" y="5486"/>
                  </a:lnTo>
                  <a:lnTo>
                    <a:pt x="21685" y="5451"/>
                  </a:lnTo>
                  <a:lnTo>
                    <a:pt x="21727" y="5416"/>
                  </a:lnTo>
                  <a:lnTo>
                    <a:pt x="21737" y="5395"/>
                  </a:lnTo>
                  <a:lnTo>
                    <a:pt x="21748" y="5352"/>
                  </a:lnTo>
                  <a:lnTo>
                    <a:pt x="21752" y="5327"/>
                  </a:lnTo>
                  <a:lnTo>
                    <a:pt x="21754" y="5308"/>
                  </a:lnTo>
                  <a:lnTo>
                    <a:pt x="21766" y="5300"/>
                  </a:lnTo>
                  <a:lnTo>
                    <a:pt x="21777" y="5306"/>
                  </a:lnTo>
                  <a:lnTo>
                    <a:pt x="21794" y="5315"/>
                  </a:lnTo>
                  <a:lnTo>
                    <a:pt x="21813" y="5326"/>
                  </a:lnTo>
                  <a:lnTo>
                    <a:pt x="21842" y="5330"/>
                  </a:lnTo>
                  <a:lnTo>
                    <a:pt x="21910" y="5342"/>
                  </a:lnTo>
                  <a:lnTo>
                    <a:pt x="21974" y="5337"/>
                  </a:lnTo>
                  <a:lnTo>
                    <a:pt x="22017" y="5332"/>
                  </a:lnTo>
                  <a:lnTo>
                    <a:pt x="22051" y="5320"/>
                  </a:lnTo>
                  <a:lnTo>
                    <a:pt x="22079" y="5297"/>
                  </a:lnTo>
                  <a:lnTo>
                    <a:pt x="22101" y="5266"/>
                  </a:lnTo>
                  <a:lnTo>
                    <a:pt x="22127" y="5257"/>
                  </a:lnTo>
                  <a:lnTo>
                    <a:pt x="22154" y="5258"/>
                  </a:lnTo>
                  <a:lnTo>
                    <a:pt x="22196" y="5255"/>
                  </a:lnTo>
                  <a:lnTo>
                    <a:pt x="22225" y="5246"/>
                  </a:lnTo>
                  <a:lnTo>
                    <a:pt x="22292" y="5211"/>
                  </a:lnTo>
                  <a:lnTo>
                    <a:pt x="22383" y="5149"/>
                  </a:lnTo>
                  <a:lnTo>
                    <a:pt x="22467" y="5085"/>
                  </a:lnTo>
                  <a:lnTo>
                    <a:pt x="22503" y="5035"/>
                  </a:lnTo>
                  <a:lnTo>
                    <a:pt x="22548" y="4965"/>
                  </a:lnTo>
                  <a:lnTo>
                    <a:pt x="22570" y="4939"/>
                  </a:lnTo>
                  <a:lnTo>
                    <a:pt x="22601" y="4922"/>
                  </a:lnTo>
                  <a:lnTo>
                    <a:pt x="22662" y="4903"/>
                  </a:lnTo>
                  <a:lnTo>
                    <a:pt x="22730" y="4872"/>
                  </a:lnTo>
                  <a:lnTo>
                    <a:pt x="22798" y="4849"/>
                  </a:lnTo>
                  <a:lnTo>
                    <a:pt x="22857" y="4831"/>
                  </a:lnTo>
                  <a:lnTo>
                    <a:pt x="22891" y="4827"/>
                  </a:lnTo>
                  <a:lnTo>
                    <a:pt x="22935" y="4827"/>
                  </a:lnTo>
                  <a:lnTo>
                    <a:pt x="22975" y="4827"/>
                  </a:lnTo>
                  <a:lnTo>
                    <a:pt x="22997" y="4836"/>
                  </a:lnTo>
                  <a:lnTo>
                    <a:pt x="23010" y="4849"/>
                  </a:lnTo>
                  <a:lnTo>
                    <a:pt x="23016" y="4863"/>
                  </a:lnTo>
                  <a:lnTo>
                    <a:pt x="23018" y="4868"/>
                  </a:lnTo>
                  <a:lnTo>
                    <a:pt x="23009" y="4893"/>
                  </a:lnTo>
                  <a:lnTo>
                    <a:pt x="22975" y="4940"/>
                  </a:lnTo>
                  <a:lnTo>
                    <a:pt x="22930" y="4990"/>
                  </a:lnTo>
                  <a:lnTo>
                    <a:pt x="22906" y="5016"/>
                  </a:lnTo>
                  <a:lnTo>
                    <a:pt x="22896" y="5037"/>
                  </a:lnTo>
                  <a:lnTo>
                    <a:pt x="22894" y="5058"/>
                  </a:lnTo>
                  <a:lnTo>
                    <a:pt x="22902" y="5074"/>
                  </a:lnTo>
                  <a:lnTo>
                    <a:pt x="22913" y="5089"/>
                  </a:lnTo>
                  <a:lnTo>
                    <a:pt x="22927" y="5102"/>
                  </a:lnTo>
                  <a:lnTo>
                    <a:pt x="22939" y="5110"/>
                  </a:lnTo>
                  <a:lnTo>
                    <a:pt x="22947" y="5120"/>
                  </a:lnTo>
                  <a:lnTo>
                    <a:pt x="22950" y="5134"/>
                  </a:lnTo>
                  <a:lnTo>
                    <a:pt x="22942" y="5141"/>
                  </a:lnTo>
                  <a:lnTo>
                    <a:pt x="22919" y="5149"/>
                  </a:lnTo>
                  <a:lnTo>
                    <a:pt x="22879" y="5149"/>
                  </a:lnTo>
                  <a:lnTo>
                    <a:pt x="22841" y="5155"/>
                  </a:lnTo>
                  <a:lnTo>
                    <a:pt x="22811" y="5164"/>
                  </a:lnTo>
                  <a:lnTo>
                    <a:pt x="22792" y="5173"/>
                  </a:lnTo>
                  <a:lnTo>
                    <a:pt x="22761" y="5195"/>
                  </a:lnTo>
                  <a:lnTo>
                    <a:pt x="22718" y="5246"/>
                  </a:lnTo>
                  <a:lnTo>
                    <a:pt x="22696" y="5280"/>
                  </a:lnTo>
                  <a:lnTo>
                    <a:pt x="22668" y="5308"/>
                  </a:lnTo>
                  <a:lnTo>
                    <a:pt x="22633" y="5337"/>
                  </a:lnTo>
                  <a:lnTo>
                    <a:pt x="22601" y="5355"/>
                  </a:lnTo>
                  <a:lnTo>
                    <a:pt x="22575" y="5372"/>
                  </a:lnTo>
                  <a:lnTo>
                    <a:pt x="22558" y="5392"/>
                  </a:lnTo>
                  <a:lnTo>
                    <a:pt x="22554" y="5415"/>
                  </a:lnTo>
                  <a:lnTo>
                    <a:pt x="22557" y="5433"/>
                  </a:lnTo>
                  <a:lnTo>
                    <a:pt x="22561" y="5450"/>
                  </a:lnTo>
                  <a:lnTo>
                    <a:pt x="22575" y="5474"/>
                  </a:lnTo>
                  <a:lnTo>
                    <a:pt x="22592" y="5494"/>
                  </a:lnTo>
                  <a:lnTo>
                    <a:pt x="22613" y="5509"/>
                  </a:lnTo>
                  <a:lnTo>
                    <a:pt x="22633" y="5522"/>
                  </a:lnTo>
                  <a:lnTo>
                    <a:pt x="22663" y="5539"/>
                  </a:lnTo>
                  <a:lnTo>
                    <a:pt x="22687" y="5548"/>
                  </a:lnTo>
                  <a:lnTo>
                    <a:pt x="22718" y="5550"/>
                  </a:lnTo>
                  <a:lnTo>
                    <a:pt x="22805" y="5555"/>
                  </a:lnTo>
                  <a:lnTo>
                    <a:pt x="22872" y="5569"/>
                  </a:lnTo>
                  <a:lnTo>
                    <a:pt x="22955" y="5590"/>
                  </a:lnTo>
                  <a:lnTo>
                    <a:pt x="23050" y="5612"/>
                  </a:lnTo>
                  <a:lnTo>
                    <a:pt x="23106" y="5617"/>
                  </a:lnTo>
                  <a:lnTo>
                    <a:pt x="23146" y="5617"/>
                  </a:lnTo>
                  <a:lnTo>
                    <a:pt x="23170" y="5609"/>
                  </a:lnTo>
                  <a:lnTo>
                    <a:pt x="23196" y="5591"/>
                  </a:lnTo>
                  <a:lnTo>
                    <a:pt x="23223" y="5568"/>
                  </a:lnTo>
                  <a:lnTo>
                    <a:pt x="23251" y="5526"/>
                  </a:lnTo>
                  <a:lnTo>
                    <a:pt x="23274" y="5477"/>
                  </a:lnTo>
                  <a:lnTo>
                    <a:pt x="23313" y="5426"/>
                  </a:lnTo>
                  <a:lnTo>
                    <a:pt x="23338" y="5399"/>
                  </a:lnTo>
                  <a:lnTo>
                    <a:pt x="23358" y="5381"/>
                  </a:lnTo>
                  <a:lnTo>
                    <a:pt x="23370" y="5367"/>
                  </a:lnTo>
                  <a:lnTo>
                    <a:pt x="23382" y="5368"/>
                  </a:lnTo>
                  <a:lnTo>
                    <a:pt x="23388" y="5373"/>
                  </a:lnTo>
                  <a:lnTo>
                    <a:pt x="23386" y="5387"/>
                  </a:lnTo>
                  <a:lnTo>
                    <a:pt x="23381" y="5404"/>
                  </a:lnTo>
                  <a:lnTo>
                    <a:pt x="23372" y="5423"/>
                  </a:lnTo>
                  <a:lnTo>
                    <a:pt x="23360" y="5441"/>
                  </a:lnTo>
                  <a:lnTo>
                    <a:pt x="23355" y="5460"/>
                  </a:lnTo>
                  <a:lnTo>
                    <a:pt x="23366" y="5484"/>
                  </a:lnTo>
                  <a:lnTo>
                    <a:pt x="23376" y="5493"/>
                  </a:lnTo>
                  <a:lnTo>
                    <a:pt x="23392" y="5487"/>
                  </a:lnTo>
                  <a:lnTo>
                    <a:pt x="23412" y="5480"/>
                  </a:lnTo>
                  <a:lnTo>
                    <a:pt x="23435" y="5462"/>
                  </a:lnTo>
                  <a:lnTo>
                    <a:pt x="23456" y="5454"/>
                  </a:lnTo>
                  <a:lnTo>
                    <a:pt x="23473" y="5460"/>
                  </a:lnTo>
                  <a:lnTo>
                    <a:pt x="23477" y="5471"/>
                  </a:lnTo>
                  <a:lnTo>
                    <a:pt x="23465" y="5491"/>
                  </a:lnTo>
                  <a:lnTo>
                    <a:pt x="23446" y="5517"/>
                  </a:lnTo>
                  <a:lnTo>
                    <a:pt x="23417" y="5554"/>
                  </a:lnTo>
                  <a:lnTo>
                    <a:pt x="23387" y="5577"/>
                  </a:lnTo>
                  <a:lnTo>
                    <a:pt x="23351" y="5591"/>
                  </a:lnTo>
                  <a:lnTo>
                    <a:pt x="23328" y="5601"/>
                  </a:lnTo>
                  <a:lnTo>
                    <a:pt x="23312" y="5616"/>
                  </a:lnTo>
                  <a:lnTo>
                    <a:pt x="23293" y="5643"/>
                  </a:lnTo>
                  <a:lnTo>
                    <a:pt x="23281" y="5683"/>
                  </a:lnTo>
                  <a:lnTo>
                    <a:pt x="23277" y="5712"/>
                  </a:lnTo>
                  <a:lnTo>
                    <a:pt x="23289" y="5724"/>
                  </a:lnTo>
                  <a:lnTo>
                    <a:pt x="23319" y="5737"/>
                  </a:lnTo>
                  <a:lnTo>
                    <a:pt x="23348" y="5748"/>
                  </a:lnTo>
                  <a:lnTo>
                    <a:pt x="23370" y="5753"/>
                  </a:lnTo>
                  <a:lnTo>
                    <a:pt x="23385" y="5745"/>
                  </a:lnTo>
                  <a:lnTo>
                    <a:pt x="23402" y="5730"/>
                  </a:lnTo>
                  <a:lnTo>
                    <a:pt x="23429" y="5720"/>
                  </a:lnTo>
                  <a:lnTo>
                    <a:pt x="23452" y="5720"/>
                  </a:lnTo>
                  <a:lnTo>
                    <a:pt x="23466" y="5729"/>
                  </a:lnTo>
                  <a:lnTo>
                    <a:pt x="23472" y="5749"/>
                  </a:lnTo>
                  <a:lnTo>
                    <a:pt x="23484" y="5775"/>
                  </a:lnTo>
                  <a:lnTo>
                    <a:pt x="23501" y="5790"/>
                  </a:lnTo>
                  <a:lnTo>
                    <a:pt x="23581" y="5813"/>
                  </a:lnTo>
                  <a:lnTo>
                    <a:pt x="23632" y="5839"/>
                  </a:lnTo>
                  <a:lnTo>
                    <a:pt x="23646" y="5854"/>
                  </a:lnTo>
                  <a:lnTo>
                    <a:pt x="23650" y="5878"/>
                  </a:lnTo>
                  <a:lnTo>
                    <a:pt x="23640" y="5889"/>
                  </a:lnTo>
                  <a:lnTo>
                    <a:pt x="23625" y="5892"/>
                  </a:lnTo>
                  <a:lnTo>
                    <a:pt x="23610" y="5888"/>
                  </a:lnTo>
                  <a:lnTo>
                    <a:pt x="23592" y="5878"/>
                  </a:lnTo>
                  <a:lnTo>
                    <a:pt x="23568" y="5866"/>
                  </a:lnTo>
                  <a:lnTo>
                    <a:pt x="23520" y="5844"/>
                  </a:lnTo>
                  <a:lnTo>
                    <a:pt x="23489" y="5829"/>
                  </a:lnTo>
                  <a:lnTo>
                    <a:pt x="23461" y="5826"/>
                  </a:lnTo>
                  <a:lnTo>
                    <a:pt x="23438" y="5837"/>
                  </a:lnTo>
                  <a:lnTo>
                    <a:pt x="23411" y="5872"/>
                  </a:lnTo>
                  <a:lnTo>
                    <a:pt x="23392" y="5905"/>
                  </a:lnTo>
                  <a:lnTo>
                    <a:pt x="23380" y="5962"/>
                  </a:lnTo>
                  <a:lnTo>
                    <a:pt x="23371" y="6021"/>
                  </a:lnTo>
                  <a:lnTo>
                    <a:pt x="23370" y="6063"/>
                  </a:lnTo>
                  <a:lnTo>
                    <a:pt x="23378" y="6088"/>
                  </a:lnTo>
                  <a:lnTo>
                    <a:pt x="23391" y="6111"/>
                  </a:lnTo>
                  <a:lnTo>
                    <a:pt x="23411" y="6124"/>
                  </a:lnTo>
                  <a:lnTo>
                    <a:pt x="23446" y="6135"/>
                  </a:lnTo>
                  <a:lnTo>
                    <a:pt x="23485" y="6150"/>
                  </a:lnTo>
                  <a:lnTo>
                    <a:pt x="23526" y="6161"/>
                  </a:lnTo>
                  <a:lnTo>
                    <a:pt x="23548" y="6174"/>
                  </a:lnTo>
                  <a:lnTo>
                    <a:pt x="23560" y="6202"/>
                  </a:lnTo>
                  <a:lnTo>
                    <a:pt x="23560" y="6213"/>
                  </a:lnTo>
                  <a:lnTo>
                    <a:pt x="23543" y="6226"/>
                  </a:lnTo>
                  <a:lnTo>
                    <a:pt x="23503" y="6241"/>
                  </a:lnTo>
                  <a:lnTo>
                    <a:pt x="23459" y="6252"/>
                  </a:lnTo>
                  <a:lnTo>
                    <a:pt x="23427" y="6258"/>
                  </a:lnTo>
                  <a:lnTo>
                    <a:pt x="23412" y="6258"/>
                  </a:lnTo>
                  <a:lnTo>
                    <a:pt x="23389" y="6212"/>
                  </a:lnTo>
                  <a:lnTo>
                    <a:pt x="23370" y="6184"/>
                  </a:lnTo>
                  <a:lnTo>
                    <a:pt x="23349" y="6148"/>
                  </a:lnTo>
                  <a:lnTo>
                    <a:pt x="23319" y="6095"/>
                  </a:lnTo>
                  <a:lnTo>
                    <a:pt x="23313" y="6075"/>
                  </a:lnTo>
                  <a:lnTo>
                    <a:pt x="23319" y="6055"/>
                  </a:lnTo>
                  <a:lnTo>
                    <a:pt x="23337" y="6005"/>
                  </a:lnTo>
                  <a:lnTo>
                    <a:pt x="23337" y="5975"/>
                  </a:lnTo>
                  <a:lnTo>
                    <a:pt x="23331" y="5961"/>
                  </a:lnTo>
                  <a:lnTo>
                    <a:pt x="23314" y="5949"/>
                  </a:lnTo>
                  <a:lnTo>
                    <a:pt x="23259" y="5912"/>
                  </a:lnTo>
                  <a:lnTo>
                    <a:pt x="23199" y="5888"/>
                  </a:lnTo>
                  <a:lnTo>
                    <a:pt x="23161" y="5875"/>
                  </a:lnTo>
                  <a:lnTo>
                    <a:pt x="23144" y="5870"/>
                  </a:lnTo>
                  <a:lnTo>
                    <a:pt x="23125" y="5882"/>
                  </a:lnTo>
                  <a:lnTo>
                    <a:pt x="23116" y="5907"/>
                  </a:lnTo>
                  <a:lnTo>
                    <a:pt x="23104" y="5930"/>
                  </a:lnTo>
                  <a:lnTo>
                    <a:pt x="23088" y="5942"/>
                  </a:lnTo>
                  <a:lnTo>
                    <a:pt x="23072" y="5940"/>
                  </a:lnTo>
                  <a:lnTo>
                    <a:pt x="23058" y="5933"/>
                  </a:lnTo>
                  <a:lnTo>
                    <a:pt x="23047" y="5911"/>
                  </a:lnTo>
                  <a:lnTo>
                    <a:pt x="23043" y="5890"/>
                  </a:lnTo>
                  <a:lnTo>
                    <a:pt x="23030" y="5870"/>
                  </a:lnTo>
                  <a:lnTo>
                    <a:pt x="23022" y="5861"/>
                  </a:lnTo>
                  <a:lnTo>
                    <a:pt x="22992" y="5849"/>
                  </a:lnTo>
                  <a:lnTo>
                    <a:pt x="22971" y="5842"/>
                  </a:lnTo>
                  <a:lnTo>
                    <a:pt x="22935" y="5824"/>
                  </a:lnTo>
                  <a:lnTo>
                    <a:pt x="22902" y="5815"/>
                  </a:lnTo>
                  <a:lnTo>
                    <a:pt x="22867" y="5815"/>
                  </a:lnTo>
                  <a:lnTo>
                    <a:pt x="22843" y="5818"/>
                  </a:lnTo>
                  <a:lnTo>
                    <a:pt x="22827" y="5830"/>
                  </a:lnTo>
                  <a:lnTo>
                    <a:pt x="22825" y="5867"/>
                  </a:lnTo>
                  <a:lnTo>
                    <a:pt x="22825" y="5898"/>
                  </a:lnTo>
                  <a:lnTo>
                    <a:pt x="22810" y="5946"/>
                  </a:lnTo>
                  <a:lnTo>
                    <a:pt x="22790" y="5968"/>
                  </a:lnTo>
                  <a:lnTo>
                    <a:pt x="22776" y="5979"/>
                  </a:lnTo>
                  <a:lnTo>
                    <a:pt x="22763" y="5973"/>
                  </a:lnTo>
                  <a:lnTo>
                    <a:pt x="22762" y="5948"/>
                  </a:lnTo>
                  <a:lnTo>
                    <a:pt x="22770" y="5903"/>
                  </a:lnTo>
                  <a:lnTo>
                    <a:pt x="22759" y="5874"/>
                  </a:lnTo>
                  <a:lnTo>
                    <a:pt x="22742" y="5855"/>
                  </a:lnTo>
                  <a:lnTo>
                    <a:pt x="22713" y="5836"/>
                  </a:lnTo>
                  <a:lnTo>
                    <a:pt x="22671" y="5819"/>
                  </a:lnTo>
                  <a:lnTo>
                    <a:pt x="22606" y="5817"/>
                  </a:lnTo>
                  <a:lnTo>
                    <a:pt x="22541" y="5812"/>
                  </a:lnTo>
                  <a:lnTo>
                    <a:pt x="22493" y="5808"/>
                  </a:lnTo>
                  <a:lnTo>
                    <a:pt x="22467" y="5796"/>
                  </a:lnTo>
                  <a:lnTo>
                    <a:pt x="22401" y="5753"/>
                  </a:lnTo>
                  <a:lnTo>
                    <a:pt x="22363" y="5732"/>
                  </a:lnTo>
                  <a:lnTo>
                    <a:pt x="22328" y="5721"/>
                  </a:lnTo>
                  <a:lnTo>
                    <a:pt x="22300" y="5721"/>
                  </a:lnTo>
                  <a:lnTo>
                    <a:pt x="22278" y="5729"/>
                  </a:lnTo>
                  <a:lnTo>
                    <a:pt x="22264" y="5748"/>
                  </a:lnTo>
                  <a:lnTo>
                    <a:pt x="22251" y="5768"/>
                  </a:lnTo>
                  <a:lnTo>
                    <a:pt x="22254" y="5792"/>
                  </a:lnTo>
                  <a:lnTo>
                    <a:pt x="22264" y="5836"/>
                  </a:lnTo>
                  <a:lnTo>
                    <a:pt x="22277" y="5886"/>
                  </a:lnTo>
                  <a:lnTo>
                    <a:pt x="22295" y="5930"/>
                  </a:lnTo>
                  <a:lnTo>
                    <a:pt x="22310" y="5966"/>
                  </a:lnTo>
                  <a:lnTo>
                    <a:pt x="22330" y="5997"/>
                  </a:lnTo>
                  <a:lnTo>
                    <a:pt x="22349" y="6022"/>
                  </a:lnTo>
                  <a:lnTo>
                    <a:pt x="22375" y="6034"/>
                  </a:lnTo>
                  <a:lnTo>
                    <a:pt x="22421" y="6043"/>
                  </a:lnTo>
                  <a:lnTo>
                    <a:pt x="22444" y="6059"/>
                  </a:lnTo>
                  <a:lnTo>
                    <a:pt x="22463" y="6068"/>
                  </a:lnTo>
                  <a:lnTo>
                    <a:pt x="22473" y="6083"/>
                  </a:lnTo>
                  <a:lnTo>
                    <a:pt x="22474" y="6096"/>
                  </a:lnTo>
                  <a:lnTo>
                    <a:pt x="22454" y="6100"/>
                  </a:lnTo>
                  <a:lnTo>
                    <a:pt x="22421" y="6096"/>
                  </a:lnTo>
                  <a:lnTo>
                    <a:pt x="22365" y="6076"/>
                  </a:lnTo>
                  <a:lnTo>
                    <a:pt x="22331" y="6070"/>
                  </a:lnTo>
                  <a:lnTo>
                    <a:pt x="22295" y="6060"/>
                  </a:lnTo>
                  <a:lnTo>
                    <a:pt x="22275" y="6043"/>
                  </a:lnTo>
                  <a:lnTo>
                    <a:pt x="22255" y="6006"/>
                  </a:lnTo>
                  <a:lnTo>
                    <a:pt x="22245" y="5964"/>
                  </a:lnTo>
                  <a:lnTo>
                    <a:pt x="22225" y="5935"/>
                  </a:lnTo>
                  <a:lnTo>
                    <a:pt x="22194" y="5911"/>
                  </a:lnTo>
                  <a:lnTo>
                    <a:pt x="22169" y="5886"/>
                  </a:lnTo>
                  <a:lnTo>
                    <a:pt x="22159" y="5863"/>
                  </a:lnTo>
                  <a:lnTo>
                    <a:pt x="22138" y="5840"/>
                  </a:lnTo>
                  <a:lnTo>
                    <a:pt x="22096" y="5794"/>
                  </a:lnTo>
                  <a:lnTo>
                    <a:pt x="22039" y="5757"/>
                  </a:lnTo>
                  <a:lnTo>
                    <a:pt x="22006" y="5746"/>
                  </a:lnTo>
                  <a:lnTo>
                    <a:pt x="21965" y="5743"/>
                  </a:lnTo>
                  <a:lnTo>
                    <a:pt x="21907" y="5747"/>
                  </a:lnTo>
                  <a:lnTo>
                    <a:pt x="21839" y="5759"/>
                  </a:lnTo>
                  <a:lnTo>
                    <a:pt x="21749" y="5794"/>
                  </a:lnTo>
                  <a:lnTo>
                    <a:pt x="21673" y="5822"/>
                  </a:lnTo>
                  <a:lnTo>
                    <a:pt x="21636" y="5834"/>
                  </a:lnTo>
                  <a:lnTo>
                    <a:pt x="21617" y="5847"/>
                  </a:lnTo>
                  <a:lnTo>
                    <a:pt x="21536" y="5913"/>
                  </a:lnTo>
                  <a:lnTo>
                    <a:pt x="21500" y="5929"/>
                  </a:lnTo>
                  <a:lnTo>
                    <a:pt x="21458" y="5941"/>
                  </a:lnTo>
                  <a:lnTo>
                    <a:pt x="21407" y="5943"/>
                  </a:lnTo>
                  <a:lnTo>
                    <a:pt x="21366" y="5951"/>
                  </a:lnTo>
                  <a:lnTo>
                    <a:pt x="21347" y="5961"/>
                  </a:lnTo>
                  <a:lnTo>
                    <a:pt x="21327" y="5980"/>
                  </a:lnTo>
                  <a:lnTo>
                    <a:pt x="21323" y="5995"/>
                  </a:lnTo>
                  <a:lnTo>
                    <a:pt x="21328" y="6017"/>
                  </a:lnTo>
                  <a:lnTo>
                    <a:pt x="21334" y="6040"/>
                  </a:lnTo>
                  <a:lnTo>
                    <a:pt x="21352" y="6058"/>
                  </a:lnTo>
                  <a:lnTo>
                    <a:pt x="21408" y="6100"/>
                  </a:lnTo>
                  <a:lnTo>
                    <a:pt x="21471" y="6133"/>
                  </a:lnTo>
                  <a:lnTo>
                    <a:pt x="21527" y="6159"/>
                  </a:lnTo>
                  <a:lnTo>
                    <a:pt x="21556" y="6168"/>
                  </a:lnTo>
                  <a:lnTo>
                    <a:pt x="21597" y="6189"/>
                  </a:lnTo>
                  <a:lnTo>
                    <a:pt x="21644" y="6211"/>
                  </a:lnTo>
                  <a:lnTo>
                    <a:pt x="21709" y="6233"/>
                  </a:lnTo>
                  <a:lnTo>
                    <a:pt x="21753" y="6244"/>
                  </a:lnTo>
                  <a:lnTo>
                    <a:pt x="21776" y="6257"/>
                  </a:lnTo>
                  <a:lnTo>
                    <a:pt x="21785" y="6268"/>
                  </a:lnTo>
                  <a:lnTo>
                    <a:pt x="21780" y="6296"/>
                  </a:lnTo>
                  <a:lnTo>
                    <a:pt x="21774" y="6321"/>
                  </a:lnTo>
                  <a:lnTo>
                    <a:pt x="21780" y="6344"/>
                  </a:lnTo>
                  <a:lnTo>
                    <a:pt x="21794" y="6355"/>
                  </a:lnTo>
                  <a:lnTo>
                    <a:pt x="21856" y="6393"/>
                  </a:lnTo>
                  <a:lnTo>
                    <a:pt x="21892" y="6412"/>
                  </a:lnTo>
                  <a:lnTo>
                    <a:pt x="21913" y="6433"/>
                  </a:lnTo>
                  <a:lnTo>
                    <a:pt x="21931" y="6459"/>
                  </a:lnTo>
                  <a:lnTo>
                    <a:pt x="21953" y="6479"/>
                  </a:lnTo>
                  <a:lnTo>
                    <a:pt x="21992" y="6509"/>
                  </a:lnTo>
                  <a:lnTo>
                    <a:pt x="22060" y="6551"/>
                  </a:lnTo>
                  <a:lnTo>
                    <a:pt x="22138" y="6614"/>
                  </a:lnTo>
                  <a:lnTo>
                    <a:pt x="22201" y="6652"/>
                  </a:lnTo>
                  <a:lnTo>
                    <a:pt x="22228" y="6672"/>
                  </a:lnTo>
                  <a:lnTo>
                    <a:pt x="22243" y="6694"/>
                  </a:lnTo>
                  <a:lnTo>
                    <a:pt x="22267" y="6729"/>
                  </a:lnTo>
                  <a:lnTo>
                    <a:pt x="22285" y="6751"/>
                  </a:lnTo>
                  <a:lnTo>
                    <a:pt x="22298" y="6768"/>
                  </a:lnTo>
                  <a:lnTo>
                    <a:pt x="22319" y="6772"/>
                  </a:lnTo>
                  <a:lnTo>
                    <a:pt x="22368" y="6789"/>
                  </a:lnTo>
                  <a:lnTo>
                    <a:pt x="22440" y="6806"/>
                  </a:lnTo>
                  <a:lnTo>
                    <a:pt x="22493" y="6823"/>
                  </a:lnTo>
                  <a:lnTo>
                    <a:pt x="22524" y="6827"/>
                  </a:lnTo>
                  <a:lnTo>
                    <a:pt x="22540" y="6836"/>
                  </a:lnTo>
                  <a:lnTo>
                    <a:pt x="22550" y="6846"/>
                  </a:lnTo>
                  <a:lnTo>
                    <a:pt x="22554" y="6873"/>
                  </a:lnTo>
                  <a:lnTo>
                    <a:pt x="22550" y="6898"/>
                  </a:lnTo>
                  <a:lnTo>
                    <a:pt x="22543" y="6917"/>
                  </a:lnTo>
                  <a:lnTo>
                    <a:pt x="22526" y="6931"/>
                  </a:lnTo>
                  <a:lnTo>
                    <a:pt x="22501" y="6922"/>
                  </a:lnTo>
                  <a:lnTo>
                    <a:pt x="22440" y="6906"/>
                  </a:lnTo>
                  <a:lnTo>
                    <a:pt x="22418" y="6898"/>
                  </a:lnTo>
                  <a:lnTo>
                    <a:pt x="22366" y="6881"/>
                  </a:lnTo>
                  <a:lnTo>
                    <a:pt x="22268" y="6845"/>
                  </a:lnTo>
                  <a:lnTo>
                    <a:pt x="22203" y="6806"/>
                  </a:lnTo>
                  <a:lnTo>
                    <a:pt x="22175" y="6776"/>
                  </a:lnTo>
                  <a:lnTo>
                    <a:pt x="22156" y="6736"/>
                  </a:lnTo>
                  <a:lnTo>
                    <a:pt x="22133" y="6718"/>
                  </a:lnTo>
                  <a:lnTo>
                    <a:pt x="22112" y="6704"/>
                  </a:lnTo>
                  <a:lnTo>
                    <a:pt x="22093" y="6701"/>
                  </a:lnTo>
                  <a:lnTo>
                    <a:pt x="22077" y="6704"/>
                  </a:lnTo>
                  <a:lnTo>
                    <a:pt x="22063" y="6723"/>
                  </a:lnTo>
                  <a:lnTo>
                    <a:pt x="22049" y="6771"/>
                  </a:lnTo>
                  <a:lnTo>
                    <a:pt x="22036" y="6790"/>
                  </a:lnTo>
                  <a:lnTo>
                    <a:pt x="22022" y="6792"/>
                  </a:lnTo>
                  <a:lnTo>
                    <a:pt x="21999" y="6787"/>
                  </a:lnTo>
                  <a:lnTo>
                    <a:pt x="21988" y="6767"/>
                  </a:lnTo>
                  <a:lnTo>
                    <a:pt x="21984" y="6743"/>
                  </a:lnTo>
                  <a:lnTo>
                    <a:pt x="21974" y="6704"/>
                  </a:lnTo>
                  <a:lnTo>
                    <a:pt x="21967" y="6670"/>
                  </a:lnTo>
                  <a:lnTo>
                    <a:pt x="21957" y="6655"/>
                  </a:lnTo>
                  <a:lnTo>
                    <a:pt x="21928" y="6632"/>
                  </a:lnTo>
                  <a:lnTo>
                    <a:pt x="21874" y="6602"/>
                  </a:lnTo>
                  <a:lnTo>
                    <a:pt x="21811" y="6579"/>
                  </a:lnTo>
                  <a:lnTo>
                    <a:pt x="21755" y="6552"/>
                  </a:lnTo>
                  <a:lnTo>
                    <a:pt x="21720" y="6512"/>
                  </a:lnTo>
                  <a:lnTo>
                    <a:pt x="21702" y="6476"/>
                  </a:lnTo>
                  <a:lnTo>
                    <a:pt x="21684" y="6455"/>
                  </a:lnTo>
                  <a:lnTo>
                    <a:pt x="21659" y="6445"/>
                  </a:lnTo>
                  <a:lnTo>
                    <a:pt x="21620" y="6433"/>
                  </a:lnTo>
                  <a:lnTo>
                    <a:pt x="21577" y="6432"/>
                  </a:lnTo>
                  <a:lnTo>
                    <a:pt x="21535" y="6425"/>
                  </a:lnTo>
                  <a:lnTo>
                    <a:pt x="21513" y="6407"/>
                  </a:lnTo>
                  <a:lnTo>
                    <a:pt x="21486" y="6390"/>
                  </a:lnTo>
                  <a:lnTo>
                    <a:pt x="21453" y="6370"/>
                  </a:lnTo>
                  <a:lnTo>
                    <a:pt x="21423" y="6360"/>
                  </a:lnTo>
                  <a:lnTo>
                    <a:pt x="21394" y="6354"/>
                  </a:lnTo>
                  <a:lnTo>
                    <a:pt x="21359" y="6355"/>
                  </a:lnTo>
                  <a:lnTo>
                    <a:pt x="21334" y="6375"/>
                  </a:lnTo>
                  <a:lnTo>
                    <a:pt x="21305" y="6404"/>
                  </a:lnTo>
                  <a:lnTo>
                    <a:pt x="21307" y="6430"/>
                  </a:lnTo>
                  <a:lnTo>
                    <a:pt x="21306" y="6472"/>
                  </a:lnTo>
                  <a:lnTo>
                    <a:pt x="21318" y="6554"/>
                  </a:lnTo>
                  <a:lnTo>
                    <a:pt x="21311" y="6610"/>
                  </a:lnTo>
                  <a:lnTo>
                    <a:pt x="21303" y="6652"/>
                  </a:lnTo>
                  <a:lnTo>
                    <a:pt x="21290" y="6665"/>
                  </a:lnTo>
                  <a:lnTo>
                    <a:pt x="21272" y="6664"/>
                  </a:lnTo>
                  <a:lnTo>
                    <a:pt x="21255" y="6645"/>
                  </a:lnTo>
                  <a:lnTo>
                    <a:pt x="21248" y="6619"/>
                  </a:lnTo>
                  <a:lnTo>
                    <a:pt x="21244" y="6571"/>
                  </a:lnTo>
                  <a:lnTo>
                    <a:pt x="21234" y="6500"/>
                  </a:lnTo>
                  <a:lnTo>
                    <a:pt x="21219" y="6454"/>
                  </a:lnTo>
                  <a:lnTo>
                    <a:pt x="21195" y="6395"/>
                  </a:lnTo>
                  <a:lnTo>
                    <a:pt x="21155" y="6340"/>
                  </a:lnTo>
                  <a:lnTo>
                    <a:pt x="21136" y="6298"/>
                  </a:lnTo>
                  <a:lnTo>
                    <a:pt x="21119" y="6275"/>
                  </a:lnTo>
                  <a:lnTo>
                    <a:pt x="21098" y="6260"/>
                  </a:lnTo>
                  <a:lnTo>
                    <a:pt x="21072" y="6252"/>
                  </a:lnTo>
                  <a:lnTo>
                    <a:pt x="21014" y="6255"/>
                  </a:lnTo>
                  <a:lnTo>
                    <a:pt x="20981" y="6255"/>
                  </a:lnTo>
                  <a:lnTo>
                    <a:pt x="20950" y="6247"/>
                  </a:lnTo>
                  <a:lnTo>
                    <a:pt x="20911" y="6231"/>
                  </a:lnTo>
                  <a:lnTo>
                    <a:pt x="20877" y="6222"/>
                  </a:lnTo>
                  <a:lnTo>
                    <a:pt x="20849" y="6216"/>
                  </a:lnTo>
                  <a:lnTo>
                    <a:pt x="20821" y="6215"/>
                  </a:lnTo>
                  <a:lnTo>
                    <a:pt x="20792" y="6222"/>
                  </a:lnTo>
                  <a:lnTo>
                    <a:pt x="20773" y="6244"/>
                  </a:lnTo>
                  <a:lnTo>
                    <a:pt x="20753" y="6256"/>
                  </a:lnTo>
                  <a:lnTo>
                    <a:pt x="20720" y="6265"/>
                  </a:lnTo>
                  <a:lnTo>
                    <a:pt x="20656" y="6273"/>
                  </a:lnTo>
                  <a:lnTo>
                    <a:pt x="20624" y="6282"/>
                  </a:lnTo>
                  <a:lnTo>
                    <a:pt x="20596" y="6297"/>
                  </a:lnTo>
                  <a:lnTo>
                    <a:pt x="20592" y="6301"/>
                  </a:lnTo>
                  <a:lnTo>
                    <a:pt x="20553" y="6338"/>
                  </a:lnTo>
                  <a:lnTo>
                    <a:pt x="20496" y="6389"/>
                  </a:lnTo>
                  <a:lnTo>
                    <a:pt x="20471" y="6412"/>
                  </a:lnTo>
                  <a:lnTo>
                    <a:pt x="20459" y="6432"/>
                  </a:lnTo>
                  <a:lnTo>
                    <a:pt x="20457" y="6450"/>
                  </a:lnTo>
                  <a:lnTo>
                    <a:pt x="20458" y="6474"/>
                  </a:lnTo>
                  <a:lnTo>
                    <a:pt x="20460" y="6493"/>
                  </a:lnTo>
                  <a:lnTo>
                    <a:pt x="20464" y="6511"/>
                  </a:lnTo>
                  <a:lnTo>
                    <a:pt x="20464" y="6525"/>
                  </a:lnTo>
                  <a:lnTo>
                    <a:pt x="20451" y="6530"/>
                  </a:lnTo>
                  <a:lnTo>
                    <a:pt x="20426" y="6513"/>
                  </a:lnTo>
                  <a:lnTo>
                    <a:pt x="20390" y="6494"/>
                  </a:lnTo>
                  <a:lnTo>
                    <a:pt x="20361" y="6492"/>
                  </a:lnTo>
                  <a:lnTo>
                    <a:pt x="20320" y="6489"/>
                  </a:lnTo>
                  <a:lnTo>
                    <a:pt x="20296" y="6503"/>
                  </a:lnTo>
                  <a:lnTo>
                    <a:pt x="20282" y="6527"/>
                  </a:lnTo>
                  <a:lnTo>
                    <a:pt x="20273" y="6581"/>
                  </a:lnTo>
                  <a:lnTo>
                    <a:pt x="20266" y="6626"/>
                  </a:lnTo>
                  <a:lnTo>
                    <a:pt x="20268" y="6650"/>
                  </a:lnTo>
                  <a:lnTo>
                    <a:pt x="20279" y="6679"/>
                  </a:lnTo>
                  <a:lnTo>
                    <a:pt x="20286" y="6718"/>
                  </a:lnTo>
                  <a:lnTo>
                    <a:pt x="20296" y="6797"/>
                  </a:lnTo>
                  <a:lnTo>
                    <a:pt x="20304" y="6869"/>
                  </a:lnTo>
                  <a:lnTo>
                    <a:pt x="20311" y="6894"/>
                  </a:lnTo>
                  <a:lnTo>
                    <a:pt x="20323" y="6918"/>
                  </a:lnTo>
                  <a:lnTo>
                    <a:pt x="20338" y="6931"/>
                  </a:lnTo>
                  <a:lnTo>
                    <a:pt x="20360" y="6941"/>
                  </a:lnTo>
                  <a:lnTo>
                    <a:pt x="20380" y="6951"/>
                  </a:lnTo>
                  <a:lnTo>
                    <a:pt x="20395" y="6966"/>
                  </a:lnTo>
                  <a:lnTo>
                    <a:pt x="20411" y="6976"/>
                  </a:lnTo>
                  <a:lnTo>
                    <a:pt x="20421" y="6991"/>
                  </a:lnTo>
                  <a:lnTo>
                    <a:pt x="20425" y="7007"/>
                  </a:lnTo>
                  <a:lnTo>
                    <a:pt x="20424" y="7009"/>
                  </a:lnTo>
                  <a:lnTo>
                    <a:pt x="20417" y="7021"/>
                  </a:lnTo>
                  <a:lnTo>
                    <a:pt x="20397" y="7029"/>
                  </a:lnTo>
                  <a:lnTo>
                    <a:pt x="20371" y="7040"/>
                  </a:lnTo>
                  <a:lnTo>
                    <a:pt x="20337" y="7056"/>
                  </a:lnTo>
                  <a:lnTo>
                    <a:pt x="20311" y="7060"/>
                  </a:lnTo>
                  <a:lnTo>
                    <a:pt x="20267" y="7053"/>
                  </a:lnTo>
                  <a:lnTo>
                    <a:pt x="20231" y="7031"/>
                  </a:lnTo>
                  <a:lnTo>
                    <a:pt x="20199" y="7003"/>
                  </a:lnTo>
                  <a:lnTo>
                    <a:pt x="20176" y="6974"/>
                  </a:lnTo>
                  <a:lnTo>
                    <a:pt x="20138" y="6929"/>
                  </a:lnTo>
                  <a:lnTo>
                    <a:pt x="20110" y="6900"/>
                  </a:lnTo>
                  <a:lnTo>
                    <a:pt x="20091" y="6849"/>
                  </a:lnTo>
                  <a:lnTo>
                    <a:pt x="20063" y="6763"/>
                  </a:lnTo>
                  <a:lnTo>
                    <a:pt x="20046" y="6693"/>
                  </a:lnTo>
                  <a:lnTo>
                    <a:pt x="20041" y="6652"/>
                  </a:lnTo>
                  <a:lnTo>
                    <a:pt x="20034" y="6632"/>
                  </a:lnTo>
                  <a:lnTo>
                    <a:pt x="20012" y="6619"/>
                  </a:lnTo>
                  <a:lnTo>
                    <a:pt x="19981" y="6621"/>
                  </a:lnTo>
                  <a:lnTo>
                    <a:pt x="19955" y="6637"/>
                  </a:lnTo>
                  <a:lnTo>
                    <a:pt x="19926" y="6666"/>
                  </a:lnTo>
                  <a:lnTo>
                    <a:pt x="19895" y="6696"/>
                  </a:lnTo>
                  <a:lnTo>
                    <a:pt x="19870" y="6705"/>
                  </a:lnTo>
                  <a:lnTo>
                    <a:pt x="19851" y="6719"/>
                  </a:lnTo>
                  <a:lnTo>
                    <a:pt x="19848" y="6733"/>
                  </a:lnTo>
                  <a:lnTo>
                    <a:pt x="19854" y="6752"/>
                  </a:lnTo>
                  <a:lnTo>
                    <a:pt x="19865" y="6765"/>
                  </a:lnTo>
                  <a:lnTo>
                    <a:pt x="19868" y="6781"/>
                  </a:lnTo>
                  <a:lnTo>
                    <a:pt x="19847" y="6796"/>
                  </a:lnTo>
                  <a:lnTo>
                    <a:pt x="19812" y="6810"/>
                  </a:lnTo>
                  <a:lnTo>
                    <a:pt x="19801" y="6828"/>
                  </a:lnTo>
                  <a:lnTo>
                    <a:pt x="19805" y="6848"/>
                  </a:lnTo>
                  <a:lnTo>
                    <a:pt x="19810" y="6876"/>
                  </a:lnTo>
                  <a:lnTo>
                    <a:pt x="19814" y="6895"/>
                  </a:lnTo>
                  <a:lnTo>
                    <a:pt x="19810" y="6913"/>
                  </a:lnTo>
                  <a:lnTo>
                    <a:pt x="19795" y="6911"/>
                  </a:lnTo>
                  <a:lnTo>
                    <a:pt x="19782" y="6891"/>
                  </a:lnTo>
                  <a:lnTo>
                    <a:pt x="19760" y="6870"/>
                  </a:lnTo>
                  <a:lnTo>
                    <a:pt x="19743" y="6855"/>
                  </a:lnTo>
                  <a:lnTo>
                    <a:pt x="19733" y="6832"/>
                  </a:lnTo>
                  <a:lnTo>
                    <a:pt x="19718" y="6811"/>
                  </a:lnTo>
                  <a:lnTo>
                    <a:pt x="19699" y="6808"/>
                  </a:lnTo>
                  <a:lnTo>
                    <a:pt x="19677" y="6816"/>
                  </a:lnTo>
                  <a:lnTo>
                    <a:pt x="19670" y="6838"/>
                  </a:lnTo>
                  <a:lnTo>
                    <a:pt x="19657" y="6880"/>
                  </a:lnTo>
                  <a:lnTo>
                    <a:pt x="19649" y="6891"/>
                  </a:lnTo>
                  <a:lnTo>
                    <a:pt x="19630" y="6895"/>
                  </a:lnTo>
                  <a:lnTo>
                    <a:pt x="19608" y="6879"/>
                  </a:lnTo>
                  <a:lnTo>
                    <a:pt x="19578" y="6879"/>
                  </a:lnTo>
                  <a:lnTo>
                    <a:pt x="19548" y="6889"/>
                  </a:lnTo>
                  <a:lnTo>
                    <a:pt x="19521" y="6915"/>
                  </a:lnTo>
                  <a:lnTo>
                    <a:pt x="19483" y="6961"/>
                  </a:lnTo>
                  <a:lnTo>
                    <a:pt x="19451" y="7006"/>
                  </a:lnTo>
                  <a:lnTo>
                    <a:pt x="19437" y="7033"/>
                  </a:lnTo>
                  <a:lnTo>
                    <a:pt x="19434" y="7062"/>
                  </a:lnTo>
                  <a:lnTo>
                    <a:pt x="19438" y="7085"/>
                  </a:lnTo>
                  <a:lnTo>
                    <a:pt x="19447" y="7112"/>
                  </a:lnTo>
                  <a:lnTo>
                    <a:pt x="19453" y="7145"/>
                  </a:lnTo>
                  <a:lnTo>
                    <a:pt x="19457" y="7162"/>
                  </a:lnTo>
                  <a:lnTo>
                    <a:pt x="19449" y="7176"/>
                  </a:lnTo>
                  <a:lnTo>
                    <a:pt x="19432" y="7176"/>
                  </a:lnTo>
                  <a:lnTo>
                    <a:pt x="19396" y="7163"/>
                  </a:lnTo>
                  <a:lnTo>
                    <a:pt x="19370" y="7159"/>
                  </a:lnTo>
                  <a:lnTo>
                    <a:pt x="19346" y="7165"/>
                  </a:lnTo>
                  <a:lnTo>
                    <a:pt x="19331" y="7175"/>
                  </a:lnTo>
                  <a:lnTo>
                    <a:pt x="19315" y="7202"/>
                  </a:lnTo>
                  <a:lnTo>
                    <a:pt x="19308" y="7243"/>
                  </a:lnTo>
                  <a:lnTo>
                    <a:pt x="19312" y="7288"/>
                  </a:lnTo>
                  <a:lnTo>
                    <a:pt x="19323" y="7359"/>
                  </a:lnTo>
                  <a:lnTo>
                    <a:pt x="19339" y="7420"/>
                  </a:lnTo>
                  <a:lnTo>
                    <a:pt x="19352" y="7453"/>
                  </a:lnTo>
                  <a:lnTo>
                    <a:pt x="19371" y="7481"/>
                  </a:lnTo>
                  <a:lnTo>
                    <a:pt x="19380" y="7508"/>
                  </a:lnTo>
                  <a:lnTo>
                    <a:pt x="19379" y="7529"/>
                  </a:lnTo>
                  <a:lnTo>
                    <a:pt x="19362" y="7537"/>
                  </a:lnTo>
                  <a:lnTo>
                    <a:pt x="19329" y="7533"/>
                  </a:lnTo>
                  <a:lnTo>
                    <a:pt x="19272" y="7524"/>
                  </a:lnTo>
                  <a:lnTo>
                    <a:pt x="19222" y="7507"/>
                  </a:lnTo>
                  <a:lnTo>
                    <a:pt x="19192" y="7482"/>
                  </a:lnTo>
                  <a:lnTo>
                    <a:pt x="19169" y="7474"/>
                  </a:lnTo>
                  <a:lnTo>
                    <a:pt x="19138" y="7469"/>
                  </a:lnTo>
                  <a:lnTo>
                    <a:pt x="19103" y="7462"/>
                  </a:lnTo>
                  <a:lnTo>
                    <a:pt x="19070" y="7467"/>
                  </a:lnTo>
                  <a:lnTo>
                    <a:pt x="19040" y="7475"/>
                  </a:lnTo>
                  <a:lnTo>
                    <a:pt x="19003" y="7501"/>
                  </a:lnTo>
                  <a:lnTo>
                    <a:pt x="18960" y="7547"/>
                  </a:lnTo>
                  <a:lnTo>
                    <a:pt x="18924" y="7581"/>
                  </a:lnTo>
                  <a:lnTo>
                    <a:pt x="18888" y="7601"/>
                  </a:lnTo>
                  <a:lnTo>
                    <a:pt x="18864" y="7598"/>
                  </a:lnTo>
                  <a:lnTo>
                    <a:pt x="18832" y="7586"/>
                  </a:lnTo>
                  <a:lnTo>
                    <a:pt x="18800" y="7568"/>
                  </a:lnTo>
                  <a:lnTo>
                    <a:pt x="18710" y="7533"/>
                  </a:lnTo>
                  <a:lnTo>
                    <a:pt x="18594" y="7486"/>
                  </a:lnTo>
                  <a:lnTo>
                    <a:pt x="18445" y="7444"/>
                  </a:lnTo>
                  <a:lnTo>
                    <a:pt x="18222" y="7363"/>
                  </a:lnTo>
                  <a:lnTo>
                    <a:pt x="18065" y="7312"/>
                  </a:lnTo>
                  <a:lnTo>
                    <a:pt x="17961" y="7276"/>
                  </a:lnTo>
                  <a:lnTo>
                    <a:pt x="17887" y="7256"/>
                  </a:lnTo>
                  <a:lnTo>
                    <a:pt x="17843" y="7241"/>
                  </a:lnTo>
                  <a:lnTo>
                    <a:pt x="17817" y="7228"/>
                  </a:lnTo>
                  <a:lnTo>
                    <a:pt x="17799" y="7208"/>
                  </a:lnTo>
                  <a:lnTo>
                    <a:pt x="17793" y="7189"/>
                  </a:lnTo>
                  <a:lnTo>
                    <a:pt x="17801" y="7171"/>
                  </a:lnTo>
                  <a:lnTo>
                    <a:pt x="17822" y="7160"/>
                  </a:lnTo>
                  <a:lnTo>
                    <a:pt x="17858" y="7153"/>
                  </a:lnTo>
                  <a:lnTo>
                    <a:pt x="17887" y="7140"/>
                  </a:lnTo>
                  <a:lnTo>
                    <a:pt x="17912" y="7114"/>
                  </a:lnTo>
                  <a:lnTo>
                    <a:pt x="17919" y="7087"/>
                  </a:lnTo>
                  <a:lnTo>
                    <a:pt x="17917" y="7058"/>
                  </a:lnTo>
                  <a:lnTo>
                    <a:pt x="17911" y="7042"/>
                  </a:lnTo>
                  <a:lnTo>
                    <a:pt x="17730" y="6956"/>
                  </a:lnTo>
                  <a:lnTo>
                    <a:pt x="17708" y="6944"/>
                  </a:lnTo>
                  <a:lnTo>
                    <a:pt x="17700" y="6925"/>
                  </a:lnTo>
                  <a:lnTo>
                    <a:pt x="17698" y="6895"/>
                  </a:lnTo>
                  <a:lnTo>
                    <a:pt x="17700" y="6870"/>
                  </a:lnTo>
                  <a:lnTo>
                    <a:pt x="17692" y="6856"/>
                  </a:lnTo>
                  <a:lnTo>
                    <a:pt x="17679" y="6847"/>
                  </a:lnTo>
                  <a:lnTo>
                    <a:pt x="17654" y="6845"/>
                  </a:lnTo>
                  <a:lnTo>
                    <a:pt x="17626" y="6847"/>
                  </a:lnTo>
                  <a:lnTo>
                    <a:pt x="17618" y="6840"/>
                  </a:lnTo>
                  <a:lnTo>
                    <a:pt x="17620" y="6830"/>
                  </a:lnTo>
                  <a:lnTo>
                    <a:pt x="17637" y="6828"/>
                  </a:lnTo>
                  <a:lnTo>
                    <a:pt x="17656" y="6818"/>
                  </a:lnTo>
                  <a:lnTo>
                    <a:pt x="17682" y="6800"/>
                  </a:lnTo>
                  <a:lnTo>
                    <a:pt x="17698" y="6781"/>
                  </a:lnTo>
                  <a:lnTo>
                    <a:pt x="17704" y="6759"/>
                  </a:lnTo>
                  <a:lnTo>
                    <a:pt x="17710" y="6732"/>
                  </a:lnTo>
                  <a:lnTo>
                    <a:pt x="17708" y="6686"/>
                  </a:lnTo>
                  <a:lnTo>
                    <a:pt x="17716" y="6629"/>
                  </a:lnTo>
                  <a:lnTo>
                    <a:pt x="17724" y="6600"/>
                  </a:lnTo>
                  <a:lnTo>
                    <a:pt x="17745" y="6586"/>
                  </a:lnTo>
                  <a:lnTo>
                    <a:pt x="17771" y="6582"/>
                  </a:lnTo>
                  <a:lnTo>
                    <a:pt x="17784" y="6592"/>
                  </a:lnTo>
                  <a:lnTo>
                    <a:pt x="17803" y="6618"/>
                  </a:lnTo>
                  <a:lnTo>
                    <a:pt x="17816" y="6639"/>
                  </a:lnTo>
                  <a:lnTo>
                    <a:pt x="17840" y="6652"/>
                  </a:lnTo>
                  <a:lnTo>
                    <a:pt x="17860" y="6665"/>
                  </a:lnTo>
                  <a:lnTo>
                    <a:pt x="17886" y="6688"/>
                  </a:lnTo>
                  <a:lnTo>
                    <a:pt x="17911" y="6721"/>
                  </a:lnTo>
                  <a:lnTo>
                    <a:pt x="17935" y="6753"/>
                  </a:lnTo>
                  <a:lnTo>
                    <a:pt x="17951" y="6764"/>
                  </a:lnTo>
                  <a:lnTo>
                    <a:pt x="17972" y="6765"/>
                  </a:lnTo>
                  <a:lnTo>
                    <a:pt x="17998" y="6752"/>
                  </a:lnTo>
                  <a:lnTo>
                    <a:pt x="18012" y="6740"/>
                  </a:lnTo>
                  <a:lnTo>
                    <a:pt x="18012" y="6723"/>
                  </a:lnTo>
                  <a:lnTo>
                    <a:pt x="18007" y="6701"/>
                  </a:lnTo>
                  <a:lnTo>
                    <a:pt x="17999" y="6671"/>
                  </a:lnTo>
                  <a:lnTo>
                    <a:pt x="17995" y="6614"/>
                  </a:lnTo>
                  <a:lnTo>
                    <a:pt x="17995" y="6568"/>
                  </a:lnTo>
                  <a:lnTo>
                    <a:pt x="17996" y="6523"/>
                  </a:lnTo>
                  <a:lnTo>
                    <a:pt x="18004" y="6450"/>
                  </a:lnTo>
                  <a:lnTo>
                    <a:pt x="18003" y="6389"/>
                  </a:lnTo>
                  <a:lnTo>
                    <a:pt x="17996" y="6342"/>
                  </a:lnTo>
                  <a:lnTo>
                    <a:pt x="17998" y="6317"/>
                  </a:lnTo>
                  <a:lnTo>
                    <a:pt x="18009" y="6300"/>
                  </a:lnTo>
                  <a:lnTo>
                    <a:pt x="18029" y="6292"/>
                  </a:lnTo>
                  <a:lnTo>
                    <a:pt x="18045" y="6298"/>
                  </a:lnTo>
                  <a:lnTo>
                    <a:pt x="18067" y="6305"/>
                  </a:lnTo>
                  <a:lnTo>
                    <a:pt x="18096" y="6320"/>
                  </a:lnTo>
                  <a:lnTo>
                    <a:pt x="18127" y="6325"/>
                  </a:lnTo>
                  <a:lnTo>
                    <a:pt x="18144" y="6321"/>
                  </a:lnTo>
                  <a:lnTo>
                    <a:pt x="18156" y="6308"/>
                  </a:lnTo>
                  <a:lnTo>
                    <a:pt x="18161" y="6283"/>
                  </a:lnTo>
                  <a:lnTo>
                    <a:pt x="18161" y="6240"/>
                  </a:lnTo>
                  <a:lnTo>
                    <a:pt x="18161" y="6209"/>
                  </a:lnTo>
                  <a:lnTo>
                    <a:pt x="18155" y="6181"/>
                  </a:lnTo>
                  <a:lnTo>
                    <a:pt x="18144" y="6169"/>
                  </a:lnTo>
                  <a:lnTo>
                    <a:pt x="18123" y="6149"/>
                  </a:lnTo>
                  <a:lnTo>
                    <a:pt x="18110" y="6135"/>
                  </a:lnTo>
                  <a:lnTo>
                    <a:pt x="18110" y="6110"/>
                  </a:lnTo>
                  <a:lnTo>
                    <a:pt x="18110" y="6058"/>
                  </a:lnTo>
                  <a:lnTo>
                    <a:pt x="18120" y="6007"/>
                  </a:lnTo>
                  <a:lnTo>
                    <a:pt x="18133" y="5981"/>
                  </a:lnTo>
                  <a:lnTo>
                    <a:pt x="18166" y="5927"/>
                  </a:lnTo>
                  <a:lnTo>
                    <a:pt x="18187" y="5889"/>
                  </a:lnTo>
                  <a:lnTo>
                    <a:pt x="18194" y="5857"/>
                  </a:lnTo>
                  <a:lnTo>
                    <a:pt x="18196" y="5804"/>
                  </a:lnTo>
                  <a:lnTo>
                    <a:pt x="18200" y="5773"/>
                  </a:lnTo>
                  <a:lnTo>
                    <a:pt x="18207" y="5752"/>
                  </a:lnTo>
                  <a:lnTo>
                    <a:pt x="18221" y="5734"/>
                  </a:lnTo>
                  <a:lnTo>
                    <a:pt x="18230" y="5708"/>
                  </a:lnTo>
                  <a:lnTo>
                    <a:pt x="18232" y="5667"/>
                  </a:lnTo>
                  <a:lnTo>
                    <a:pt x="18228" y="5643"/>
                  </a:lnTo>
                  <a:lnTo>
                    <a:pt x="18214" y="5628"/>
                  </a:lnTo>
                  <a:lnTo>
                    <a:pt x="18192" y="5611"/>
                  </a:lnTo>
                  <a:lnTo>
                    <a:pt x="18158" y="5574"/>
                  </a:lnTo>
                  <a:lnTo>
                    <a:pt x="18135" y="5545"/>
                  </a:lnTo>
                  <a:lnTo>
                    <a:pt x="18120" y="5526"/>
                  </a:lnTo>
                  <a:lnTo>
                    <a:pt x="18103" y="5506"/>
                  </a:lnTo>
                  <a:lnTo>
                    <a:pt x="18094" y="5489"/>
                  </a:lnTo>
                  <a:lnTo>
                    <a:pt x="18074" y="5448"/>
                  </a:lnTo>
                  <a:lnTo>
                    <a:pt x="18061" y="5429"/>
                  </a:lnTo>
                  <a:lnTo>
                    <a:pt x="18048" y="5415"/>
                  </a:lnTo>
                  <a:lnTo>
                    <a:pt x="18022" y="5405"/>
                  </a:lnTo>
                  <a:lnTo>
                    <a:pt x="18004" y="5407"/>
                  </a:lnTo>
                  <a:lnTo>
                    <a:pt x="17947" y="5414"/>
                  </a:lnTo>
                  <a:lnTo>
                    <a:pt x="17914" y="5414"/>
                  </a:lnTo>
                  <a:lnTo>
                    <a:pt x="17860" y="5410"/>
                  </a:lnTo>
                  <a:lnTo>
                    <a:pt x="17813" y="5411"/>
                  </a:lnTo>
                  <a:lnTo>
                    <a:pt x="17772" y="5410"/>
                  </a:lnTo>
                  <a:lnTo>
                    <a:pt x="17750" y="5410"/>
                  </a:lnTo>
                  <a:lnTo>
                    <a:pt x="17730" y="5426"/>
                  </a:lnTo>
                  <a:lnTo>
                    <a:pt x="17719" y="5444"/>
                  </a:lnTo>
                  <a:lnTo>
                    <a:pt x="17715" y="5487"/>
                  </a:lnTo>
                  <a:lnTo>
                    <a:pt x="17716" y="5529"/>
                  </a:lnTo>
                  <a:lnTo>
                    <a:pt x="17721" y="5547"/>
                  </a:lnTo>
                  <a:lnTo>
                    <a:pt x="17740" y="5558"/>
                  </a:lnTo>
                  <a:lnTo>
                    <a:pt x="17761" y="5574"/>
                  </a:lnTo>
                  <a:lnTo>
                    <a:pt x="17775" y="5587"/>
                  </a:lnTo>
                  <a:lnTo>
                    <a:pt x="17771" y="5607"/>
                  </a:lnTo>
                  <a:lnTo>
                    <a:pt x="17759" y="5629"/>
                  </a:lnTo>
                  <a:lnTo>
                    <a:pt x="17760" y="5654"/>
                  </a:lnTo>
                  <a:lnTo>
                    <a:pt x="17763" y="5685"/>
                  </a:lnTo>
                  <a:lnTo>
                    <a:pt x="17756" y="5713"/>
                  </a:lnTo>
                  <a:lnTo>
                    <a:pt x="17744" y="5745"/>
                  </a:lnTo>
                  <a:lnTo>
                    <a:pt x="17716" y="5779"/>
                  </a:lnTo>
                  <a:lnTo>
                    <a:pt x="17693" y="5808"/>
                  </a:lnTo>
                  <a:lnTo>
                    <a:pt x="17672" y="5843"/>
                  </a:lnTo>
                  <a:lnTo>
                    <a:pt x="17644" y="5879"/>
                  </a:lnTo>
                  <a:lnTo>
                    <a:pt x="17612" y="5916"/>
                  </a:lnTo>
                  <a:lnTo>
                    <a:pt x="17596" y="5931"/>
                  </a:lnTo>
                  <a:lnTo>
                    <a:pt x="17573" y="5991"/>
                  </a:lnTo>
                  <a:lnTo>
                    <a:pt x="17565" y="6029"/>
                  </a:lnTo>
                  <a:lnTo>
                    <a:pt x="17558" y="6063"/>
                  </a:lnTo>
                  <a:lnTo>
                    <a:pt x="17537" y="6099"/>
                  </a:lnTo>
                  <a:lnTo>
                    <a:pt x="17514" y="6120"/>
                  </a:lnTo>
                  <a:lnTo>
                    <a:pt x="17492" y="6155"/>
                  </a:lnTo>
                  <a:lnTo>
                    <a:pt x="17479" y="6189"/>
                  </a:lnTo>
                  <a:lnTo>
                    <a:pt x="17481" y="6222"/>
                  </a:lnTo>
                  <a:lnTo>
                    <a:pt x="17482" y="6261"/>
                  </a:lnTo>
                  <a:lnTo>
                    <a:pt x="17480" y="6288"/>
                  </a:lnTo>
                  <a:lnTo>
                    <a:pt x="17466" y="6302"/>
                  </a:lnTo>
                  <a:lnTo>
                    <a:pt x="17454" y="6319"/>
                  </a:lnTo>
                  <a:lnTo>
                    <a:pt x="17432" y="6347"/>
                  </a:lnTo>
                  <a:lnTo>
                    <a:pt x="17411" y="6378"/>
                  </a:lnTo>
                  <a:lnTo>
                    <a:pt x="17392" y="6394"/>
                  </a:lnTo>
                  <a:lnTo>
                    <a:pt x="17359" y="6407"/>
                  </a:lnTo>
                  <a:lnTo>
                    <a:pt x="17335" y="6427"/>
                  </a:lnTo>
                  <a:lnTo>
                    <a:pt x="17285" y="6487"/>
                  </a:lnTo>
                  <a:lnTo>
                    <a:pt x="17243" y="6556"/>
                  </a:lnTo>
                  <a:lnTo>
                    <a:pt x="17204" y="6603"/>
                  </a:lnTo>
                  <a:lnTo>
                    <a:pt x="17169" y="6628"/>
                  </a:lnTo>
                  <a:lnTo>
                    <a:pt x="17152" y="6645"/>
                  </a:lnTo>
                  <a:lnTo>
                    <a:pt x="17140" y="6656"/>
                  </a:lnTo>
                  <a:lnTo>
                    <a:pt x="17138" y="6673"/>
                  </a:lnTo>
                  <a:lnTo>
                    <a:pt x="17145" y="6691"/>
                  </a:lnTo>
                  <a:lnTo>
                    <a:pt x="17157" y="6697"/>
                  </a:lnTo>
                  <a:lnTo>
                    <a:pt x="17181" y="6699"/>
                  </a:lnTo>
                  <a:lnTo>
                    <a:pt x="17202" y="6700"/>
                  </a:lnTo>
                  <a:lnTo>
                    <a:pt x="17210" y="6710"/>
                  </a:lnTo>
                  <a:lnTo>
                    <a:pt x="17206" y="6734"/>
                  </a:lnTo>
                  <a:lnTo>
                    <a:pt x="17191" y="6761"/>
                  </a:lnTo>
                  <a:lnTo>
                    <a:pt x="17161" y="6770"/>
                  </a:lnTo>
                  <a:lnTo>
                    <a:pt x="17090" y="6771"/>
                  </a:lnTo>
                  <a:lnTo>
                    <a:pt x="17027" y="6777"/>
                  </a:lnTo>
                  <a:lnTo>
                    <a:pt x="16992" y="6790"/>
                  </a:lnTo>
                  <a:lnTo>
                    <a:pt x="16961" y="6799"/>
                  </a:lnTo>
                  <a:lnTo>
                    <a:pt x="16935" y="6802"/>
                  </a:lnTo>
                  <a:lnTo>
                    <a:pt x="16908" y="6803"/>
                  </a:lnTo>
                  <a:lnTo>
                    <a:pt x="16883" y="6801"/>
                  </a:lnTo>
                  <a:lnTo>
                    <a:pt x="16865" y="6805"/>
                  </a:lnTo>
                  <a:lnTo>
                    <a:pt x="16846" y="6816"/>
                  </a:lnTo>
                  <a:lnTo>
                    <a:pt x="16833" y="6840"/>
                  </a:lnTo>
                  <a:lnTo>
                    <a:pt x="16818" y="6886"/>
                  </a:lnTo>
                  <a:lnTo>
                    <a:pt x="16801" y="6933"/>
                  </a:lnTo>
                  <a:lnTo>
                    <a:pt x="16784" y="6950"/>
                  </a:lnTo>
                  <a:lnTo>
                    <a:pt x="16737" y="6962"/>
                  </a:lnTo>
                  <a:lnTo>
                    <a:pt x="16685" y="6966"/>
                  </a:lnTo>
                  <a:lnTo>
                    <a:pt x="16653" y="6964"/>
                  </a:lnTo>
                  <a:lnTo>
                    <a:pt x="16630" y="6967"/>
                  </a:lnTo>
                  <a:lnTo>
                    <a:pt x="16604" y="6984"/>
                  </a:lnTo>
                  <a:lnTo>
                    <a:pt x="16576" y="7001"/>
                  </a:lnTo>
                  <a:lnTo>
                    <a:pt x="16550" y="7023"/>
                  </a:lnTo>
                  <a:lnTo>
                    <a:pt x="16490" y="7039"/>
                  </a:lnTo>
                  <a:lnTo>
                    <a:pt x="16460" y="7042"/>
                  </a:lnTo>
                  <a:lnTo>
                    <a:pt x="16431" y="7052"/>
                  </a:lnTo>
                  <a:lnTo>
                    <a:pt x="16405" y="7069"/>
                  </a:lnTo>
                  <a:lnTo>
                    <a:pt x="16390" y="7092"/>
                  </a:lnTo>
                  <a:lnTo>
                    <a:pt x="16362" y="7100"/>
                  </a:lnTo>
                  <a:lnTo>
                    <a:pt x="16247" y="7130"/>
                  </a:lnTo>
                  <a:lnTo>
                    <a:pt x="15659" y="7286"/>
                  </a:lnTo>
                  <a:lnTo>
                    <a:pt x="15050" y="7454"/>
                  </a:lnTo>
                  <a:lnTo>
                    <a:pt x="15016" y="7464"/>
                  </a:lnTo>
                  <a:lnTo>
                    <a:pt x="14727" y="7528"/>
                  </a:lnTo>
                  <a:lnTo>
                    <a:pt x="14337" y="7616"/>
                  </a:lnTo>
                  <a:lnTo>
                    <a:pt x="14018" y="7681"/>
                  </a:lnTo>
                  <a:lnTo>
                    <a:pt x="13864" y="7724"/>
                  </a:lnTo>
                  <a:lnTo>
                    <a:pt x="13291" y="7875"/>
                  </a:lnTo>
                  <a:lnTo>
                    <a:pt x="12461" y="8078"/>
                  </a:lnTo>
                  <a:lnTo>
                    <a:pt x="12004" y="8223"/>
                  </a:lnTo>
                  <a:lnTo>
                    <a:pt x="11948" y="8215"/>
                  </a:lnTo>
                  <a:lnTo>
                    <a:pt x="11914" y="8212"/>
                  </a:lnTo>
                  <a:lnTo>
                    <a:pt x="11873" y="8203"/>
                  </a:lnTo>
                  <a:lnTo>
                    <a:pt x="11843" y="8194"/>
                  </a:lnTo>
                  <a:lnTo>
                    <a:pt x="11828" y="8179"/>
                  </a:lnTo>
                  <a:lnTo>
                    <a:pt x="11822" y="8163"/>
                  </a:lnTo>
                  <a:lnTo>
                    <a:pt x="11810" y="8134"/>
                  </a:lnTo>
                  <a:lnTo>
                    <a:pt x="11802" y="8125"/>
                  </a:lnTo>
                  <a:lnTo>
                    <a:pt x="11789" y="8118"/>
                  </a:lnTo>
                  <a:lnTo>
                    <a:pt x="11761" y="8120"/>
                  </a:lnTo>
                  <a:lnTo>
                    <a:pt x="11736" y="8119"/>
                  </a:lnTo>
                  <a:lnTo>
                    <a:pt x="11722" y="8115"/>
                  </a:lnTo>
                  <a:lnTo>
                    <a:pt x="11709" y="8110"/>
                  </a:lnTo>
                  <a:lnTo>
                    <a:pt x="11698" y="8107"/>
                  </a:lnTo>
                  <a:lnTo>
                    <a:pt x="11710" y="8041"/>
                  </a:lnTo>
                  <a:lnTo>
                    <a:pt x="11760" y="8009"/>
                  </a:lnTo>
                  <a:lnTo>
                    <a:pt x="11827" y="7986"/>
                  </a:lnTo>
                  <a:lnTo>
                    <a:pt x="11920" y="7995"/>
                  </a:lnTo>
                  <a:lnTo>
                    <a:pt x="11951" y="8021"/>
                  </a:lnTo>
                  <a:lnTo>
                    <a:pt x="11994" y="8017"/>
                  </a:lnTo>
                  <a:lnTo>
                    <a:pt x="12033" y="8004"/>
                  </a:lnTo>
                  <a:lnTo>
                    <a:pt x="12053" y="7992"/>
                  </a:lnTo>
                  <a:lnTo>
                    <a:pt x="12068" y="7970"/>
                  </a:lnTo>
                  <a:lnTo>
                    <a:pt x="12080" y="7948"/>
                  </a:lnTo>
                  <a:lnTo>
                    <a:pt x="12087" y="7914"/>
                  </a:lnTo>
                  <a:lnTo>
                    <a:pt x="12089" y="7879"/>
                  </a:lnTo>
                  <a:lnTo>
                    <a:pt x="12080" y="7851"/>
                  </a:lnTo>
                  <a:lnTo>
                    <a:pt x="12073" y="7842"/>
                  </a:lnTo>
                  <a:lnTo>
                    <a:pt x="12061" y="7832"/>
                  </a:lnTo>
                  <a:lnTo>
                    <a:pt x="12044" y="7825"/>
                  </a:lnTo>
                  <a:lnTo>
                    <a:pt x="11998" y="7850"/>
                  </a:lnTo>
                  <a:lnTo>
                    <a:pt x="11986" y="7876"/>
                  </a:lnTo>
                  <a:lnTo>
                    <a:pt x="11961" y="7888"/>
                  </a:lnTo>
                  <a:lnTo>
                    <a:pt x="11928" y="7900"/>
                  </a:lnTo>
                  <a:lnTo>
                    <a:pt x="11903" y="7905"/>
                  </a:lnTo>
                  <a:lnTo>
                    <a:pt x="11882" y="7898"/>
                  </a:lnTo>
                  <a:lnTo>
                    <a:pt x="11861" y="7884"/>
                  </a:lnTo>
                  <a:lnTo>
                    <a:pt x="11850" y="7859"/>
                  </a:lnTo>
                  <a:lnTo>
                    <a:pt x="11836" y="7819"/>
                  </a:lnTo>
                  <a:lnTo>
                    <a:pt x="11827" y="7788"/>
                  </a:lnTo>
                  <a:lnTo>
                    <a:pt x="11810" y="7769"/>
                  </a:lnTo>
                  <a:lnTo>
                    <a:pt x="11785" y="7758"/>
                  </a:lnTo>
                  <a:lnTo>
                    <a:pt x="11760" y="7766"/>
                  </a:lnTo>
                  <a:lnTo>
                    <a:pt x="11750" y="7785"/>
                  </a:lnTo>
                  <a:lnTo>
                    <a:pt x="11736" y="7821"/>
                  </a:lnTo>
                  <a:lnTo>
                    <a:pt x="11725" y="7857"/>
                  </a:lnTo>
                  <a:lnTo>
                    <a:pt x="11712" y="7889"/>
                  </a:lnTo>
                  <a:lnTo>
                    <a:pt x="11690" y="7921"/>
                  </a:lnTo>
                  <a:lnTo>
                    <a:pt x="11669" y="7954"/>
                  </a:lnTo>
                  <a:lnTo>
                    <a:pt x="11644" y="7983"/>
                  </a:lnTo>
                  <a:lnTo>
                    <a:pt x="11614" y="8014"/>
                  </a:lnTo>
                  <a:lnTo>
                    <a:pt x="11584" y="8028"/>
                  </a:lnTo>
                  <a:lnTo>
                    <a:pt x="11530" y="8042"/>
                  </a:lnTo>
                  <a:lnTo>
                    <a:pt x="11491" y="8052"/>
                  </a:lnTo>
                  <a:lnTo>
                    <a:pt x="11455" y="8052"/>
                  </a:lnTo>
                  <a:lnTo>
                    <a:pt x="11419" y="8050"/>
                  </a:lnTo>
                  <a:lnTo>
                    <a:pt x="11394" y="8060"/>
                  </a:lnTo>
                  <a:lnTo>
                    <a:pt x="11372" y="8071"/>
                  </a:lnTo>
                  <a:lnTo>
                    <a:pt x="11356" y="8065"/>
                  </a:lnTo>
                  <a:lnTo>
                    <a:pt x="11343" y="8056"/>
                  </a:lnTo>
                  <a:lnTo>
                    <a:pt x="11331" y="8058"/>
                  </a:lnTo>
                  <a:lnTo>
                    <a:pt x="11312" y="8070"/>
                  </a:lnTo>
                  <a:lnTo>
                    <a:pt x="11292" y="8088"/>
                  </a:lnTo>
                  <a:lnTo>
                    <a:pt x="11276" y="8097"/>
                  </a:lnTo>
                  <a:lnTo>
                    <a:pt x="11255" y="8109"/>
                  </a:lnTo>
                  <a:lnTo>
                    <a:pt x="11229" y="8104"/>
                  </a:lnTo>
                  <a:lnTo>
                    <a:pt x="11178" y="8097"/>
                  </a:lnTo>
                  <a:lnTo>
                    <a:pt x="11140" y="8095"/>
                  </a:lnTo>
                  <a:lnTo>
                    <a:pt x="11105" y="8089"/>
                  </a:lnTo>
                  <a:lnTo>
                    <a:pt x="11056" y="8067"/>
                  </a:lnTo>
                  <a:lnTo>
                    <a:pt x="10989" y="8042"/>
                  </a:lnTo>
                  <a:lnTo>
                    <a:pt x="10942" y="8027"/>
                  </a:lnTo>
                  <a:lnTo>
                    <a:pt x="10905" y="8017"/>
                  </a:lnTo>
                  <a:lnTo>
                    <a:pt x="10879" y="8001"/>
                  </a:lnTo>
                  <a:lnTo>
                    <a:pt x="10853" y="7986"/>
                  </a:lnTo>
                  <a:lnTo>
                    <a:pt x="10831" y="7969"/>
                  </a:lnTo>
                  <a:lnTo>
                    <a:pt x="10812" y="7951"/>
                  </a:lnTo>
                  <a:lnTo>
                    <a:pt x="10796" y="7929"/>
                  </a:lnTo>
                  <a:lnTo>
                    <a:pt x="10787" y="7913"/>
                  </a:lnTo>
                  <a:lnTo>
                    <a:pt x="10790" y="7894"/>
                  </a:lnTo>
                  <a:lnTo>
                    <a:pt x="10800" y="7882"/>
                  </a:lnTo>
                  <a:lnTo>
                    <a:pt x="10820" y="7871"/>
                  </a:lnTo>
                  <a:lnTo>
                    <a:pt x="10850" y="7867"/>
                  </a:lnTo>
                  <a:lnTo>
                    <a:pt x="10885" y="7859"/>
                  </a:lnTo>
                  <a:lnTo>
                    <a:pt x="10918" y="7855"/>
                  </a:lnTo>
                  <a:lnTo>
                    <a:pt x="10939" y="7844"/>
                  </a:lnTo>
                  <a:lnTo>
                    <a:pt x="10953" y="7821"/>
                  </a:lnTo>
                  <a:lnTo>
                    <a:pt x="10976" y="7808"/>
                  </a:lnTo>
                  <a:lnTo>
                    <a:pt x="11007" y="7805"/>
                  </a:lnTo>
                  <a:lnTo>
                    <a:pt x="11042" y="7810"/>
                  </a:lnTo>
                  <a:lnTo>
                    <a:pt x="11085" y="7819"/>
                  </a:lnTo>
                  <a:lnTo>
                    <a:pt x="11120" y="7825"/>
                  </a:lnTo>
                  <a:lnTo>
                    <a:pt x="11154" y="7827"/>
                  </a:lnTo>
                  <a:lnTo>
                    <a:pt x="11189" y="7827"/>
                  </a:lnTo>
                  <a:lnTo>
                    <a:pt x="11224" y="7829"/>
                  </a:lnTo>
                  <a:lnTo>
                    <a:pt x="11237" y="7821"/>
                  </a:lnTo>
                  <a:lnTo>
                    <a:pt x="11239" y="7801"/>
                  </a:lnTo>
                  <a:lnTo>
                    <a:pt x="11252" y="7795"/>
                  </a:lnTo>
                  <a:lnTo>
                    <a:pt x="11269" y="7802"/>
                  </a:lnTo>
                  <a:lnTo>
                    <a:pt x="11285" y="7813"/>
                  </a:lnTo>
                  <a:lnTo>
                    <a:pt x="11306" y="7814"/>
                  </a:lnTo>
                  <a:lnTo>
                    <a:pt x="11337" y="7813"/>
                  </a:lnTo>
                  <a:lnTo>
                    <a:pt x="11365" y="7802"/>
                  </a:lnTo>
                  <a:lnTo>
                    <a:pt x="11403" y="7788"/>
                  </a:lnTo>
                  <a:lnTo>
                    <a:pt x="11434" y="7758"/>
                  </a:lnTo>
                  <a:lnTo>
                    <a:pt x="11470" y="7731"/>
                  </a:lnTo>
                  <a:lnTo>
                    <a:pt x="11503" y="7707"/>
                  </a:lnTo>
                  <a:lnTo>
                    <a:pt x="11528" y="7683"/>
                  </a:lnTo>
                  <a:lnTo>
                    <a:pt x="11538" y="7653"/>
                  </a:lnTo>
                  <a:lnTo>
                    <a:pt x="11536" y="7617"/>
                  </a:lnTo>
                  <a:lnTo>
                    <a:pt x="11530" y="7599"/>
                  </a:lnTo>
                  <a:lnTo>
                    <a:pt x="11517" y="7596"/>
                  </a:lnTo>
                  <a:lnTo>
                    <a:pt x="11497" y="7599"/>
                  </a:lnTo>
                  <a:lnTo>
                    <a:pt x="11483" y="7590"/>
                  </a:lnTo>
                  <a:lnTo>
                    <a:pt x="11477" y="7572"/>
                  </a:lnTo>
                  <a:lnTo>
                    <a:pt x="11489" y="7559"/>
                  </a:lnTo>
                  <a:lnTo>
                    <a:pt x="11512" y="7547"/>
                  </a:lnTo>
                  <a:lnTo>
                    <a:pt x="11530" y="7522"/>
                  </a:lnTo>
                  <a:lnTo>
                    <a:pt x="11538" y="7488"/>
                  </a:lnTo>
                  <a:lnTo>
                    <a:pt x="11542" y="7455"/>
                  </a:lnTo>
                  <a:lnTo>
                    <a:pt x="11560" y="7435"/>
                  </a:lnTo>
                  <a:lnTo>
                    <a:pt x="11595" y="7418"/>
                  </a:lnTo>
                  <a:lnTo>
                    <a:pt x="11601" y="7404"/>
                  </a:lnTo>
                  <a:lnTo>
                    <a:pt x="11600" y="7369"/>
                  </a:lnTo>
                  <a:lnTo>
                    <a:pt x="11598" y="7354"/>
                  </a:lnTo>
                  <a:lnTo>
                    <a:pt x="11595" y="7315"/>
                  </a:lnTo>
                  <a:lnTo>
                    <a:pt x="11584" y="7301"/>
                  </a:lnTo>
                  <a:lnTo>
                    <a:pt x="11567" y="7298"/>
                  </a:lnTo>
                  <a:lnTo>
                    <a:pt x="11541" y="7310"/>
                  </a:lnTo>
                  <a:lnTo>
                    <a:pt x="11512" y="7312"/>
                  </a:lnTo>
                  <a:lnTo>
                    <a:pt x="11488" y="7302"/>
                  </a:lnTo>
                  <a:lnTo>
                    <a:pt x="11469" y="7289"/>
                  </a:lnTo>
                  <a:lnTo>
                    <a:pt x="11450" y="7265"/>
                  </a:lnTo>
                  <a:lnTo>
                    <a:pt x="11446" y="7247"/>
                  </a:lnTo>
                  <a:lnTo>
                    <a:pt x="11441" y="7215"/>
                  </a:lnTo>
                  <a:lnTo>
                    <a:pt x="11443" y="7188"/>
                  </a:lnTo>
                  <a:lnTo>
                    <a:pt x="11437" y="7176"/>
                  </a:lnTo>
                  <a:lnTo>
                    <a:pt x="11428" y="7172"/>
                  </a:lnTo>
                  <a:lnTo>
                    <a:pt x="11416" y="7169"/>
                  </a:lnTo>
                  <a:lnTo>
                    <a:pt x="11408" y="7178"/>
                  </a:lnTo>
                  <a:lnTo>
                    <a:pt x="11397" y="7196"/>
                  </a:lnTo>
                  <a:lnTo>
                    <a:pt x="11385" y="7208"/>
                  </a:lnTo>
                  <a:lnTo>
                    <a:pt x="11367" y="7210"/>
                  </a:lnTo>
                  <a:lnTo>
                    <a:pt x="11344" y="7208"/>
                  </a:lnTo>
                  <a:lnTo>
                    <a:pt x="11325" y="7195"/>
                  </a:lnTo>
                  <a:lnTo>
                    <a:pt x="11308" y="7170"/>
                  </a:lnTo>
                  <a:lnTo>
                    <a:pt x="11302" y="7142"/>
                  </a:lnTo>
                  <a:lnTo>
                    <a:pt x="11305" y="7112"/>
                  </a:lnTo>
                  <a:lnTo>
                    <a:pt x="11299" y="7077"/>
                  </a:lnTo>
                  <a:lnTo>
                    <a:pt x="11286" y="7048"/>
                  </a:lnTo>
                  <a:lnTo>
                    <a:pt x="11271" y="7017"/>
                  </a:lnTo>
                  <a:lnTo>
                    <a:pt x="11242" y="6946"/>
                  </a:lnTo>
                  <a:lnTo>
                    <a:pt x="11216" y="6905"/>
                  </a:lnTo>
                  <a:lnTo>
                    <a:pt x="11190" y="6838"/>
                  </a:lnTo>
                  <a:lnTo>
                    <a:pt x="11182" y="6803"/>
                  </a:lnTo>
                  <a:lnTo>
                    <a:pt x="11180" y="6778"/>
                  </a:lnTo>
                  <a:lnTo>
                    <a:pt x="11171" y="6768"/>
                  </a:lnTo>
                  <a:lnTo>
                    <a:pt x="11157" y="6758"/>
                  </a:lnTo>
                  <a:lnTo>
                    <a:pt x="11139" y="6752"/>
                  </a:lnTo>
                  <a:lnTo>
                    <a:pt x="11116" y="6756"/>
                  </a:lnTo>
                  <a:lnTo>
                    <a:pt x="11090" y="6785"/>
                  </a:lnTo>
                  <a:lnTo>
                    <a:pt x="11071" y="6815"/>
                  </a:lnTo>
                  <a:lnTo>
                    <a:pt x="11052" y="6851"/>
                  </a:lnTo>
                  <a:lnTo>
                    <a:pt x="11040" y="6887"/>
                  </a:lnTo>
                  <a:lnTo>
                    <a:pt x="11030" y="6887"/>
                  </a:lnTo>
                  <a:lnTo>
                    <a:pt x="11022" y="6884"/>
                  </a:lnTo>
                  <a:lnTo>
                    <a:pt x="11015" y="6872"/>
                  </a:lnTo>
                  <a:lnTo>
                    <a:pt x="11004" y="6862"/>
                  </a:lnTo>
                  <a:lnTo>
                    <a:pt x="10992" y="6855"/>
                  </a:lnTo>
                  <a:lnTo>
                    <a:pt x="10971" y="6852"/>
                  </a:lnTo>
                  <a:lnTo>
                    <a:pt x="10946" y="6862"/>
                  </a:lnTo>
                  <a:lnTo>
                    <a:pt x="10919" y="6888"/>
                  </a:lnTo>
                  <a:lnTo>
                    <a:pt x="10890" y="6919"/>
                  </a:lnTo>
                  <a:lnTo>
                    <a:pt x="10865" y="6936"/>
                  </a:lnTo>
                  <a:lnTo>
                    <a:pt x="10850" y="6940"/>
                  </a:lnTo>
                  <a:lnTo>
                    <a:pt x="10838" y="6931"/>
                  </a:lnTo>
                  <a:lnTo>
                    <a:pt x="10840" y="6913"/>
                  </a:lnTo>
                  <a:lnTo>
                    <a:pt x="10852" y="6893"/>
                  </a:lnTo>
                  <a:lnTo>
                    <a:pt x="10862" y="6861"/>
                  </a:lnTo>
                  <a:lnTo>
                    <a:pt x="10866" y="6838"/>
                  </a:lnTo>
                  <a:lnTo>
                    <a:pt x="10860" y="6825"/>
                  </a:lnTo>
                  <a:lnTo>
                    <a:pt x="10854" y="6815"/>
                  </a:lnTo>
                  <a:lnTo>
                    <a:pt x="10849" y="6792"/>
                  </a:lnTo>
                  <a:lnTo>
                    <a:pt x="10853" y="6773"/>
                  </a:lnTo>
                  <a:lnTo>
                    <a:pt x="10870" y="6748"/>
                  </a:lnTo>
                  <a:lnTo>
                    <a:pt x="10896" y="6723"/>
                  </a:lnTo>
                  <a:lnTo>
                    <a:pt x="10918" y="6699"/>
                  </a:lnTo>
                  <a:lnTo>
                    <a:pt x="10932" y="6675"/>
                  </a:lnTo>
                  <a:lnTo>
                    <a:pt x="10938" y="6650"/>
                  </a:lnTo>
                  <a:lnTo>
                    <a:pt x="10945" y="6634"/>
                  </a:lnTo>
                  <a:lnTo>
                    <a:pt x="10963" y="6622"/>
                  </a:lnTo>
                  <a:lnTo>
                    <a:pt x="10985" y="6603"/>
                  </a:lnTo>
                  <a:lnTo>
                    <a:pt x="10993" y="6584"/>
                  </a:lnTo>
                  <a:lnTo>
                    <a:pt x="10995" y="6560"/>
                  </a:lnTo>
                  <a:lnTo>
                    <a:pt x="10993" y="6534"/>
                  </a:lnTo>
                  <a:lnTo>
                    <a:pt x="10991" y="6515"/>
                  </a:lnTo>
                  <a:lnTo>
                    <a:pt x="10985" y="6501"/>
                  </a:lnTo>
                  <a:lnTo>
                    <a:pt x="10980" y="6486"/>
                  </a:lnTo>
                  <a:lnTo>
                    <a:pt x="10972" y="6465"/>
                  </a:lnTo>
                  <a:lnTo>
                    <a:pt x="10963" y="6449"/>
                  </a:lnTo>
                  <a:lnTo>
                    <a:pt x="10955" y="6431"/>
                  </a:lnTo>
                  <a:lnTo>
                    <a:pt x="10952" y="6407"/>
                  </a:lnTo>
                  <a:lnTo>
                    <a:pt x="10951" y="6382"/>
                  </a:lnTo>
                  <a:lnTo>
                    <a:pt x="10939" y="6353"/>
                  </a:lnTo>
                  <a:lnTo>
                    <a:pt x="10929" y="6323"/>
                  </a:lnTo>
                  <a:lnTo>
                    <a:pt x="10919" y="6303"/>
                  </a:lnTo>
                  <a:lnTo>
                    <a:pt x="10909" y="6295"/>
                  </a:lnTo>
                  <a:lnTo>
                    <a:pt x="10893" y="6290"/>
                  </a:lnTo>
                  <a:lnTo>
                    <a:pt x="10883" y="6296"/>
                  </a:lnTo>
                  <a:lnTo>
                    <a:pt x="10879" y="6320"/>
                  </a:lnTo>
                  <a:lnTo>
                    <a:pt x="10879" y="6357"/>
                  </a:lnTo>
                  <a:lnTo>
                    <a:pt x="10879" y="6429"/>
                  </a:lnTo>
                  <a:lnTo>
                    <a:pt x="10890" y="6519"/>
                  </a:lnTo>
                  <a:lnTo>
                    <a:pt x="10887" y="6553"/>
                  </a:lnTo>
                  <a:lnTo>
                    <a:pt x="10876" y="6564"/>
                  </a:lnTo>
                  <a:lnTo>
                    <a:pt x="10867" y="6561"/>
                  </a:lnTo>
                  <a:lnTo>
                    <a:pt x="10856" y="6556"/>
                  </a:lnTo>
                  <a:lnTo>
                    <a:pt x="10848" y="6548"/>
                  </a:lnTo>
                  <a:lnTo>
                    <a:pt x="10841" y="6538"/>
                  </a:lnTo>
                  <a:lnTo>
                    <a:pt x="10830" y="6523"/>
                  </a:lnTo>
                  <a:lnTo>
                    <a:pt x="10818" y="6512"/>
                  </a:lnTo>
                  <a:lnTo>
                    <a:pt x="10809" y="6496"/>
                  </a:lnTo>
                  <a:lnTo>
                    <a:pt x="10801" y="6475"/>
                  </a:lnTo>
                  <a:lnTo>
                    <a:pt x="10771" y="6452"/>
                  </a:lnTo>
                  <a:lnTo>
                    <a:pt x="10763" y="6440"/>
                  </a:lnTo>
                  <a:lnTo>
                    <a:pt x="10750" y="6433"/>
                  </a:lnTo>
                  <a:lnTo>
                    <a:pt x="10737" y="6429"/>
                  </a:lnTo>
                  <a:lnTo>
                    <a:pt x="10729" y="6420"/>
                  </a:lnTo>
                  <a:lnTo>
                    <a:pt x="10726" y="6407"/>
                  </a:lnTo>
                  <a:lnTo>
                    <a:pt x="10726" y="6392"/>
                  </a:lnTo>
                  <a:lnTo>
                    <a:pt x="10722" y="6377"/>
                  </a:lnTo>
                  <a:lnTo>
                    <a:pt x="10714" y="6363"/>
                  </a:lnTo>
                  <a:lnTo>
                    <a:pt x="10703" y="6355"/>
                  </a:lnTo>
                  <a:lnTo>
                    <a:pt x="10690" y="6344"/>
                  </a:lnTo>
                  <a:lnTo>
                    <a:pt x="10683" y="6317"/>
                  </a:lnTo>
                  <a:lnTo>
                    <a:pt x="10677" y="6296"/>
                  </a:lnTo>
                  <a:lnTo>
                    <a:pt x="10656" y="6265"/>
                  </a:lnTo>
                  <a:lnTo>
                    <a:pt x="10657" y="6240"/>
                  </a:lnTo>
                  <a:lnTo>
                    <a:pt x="10667" y="6217"/>
                  </a:lnTo>
                  <a:lnTo>
                    <a:pt x="10687" y="6178"/>
                  </a:lnTo>
                  <a:lnTo>
                    <a:pt x="10693" y="6155"/>
                  </a:lnTo>
                  <a:lnTo>
                    <a:pt x="10691" y="6129"/>
                  </a:lnTo>
                  <a:lnTo>
                    <a:pt x="10674" y="6097"/>
                  </a:lnTo>
                  <a:lnTo>
                    <a:pt x="10664" y="6088"/>
                  </a:lnTo>
                  <a:lnTo>
                    <a:pt x="10652" y="6084"/>
                  </a:lnTo>
                  <a:lnTo>
                    <a:pt x="10620" y="6097"/>
                  </a:lnTo>
                  <a:lnTo>
                    <a:pt x="10596" y="6118"/>
                  </a:lnTo>
                  <a:lnTo>
                    <a:pt x="10580" y="6124"/>
                  </a:lnTo>
                  <a:lnTo>
                    <a:pt x="10572" y="6118"/>
                  </a:lnTo>
                  <a:lnTo>
                    <a:pt x="10567" y="6110"/>
                  </a:lnTo>
                  <a:lnTo>
                    <a:pt x="10560" y="6087"/>
                  </a:lnTo>
                  <a:lnTo>
                    <a:pt x="10544" y="6090"/>
                  </a:lnTo>
                  <a:lnTo>
                    <a:pt x="10532" y="6103"/>
                  </a:lnTo>
                  <a:lnTo>
                    <a:pt x="10517" y="6132"/>
                  </a:lnTo>
                  <a:lnTo>
                    <a:pt x="10508" y="6163"/>
                  </a:lnTo>
                  <a:lnTo>
                    <a:pt x="10504" y="6197"/>
                  </a:lnTo>
                  <a:lnTo>
                    <a:pt x="10497" y="6210"/>
                  </a:lnTo>
                  <a:lnTo>
                    <a:pt x="10478" y="6224"/>
                  </a:lnTo>
                  <a:lnTo>
                    <a:pt x="10457" y="6244"/>
                  </a:lnTo>
                  <a:lnTo>
                    <a:pt x="10449" y="6263"/>
                  </a:lnTo>
                  <a:lnTo>
                    <a:pt x="10449" y="6280"/>
                  </a:lnTo>
                  <a:lnTo>
                    <a:pt x="10443" y="6300"/>
                  </a:lnTo>
                  <a:lnTo>
                    <a:pt x="10432" y="6319"/>
                  </a:lnTo>
                  <a:lnTo>
                    <a:pt x="10416" y="6341"/>
                  </a:lnTo>
                  <a:lnTo>
                    <a:pt x="10407" y="6360"/>
                  </a:lnTo>
                  <a:lnTo>
                    <a:pt x="10397" y="6391"/>
                  </a:lnTo>
                  <a:lnTo>
                    <a:pt x="10389" y="6436"/>
                  </a:lnTo>
                  <a:lnTo>
                    <a:pt x="10370" y="6489"/>
                  </a:lnTo>
                  <a:lnTo>
                    <a:pt x="10358" y="6525"/>
                  </a:lnTo>
                  <a:lnTo>
                    <a:pt x="10347" y="6557"/>
                  </a:lnTo>
                  <a:lnTo>
                    <a:pt x="10336" y="6583"/>
                  </a:lnTo>
                  <a:lnTo>
                    <a:pt x="10330" y="6602"/>
                  </a:lnTo>
                  <a:lnTo>
                    <a:pt x="10320" y="6613"/>
                  </a:lnTo>
                  <a:lnTo>
                    <a:pt x="10306" y="6610"/>
                  </a:lnTo>
                  <a:lnTo>
                    <a:pt x="10296" y="6596"/>
                  </a:lnTo>
                  <a:lnTo>
                    <a:pt x="10296" y="6574"/>
                  </a:lnTo>
                  <a:lnTo>
                    <a:pt x="10289" y="6547"/>
                  </a:lnTo>
                  <a:lnTo>
                    <a:pt x="10280" y="6532"/>
                  </a:lnTo>
                  <a:lnTo>
                    <a:pt x="10278" y="6517"/>
                  </a:lnTo>
                  <a:lnTo>
                    <a:pt x="10276" y="6479"/>
                  </a:lnTo>
                  <a:lnTo>
                    <a:pt x="10284" y="6455"/>
                  </a:lnTo>
                  <a:lnTo>
                    <a:pt x="10296" y="6428"/>
                  </a:lnTo>
                  <a:lnTo>
                    <a:pt x="10306" y="6409"/>
                  </a:lnTo>
                  <a:lnTo>
                    <a:pt x="10306" y="6389"/>
                  </a:lnTo>
                  <a:lnTo>
                    <a:pt x="10293" y="6363"/>
                  </a:lnTo>
                  <a:lnTo>
                    <a:pt x="10282" y="6327"/>
                  </a:lnTo>
                  <a:lnTo>
                    <a:pt x="10263" y="6268"/>
                  </a:lnTo>
                  <a:lnTo>
                    <a:pt x="10239" y="6240"/>
                  </a:lnTo>
                  <a:lnTo>
                    <a:pt x="10222" y="6222"/>
                  </a:lnTo>
                  <a:lnTo>
                    <a:pt x="10201" y="6216"/>
                  </a:lnTo>
                  <a:lnTo>
                    <a:pt x="10177" y="6220"/>
                  </a:lnTo>
                  <a:lnTo>
                    <a:pt x="10153" y="6230"/>
                  </a:lnTo>
                  <a:lnTo>
                    <a:pt x="10140" y="6250"/>
                  </a:lnTo>
                  <a:lnTo>
                    <a:pt x="10119" y="6260"/>
                  </a:lnTo>
                  <a:lnTo>
                    <a:pt x="10101" y="6250"/>
                  </a:lnTo>
                  <a:lnTo>
                    <a:pt x="10080" y="6229"/>
                  </a:lnTo>
                  <a:lnTo>
                    <a:pt x="10063" y="6225"/>
                  </a:lnTo>
                  <a:lnTo>
                    <a:pt x="10057" y="6224"/>
                  </a:lnTo>
                  <a:lnTo>
                    <a:pt x="10048" y="6223"/>
                  </a:lnTo>
                  <a:lnTo>
                    <a:pt x="10027" y="6231"/>
                  </a:lnTo>
                  <a:lnTo>
                    <a:pt x="10005" y="6238"/>
                  </a:lnTo>
                  <a:lnTo>
                    <a:pt x="9994" y="6228"/>
                  </a:lnTo>
                  <a:lnTo>
                    <a:pt x="9990" y="6208"/>
                  </a:lnTo>
                  <a:lnTo>
                    <a:pt x="9994" y="6181"/>
                  </a:lnTo>
                  <a:lnTo>
                    <a:pt x="9983" y="6167"/>
                  </a:lnTo>
                  <a:lnTo>
                    <a:pt x="9972" y="6160"/>
                  </a:lnTo>
                  <a:lnTo>
                    <a:pt x="9950" y="6152"/>
                  </a:lnTo>
                  <a:lnTo>
                    <a:pt x="9921" y="6152"/>
                  </a:lnTo>
                  <a:lnTo>
                    <a:pt x="9888" y="6166"/>
                  </a:lnTo>
                  <a:lnTo>
                    <a:pt x="9845" y="6176"/>
                  </a:lnTo>
                  <a:lnTo>
                    <a:pt x="9826" y="6182"/>
                  </a:lnTo>
                  <a:lnTo>
                    <a:pt x="9816" y="6193"/>
                  </a:lnTo>
                  <a:lnTo>
                    <a:pt x="9804" y="6212"/>
                  </a:lnTo>
                  <a:lnTo>
                    <a:pt x="9791" y="6223"/>
                  </a:lnTo>
                  <a:lnTo>
                    <a:pt x="9779" y="6216"/>
                  </a:lnTo>
                  <a:lnTo>
                    <a:pt x="9774" y="6201"/>
                  </a:lnTo>
                  <a:lnTo>
                    <a:pt x="9766" y="6186"/>
                  </a:lnTo>
                  <a:lnTo>
                    <a:pt x="9753" y="6183"/>
                  </a:lnTo>
                  <a:lnTo>
                    <a:pt x="9738" y="6184"/>
                  </a:lnTo>
                  <a:lnTo>
                    <a:pt x="9728" y="6197"/>
                  </a:lnTo>
                  <a:lnTo>
                    <a:pt x="9728" y="6214"/>
                  </a:lnTo>
                  <a:lnTo>
                    <a:pt x="9728" y="6231"/>
                  </a:lnTo>
                  <a:lnTo>
                    <a:pt x="9723" y="6244"/>
                  </a:lnTo>
                  <a:lnTo>
                    <a:pt x="9709" y="6247"/>
                  </a:lnTo>
                  <a:lnTo>
                    <a:pt x="9693" y="6231"/>
                  </a:lnTo>
                  <a:lnTo>
                    <a:pt x="9688" y="6216"/>
                  </a:lnTo>
                  <a:lnTo>
                    <a:pt x="9676" y="6209"/>
                  </a:lnTo>
                  <a:lnTo>
                    <a:pt x="9650" y="6205"/>
                  </a:lnTo>
                  <a:lnTo>
                    <a:pt x="9625" y="6211"/>
                  </a:lnTo>
                  <a:lnTo>
                    <a:pt x="9606" y="6208"/>
                  </a:lnTo>
                  <a:lnTo>
                    <a:pt x="9581" y="6206"/>
                  </a:lnTo>
                  <a:lnTo>
                    <a:pt x="9570" y="6211"/>
                  </a:lnTo>
                  <a:lnTo>
                    <a:pt x="9555" y="6224"/>
                  </a:lnTo>
                  <a:lnTo>
                    <a:pt x="9551" y="6250"/>
                  </a:lnTo>
                  <a:lnTo>
                    <a:pt x="9555" y="6261"/>
                  </a:lnTo>
                  <a:lnTo>
                    <a:pt x="9565" y="6272"/>
                  </a:lnTo>
                  <a:lnTo>
                    <a:pt x="9569" y="6289"/>
                  </a:lnTo>
                  <a:lnTo>
                    <a:pt x="9571" y="6298"/>
                  </a:lnTo>
                  <a:lnTo>
                    <a:pt x="9561" y="6310"/>
                  </a:lnTo>
                  <a:lnTo>
                    <a:pt x="9549" y="6316"/>
                  </a:lnTo>
                  <a:lnTo>
                    <a:pt x="9529" y="6298"/>
                  </a:lnTo>
                  <a:lnTo>
                    <a:pt x="9519" y="6285"/>
                  </a:lnTo>
                  <a:lnTo>
                    <a:pt x="9497" y="6278"/>
                  </a:lnTo>
                  <a:lnTo>
                    <a:pt x="9475" y="6272"/>
                  </a:lnTo>
                  <a:lnTo>
                    <a:pt x="9458" y="6261"/>
                  </a:lnTo>
                  <a:lnTo>
                    <a:pt x="9434" y="6238"/>
                  </a:lnTo>
                  <a:lnTo>
                    <a:pt x="9417" y="6220"/>
                  </a:lnTo>
                  <a:lnTo>
                    <a:pt x="9393" y="6209"/>
                  </a:lnTo>
                  <a:lnTo>
                    <a:pt x="9352" y="6195"/>
                  </a:lnTo>
                  <a:lnTo>
                    <a:pt x="9294" y="6157"/>
                  </a:lnTo>
                  <a:lnTo>
                    <a:pt x="9238" y="6115"/>
                  </a:lnTo>
                  <a:lnTo>
                    <a:pt x="9183" y="6066"/>
                  </a:lnTo>
                  <a:lnTo>
                    <a:pt x="9136" y="6003"/>
                  </a:lnTo>
                  <a:lnTo>
                    <a:pt x="9112" y="5941"/>
                  </a:lnTo>
                  <a:lnTo>
                    <a:pt x="9101" y="5907"/>
                  </a:lnTo>
                  <a:lnTo>
                    <a:pt x="9085" y="5885"/>
                  </a:lnTo>
                  <a:lnTo>
                    <a:pt x="9065" y="5866"/>
                  </a:lnTo>
                  <a:lnTo>
                    <a:pt x="9058" y="5854"/>
                  </a:lnTo>
                  <a:lnTo>
                    <a:pt x="9048" y="5822"/>
                  </a:lnTo>
                  <a:lnTo>
                    <a:pt x="9046" y="5768"/>
                  </a:lnTo>
                  <a:lnTo>
                    <a:pt x="9033" y="5721"/>
                  </a:lnTo>
                  <a:lnTo>
                    <a:pt x="9021" y="5684"/>
                  </a:lnTo>
                  <a:lnTo>
                    <a:pt x="9002" y="5657"/>
                  </a:lnTo>
                  <a:lnTo>
                    <a:pt x="8987" y="5633"/>
                  </a:lnTo>
                  <a:lnTo>
                    <a:pt x="8989" y="5614"/>
                  </a:lnTo>
                  <a:lnTo>
                    <a:pt x="8993" y="5592"/>
                  </a:lnTo>
                  <a:lnTo>
                    <a:pt x="8982" y="5569"/>
                  </a:lnTo>
                  <a:lnTo>
                    <a:pt x="8959" y="5546"/>
                  </a:lnTo>
                  <a:lnTo>
                    <a:pt x="8931" y="5521"/>
                  </a:lnTo>
                  <a:lnTo>
                    <a:pt x="8910" y="5494"/>
                  </a:lnTo>
                  <a:lnTo>
                    <a:pt x="8893" y="5466"/>
                  </a:lnTo>
                  <a:lnTo>
                    <a:pt x="8876" y="5441"/>
                  </a:lnTo>
                  <a:lnTo>
                    <a:pt x="8847" y="5429"/>
                  </a:lnTo>
                  <a:lnTo>
                    <a:pt x="8821" y="5404"/>
                  </a:lnTo>
                  <a:lnTo>
                    <a:pt x="8805" y="5381"/>
                  </a:lnTo>
                  <a:lnTo>
                    <a:pt x="8791" y="5370"/>
                  </a:lnTo>
                  <a:lnTo>
                    <a:pt x="8780" y="5364"/>
                  </a:lnTo>
                  <a:lnTo>
                    <a:pt x="8763" y="5365"/>
                  </a:lnTo>
                  <a:lnTo>
                    <a:pt x="8743" y="5376"/>
                  </a:lnTo>
                  <a:lnTo>
                    <a:pt x="8722" y="5396"/>
                  </a:lnTo>
                  <a:lnTo>
                    <a:pt x="8706" y="5411"/>
                  </a:lnTo>
                  <a:lnTo>
                    <a:pt x="8708" y="5443"/>
                  </a:lnTo>
                  <a:lnTo>
                    <a:pt x="8714" y="5458"/>
                  </a:lnTo>
                  <a:lnTo>
                    <a:pt x="8724" y="5470"/>
                  </a:lnTo>
                  <a:lnTo>
                    <a:pt x="8728" y="5487"/>
                  </a:lnTo>
                  <a:lnTo>
                    <a:pt x="8728" y="5510"/>
                  </a:lnTo>
                  <a:lnTo>
                    <a:pt x="8728" y="5546"/>
                  </a:lnTo>
                  <a:lnTo>
                    <a:pt x="8729" y="5570"/>
                  </a:lnTo>
                  <a:lnTo>
                    <a:pt x="8737" y="5587"/>
                  </a:lnTo>
                  <a:lnTo>
                    <a:pt x="8753" y="5599"/>
                  </a:lnTo>
                  <a:lnTo>
                    <a:pt x="8768" y="5611"/>
                  </a:lnTo>
                  <a:lnTo>
                    <a:pt x="8779" y="5621"/>
                  </a:lnTo>
                  <a:lnTo>
                    <a:pt x="8782" y="5636"/>
                  </a:lnTo>
                  <a:lnTo>
                    <a:pt x="8784" y="5669"/>
                  </a:lnTo>
                  <a:lnTo>
                    <a:pt x="8788" y="5686"/>
                  </a:lnTo>
                  <a:lnTo>
                    <a:pt x="8803" y="5691"/>
                  </a:lnTo>
                  <a:lnTo>
                    <a:pt x="8845" y="5727"/>
                  </a:lnTo>
                  <a:lnTo>
                    <a:pt x="8857" y="5745"/>
                  </a:lnTo>
                  <a:lnTo>
                    <a:pt x="8873" y="5768"/>
                  </a:lnTo>
                  <a:lnTo>
                    <a:pt x="8883" y="5791"/>
                  </a:lnTo>
                  <a:lnTo>
                    <a:pt x="8893" y="5806"/>
                  </a:lnTo>
                  <a:lnTo>
                    <a:pt x="8907" y="5818"/>
                  </a:lnTo>
                  <a:lnTo>
                    <a:pt x="8920" y="5825"/>
                  </a:lnTo>
                  <a:lnTo>
                    <a:pt x="8942" y="5834"/>
                  </a:lnTo>
                  <a:lnTo>
                    <a:pt x="8951" y="5843"/>
                  </a:lnTo>
                  <a:lnTo>
                    <a:pt x="8958" y="5853"/>
                  </a:lnTo>
                  <a:lnTo>
                    <a:pt x="8964" y="5876"/>
                  </a:lnTo>
                  <a:lnTo>
                    <a:pt x="8972" y="5904"/>
                  </a:lnTo>
                  <a:lnTo>
                    <a:pt x="8973" y="5926"/>
                  </a:lnTo>
                  <a:lnTo>
                    <a:pt x="8970" y="5943"/>
                  </a:lnTo>
                  <a:lnTo>
                    <a:pt x="8955" y="5953"/>
                  </a:lnTo>
                  <a:lnTo>
                    <a:pt x="8932" y="5959"/>
                  </a:lnTo>
                  <a:lnTo>
                    <a:pt x="8912" y="5951"/>
                  </a:lnTo>
                  <a:lnTo>
                    <a:pt x="8916" y="5914"/>
                  </a:lnTo>
                  <a:lnTo>
                    <a:pt x="8916" y="5897"/>
                  </a:lnTo>
                  <a:lnTo>
                    <a:pt x="8903" y="5871"/>
                  </a:lnTo>
                  <a:lnTo>
                    <a:pt x="8882" y="5854"/>
                  </a:lnTo>
                  <a:lnTo>
                    <a:pt x="8856" y="5828"/>
                  </a:lnTo>
                  <a:lnTo>
                    <a:pt x="8842" y="5803"/>
                  </a:lnTo>
                  <a:lnTo>
                    <a:pt x="8818" y="5765"/>
                  </a:lnTo>
                  <a:lnTo>
                    <a:pt x="8799" y="5733"/>
                  </a:lnTo>
                  <a:lnTo>
                    <a:pt x="8769" y="5701"/>
                  </a:lnTo>
                  <a:lnTo>
                    <a:pt x="8748" y="5669"/>
                  </a:lnTo>
                  <a:lnTo>
                    <a:pt x="8736" y="5654"/>
                  </a:lnTo>
                  <a:lnTo>
                    <a:pt x="8722" y="5643"/>
                  </a:lnTo>
                  <a:lnTo>
                    <a:pt x="8710" y="5640"/>
                  </a:lnTo>
                  <a:lnTo>
                    <a:pt x="8702" y="5641"/>
                  </a:lnTo>
                  <a:lnTo>
                    <a:pt x="8695" y="5654"/>
                  </a:lnTo>
                  <a:lnTo>
                    <a:pt x="8696" y="5667"/>
                  </a:lnTo>
                  <a:lnTo>
                    <a:pt x="8708" y="5677"/>
                  </a:lnTo>
                  <a:lnTo>
                    <a:pt x="8721" y="5692"/>
                  </a:lnTo>
                  <a:lnTo>
                    <a:pt x="8729" y="5701"/>
                  </a:lnTo>
                  <a:lnTo>
                    <a:pt x="8735" y="5712"/>
                  </a:lnTo>
                  <a:lnTo>
                    <a:pt x="8741" y="5721"/>
                  </a:lnTo>
                  <a:lnTo>
                    <a:pt x="8729" y="5730"/>
                  </a:lnTo>
                  <a:lnTo>
                    <a:pt x="8706" y="5721"/>
                  </a:lnTo>
                  <a:lnTo>
                    <a:pt x="8681" y="5705"/>
                  </a:lnTo>
                  <a:lnTo>
                    <a:pt x="8667" y="5684"/>
                  </a:lnTo>
                  <a:lnTo>
                    <a:pt x="8654" y="5656"/>
                  </a:lnTo>
                  <a:lnTo>
                    <a:pt x="8649" y="5626"/>
                  </a:lnTo>
                  <a:lnTo>
                    <a:pt x="8639" y="5604"/>
                  </a:lnTo>
                  <a:lnTo>
                    <a:pt x="8627" y="5584"/>
                  </a:lnTo>
                  <a:lnTo>
                    <a:pt x="8603" y="5564"/>
                  </a:lnTo>
                  <a:lnTo>
                    <a:pt x="8588" y="5559"/>
                  </a:lnTo>
                  <a:lnTo>
                    <a:pt x="8569" y="5561"/>
                  </a:lnTo>
                  <a:lnTo>
                    <a:pt x="8560" y="5581"/>
                  </a:lnTo>
                  <a:lnTo>
                    <a:pt x="8555" y="5602"/>
                  </a:lnTo>
                  <a:lnTo>
                    <a:pt x="8559" y="5626"/>
                  </a:lnTo>
                  <a:lnTo>
                    <a:pt x="8562" y="5649"/>
                  </a:lnTo>
                  <a:lnTo>
                    <a:pt x="8546" y="5676"/>
                  </a:lnTo>
                  <a:lnTo>
                    <a:pt x="8526" y="5691"/>
                  </a:lnTo>
                  <a:lnTo>
                    <a:pt x="8510" y="5712"/>
                  </a:lnTo>
                  <a:lnTo>
                    <a:pt x="8484" y="5720"/>
                  </a:lnTo>
                  <a:lnTo>
                    <a:pt x="8449" y="5724"/>
                  </a:lnTo>
                  <a:lnTo>
                    <a:pt x="8414" y="5730"/>
                  </a:lnTo>
                  <a:lnTo>
                    <a:pt x="8385" y="5738"/>
                  </a:lnTo>
                  <a:lnTo>
                    <a:pt x="8360" y="5753"/>
                  </a:lnTo>
                  <a:lnTo>
                    <a:pt x="8333" y="5763"/>
                  </a:lnTo>
                  <a:lnTo>
                    <a:pt x="8315" y="5753"/>
                  </a:lnTo>
                  <a:lnTo>
                    <a:pt x="8313" y="5737"/>
                  </a:lnTo>
                  <a:lnTo>
                    <a:pt x="8313" y="5726"/>
                  </a:lnTo>
                  <a:lnTo>
                    <a:pt x="8321" y="5709"/>
                  </a:lnTo>
                  <a:lnTo>
                    <a:pt x="8329" y="5685"/>
                  </a:lnTo>
                  <a:lnTo>
                    <a:pt x="8353" y="5655"/>
                  </a:lnTo>
                  <a:lnTo>
                    <a:pt x="8371" y="5623"/>
                  </a:lnTo>
                  <a:lnTo>
                    <a:pt x="8382" y="5591"/>
                  </a:lnTo>
                  <a:lnTo>
                    <a:pt x="8376" y="5570"/>
                  </a:lnTo>
                  <a:lnTo>
                    <a:pt x="8365" y="5554"/>
                  </a:lnTo>
                  <a:lnTo>
                    <a:pt x="8356" y="5542"/>
                  </a:lnTo>
                  <a:lnTo>
                    <a:pt x="8335" y="5531"/>
                  </a:lnTo>
                  <a:lnTo>
                    <a:pt x="8312" y="5517"/>
                  </a:lnTo>
                  <a:lnTo>
                    <a:pt x="8287" y="5504"/>
                  </a:lnTo>
                  <a:lnTo>
                    <a:pt x="8264" y="5494"/>
                  </a:lnTo>
                  <a:lnTo>
                    <a:pt x="8236" y="5482"/>
                  </a:lnTo>
                  <a:lnTo>
                    <a:pt x="8213" y="5461"/>
                  </a:lnTo>
                  <a:lnTo>
                    <a:pt x="8187" y="5445"/>
                  </a:lnTo>
                  <a:lnTo>
                    <a:pt x="8163" y="5432"/>
                  </a:lnTo>
                  <a:lnTo>
                    <a:pt x="8144" y="5423"/>
                  </a:lnTo>
                  <a:lnTo>
                    <a:pt x="8133" y="5412"/>
                  </a:lnTo>
                  <a:lnTo>
                    <a:pt x="8121" y="5398"/>
                  </a:lnTo>
                  <a:lnTo>
                    <a:pt x="8103" y="5391"/>
                  </a:lnTo>
                  <a:lnTo>
                    <a:pt x="8074" y="5386"/>
                  </a:lnTo>
                  <a:lnTo>
                    <a:pt x="8047" y="5381"/>
                  </a:lnTo>
                  <a:lnTo>
                    <a:pt x="8020" y="5384"/>
                  </a:lnTo>
                  <a:lnTo>
                    <a:pt x="8004" y="5398"/>
                  </a:lnTo>
                  <a:lnTo>
                    <a:pt x="8000" y="5412"/>
                  </a:lnTo>
                  <a:lnTo>
                    <a:pt x="7990" y="5419"/>
                  </a:lnTo>
                  <a:lnTo>
                    <a:pt x="7978" y="5419"/>
                  </a:lnTo>
                  <a:lnTo>
                    <a:pt x="7964" y="5417"/>
                  </a:lnTo>
                  <a:lnTo>
                    <a:pt x="7946" y="5421"/>
                  </a:lnTo>
                  <a:lnTo>
                    <a:pt x="7923" y="5438"/>
                  </a:lnTo>
                  <a:lnTo>
                    <a:pt x="7906" y="5455"/>
                  </a:lnTo>
                  <a:lnTo>
                    <a:pt x="7895" y="5476"/>
                  </a:lnTo>
                  <a:lnTo>
                    <a:pt x="7884" y="5491"/>
                  </a:lnTo>
                  <a:lnTo>
                    <a:pt x="7869" y="5501"/>
                  </a:lnTo>
                  <a:lnTo>
                    <a:pt x="7854" y="5507"/>
                  </a:lnTo>
                  <a:lnTo>
                    <a:pt x="7840" y="5523"/>
                  </a:lnTo>
                  <a:lnTo>
                    <a:pt x="7834" y="5544"/>
                  </a:lnTo>
                  <a:lnTo>
                    <a:pt x="7841" y="5561"/>
                  </a:lnTo>
                  <a:lnTo>
                    <a:pt x="7839" y="5585"/>
                  </a:lnTo>
                  <a:lnTo>
                    <a:pt x="7827" y="5597"/>
                  </a:lnTo>
                  <a:lnTo>
                    <a:pt x="7823" y="5624"/>
                  </a:lnTo>
                  <a:lnTo>
                    <a:pt x="7827" y="5644"/>
                  </a:lnTo>
                  <a:lnTo>
                    <a:pt x="7819" y="5650"/>
                  </a:lnTo>
                  <a:lnTo>
                    <a:pt x="7801" y="5650"/>
                  </a:lnTo>
                  <a:lnTo>
                    <a:pt x="7794" y="5662"/>
                  </a:lnTo>
                  <a:lnTo>
                    <a:pt x="7797" y="5678"/>
                  </a:lnTo>
                  <a:lnTo>
                    <a:pt x="7807" y="5695"/>
                  </a:lnTo>
                  <a:lnTo>
                    <a:pt x="7813" y="5711"/>
                  </a:lnTo>
                  <a:lnTo>
                    <a:pt x="7801" y="5719"/>
                  </a:lnTo>
                  <a:lnTo>
                    <a:pt x="7785" y="5716"/>
                  </a:lnTo>
                  <a:lnTo>
                    <a:pt x="7781" y="5706"/>
                  </a:lnTo>
                  <a:lnTo>
                    <a:pt x="7773" y="5692"/>
                  </a:lnTo>
                  <a:lnTo>
                    <a:pt x="7760" y="5686"/>
                  </a:lnTo>
                  <a:lnTo>
                    <a:pt x="7736" y="5684"/>
                  </a:lnTo>
                  <a:lnTo>
                    <a:pt x="7712" y="5674"/>
                  </a:lnTo>
                  <a:lnTo>
                    <a:pt x="7696" y="5666"/>
                  </a:lnTo>
                  <a:lnTo>
                    <a:pt x="7681" y="5668"/>
                  </a:lnTo>
                  <a:lnTo>
                    <a:pt x="7669" y="5683"/>
                  </a:lnTo>
                  <a:lnTo>
                    <a:pt x="7656" y="5709"/>
                  </a:lnTo>
                  <a:lnTo>
                    <a:pt x="7641" y="5729"/>
                  </a:lnTo>
                  <a:lnTo>
                    <a:pt x="7620" y="5747"/>
                  </a:lnTo>
                  <a:lnTo>
                    <a:pt x="7603" y="5764"/>
                  </a:lnTo>
                  <a:lnTo>
                    <a:pt x="7590" y="5784"/>
                  </a:lnTo>
                  <a:lnTo>
                    <a:pt x="7581" y="5817"/>
                  </a:lnTo>
                  <a:lnTo>
                    <a:pt x="7562" y="5846"/>
                  </a:lnTo>
                  <a:lnTo>
                    <a:pt x="7553" y="5846"/>
                  </a:lnTo>
                  <a:lnTo>
                    <a:pt x="7551" y="5833"/>
                  </a:lnTo>
                  <a:lnTo>
                    <a:pt x="7557" y="5805"/>
                  </a:lnTo>
                  <a:lnTo>
                    <a:pt x="7553" y="5794"/>
                  </a:lnTo>
                  <a:lnTo>
                    <a:pt x="7541" y="5794"/>
                  </a:lnTo>
                  <a:lnTo>
                    <a:pt x="7521" y="5800"/>
                  </a:lnTo>
                  <a:lnTo>
                    <a:pt x="7493" y="5802"/>
                  </a:lnTo>
                  <a:lnTo>
                    <a:pt x="7457" y="5802"/>
                  </a:lnTo>
                  <a:lnTo>
                    <a:pt x="7419" y="5804"/>
                  </a:lnTo>
                  <a:lnTo>
                    <a:pt x="7397" y="5803"/>
                  </a:lnTo>
                  <a:lnTo>
                    <a:pt x="7385" y="5799"/>
                  </a:lnTo>
                  <a:lnTo>
                    <a:pt x="7377" y="5782"/>
                  </a:lnTo>
                  <a:lnTo>
                    <a:pt x="7371" y="5761"/>
                  </a:lnTo>
                  <a:lnTo>
                    <a:pt x="7371" y="5748"/>
                  </a:lnTo>
                  <a:lnTo>
                    <a:pt x="7386" y="5736"/>
                  </a:lnTo>
                  <a:lnTo>
                    <a:pt x="7410" y="5728"/>
                  </a:lnTo>
                  <a:lnTo>
                    <a:pt x="7448" y="5730"/>
                  </a:lnTo>
                  <a:lnTo>
                    <a:pt x="7491" y="5730"/>
                  </a:lnTo>
                  <a:lnTo>
                    <a:pt x="7516" y="5726"/>
                  </a:lnTo>
                  <a:lnTo>
                    <a:pt x="7570" y="5676"/>
                  </a:lnTo>
                  <a:lnTo>
                    <a:pt x="7641" y="5601"/>
                  </a:lnTo>
                  <a:lnTo>
                    <a:pt x="7677" y="5567"/>
                  </a:lnTo>
                  <a:lnTo>
                    <a:pt x="7722" y="5524"/>
                  </a:lnTo>
                  <a:lnTo>
                    <a:pt x="7784" y="5455"/>
                  </a:lnTo>
                  <a:lnTo>
                    <a:pt x="7829" y="5381"/>
                  </a:lnTo>
                  <a:lnTo>
                    <a:pt x="7845" y="5358"/>
                  </a:lnTo>
                  <a:lnTo>
                    <a:pt x="7866" y="5343"/>
                  </a:lnTo>
                  <a:lnTo>
                    <a:pt x="7897" y="5313"/>
                  </a:lnTo>
                  <a:lnTo>
                    <a:pt x="7949" y="5242"/>
                  </a:lnTo>
                  <a:lnTo>
                    <a:pt x="7970" y="5192"/>
                  </a:lnTo>
                  <a:lnTo>
                    <a:pt x="7986" y="5157"/>
                  </a:lnTo>
                  <a:lnTo>
                    <a:pt x="7974" y="5136"/>
                  </a:lnTo>
                  <a:lnTo>
                    <a:pt x="7962" y="5126"/>
                  </a:lnTo>
                  <a:lnTo>
                    <a:pt x="7947" y="5126"/>
                  </a:lnTo>
                  <a:lnTo>
                    <a:pt x="7933" y="5138"/>
                  </a:lnTo>
                  <a:lnTo>
                    <a:pt x="7919" y="5142"/>
                  </a:lnTo>
                  <a:lnTo>
                    <a:pt x="7896" y="5142"/>
                  </a:lnTo>
                  <a:lnTo>
                    <a:pt x="7875" y="5137"/>
                  </a:lnTo>
                  <a:lnTo>
                    <a:pt x="7850" y="5131"/>
                  </a:lnTo>
                  <a:lnTo>
                    <a:pt x="7818" y="5128"/>
                  </a:lnTo>
                  <a:lnTo>
                    <a:pt x="7792" y="5132"/>
                  </a:lnTo>
                  <a:lnTo>
                    <a:pt x="7763" y="5135"/>
                  </a:lnTo>
                  <a:lnTo>
                    <a:pt x="7739" y="5141"/>
                  </a:lnTo>
                  <a:lnTo>
                    <a:pt x="7717" y="5139"/>
                  </a:lnTo>
                  <a:lnTo>
                    <a:pt x="7695" y="5145"/>
                  </a:lnTo>
                  <a:lnTo>
                    <a:pt x="7674" y="5141"/>
                  </a:lnTo>
                  <a:lnTo>
                    <a:pt x="7662" y="5134"/>
                  </a:lnTo>
                  <a:lnTo>
                    <a:pt x="7646" y="5117"/>
                  </a:lnTo>
                  <a:lnTo>
                    <a:pt x="7640" y="5102"/>
                  </a:lnTo>
                  <a:lnTo>
                    <a:pt x="7626" y="5096"/>
                  </a:lnTo>
                  <a:lnTo>
                    <a:pt x="7602" y="5089"/>
                  </a:lnTo>
                  <a:lnTo>
                    <a:pt x="7592" y="5076"/>
                  </a:lnTo>
                  <a:lnTo>
                    <a:pt x="7587" y="5054"/>
                  </a:lnTo>
                  <a:lnTo>
                    <a:pt x="7585" y="5029"/>
                  </a:lnTo>
                  <a:lnTo>
                    <a:pt x="7575" y="4999"/>
                  </a:lnTo>
                  <a:lnTo>
                    <a:pt x="7565" y="4982"/>
                  </a:lnTo>
                  <a:lnTo>
                    <a:pt x="7551" y="4962"/>
                  </a:lnTo>
                  <a:lnTo>
                    <a:pt x="7538" y="4949"/>
                  </a:lnTo>
                  <a:lnTo>
                    <a:pt x="7526" y="4945"/>
                  </a:lnTo>
                  <a:lnTo>
                    <a:pt x="7511" y="4943"/>
                  </a:lnTo>
                  <a:lnTo>
                    <a:pt x="7500" y="4959"/>
                  </a:lnTo>
                  <a:lnTo>
                    <a:pt x="7488" y="4992"/>
                  </a:lnTo>
                  <a:lnTo>
                    <a:pt x="7486" y="5019"/>
                  </a:lnTo>
                  <a:lnTo>
                    <a:pt x="7477" y="5090"/>
                  </a:lnTo>
                  <a:lnTo>
                    <a:pt x="7472" y="5116"/>
                  </a:lnTo>
                  <a:lnTo>
                    <a:pt x="7456" y="5145"/>
                  </a:lnTo>
                  <a:lnTo>
                    <a:pt x="7437" y="5147"/>
                  </a:lnTo>
                  <a:lnTo>
                    <a:pt x="7367" y="5106"/>
                  </a:lnTo>
                  <a:lnTo>
                    <a:pt x="7373" y="5087"/>
                  </a:lnTo>
                  <a:lnTo>
                    <a:pt x="7377" y="5056"/>
                  </a:lnTo>
                  <a:lnTo>
                    <a:pt x="7373" y="5009"/>
                  </a:lnTo>
                  <a:lnTo>
                    <a:pt x="7371" y="4991"/>
                  </a:lnTo>
                  <a:lnTo>
                    <a:pt x="7364" y="4986"/>
                  </a:lnTo>
                  <a:lnTo>
                    <a:pt x="7352" y="4998"/>
                  </a:lnTo>
                  <a:lnTo>
                    <a:pt x="7334" y="5019"/>
                  </a:lnTo>
                  <a:lnTo>
                    <a:pt x="7321" y="5042"/>
                  </a:lnTo>
                  <a:lnTo>
                    <a:pt x="7295" y="5075"/>
                  </a:lnTo>
                  <a:lnTo>
                    <a:pt x="7278" y="5106"/>
                  </a:lnTo>
                  <a:lnTo>
                    <a:pt x="7261" y="5141"/>
                  </a:lnTo>
                  <a:lnTo>
                    <a:pt x="7259" y="5161"/>
                  </a:lnTo>
                  <a:lnTo>
                    <a:pt x="7248" y="5197"/>
                  </a:lnTo>
                  <a:lnTo>
                    <a:pt x="7242" y="5225"/>
                  </a:lnTo>
                  <a:lnTo>
                    <a:pt x="7238" y="5238"/>
                  </a:lnTo>
                  <a:lnTo>
                    <a:pt x="7225" y="5243"/>
                  </a:lnTo>
                  <a:lnTo>
                    <a:pt x="7195" y="5232"/>
                  </a:lnTo>
                  <a:lnTo>
                    <a:pt x="7184" y="5221"/>
                  </a:lnTo>
                  <a:lnTo>
                    <a:pt x="7178" y="5206"/>
                  </a:lnTo>
                  <a:lnTo>
                    <a:pt x="7180" y="5176"/>
                  </a:lnTo>
                  <a:lnTo>
                    <a:pt x="7182" y="5148"/>
                  </a:lnTo>
                  <a:lnTo>
                    <a:pt x="7194" y="5051"/>
                  </a:lnTo>
                  <a:lnTo>
                    <a:pt x="7220" y="5012"/>
                  </a:lnTo>
                  <a:lnTo>
                    <a:pt x="7257" y="4933"/>
                  </a:lnTo>
                  <a:lnTo>
                    <a:pt x="7259" y="4926"/>
                  </a:lnTo>
                  <a:lnTo>
                    <a:pt x="7278" y="4885"/>
                  </a:lnTo>
                  <a:lnTo>
                    <a:pt x="7289" y="4857"/>
                  </a:lnTo>
                  <a:lnTo>
                    <a:pt x="7290" y="4819"/>
                  </a:lnTo>
                  <a:lnTo>
                    <a:pt x="7282" y="4780"/>
                  </a:lnTo>
                  <a:lnTo>
                    <a:pt x="7276" y="4765"/>
                  </a:lnTo>
                  <a:lnTo>
                    <a:pt x="7264" y="4749"/>
                  </a:lnTo>
                  <a:lnTo>
                    <a:pt x="7255" y="4735"/>
                  </a:lnTo>
                  <a:lnTo>
                    <a:pt x="7237" y="4724"/>
                  </a:lnTo>
                  <a:lnTo>
                    <a:pt x="7228" y="4715"/>
                  </a:lnTo>
                  <a:lnTo>
                    <a:pt x="7223" y="4699"/>
                  </a:lnTo>
                  <a:lnTo>
                    <a:pt x="7231" y="4670"/>
                  </a:lnTo>
                  <a:lnTo>
                    <a:pt x="7227" y="4644"/>
                  </a:lnTo>
                  <a:lnTo>
                    <a:pt x="7221" y="4622"/>
                  </a:lnTo>
                  <a:lnTo>
                    <a:pt x="7211" y="4611"/>
                  </a:lnTo>
                  <a:lnTo>
                    <a:pt x="7198" y="4602"/>
                  </a:lnTo>
                  <a:lnTo>
                    <a:pt x="7183" y="4596"/>
                  </a:lnTo>
                  <a:lnTo>
                    <a:pt x="7165" y="4589"/>
                  </a:lnTo>
                  <a:lnTo>
                    <a:pt x="7146" y="4582"/>
                  </a:lnTo>
                  <a:lnTo>
                    <a:pt x="7135" y="4573"/>
                  </a:lnTo>
                  <a:lnTo>
                    <a:pt x="7128" y="4557"/>
                  </a:lnTo>
                  <a:lnTo>
                    <a:pt x="7119" y="4543"/>
                  </a:lnTo>
                  <a:lnTo>
                    <a:pt x="7112" y="4534"/>
                  </a:lnTo>
                  <a:lnTo>
                    <a:pt x="7094" y="4518"/>
                  </a:lnTo>
                  <a:lnTo>
                    <a:pt x="7074" y="4505"/>
                  </a:lnTo>
                  <a:lnTo>
                    <a:pt x="7044" y="4497"/>
                  </a:lnTo>
                  <a:lnTo>
                    <a:pt x="7018" y="4499"/>
                  </a:lnTo>
                  <a:lnTo>
                    <a:pt x="6993" y="4522"/>
                  </a:lnTo>
                  <a:lnTo>
                    <a:pt x="6966" y="4539"/>
                  </a:lnTo>
                  <a:lnTo>
                    <a:pt x="6948" y="4550"/>
                  </a:lnTo>
                  <a:lnTo>
                    <a:pt x="6928" y="4572"/>
                  </a:lnTo>
                  <a:lnTo>
                    <a:pt x="6914" y="4582"/>
                  </a:lnTo>
                  <a:lnTo>
                    <a:pt x="6903" y="4579"/>
                  </a:lnTo>
                  <a:lnTo>
                    <a:pt x="6898" y="4566"/>
                  </a:lnTo>
                  <a:lnTo>
                    <a:pt x="6898" y="4547"/>
                  </a:lnTo>
                  <a:lnTo>
                    <a:pt x="6905" y="4521"/>
                  </a:lnTo>
                  <a:lnTo>
                    <a:pt x="6918" y="4504"/>
                  </a:lnTo>
                  <a:lnTo>
                    <a:pt x="6941" y="4481"/>
                  </a:lnTo>
                  <a:lnTo>
                    <a:pt x="6959" y="4470"/>
                  </a:lnTo>
                  <a:lnTo>
                    <a:pt x="6963" y="4453"/>
                  </a:lnTo>
                  <a:lnTo>
                    <a:pt x="6957" y="4440"/>
                  </a:lnTo>
                  <a:lnTo>
                    <a:pt x="6944" y="4432"/>
                  </a:lnTo>
                  <a:lnTo>
                    <a:pt x="6930" y="4423"/>
                  </a:lnTo>
                  <a:lnTo>
                    <a:pt x="6915" y="4405"/>
                  </a:lnTo>
                  <a:lnTo>
                    <a:pt x="6909" y="4383"/>
                  </a:lnTo>
                  <a:lnTo>
                    <a:pt x="6901" y="4342"/>
                  </a:lnTo>
                  <a:lnTo>
                    <a:pt x="6890" y="4323"/>
                  </a:lnTo>
                  <a:lnTo>
                    <a:pt x="6887" y="4299"/>
                  </a:lnTo>
                  <a:lnTo>
                    <a:pt x="6883" y="4282"/>
                  </a:lnTo>
                  <a:lnTo>
                    <a:pt x="6873" y="4267"/>
                  </a:lnTo>
                  <a:lnTo>
                    <a:pt x="6853" y="4245"/>
                  </a:lnTo>
                  <a:lnTo>
                    <a:pt x="6836" y="4222"/>
                  </a:lnTo>
                  <a:lnTo>
                    <a:pt x="6828" y="4206"/>
                  </a:lnTo>
                  <a:lnTo>
                    <a:pt x="6821" y="4194"/>
                  </a:lnTo>
                  <a:lnTo>
                    <a:pt x="6813" y="4170"/>
                  </a:lnTo>
                  <a:lnTo>
                    <a:pt x="6805" y="4159"/>
                  </a:lnTo>
                  <a:lnTo>
                    <a:pt x="6795" y="4140"/>
                  </a:lnTo>
                  <a:lnTo>
                    <a:pt x="6803" y="4125"/>
                  </a:lnTo>
                  <a:lnTo>
                    <a:pt x="6813" y="4122"/>
                  </a:lnTo>
                  <a:lnTo>
                    <a:pt x="6825" y="4124"/>
                  </a:lnTo>
                  <a:lnTo>
                    <a:pt x="6833" y="4140"/>
                  </a:lnTo>
                  <a:lnTo>
                    <a:pt x="6855" y="4168"/>
                  </a:lnTo>
                  <a:lnTo>
                    <a:pt x="6893" y="4213"/>
                  </a:lnTo>
                  <a:lnTo>
                    <a:pt x="6920" y="4221"/>
                  </a:lnTo>
                  <a:lnTo>
                    <a:pt x="6937" y="4238"/>
                  </a:lnTo>
                  <a:lnTo>
                    <a:pt x="6965" y="4262"/>
                  </a:lnTo>
                  <a:lnTo>
                    <a:pt x="6980" y="4285"/>
                  </a:lnTo>
                  <a:lnTo>
                    <a:pt x="6997" y="4307"/>
                  </a:lnTo>
                  <a:lnTo>
                    <a:pt x="7014" y="4332"/>
                  </a:lnTo>
                  <a:lnTo>
                    <a:pt x="7036" y="4355"/>
                  </a:lnTo>
                  <a:lnTo>
                    <a:pt x="7063" y="4361"/>
                  </a:lnTo>
                  <a:lnTo>
                    <a:pt x="7087" y="4353"/>
                  </a:lnTo>
                  <a:lnTo>
                    <a:pt x="7102" y="4333"/>
                  </a:lnTo>
                  <a:lnTo>
                    <a:pt x="7114" y="4319"/>
                  </a:lnTo>
                  <a:lnTo>
                    <a:pt x="7142" y="4317"/>
                  </a:lnTo>
                  <a:lnTo>
                    <a:pt x="7189" y="4321"/>
                  </a:lnTo>
                  <a:lnTo>
                    <a:pt x="7214" y="4321"/>
                  </a:lnTo>
                  <a:lnTo>
                    <a:pt x="7231" y="4336"/>
                  </a:lnTo>
                  <a:lnTo>
                    <a:pt x="7243" y="4358"/>
                  </a:lnTo>
                  <a:lnTo>
                    <a:pt x="7263" y="4373"/>
                  </a:lnTo>
                  <a:lnTo>
                    <a:pt x="7290" y="4381"/>
                  </a:lnTo>
                  <a:lnTo>
                    <a:pt x="7310" y="4402"/>
                  </a:lnTo>
                  <a:lnTo>
                    <a:pt x="7345" y="4425"/>
                  </a:lnTo>
                  <a:lnTo>
                    <a:pt x="7366" y="4448"/>
                  </a:lnTo>
                  <a:lnTo>
                    <a:pt x="7394" y="4451"/>
                  </a:lnTo>
                  <a:lnTo>
                    <a:pt x="7445" y="4458"/>
                  </a:lnTo>
                  <a:lnTo>
                    <a:pt x="7469" y="4444"/>
                  </a:lnTo>
                  <a:lnTo>
                    <a:pt x="7489" y="4423"/>
                  </a:lnTo>
                  <a:lnTo>
                    <a:pt x="7494" y="4394"/>
                  </a:lnTo>
                  <a:lnTo>
                    <a:pt x="7507" y="4383"/>
                  </a:lnTo>
                  <a:lnTo>
                    <a:pt x="7518" y="4387"/>
                  </a:lnTo>
                  <a:lnTo>
                    <a:pt x="7529" y="4399"/>
                  </a:lnTo>
                  <a:lnTo>
                    <a:pt x="7540" y="4406"/>
                  </a:lnTo>
                  <a:lnTo>
                    <a:pt x="7552" y="4394"/>
                  </a:lnTo>
                  <a:lnTo>
                    <a:pt x="7554" y="4371"/>
                  </a:lnTo>
                  <a:lnTo>
                    <a:pt x="7550" y="4356"/>
                  </a:lnTo>
                  <a:lnTo>
                    <a:pt x="7548" y="4328"/>
                  </a:lnTo>
                  <a:lnTo>
                    <a:pt x="7552" y="4296"/>
                  </a:lnTo>
                  <a:lnTo>
                    <a:pt x="7549" y="4272"/>
                  </a:lnTo>
                  <a:lnTo>
                    <a:pt x="7541" y="4262"/>
                  </a:lnTo>
                  <a:lnTo>
                    <a:pt x="7522" y="4229"/>
                  </a:lnTo>
                  <a:lnTo>
                    <a:pt x="7517" y="4201"/>
                  </a:lnTo>
                  <a:lnTo>
                    <a:pt x="7510" y="4178"/>
                  </a:lnTo>
                  <a:lnTo>
                    <a:pt x="7500" y="4168"/>
                  </a:lnTo>
                  <a:lnTo>
                    <a:pt x="7488" y="4162"/>
                  </a:lnTo>
                  <a:lnTo>
                    <a:pt x="7473" y="4170"/>
                  </a:lnTo>
                  <a:lnTo>
                    <a:pt x="7465" y="4188"/>
                  </a:lnTo>
                  <a:lnTo>
                    <a:pt x="7452" y="4209"/>
                  </a:lnTo>
                  <a:lnTo>
                    <a:pt x="7432" y="4222"/>
                  </a:lnTo>
                  <a:lnTo>
                    <a:pt x="7411" y="4222"/>
                  </a:lnTo>
                  <a:lnTo>
                    <a:pt x="7375" y="4218"/>
                  </a:lnTo>
                  <a:lnTo>
                    <a:pt x="7342" y="4214"/>
                  </a:lnTo>
                  <a:lnTo>
                    <a:pt x="7312" y="4204"/>
                  </a:lnTo>
                  <a:lnTo>
                    <a:pt x="7293" y="4197"/>
                  </a:lnTo>
                  <a:lnTo>
                    <a:pt x="7276" y="4189"/>
                  </a:lnTo>
                  <a:lnTo>
                    <a:pt x="7264" y="4174"/>
                  </a:lnTo>
                  <a:lnTo>
                    <a:pt x="7254" y="4162"/>
                  </a:lnTo>
                  <a:lnTo>
                    <a:pt x="7244" y="4152"/>
                  </a:lnTo>
                  <a:lnTo>
                    <a:pt x="7225" y="4141"/>
                  </a:lnTo>
                  <a:lnTo>
                    <a:pt x="7192" y="4132"/>
                  </a:lnTo>
                  <a:lnTo>
                    <a:pt x="7175" y="4125"/>
                  </a:lnTo>
                  <a:lnTo>
                    <a:pt x="7162" y="4114"/>
                  </a:lnTo>
                  <a:lnTo>
                    <a:pt x="7164" y="4093"/>
                  </a:lnTo>
                  <a:lnTo>
                    <a:pt x="7156" y="4078"/>
                  </a:lnTo>
                  <a:lnTo>
                    <a:pt x="7148" y="4050"/>
                  </a:lnTo>
                  <a:lnTo>
                    <a:pt x="7142" y="4011"/>
                  </a:lnTo>
                  <a:lnTo>
                    <a:pt x="7132" y="3932"/>
                  </a:lnTo>
                  <a:lnTo>
                    <a:pt x="7131" y="3905"/>
                  </a:lnTo>
                  <a:lnTo>
                    <a:pt x="7118" y="3886"/>
                  </a:lnTo>
                  <a:lnTo>
                    <a:pt x="7106" y="3876"/>
                  </a:lnTo>
                  <a:lnTo>
                    <a:pt x="7085" y="3871"/>
                  </a:lnTo>
                  <a:lnTo>
                    <a:pt x="7057" y="3880"/>
                  </a:lnTo>
                  <a:lnTo>
                    <a:pt x="7036" y="3901"/>
                  </a:lnTo>
                  <a:lnTo>
                    <a:pt x="7020" y="3916"/>
                  </a:lnTo>
                  <a:lnTo>
                    <a:pt x="7001" y="3916"/>
                  </a:lnTo>
                  <a:lnTo>
                    <a:pt x="6985" y="3907"/>
                  </a:lnTo>
                  <a:lnTo>
                    <a:pt x="6973" y="3886"/>
                  </a:lnTo>
                  <a:lnTo>
                    <a:pt x="6969" y="3860"/>
                  </a:lnTo>
                  <a:lnTo>
                    <a:pt x="6958" y="3842"/>
                  </a:lnTo>
                  <a:lnTo>
                    <a:pt x="6946" y="3830"/>
                  </a:lnTo>
                  <a:lnTo>
                    <a:pt x="6944" y="3802"/>
                  </a:lnTo>
                  <a:lnTo>
                    <a:pt x="6945" y="3776"/>
                  </a:lnTo>
                  <a:lnTo>
                    <a:pt x="6945" y="3744"/>
                  </a:lnTo>
                  <a:lnTo>
                    <a:pt x="6940" y="3722"/>
                  </a:lnTo>
                  <a:lnTo>
                    <a:pt x="6933" y="3709"/>
                  </a:lnTo>
                  <a:lnTo>
                    <a:pt x="6913" y="3694"/>
                  </a:lnTo>
                  <a:lnTo>
                    <a:pt x="6891" y="3683"/>
                  </a:lnTo>
                  <a:lnTo>
                    <a:pt x="6876" y="3670"/>
                  </a:lnTo>
                  <a:lnTo>
                    <a:pt x="6864" y="3649"/>
                  </a:lnTo>
                  <a:lnTo>
                    <a:pt x="6859" y="3622"/>
                  </a:lnTo>
                  <a:lnTo>
                    <a:pt x="6857" y="3597"/>
                  </a:lnTo>
                  <a:lnTo>
                    <a:pt x="6850" y="3580"/>
                  </a:lnTo>
                  <a:lnTo>
                    <a:pt x="6840" y="3554"/>
                  </a:lnTo>
                  <a:lnTo>
                    <a:pt x="6834" y="3528"/>
                  </a:lnTo>
                  <a:lnTo>
                    <a:pt x="6828" y="3497"/>
                  </a:lnTo>
                  <a:lnTo>
                    <a:pt x="6834" y="3420"/>
                  </a:lnTo>
                  <a:lnTo>
                    <a:pt x="6835" y="3356"/>
                  </a:lnTo>
                  <a:lnTo>
                    <a:pt x="6839" y="3317"/>
                  </a:lnTo>
                  <a:lnTo>
                    <a:pt x="6875" y="3254"/>
                  </a:lnTo>
                  <a:lnTo>
                    <a:pt x="6883" y="3215"/>
                  </a:lnTo>
                  <a:lnTo>
                    <a:pt x="6888" y="3172"/>
                  </a:lnTo>
                  <a:lnTo>
                    <a:pt x="6884" y="3142"/>
                  </a:lnTo>
                  <a:lnTo>
                    <a:pt x="6877" y="3112"/>
                  </a:lnTo>
                  <a:lnTo>
                    <a:pt x="6863" y="3104"/>
                  </a:lnTo>
                  <a:lnTo>
                    <a:pt x="6841" y="3107"/>
                  </a:lnTo>
                  <a:lnTo>
                    <a:pt x="6819" y="3109"/>
                  </a:lnTo>
                  <a:lnTo>
                    <a:pt x="6805" y="3109"/>
                  </a:lnTo>
                  <a:lnTo>
                    <a:pt x="6785" y="3109"/>
                  </a:lnTo>
                  <a:lnTo>
                    <a:pt x="6767" y="3109"/>
                  </a:lnTo>
                  <a:lnTo>
                    <a:pt x="6749" y="3103"/>
                  </a:lnTo>
                  <a:lnTo>
                    <a:pt x="6737" y="3089"/>
                  </a:lnTo>
                  <a:lnTo>
                    <a:pt x="6737" y="3053"/>
                  </a:lnTo>
                  <a:lnTo>
                    <a:pt x="6741" y="3014"/>
                  </a:lnTo>
                  <a:lnTo>
                    <a:pt x="6747" y="2975"/>
                  </a:lnTo>
                  <a:lnTo>
                    <a:pt x="6748" y="2937"/>
                  </a:lnTo>
                  <a:lnTo>
                    <a:pt x="6750" y="2890"/>
                  </a:lnTo>
                  <a:lnTo>
                    <a:pt x="6750" y="2838"/>
                  </a:lnTo>
                  <a:lnTo>
                    <a:pt x="6755" y="2769"/>
                  </a:lnTo>
                  <a:lnTo>
                    <a:pt x="6755" y="2721"/>
                  </a:lnTo>
                  <a:lnTo>
                    <a:pt x="6746" y="2686"/>
                  </a:lnTo>
                  <a:lnTo>
                    <a:pt x="6712" y="2649"/>
                  </a:lnTo>
                  <a:lnTo>
                    <a:pt x="6667" y="2626"/>
                  </a:lnTo>
                  <a:lnTo>
                    <a:pt x="6618" y="2617"/>
                  </a:lnTo>
                  <a:lnTo>
                    <a:pt x="6587" y="2624"/>
                  </a:lnTo>
                  <a:lnTo>
                    <a:pt x="6564" y="2642"/>
                  </a:lnTo>
                  <a:lnTo>
                    <a:pt x="6551" y="2672"/>
                  </a:lnTo>
                  <a:lnTo>
                    <a:pt x="6549" y="2709"/>
                  </a:lnTo>
                  <a:lnTo>
                    <a:pt x="6542" y="2787"/>
                  </a:lnTo>
                  <a:lnTo>
                    <a:pt x="6525" y="2828"/>
                  </a:lnTo>
                  <a:lnTo>
                    <a:pt x="6510" y="2863"/>
                  </a:lnTo>
                  <a:lnTo>
                    <a:pt x="6490" y="2896"/>
                  </a:lnTo>
                  <a:lnTo>
                    <a:pt x="6465" y="2941"/>
                  </a:lnTo>
                  <a:lnTo>
                    <a:pt x="6450" y="2980"/>
                  </a:lnTo>
                  <a:lnTo>
                    <a:pt x="6415" y="3007"/>
                  </a:lnTo>
                  <a:lnTo>
                    <a:pt x="6386" y="3039"/>
                  </a:lnTo>
                  <a:lnTo>
                    <a:pt x="6369" y="3067"/>
                  </a:lnTo>
                  <a:lnTo>
                    <a:pt x="6347" y="3097"/>
                  </a:lnTo>
                  <a:lnTo>
                    <a:pt x="6332" y="3114"/>
                  </a:lnTo>
                  <a:lnTo>
                    <a:pt x="6304" y="3126"/>
                  </a:lnTo>
                  <a:lnTo>
                    <a:pt x="6276" y="3146"/>
                  </a:lnTo>
                  <a:lnTo>
                    <a:pt x="6265" y="3158"/>
                  </a:lnTo>
                  <a:lnTo>
                    <a:pt x="6269" y="3175"/>
                  </a:lnTo>
                  <a:lnTo>
                    <a:pt x="6267" y="3199"/>
                  </a:lnTo>
                  <a:lnTo>
                    <a:pt x="6261" y="3223"/>
                  </a:lnTo>
                  <a:lnTo>
                    <a:pt x="6261" y="3238"/>
                  </a:lnTo>
                  <a:lnTo>
                    <a:pt x="6254" y="3251"/>
                  </a:lnTo>
                  <a:lnTo>
                    <a:pt x="6241" y="3261"/>
                  </a:lnTo>
                  <a:lnTo>
                    <a:pt x="6229" y="3259"/>
                  </a:lnTo>
                  <a:lnTo>
                    <a:pt x="6226" y="3247"/>
                  </a:lnTo>
                  <a:lnTo>
                    <a:pt x="6231" y="3232"/>
                  </a:lnTo>
                  <a:lnTo>
                    <a:pt x="6226" y="3214"/>
                  </a:lnTo>
                  <a:lnTo>
                    <a:pt x="6230" y="3188"/>
                  </a:lnTo>
                  <a:lnTo>
                    <a:pt x="6227" y="3162"/>
                  </a:lnTo>
                  <a:lnTo>
                    <a:pt x="6214" y="3152"/>
                  </a:lnTo>
                  <a:lnTo>
                    <a:pt x="6194" y="3147"/>
                  </a:lnTo>
                  <a:lnTo>
                    <a:pt x="6166" y="3136"/>
                  </a:lnTo>
                  <a:lnTo>
                    <a:pt x="6150" y="3121"/>
                  </a:lnTo>
                  <a:lnTo>
                    <a:pt x="6138" y="3102"/>
                  </a:lnTo>
                  <a:lnTo>
                    <a:pt x="6124" y="3096"/>
                  </a:lnTo>
                  <a:lnTo>
                    <a:pt x="6107" y="3088"/>
                  </a:lnTo>
                  <a:lnTo>
                    <a:pt x="6088" y="3067"/>
                  </a:lnTo>
                  <a:lnTo>
                    <a:pt x="6073" y="3047"/>
                  </a:lnTo>
                  <a:lnTo>
                    <a:pt x="6056" y="3043"/>
                  </a:lnTo>
                  <a:lnTo>
                    <a:pt x="6025" y="3056"/>
                  </a:lnTo>
                  <a:lnTo>
                    <a:pt x="5991" y="3071"/>
                  </a:lnTo>
                  <a:lnTo>
                    <a:pt x="5965" y="3089"/>
                  </a:lnTo>
                  <a:lnTo>
                    <a:pt x="5952" y="3099"/>
                  </a:lnTo>
                  <a:lnTo>
                    <a:pt x="5950" y="3126"/>
                  </a:lnTo>
                  <a:lnTo>
                    <a:pt x="5952" y="3150"/>
                  </a:lnTo>
                  <a:lnTo>
                    <a:pt x="5954" y="3171"/>
                  </a:lnTo>
                  <a:lnTo>
                    <a:pt x="5948" y="3182"/>
                  </a:lnTo>
                  <a:lnTo>
                    <a:pt x="5937" y="3175"/>
                  </a:lnTo>
                  <a:lnTo>
                    <a:pt x="5923" y="3150"/>
                  </a:lnTo>
                  <a:lnTo>
                    <a:pt x="5913" y="3134"/>
                  </a:lnTo>
                  <a:lnTo>
                    <a:pt x="5898" y="3132"/>
                  </a:lnTo>
                  <a:lnTo>
                    <a:pt x="5868" y="3146"/>
                  </a:lnTo>
                  <a:lnTo>
                    <a:pt x="5843" y="3161"/>
                  </a:lnTo>
                  <a:lnTo>
                    <a:pt x="5828" y="3174"/>
                  </a:lnTo>
                  <a:lnTo>
                    <a:pt x="5824" y="3190"/>
                  </a:lnTo>
                  <a:lnTo>
                    <a:pt x="5808" y="3192"/>
                  </a:lnTo>
                  <a:lnTo>
                    <a:pt x="5791" y="3190"/>
                  </a:lnTo>
                  <a:lnTo>
                    <a:pt x="5763" y="3204"/>
                  </a:lnTo>
                  <a:lnTo>
                    <a:pt x="5743" y="3230"/>
                  </a:lnTo>
                  <a:lnTo>
                    <a:pt x="5732" y="3251"/>
                  </a:lnTo>
                  <a:lnTo>
                    <a:pt x="5699" y="3272"/>
                  </a:lnTo>
                  <a:lnTo>
                    <a:pt x="5706" y="3305"/>
                  </a:lnTo>
                  <a:lnTo>
                    <a:pt x="5721" y="3347"/>
                  </a:lnTo>
                  <a:lnTo>
                    <a:pt x="5735" y="3374"/>
                  </a:lnTo>
                  <a:lnTo>
                    <a:pt x="5749" y="3386"/>
                  </a:lnTo>
                  <a:lnTo>
                    <a:pt x="5779" y="3398"/>
                  </a:lnTo>
                  <a:lnTo>
                    <a:pt x="5797" y="3397"/>
                  </a:lnTo>
                  <a:lnTo>
                    <a:pt x="5813" y="3398"/>
                  </a:lnTo>
                  <a:lnTo>
                    <a:pt x="5822" y="3406"/>
                  </a:lnTo>
                  <a:lnTo>
                    <a:pt x="5841" y="3418"/>
                  </a:lnTo>
                  <a:lnTo>
                    <a:pt x="5858" y="3420"/>
                  </a:lnTo>
                  <a:lnTo>
                    <a:pt x="5877" y="3422"/>
                  </a:lnTo>
                  <a:lnTo>
                    <a:pt x="5889" y="3424"/>
                  </a:lnTo>
                  <a:lnTo>
                    <a:pt x="5899" y="3431"/>
                  </a:lnTo>
                  <a:lnTo>
                    <a:pt x="5903" y="3445"/>
                  </a:lnTo>
                  <a:lnTo>
                    <a:pt x="5908" y="3455"/>
                  </a:lnTo>
                  <a:lnTo>
                    <a:pt x="5914" y="3463"/>
                  </a:lnTo>
                  <a:lnTo>
                    <a:pt x="5888" y="3450"/>
                  </a:lnTo>
                  <a:lnTo>
                    <a:pt x="5875" y="3451"/>
                  </a:lnTo>
                  <a:lnTo>
                    <a:pt x="5864" y="3461"/>
                  </a:lnTo>
                  <a:lnTo>
                    <a:pt x="5858" y="3486"/>
                  </a:lnTo>
                  <a:lnTo>
                    <a:pt x="5854" y="3514"/>
                  </a:lnTo>
                  <a:lnTo>
                    <a:pt x="5837" y="3471"/>
                  </a:lnTo>
                  <a:lnTo>
                    <a:pt x="5820" y="3456"/>
                  </a:lnTo>
                  <a:lnTo>
                    <a:pt x="5791" y="3442"/>
                  </a:lnTo>
                  <a:lnTo>
                    <a:pt x="5751" y="3428"/>
                  </a:lnTo>
                  <a:lnTo>
                    <a:pt x="5725" y="3428"/>
                  </a:lnTo>
                  <a:lnTo>
                    <a:pt x="5711" y="3434"/>
                  </a:lnTo>
                  <a:lnTo>
                    <a:pt x="5705" y="3450"/>
                  </a:lnTo>
                  <a:lnTo>
                    <a:pt x="5694" y="3448"/>
                  </a:lnTo>
                  <a:lnTo>
                    <a:pt x="5685" y="3431"/>
                  </a:lnTo>
                  <a:lnTo>
                    <a:pt x="5678" y="3405"/>
                  </a:lnTo>
                  <a:lnTo>
                    <a:pt x="5655" y="3392"/>
                  </a:lnTo>
                  <a:lnTo>
                    <a:pt x="5614" y="3371"/>
                  </a:lnTo>
                  <a:lnTo>
                    <a:pt x="5574" y="3362"/>
                  </a:lnTo>
                  <a:lnTo>
                    <a:pt x="5551" y="3359"/>
                  </a:lnTo>
                  <a:lnTo>
                    <a:pt x="5538" y="3368"/>
                  </a:lnTo>
                  <a:lnTo>
                    <a:pt x="5528" y="3385"/>
                  </a:lnTo>
                  <a:lnTo>
                    <a:pt x="5520" y="3402"/>
                  </a:lnTo>
                  <a:lnTo>
                    <a:pt x="5498" y="3416"/>
                  </a:lnTo>
                  <a:lnTo>
                    <a:pt x="5481" y="3432"/>
                  </a:lnTo>
                  <a:lnTo>
                    <a:pt x="5463" y="3445"/>
                  </a:lnTo>
                  <a:lnTo>
                    <a:pt x="5451" y="3462"/>
                  </a:lnTo>
                  <a:lnTo>
                    <a:pt x="5438" y="3468"/>
                  </a:lnTo>
                  <a:lnTo>
                    <a:pt x="5426" y="3458"/>
                  </a:lnTo>
                  <a:lnTo>
                    <a:pt x="5413" y="3446"/>
                  </a:lnTo>
                  <a:lnTo>
                    <a:pt x="5394" y="3444"/>
                  </a:lnTo>
                  <a:lnTo>
                    <a:pt x="5367" y="3439"/>
                  </a:lnTo>
                  <a:lnTo>
                    <a:pt x="5337" y="3442"/>
                  </a:lnTo>
                  <a:lnTo>
                    <a:pt x="5292" y="3443"/>
                  </a:lnTo>
                  <a:lnTo>
                    <a:pt x="5229" y="3442"/>
                  </a:lnTo>
                  <a:lnTo>
                    <a:pt x="5210" y="3449"/>
                  </a:lnTo>
                  <a:lnTo>
                    <a:pt x="5182" y="3466"/>
                  </a:lnTo>
                  <a:lnTo>
                    <a:pt x="5143" y="3489"/>
                  </a:lnTo>
                  <a:lnTo>
                    <a:pt x="5117" y="3519"/>
                  </a:lnTo>
                  <a:lnTo>
                    <a:pt x="5101" y="3534"/>
                  </a:lnTo>
                  <a:lnTo>
                    <a:pt x="5085" y="3530"/>
                  </a:lnTo>
                  <a:lnTo>
                    <a:pt x="5074" y="3528"/>
                  </a:lnTo>
                  <a:lnTo>
                    <a:pt x="5059" y="3538"/>
                  </a:lnTo>
                  <a:lnTo>
                    <a:pt x="5048" y="3547"/>
                  </a:lnTo>
                  <a:lnTo>
                    <a:pt x="5033" y="3551"/>
                  </a:lnTo>
                  <a:lnTo>
                    <a:pt x="5009" y="3542"/>
                  </a:lnTo>
                  <a:lnTo>
                    <a:pt x="4986" y="3545"/>
                  </a:lnTo>
                  <a:lnTo>
                    <a:pt x="4967" y="3563"/>
                  </a:lnTo>
                  <a:lnTo>
                    <a:pt x="4938" y="3582"/>
                  </a:lnTo>
                  <a:lnTo>
                    <a:pt x="4927" y="3604"/>
                  </a:lnTo>
                  <a:lnTo>
                    <a:pt x="4912" y="3629"/>
                  </a:lnTo>
                  <a:lnTo>
                    <a:pt x="4880" y="3666"/>
                  </a:lnTo>
                  <a:lnTo>
                    <a:pt x="4860" y="3681"/>
                  </a:lnTo>
                  <a:lnTo>
                    <a:pt x="4832" y="3681"/>
                  </a:lnTo>
                  <a:lnTo>
                    <a:pt x="4824" y="3671"/>
                  </a:lnTo>
                  <a:lnTo>
                    <a:pt x="4830" y="3649"/>
                  </a:lnTo>
                  <a:lnTo>
                    <a:pt x="4845" y="3634"/>
                  </a:lnTo>
                  <a:lnTo>
                    <a:pt x="4867" y="3607"/>
                  </a:lnTo>
                  <a:lnTo>
                    <a:pt x="4880" y="3597"/>
                  </a:lnTo>
                  <a:lnTo>
                    <a:pt x="4879" y="3577"/>
                  </a:lnTo>
                  <a:lnTo>
                    <a:pt x="4889" y="3556"/>
                  </a:lnTo>
                  <a:lnTo>
                    <a:pt x="4906" y="3533"/>
                  </a:lnTo>
                  <a:lnTo>
                    <a:pt x="4927" y="3499"/>
                  </a:lnTo>
                  <a:lnTo>
                    <a:pt x="4941" y="3475"/>
                  </a:lnTo>
                  <a:lnTo>
                    <a:pt x="4946" y="3453"/>
                  </a:lnTo>
                  <a:lnTo>
                    <a:pt x="4930" y="3441"/>
                  </a:lnTo>
                  <a:lnTo>
                    <a:pt x="4892" y="3436"/>
                  </a:lnTo>
                  <a:lnTo>
                    <a:pt x="4868" y="3438"/>
                  </a:lnTo>
                  <a:lnTo>
                    <a:pt x="4851" y="3446"/>
                  </a:lnTo>
                  <a:lnTo>
                    <a:pt x="4837" y="3462"/>
                  </a:lnTo>
                  <a:lnTo>
                    <a:pt x="4822" y="3466"/>
                  </a:lnTo>
                  <a:lnTo>
                    <a:pt x="4804" y="3461"/>
                  </a:lnTo>
                  <a:lnTo>
                    <a:pt x="4784" y="3459"/>
                  </a:lnTo>
                  <a:lnTo>
                    <a:pt x="4764" y="3461"/>
                  </a:lnTo>
                  <a:lnTo>
                    <a:pt x="4736" y="3461"/>
                  </a:lnTo>
                  <a:lnTo>
                    <a:pt x="4709" y="3456"/>
                  </a:lnTo>
                  <a:lnTo>
                    <a:pt x="4672" y="3451"/>
                  </a:lnTo>
                  <a:lnTo>
                    <a:pt x="4644" y="3446"/>
                  </a:lnTo>
                  <a:lnTo>
                    <a:pt x="4625" y="3436"/>
                  </a:lnTo>
                  <a:lnTo>
                    <a:pt x="4610" y="3437"/>
                  </a:lnTo>
                  <a:lnTo>
                    <a:pt x="4594" y="3433"/>
                  </a:lnTo>
                  <a:lnTo>
                    <a:pt x="4579" y="3421"/>
                  </a:lnTo>
                  <a:lnTo>
                    <a:pt x="4568" y="3416"/>
                  </a:lnTo>
                  <a:lnTo>
                    <a:pt x="4547" y="3414"/>
                  </a:lnTo>
                  <a:lnTo>
                    <a:pt x="4533" y="3416"/>
                  </a:lnTo>
                  <a:lnTo>
                    <a:pt x="4519" y="3401"/>
                  </a:lnTo>
                  <a:lnTo>
                    <a:pt x="4509" y="3392"/>
                  </a:lnTo>
                  <a:lnTo>
                    <a:pt x="4498" y="3387"/>
                  </a:lnTo>
                  <a:lnTo>
                    <a:pt x="4482" y="3383"/>
                  </a:lnTo>
                  <a:lnTo>
                    <a:pt x="4470" y="3378"/>
                  </a:lnTo>
                  <a:lnTo>
                    <a:pt x="4459" y="3381"/>
                  </a:lnTo>
                  <a:lnTo>
                    <a:pt x="4443" y="3391"/>
                  </a:lnTo>
                  <a:lnTo>
                    <a:pt x="4435" y="3387"/>
                  </a:lnTo>
                  <a:lnTo>
                    <a:pt x="4429" y="3372"/>
                  </a:lnTo>
                  <a:lnTo>
                    <a:pt x="4425" y="3352"/>
                  </a:lnTo>
                  <a:lnTo>
                    <a:pt x="4415" y="3335"/>
                  </a:lnTo>
                  <a:lnTo>
                    <a:pt x="4394" y="3327"/>
                  </a:lnTo>
                  <a:lnTo>
                    <a:pt x="4379" y="3326"/>
                  </a:lnTo>
                  <a:lnTo>
                    <a:pt x="4356" y="3311"/>
                  </a:lnTo>
                  <a:lnTo>
                    <a:pt x="4324" y="3300"/>
                  </a:lnTo>
                  <a:lnTo>
                    <a:pt x="4309" y="3300"/>
                  </a:lnTo>
                  <a:lnTo>
                    <a:pt x="4291" y="3308"/>
                  </a:lnTo>
                  <a:lnTo>
                    <a:pt x="4281" y="3295"/>
                  </a:lnTo>
                  <a:lnTo>
                    <a:pt x="4279" y="3273"/>
                  </a:lnTo>
                  <a:lnTo>
                    <a:pt x="4266" y="3263"/>
                  </a:lnTo>
                  <a:lnTo>
                    <a:pt x="4244" y="3258"/>
                  </a:lnTo>
                  <a:lnTo>
                    <a:pt x="4234" y="3252"/>
                  </a:lnTo>
                  <a:lnTo>
                    <a:pt x="4236" y="3237"/>
                  </a:lnTo>
                  <a:lnTo>
                    <a:pt x="4243" y="3222"/>
                  </a:lnTo>
                  <a:lnTo>
                    <a:pt x="4241" y="3207"/>
                  </a:lnTo>
                  <a:lnTo>
                    <a:pt x="4230" y="3196"/>
                  </a:lnTo>
                  <a:lnTo>
                    <a:pt x="4217" y="3194"/>
                  </a:lnTo>
                  <a:lnTo>
                    <a:pt x="4200" y="3190"/>
                  </a:lnTo>
                  <a:lnTo>
                    <a:pt x="4193" y="3176"/>
                  </a:lnTo>
                  <a:lnTo>
                    <a:pt x="4187" y="3157"/>
                  </a:lnTo>
                  <a:lnTo>
                    <a:pt x="4185" y="3137"/>
                  </a:lnTo>
                  <a:lnTo>
                    <a:pt x="4173" y="3127"/>
                  </a:lnTo>
                  <a:lnTo>
                    <a:pt x="4155" y="3124"/>
                  </a:lnTo>
                  <a:lnTo>
                    <a:pt x="4132" y="3122"/>
                  </a:lnTo>
                  <a:lnTo>
                    <a:pt x="4120" y="3115"/>
                  </a:lnTo>
                  <a:lnTo>
                    <a:pt x="4109" y="3091"/>
                  </a:lnTo>
                  <a:lnTo>
                    <a:pt x="4105" y="3062"/>
                  </a:lnTo>
                  <a:lnTo>
                    <a:pt x="4089" y="3025"/>
                  </a:lnTo>
                  <a:lnTo>
                    <a:pt x="4067" y="2992"/>
                  </a:lnTo>
                  <a:lnTo>
                    <a:pt x="4033" y="2969"/>
                  </a:lnTo>
                  <a:lnTo>
                    <a:pt x="3990" y="2949"/>
                  </a:lnTo>
                  <a:lnTo>
                    <a:pt x="3960" y="2946"/>
                  </a:lnTo>
                  <a:lnTo>
                    <a:pt x="3938" y="2950"/>
                  </a:lnTo>
                  <a:lnTo>
                    <a:pt x="3921" y="2940"/>
                  </a:lnTo>
                  <a:lnTo>
                    <a:pt x="3900" y="2933"/>
                  </a:lnTo>
                  <a:lnTo>
                    <a:pt x="3876" y="2940"/>
                  </a:lnTo>
                  <a:lnTo>
                    <a:pt x="3846" y="2952"/>
                  </a:lnTo>
                  <a:lnTo>
                    <a:pt x="3821" y="2980"/>
                  </a:lnTo>
                  <a:lnTo>
                    <a:pt x="3800" y="2996"/>
                  </a:lnTo>
                  <a:lnTo>
                    <a:pt x="3780" y="2994"/>
                  </a:lnTo>
                  <a:lnTo>
                    <a:pt x="3764" y="3004"/>
                  </a:lnTo>
                  <a:lnTo>
                    <a:pt x="3764" y="3016"/>
                  </a:lnTo>
                  <a:lnTo>
                    <a:pt x="3777" y="3018"/>
                  </a:lnTo>
                  <a:lnTo>
                    <a:pt x="3802" y="3016"/>
                  </a:lnTo>
                  <a:lnTo>
                    <a:pt x="3814" y="3017"/>
                  </a:lnTo>
                  <a:lnTo>
                    <a:pt x="3814" y="3033"/>
                  </a:lnTo>
                  <a:lnTo>
                    <a:pt x="3788" y="3037"/>
                  </a:lnTo>
                  <a:lnTo>
                    <a:pt x="3761" y="3064"/>
                  </a:lnTo>
                  <a:lnTo>
                    <a:pt x="3751" y="3106"/>
                  </a:lnTo>
                  <a:lnTo>
                    <a:pt x="3756" y="3141"/>
                  </a:lnTo>
                  <a:lnTo>
                    <a:pt x="3748" y="3164"/>
                  </a:lnTo>
                  <a:lnTo>
                    <a:pt x="3733" y="3162"/>
                  </a:lnTo>
                  <a:lnTo>
                    <a:pt x="3731" y="3162"/>
                  </a:lnTo>
                  <a:lnTo>
                    <a:pt x="3725" y="3147"/>
                  </a:lnTo>
                  <a:lnTo>
                    <a:pt x="3733" y="3117"/>
                  </a:lnTo>
                  <a:lnTo>
                    <a:pt x="3740" y="3072"/>
                  </a:lnTo>
                  <a:lnTo>
                    <a:pt x="3735" y="3043"/>
                  </a:lnTo>
                  <a:lnTo>
                    <a:pt x="3734" y="3039"/>
                  </a:lnTo>
                  <a:lnTo>
                    <a:pt x="3727" y="3020"/>
                  </a:lnTo>
                  <a:lnTo>
                    <a:pt x="3714" y="3012"/>
                  </a:lnTo>
                  <a:lnTo>
                    <a:pt x="3691" y="3003"/>
                  </a:lnTo>
                  <a:lnTo>
                    <a:pt x="3659" y="3008"/>
                  </a:lnTo>
                  <a:lnTo>
                    <a:pt x="3631" y="3025"/>
                  </a:lnTo>
                  <a:lnTo>
                    <a:pt x="3622" y="3048"/>
                  </a:lnTo>
                  <a:lnTo>
                    <a:pt x="3614" y="3068"/>
                  </a:lnTo>
                  <a:lnTo>
                    <a:pt x="3595" y="3083"/>
                  </a:lnTo>
                  <a:lnTo>
                    <a:pt x="3566" y="3110"/>
                  </a:lnTo>
                  <a:lnTo>
                    <a:pt x="3539" y="3150"/>
                  </a:lnTo>
                  <a:lnTo>
                    <a:pt x="3517" y="3181"/>
                  </a:lnTo>
                  <a:lnTo>
                    <a:pt x="3488" y="3197"/>
                  </a:lnTo>
                  <a:lnTo>
                    <a:pt x="3458" y="3203"/>
                  </a:lnTo>
                  <a:lnTo>
                    <a:pt x="3431" y="3217"/>
                  </a:lnTo>
                  <a:lnTo>
                    <a:pt x="3422" y="3239"/>
                  </a:lnTo>
                  <a:lnTo>
                    <a:pt x="3406" y="3268"/>
                  </a:lnTo>
                  <a:lnTo>
                    <a:pt x="3391" y="3290"/>
                  </a:lnTo>
                  <a:lnTo>
                    <a:pt x="3372" y="3303"/>
                  </a:lnTo>
                  <a:lnTo>
                    <a:pt x="3309" y="3331"/>
                  </a:lnTo>
                  <a:lnTo>
                    <a:pt x="3227" y="3354"/>
                  </a:lnTo>
                  <a:lnTo>
                    <a:pt x="3162" y="3373"/>
                  </a:lnTo>
                  <a:lnTo>
                    <a:pt x="3134" y="3377"/>
                  </a:lnTo>
                  <a:lnTo>
                    <a:pt x="3103" y="3373"/>
                  </a:lnTo>
                  <a:lnTo>
                    <a:pt x="3082" y="3373"/>
                  </a:lnTo>
                  <a:lnTo>
                    <a:pt x="3058" y="3376"/>
                  </a:lnTo>
                  <a:lnTo>
                    <a:pt x="3032" y="3378"/>
                  </a:lnTo>
                  <a:lnTo>
                    <a:pt x="3006" y="3382"/>
                  </a:lnTo>
                  <a:lnTo>
                    <a:pt x="2981" y="3389"/>
                  </a:lnTo>
                  <a:lnTo>
                    <a:pt x="2956" y="3400"/>
                  </a:lnTo>
                  <a:lnTo>
                    <a:pt x="2915" y="3446"/>
                  </a:lnTo>
                  <a:lnTo>
                    <a:pt x="2900" y="3466"/>
                  </a:lnTo>
                  <a:lnTo>
                    <a:pt x="2884" y="3485"/>
                  </a:lnTo>
                  <a:lnTo>
                    <a:pt x="2876" y="3511"/>
                  </a:lnTo>
                  <a:lnTo>
                    <a:pt x="2863" y="3544"/>
                  </a:lnTo>
                  <a:lnTo>
                    <a:pt x="2849" y="3573"/>
                  </a:lnTo>
                  <a:lnTo>
                    <a:pt x="2827" y="3596"/>
                  </a:lnTo>
                  <a:lnTo>
                    <a:pt x="2810" y="3607"/>
                  </a:lnTo>
                  <a:lnTo>
                    <a:pt x="2792" y="3625"/>
                  </a:lnTo>
                  <a:lnTo>
                    <a:pt x="2780" y="3651"/>
                  </a:lnTo>
                  <a:lnTo>
                    <a:pt x="2774" y="3676"/>
                  </a:lnTo>
                  <a:lnTo>
                    <a:pt x="2772" y="3696"/>
                  </a:lnTo>
                  <a:lnTo>
                    <a:pt x="2780" y="3716"/>
                  </a:lnTo>
                  <a:lnTo>
                    <a:pt x="2786" y="3725"/>
                  </a:lnTo>
                  <a:lnTo>
                    <a:pt x="2801" y="3736"/>
                  </a:lnTo>
                  <a:lnTo>
                    <a:pt x="2819" y="3731"/>
                  </a:lnTo>
                  <a:lnTo>
                    <a:pt x="2829" y="3721"/>
                  </a:lnTo>
                  <a:lnTo>
                    <a:pt x="2838" y="3711"/>
                  </a:lnTo>
                  <a:lnTo>
                    <a:pt x="2846" y="3719"/>
                  </a:lnTo>
                  <a:lnTo>
                    <a:pt x="2847" y="3735"/>
                  </a:lnTo>
                  <a:lnTo>
                    <a:pt x="2841" y="3752"/>
                  </a:lnTo>
                  <a:lnTo>
                    <a:pt x="2846" y="3772"/>
                  </a:lnTo>
                  <a:lnTo>
                    <a:pt x="2852" y="3784"/>
                  </a:lnTo>
                  <a:lnTo>
                    <a:pt x="2864" y="3801"/>
                  </a:lnTo>
                  <a:lnTo>
                    <a:pt x="2888" y="3841"/>
                  </a:lnTo>
                  <a:lnTo>
                    <a:pt x="2896" y="3860"/>
                  </a:lnTo>
                  <a:lnTo>
                    <a:pt x="2901" y="3879"/>
                  </a:lnTo>
                  <a:lnTo>
                    <a:pt x="2897" y="3901"/>
                  </a:lnTo>
                  <a:lnTo>
                    <a:pt x="2891" y="3933"/>
                  </a:lnTo>
                  <a:lnTo>
                    <a:pt x="2899" y="3958"/>
                  </a:lnTo>
                  <a:lnTo>
                    <a:pt x="2901" y="3979"/>
                  </a:lnTo>
                  <a:lnTo>
                    <a:pt x="2890" y="3993"/>
                  </a:lnTo>
                  <a:lnTo>
                    <a:pt x="2878" y="4001"/>
                  </a:lnTo>
                  <a:lnTo>
                    <a:pt x="2865" y="3989"/>
                  </a:lnTo>
                  <a:lnTo>
                    <a:pt x="2861" y="3978"/>
                  </a:lnTo>
                  <a:lnTo>
                    <a:pt x="2858" y="3963"/>
                  </a:lnTo>
                  <a:lnTo>
                    <a:pt x="2861" y="3941"/>
                  </a:lnTo>
                  <a:lnTo>
                    <a:pt x="2855" y="3915"/>
                  </a:lnTo>
                  <a:lnTo>
                    <a:pt x="2851" y="3889"/>
                  </a:lnTo>
                  <a:lnTo>
                    <a:pt x="2847" y="3872"/>
                  </a:lnTo>
                  <a:lnTo>
                    <a:pt x="2838" y="3862"/>
                  </a:lnTo>
                  <a:lnTo>
                    <a:pt x="2825" y="3849"/>
                  </a:lnTo>
                  <a:lnTo>
                    <a:pt x="2817" y="3834"/>
                  </a:lnTo>
                  <a:lnTo>
                    <a:pt x="2812" y="3808"/>
                  </a:lnTo>
                  <a:lnTo>
                    <a:pt x="2805" y="3785"/>
                  </a:lnTo>
                  <a:lnTo>
                    <a:pt x="2799" y="3779"/>
                  </a:lnTo>
                  <a:lnTo>
                    <a:pt x="2792" y="3772"/>
                  </a:lnTo>
                  <a:lnTo>
                    <a:pt x="2775" y="3779"/>
                  </a:lnTo>
                  <a:lnTo>
                    <a:pt x="2755" y="3781"/>
                  </a:lnTo>
                  <a:lnTo>
                    <a:pt x="2739" y="3794"/>
                  </a:lnTo>
                  <a:lnTo>
                    <a:pt x="2737" y="3816"/>
                  </a:lnTo>
                  <a:lnTo>
                    <a:pt x="2734" y="3839"/>
                  </a:lnTo>
                  <a:lnTo>
                    <a:pt x="2728" y="3854"/>
                  </a:lnTo>
                  <a:lnTo>
                    <a:pt x="2715" y="3867"/>
                  </a:lnTo>
                  <a:lnTo>
                    <a:pt x="2701" y="3873"/>
                  </a:lnTo>
                  <a:lnTo>
                    <a:pt x="2677" y="3875"/>
                  </a:lnTo>
                  <a:lnTo>
                    <a:pt x="2660" y="3878"/>
                  </a:lnTo>
                  <a:lnTo>
                    <a:pt x="2649" y="3894"/>
                  </a:lnTo>
                  <a:lnTo>
                    <a:pt x="2638" y="3906"/>
                  </a:lnTo>
                  <a:lnTo>
                    <a:pt x="2628" y="3918"/>
                  </a:lnTo>
                  <a:lnTo>
                    <a:pt x="2630" y="3933"/>
                  </a:lnTo>
                  <a:lnTo>
                    <a:pt x="2632" y="3946"/>
                  </a:lnTo>
                  <a:lnTo>
                    <a:pt x="2622" y="3951"/>
                  </a:lnTo>
                  <a:lnTo>
                    <a:pt x="2609" y="3946"/>
                  </a:lnTo>
                  <a:lnTo>
                    <a:pt x="2600" y="3943"/>
                  </a:lnTo>
                  <a:lnTo>
                    <a:pt x="2596" y="3931"/>
                  </a:lnTo>
                  <a:lnTo>
                    <a:pt x="2590" y="3920"/>
                  </a:lnTo>
                  <a:lnTo>
                    <a:pt x="2581" y="3912"/>
                  </a:lnTo>
                  <a:lnTo>
                    <a:pt x="2567" y="3906"/>
                  </a:lnTo>
                  <a:lnTo>
                    <a:pt x="2556" y="3905"/>
                  </a:lnTo>
                  <a:lnTo>
                    <a:pt x="2547" y="3912"/>
                  </a:lnTo>
                  <a:lnTo>
                    <a:pt x="2543" y="3924"/>
                  </a:lnTo>
                  <a:lnTo>
                    <a:pt x="2545" y="3943"/>
                  </a:lnTo>
                  <a:lnTo>
                    <a:pt x="2545" y="3969"/>
                  </a:lnTo>
                  <a:lnTo>
                    <a:pt x="2542" y="3980"/>
                  </a:lnTo>
                  <a:lnTo>
                    <a:pt x="2530" y="3995"/>
                  </a:lnTo>
                  <a:lnTo>
                    <a:pt x="2523" y="4018"/>
                  </a:lnTo>
                  <a:lnTo>
                    <a:pt x="2509" y="4035"/>
                  </a:lnTo>
                  <a:lnTo>
                    <a:pt x="2498" y="4061"/>
                  </a:lnTo>
                  <a:lnTo>
                    <a:pt x="2496" y="4086"/>
                  </a:lnTo>
                  <a:lnTo>
                    <a:pt x="2508" y="4120"/>
                  </a:lnTo>
                  <a:lnTo>
                    <a:pt x="2512" y="4155"/>
                  </a:lnTo>
                  <a:lnTo>
                    <a:pt x="2510" y="4168"/>
                  </a:lnTo>
                  <a:lnTo>
                    <a:pt x="2489" y="4175"/>
                  </a:lnTo>
                  <a:lnTo>
                    <a:pt x="2473" y="4183"/>
                  </a:lnTo>
                  <a:lnTo>
                    <a:pt x="2473" y="4192"/>
                  </a:lnTo>
                  <a:lnTo>
                    <a:pt x="2480" y="4207"/>
                  </a:lnTo>
                  <a:lnTo>
                    <a:pt x="2485" y="4229"/>
                  </a:lnTo>
                  <a:lnTo>
                    <a:pt x="2482" y="4259"/>
                  </a:lnTo>
                  <a:lnTo>
                    <a:pt x="2482" y="4285"/>
                  </a:lnTo>
                  <a:lnTo>
                    <a:pt x="2474" y="4304"/>
                  </a:lnTo>
                  <a:lnTo>
                    <a:pt x="2459" y="4302"/>
                  </a:lnTo>
                  <a:lnTo>
                    <a:pt x="2453" y="4289"/>
                  </a:lnTo>
                  <a:lnTo>
                    <a:pt x="2445" y="4274"/>
                  </a:lnTo>
                  <a:lnTo>
                    <a:pt x="2435" y="4266"/>
                  </a:lnTo>
                  <a:lnTo>
                    <a:pt x="2425" y="4260"/>
                  </a:lnTo>
                  <a:lnTo>
                    <a:pt x="2413" y="4255"/>
                  </a:lnTo>
                  <a:lnTo>
                    <a:pt x="2401" y="4257"/>
                  </a:lnTo>
                  <a:lnTo>
                    <a:pt x="2392" y="4264"/>
                  </a:lnTo>
                  <a:lnTo>
                    <a:pt x="2387" y="4276"/>
                  </a:lnTo>
                  <a:lnTo>
                    <a:pt x="2383" y="4293"/>
                  </a:lnTo>
                  <a:lnTo>
                    <a:pt x="2386" y="4311"/>
                  </a:lnTo>
                  <a:lnTo>
                    <a:pt x="2390" y="4328"/>
                  </a:lnTo>
                  <a:lnTo>
                    <a:pt x="2388" y="4340"/>
                  </a:lnTo>
                  <a:lnTo>
                    <a:pt x="2377" y="4342"/>
                  </a:lnTo>
                  <a:lnTo>
                    <a:pt x="2365" y="4338"/>
                  </a:lnTo>
                  <a:lnTo>
                    <a:pt x="2355" y="4328"/>
                  </a:lnTo>
                  <a:lnTo>
                    <a:pt x="2351" y="4311"/>
                  </a:lnTo>
                  <a:lnTo>
                    <a:pt x="2349" y="4299"/>
                  </a:lnTo>
                  <a:lnTo>
                    <a:pt x="2353" y="4288"/>
                  </a:lnTo>
                  <a:lnTo>
                    <a:pt x="2361" y="4268"/>
                  </a:lnTo>
                  <a:lnTo>
                    <a:pt x="2369" y="4249"/>
                  </a:lnTo>
                  <a:lnTo>
                    <a:pt x="2381" y="4236"/>
                  </a:lnTo>
                  <a:lnTo>
                    <a:pt x="2394" y="4226"/>
                  </a:lnTo>
                  <a:lnTo>
                    <a:pt x="2409" y="4228"/>
                  </a:lnTo>
                  <a:lnTo>
                    <a:pt x="2423" y="4235"/>
                  </a:lnTo>
                  <a:lnTo>
                    <a:pt x="2435" y="4237"/>
                  </a:lnTo>
                  <a:lnTo>
                    <a:pt x="2443" y="4227"/>
                  </a:lnTo>
                  <a:lnTo>
                    <a:pt x="2439" y="4211"/>
                  </a:lnTo>
                  <a:lnTo>
                    <a:pt x="2429" y="4204"/>
                  </a:lnTo>
                  <a:lnTo>
                    <a:pt x="2423" y="4195"/>
                  </a:lnTo>
                  <a:lnTo>
                    <a:pt x="2429" y="4182"/>
                  </a:lnTo>
                  <a:lnTo>
                    <a:pt x="2438" y="4164"/>
                  </a:lnTo>
                  <a:lnTo>
                    <a:pt x="2450" y="4152"/>
                  </a:lnTo>
                  <a:lnTo>
                    <a:pt x="2454" y="4135"/>
                  </a:lnTo>
                  <a:lnTo>
                    <a:pt x="2452" y="4122"/>
                  </a:lnTo>
                  <a:lnTo>
                    <a:pt x="2442" y="4117"/>
                  </a:lnTo>
                  <a:lnTo>
                    <a:pt x="2423" y="4107"/>
                  </a:lnTo>
                  <a:lnTo>
                    <a:pt x="2412" y="4101"/>
                  </a:lnTo>
                  <a:lnTo>
                    <a:pt x="2399" y="4091"/>
                  </a:lnTo>
                  <a:lnTo>
                    <a:pt x="2387" y="4080"/>
                  </a:lnTo>
                  <a:lnTo>
                    <a:pt x="2373" y="4069"/>
                  </a:lnTo>
                  <a:lnTo>
                    <a:pt x="2363" y="4063"/>
                  </a:lnTo>
                  <a:lnTo>
                    <a:pt x="2352" y="4067"/>
                  </a:lnTo>
                  <a:lnTo>
                    <a:pt x="2349" y="4079"/>
                  </a:lnTo>
                  <a:lnTo>
                    <a:pt x="2352" y="4103"/>
                  </a:lnTo>
                  <a:lnTo>
                    <a:pt x="2347" y="4120"/>
                  </a:lnTo>
                  <a:lnTo>
                    <a:pt x="2331" y="4122"/>
                  </a:lnTo>
                  <a:lnTo>
                    <a:pt x="2312" y="4117"/>
                  </a:lnTo>
                  <a:lnTo>
                    <a:pt x="2304" y="4115"/>
                  </a:lnTo>
                  <a:lnTo>
                    <a:pt x="2290" y="4098"/>
                  </a:lnTo>
                  <a:lnTo>
                    <a:pt x="2280" y="4092"/>
                  </a:lnTo>
                  <a:lnTo>
                    <a:pt x="2272" y="4077"/>
                  </a:lnTo>
                  <a:lnTo>
                    <a:pt x="2267" y="4066"/>
                  </a:lnTo>
                  <a:lnTo>
                    <a:pt x="2273" y="4051"/>
                  </a:lnTo>
                  <a:lnTo>
                    <a:pt x="2283" y="4034"/>
                  </a:lnTo>
                  <a:lnTo>
                    <a:pt x="2297" y="4026"/>
                  </a:lnTo>
                  <a:lnTo>
                    <a:pt x="2318" y="4024"/>
                  </a:lnTo>
                  <a:lnTo>
                    <a:pt x="2335" y="4019"/>
                  </a:lnTo>
                  <a:lnTo>
                    <a:pt x="2363" y="4020"/>
                  </a:lnTo>
                  <a:lnTo>
                    <a:pt x="2401" y="4018"/>
                  </a:lnTo>
                  <a:lnTo>
                    <a:pt x="2428" y="4008"/>
                  </a:lnTo>
                  <a:lnTo>
                    <a:pt x="2439" y="3988"/>
                  </a:lnTo>
                  <a:lnTo>
                    <a:pt x="2445" y="3975"/>
                  </a:lnTo>
                  <a:lnTo>
                    <a:pt x="2443" y="3960"/>
                  </a:lnTo>
                  <a:lnTo>
                    <a:pt x="2441" y="3942"/>
                  </a:lnTo>
                  <a:lnTo>
                    <a:pt x="2440" y="3926"/>
                  </a:lnTo>
                  <a:lnTo>
                    <a:pt x="2453" y="3912"/>
                  </a:lnTo>
                  <a:lnTo>
                    <a:pt x="2467" y="3903"/>
                  </a:lnTo>
                  <a:lnTo>
                    <a:pt x="2477" y="3881"/>
                  </a:lnTo>
                  <a:lnTo>
                    <a:pt x="2487" y="3864"/>
                  </a:lnTo>
                  <a:lnTo>
                    <a:pt x="2499" y="3852"/>
                  </a:lnTo>
                  <a:lnTo>
                    <a:pt x="2516" y="3831"/>
                  </a:lnTo>
                  <a:lnTo>
                    <a:pt x="2532" y="3807"/>
                  </a:lnTo>
                  <a:lnTo>
                    <a:pt x="2551" y="3795"/>
                  </a:lnTo>
                  <a:lnTo>
                    <a:pt x="2567" y="3777"/>
                  </a:lnTo>
                  <a:lnTo>
                    <a:pt x="2577" y="3760"/>
                  </a:lnTo>
                  <a:lnTo>
                    <a:pt x="2581" y="3751"/>
                  </a:lnTo>
                  <a:lnTo>
                    <a:pt x="2582" y="3734"/>
                  </a:lnTo>
                  <a:lnTo>
                    <a:pt x="2577" y="3719"/>
                  </a:lnTo>
                  <a:lnTo>
                    <a:pt x="2569" y="3706"/>
                  </a:lnTo>
                  <a:lnTo>
                    <a:pt x="2564" y="3689"/>
                  </a:lnTo>
                  <a:lnTo>
                    <a:pt x="2567" y="3652"/>
                  </a:lnTo>
                  <a:lnTo>
                    <a:pt x="2579" y="3629"/>
                  </a:lnTo>
                  <a:lnTo>
                    <a:pt x="2591" y="3612"/>
                  </a:lnTo>
                  <a:lnTo>
                    <a:pt x="2595" y="3596"/>
                  </a:lnTo>
                  <a:lnTo>
                    <a:pt x="2593" y="3582"/>
                  </a:lnTo>
                  <a:lnTo>
                    <a:pt x="2590" y="3569"/>
                  </a:lnTo>
                  <a:lnTo>
                    <a:pt x="2594" y="3552"/>
                  </a:lnTo>
                  <a:lnTo>
                    <a:pt x="2608" y="3535"/>
                  </a:lnTo>
                  <a:lnTo>
                    <a:pt x="2622" y="3531"/>
                  </a:lnTo>
                  <a:lnTo>
                    <a:pt x="2628" y="3510"/>
                  </a:lnTo>
                  <a:lnTo>
                    <a:pt x="2631" y="3502"/>
                  </a:lnTo>
                  <a:lnTo>
                    <a:pt x="2629" y="3484"/>
                  </a:lnTo>
                  <a:lnTo>
                    <a:pt x="2626" y="3468"/>
                  </a:lnTo>
                  <a:lnTo>
                    <a:pt x="2631" y="3456"/>
                  </a:lnTo>
                  <a:lnTo>
                    <a:pt x="2643" y="3449"/>
                  </a:lnTo>
                  <a:lnTo>
                    <a:pt x="2654" y="3457"/>
                  </a:lnTo>
                  <a:lnTo>
                    <a:pt x="2658" y="3471"/>
                  </a:lnTo>
                  <a:lnTo>
                    <a:pt x="2668" y="3475"/>
                  </a:lnTo>
                  <a:lnTo>
                    <a:pt x="2683" y="3474"/>
                  </a:lnTo>
                  <a:lnTo>
                    <a:pt x="2698" y="3459"/>
                  </a:lnTo>
                  <a:lnTo>
                    <a:pt x="2714" y="3435"/>
                  </a:lnTo>
                  <a:lnTo>
                    <a:pt x="2732" y="3418"/>
                  </a:lnTo>
                  <a:lnTo>
                    <a:pt x="2743" y="3396"/>
                  </a:lnTo>
                  <a:lnTo>
                    <a:pt x="2748" y="3376"/>
                  </a:lnTo>
                  <a:lnTo>
                    <a:pt x="2753" y="3348"/>
                  </a:lnTo>
                  <a:lnTo>
                    <a:pt x="2765" y="3326"/>
                  </a:lnTo>
                  <a:lnTo>
                    <a:pt x="2780" y="3299"/>
                  </a:lnTo>
                  <a:lnTo>
                    <a:pt x="2801" y="3269"/>
                  </a:lnTo>
                  <a:lnTo>
                    <a:pt x="2820" y="3242"/>
                  </a:lnTo>
                  <a:lnTo>
                    <a:pt x="2831" y="3213"/>
                  </a:lnTo>
                  <a:lnTo>
                    <a:pt x="2839" y="3186"/>
                  </a:lnTo>
                  <a:lnTo>
                    <a:pt x="2839" y="3162"/>
                  </a:lnTo>
                  <a:lnTo>
                    <a:pt x="2834" y="3148"/>
                  </a:lnTo>
                  <a:lnTo>
                    <a:pt x="2819" y="3138"/>
                  </a:lnTo>
                  <a:lnTo>
                    <a:pt x="2803" y="3134"/>
                  </a:lnTo>
                  <a:lnTo>
                    <a:pt x="2787" y="3150"/>
                  </a:lnTo>
                  <a:lnTo>
                    <a:pt x="2773" y="3160"/>
                  </a:lnTo>
                  <a:lnTo>
                    <a:pt x="2755" y="3155"/>
                  </a:lnTo>
                  <a:lnTo>
                    <a:pt x="2742" y="3151"/>
                  </a:lnTo>
                  <a:lnTo>
                    <a:pt x="2724" y="3163"/>
                  </a:lnTo>
                  <a:lnTo>
                    <a:pt x="2705" y="3167"/>
                  </a:lnTo>
                  <a:lnTo>
                    <a:pt x="2680" y="3163"/>
                  </a:lnTo>
                  <a:lnTo>
                    <a:pt x="2655" y="3167"/>
                  </a:lnTo>
                  <a:lnTo>
                    <a:pt x="2622" y="3175"/>
                  </a:lnTo>
                  <a:lnTo>
                    <a:pt x="2598" y="3172"/>
                  </a:lnTo>
                  <a:lnTo>
                    <a:pt x="2590" y="3160"/>
                  </a:lnTo>
                  <a:lnTo>
                    <a:pt x="2585" y="3136"/>
                  </a:lnTo>
                  <a:lnTo>
                    <a:pt x="2575" y="3119"/>
                  </a:lnTo>
                  <a:lnTo>
                    <a:pt x="2556" y="3116"/>
                  </a:lnTo>
                  <a:lnTo>
                    <a:pt x="2529" y="3118"/>
                  </a:lnTo>
                  <a:lnTo>
                    <a:pt x="2508" y="3127"/>
                  </a:lnTo>
                  <a:lnTo>
                    <a:pt x="2505" y="3144"/>
                  </a:lnTo>
                  <a:lnTo>
                    <a:pt x="2505" y="3164"/>
                  </a:lnTo>
                  <a:lnTo>
                    <a:pt x="2496" y="3172"/>
                  </a:lnTo>
                  <a:lnTo>
                    <a:pt x="2484" y="3167"/>
                  </a:lnTo>
                  <a:lnTo>
                    <a:pt x="2474" y="3149"/>
                  </a:lnTo>
                  <a:lnTo>
                    <a:pt x="2468" y="3136"/>
                  </a:lnTo>
                  <a:lnTo>
                    <a:pt x="2418" y="3134"/>
                  </a:lnTo>
                  <a:lnTo>
                    <a:pt x="2396" y="3144"/>
                  </a:lnTo>
                  <a:lnTo>
                    <a:pt x="2394" y="3163"/>
                  </a:lnTo>
                  <a:lnTo>
                    <a:pt x="2380" y="3177"/>
                  </a:lnTo>
                  <a:lnTo>
                    <a:pt x="2359" y="3171"/>
                  </a:lnTo>
                  <a:lnTo>
                    <a:pt x="2344" y="3156"/>
                  </a:lnTo>
                  <a:lnTo>
                    <a:pt x="2329" y="3145"/>
                  </a:lnTo>
                  <a:lnTo>
                    <a:pt x="2313" y="3155"/>
                  </a:lnTo>
                  <a:lnTo>
                    <a:pt x="2300" y="3213"/>
                  </a:lnTo>
                  <a:lnTo>
                    <a:pt x="2306" y="3250"/>
                  </a:lnTo>
                  <a:lnTo>
                    <a:pt x="2309" y="3276"/>
                  </a:lnTo>
                  <a:lnTo>
                    <a:pt x="2299" y="3302"/>
                  </a:lnTo>
                  <a:lnTo>
                    <a:pt x="2288" y="3329"/>
                  </a:lnTo>
                  <a:lnTo>
                    <a:pt x="2286" y="3353"/>
                  </a:lnTo>
                  <a:lnTo>
                    <a:pt x="2292" y="3379"/>
                  </a:lnTo>
                  <a:lnTo>
                    <a:pt x="2295" y="3399"/>
                  </a:lnTo>
                  <a:lnTo>
                    <a:pt x="2297" y="3418"/>
                  </a:lnTo>
                  <a:lnTo>
                    <a:pt x="2294" y="3432"/>
                  </a:lnTo>
                  <a:lnTo>
                    <a:pt x="2281" y="3444"/>
                  </a:lnTo>
                  <a:lnTo>
                    <a:pt x="2262" y="3444"/>
                  </a:lnTo>
                  <a:lnTo>
                    <a:pt x="2243" y="3438"/>
                  </a:lnTo>
                  <a:lnTo>
                    <a:pt x="2227" y="3435"/>
                  </a:lnTo>
                  <a:lnTo>
                    <a:pt x="2208" y="3438"/>
                  </a:lnTo>
                  <a:lnTo>
                    <a:pt x="2191" y="3452"/>
                  </a:lnTo>
                  <a:lnTo>
                    <a:pt x="2176" y="3464"/>
                  </a:lnTo>
                  <a:lnTo>
                    <a:pt x="2165" y="3459"/>
                  </a:lnTo>
                  <a:lnTo>
                    <a:pt x="2154" y="3450"/>
                  </a:lnTo>
                  <a:lnTo>
                    <a:pt x="2135" y="3457"/>
                  </a:lnTo>
                  <a:lnTo>
                    <a:pt x="2123" y="3471"/>
                  </a:lnTo>
                  <a:lnTo>
                    <a:pt x="2105" y="3455"/>
                  </a:lnTo>
                  <a:lnTo>
                    <a:pt x="2109" y="3444"/>
                  </a:lnTo>
                  <a:lnTo>
                    <a:pt x="2123" y="3433"/>
                  </a:lnTo>
                  <a:lnTo>
                    <a:pt x="2147" y="3426"/>
                  </a:lnTo>
                  <a:lnTo>
                    <a:pt x="2176" y="3417"/>
                  </a:lnTo>
                  <a:lnTo>
                    <a:pt x="2193" y="3407"/>
                  </a:lnTo>
                  <a:lnTo>
                    <a:pt x="2210" y="3401"/>
                  </a:lnTo>
                  <a:lnTo>
                    <a:pt x="2221" y="3397"/>
                  </a:lnTo>
                  <a:lnTo>
                    <a:pt x="2228" y="3382"/>
                  </a:lnTo>
                  <a:lnTo>
                    <a:pt x="2218" y="3358"/>
                  </a:lnTo>
                  <a:lnTo>
                    <a:pt x="2223" y="3345"/>
                  </a:lnTo>
                  <a:lnTo>
                    <a:pt x="2231" y="3322"/>
                  </a:lnTo>
                  <a:lnTo>
                    <a:pt x="2232" y="3298"/>
                  </a:lnTo>
                  <a:lnTo>
                    <a:pt x="2226" y="3260"/>
                  </a:lnTo>
                  <a:lnTo>
                    <a:pt x="2223" y="3243"/>
                  </a:lnTo>
                  <a:lnTo>
                    <a:pt x="2215" y="3237"/>
                  </a:lnTo>
                  <a:lnTo>
                    <a:pt x="2199" y="3243"/>
                  </a:lnTo>
                  <a:lnTo>
                    <a:pt x="2186" y="3266"/>
                  </a:lnTo>
                  <a:lnTo>
                    <a:pt x="2167" y="3279"/>
                  </a:lnTo>
                  <a:lnTo>
                    <a:pt x="2145" y="3289"/>
                  </a:lnTo>
                  <a:lnTo>
                    <a:pt x="2125" y="3296"/>
                  </a:lnTo>
                  <a:lnTo>
                    <a:pt x="2106" y="3295"/>
                  </a:lnTo>
                  <a:lnTo>
                    <a:pt x="2100" y="3285"/>
                  </a:lnTo>
                  <a:lnTo>
                    <a:pt x="2105" y="3269"/>
                  </a:lnTo>
                  <a:lnTo>
                    <a:pt x="2124" y="3260"/>
                  </a:lnTo>
                  <a:lnTo>
                    <a:pt x="2143" y="3248"/>
                  </a:lnTo>
                  <a:lnTo>
                    <a:pt x="2154" y="3227"/>
                  </a:lnTo>
                  <a:lnTo>
                    <a:pt x="2160" y="3201"/>
                  </a:lnTo>
                  <a:lnTo>
                    <a:pt x="2170" y="3177"/>
                  </a:lnTo>
                  <a:lnTo>
                    <a:pt x="2178" y="3162"/>
                  </a:lnTo>
                  <a:lnTo>
                    <a:pt x="2185" y="3141"/>
                  </a:lnTo>
                  <a:lnTo>
                    <a:pt x="2179" y="3113"/>
                  </a:lnTo>
                  <a:lnTo>
                    <a:pt x="2169" y="3096"/>
                  </a:lnTo>
                  <a:lnTo>
                    <a:pt x="2151" y="3087"/>
                  </a:lnTo>
                  <a:lnTo>
                    <a:pt x="2126" y="3090"/>
                  </a:lnTo>
                  <a:lnTo>
                    <a:pt x="2108" y="3098"/>
                  </a:lnTo>
                  <a:lnTo>
                    <a:pt x="2091" y="3090"/>
                  </a:lnTo>
                  <a:lnTo>
                    <a:pt x="2079" y="3080"/>
                  </a:lnTo>
                  <a:lnTo>
                    <a:pt x="2065" y="3082"/>
                  </a:lnTo>
                  <a:lnTo>
                    <a:pt x="2048" y="3091"/>
                  </a:lnTo>
                  <a:lnTo>
                    <a:pt x="2032" y="3092"/>
                  </a:lnTo>
                  <a:lnTo>
                    <a:pt x="2015" y="3082"/>
                  </a:lnTo>
                  <a:lnTo>
                    <a:pt x="1997" y="3071"/>
                  </a:lnTo>
                  <a:lnTo>
                    <a:pt x="1975" y="3069"/>
                  </a:lnTo>
                  <a:lnTo>
                    <a:pt x="1949" y="3075"/>
                  </a:lnTo>
                  <a:lnTo>
                    <a:pt x="1931" y="3081"/>
                  </a:lnTo>
                  <a:lnTo>
                    <a:pt x="1913" y="3082"/>
                  </a:lnTo>
                  <a:lnTo>
                    <a:pt x="1896" y="3070"/>
                  </a:lnTo>
                  <a:lnTo>
                    <a:pt x="1879" y="3056"/>
                  </a:lnTo>
                  <a:lnTo>
                    <a:pt x="1863" y="3036"/>
                  </a:lnTo>
                  <a:lnTo>
                    <a:pt x="1855" y="3023"/>
                  </a:lnTo>
                  <a:lnTo>
                    <a:pt x="1837" y="3027"/>
                  </a:lnTo>
                  <a:lnTo>
                    <a:pt x="1819" y="3021"/>
                  </a:lnTo>
                  <a:lnTo>
                    <a:pt x="1800" y="3008"/>
                  </a:lnTo>
                  <a:lnTo>
                    <a:pt x="1771" y="3006"/>
                  </a:lnTo>
                  <a:lnTo>
                    <a:pt x="1757" y="3015"/>
                  </a:lnTo>
                  <a:lnTo>
                    <a:pt x="1735" y="3019"/>
                  </a:lnTo>
                  <a:lnTo>
                    <a:pt x="1717" y="3006"/>
                  </a:lnTo>
                  <a:lnTo>
                    <a:pt x="1694" y="3008"/>
                  </a:lnTo>
                  <a:lnTo>
                    <a:pt x="1653" y="3012"/>
                  </a:lnTo>
                  <a:lnTo>
                    <a:pt x="1620" y="3022"/>
                  </a:lnTo>
                  <a:lnTo>
                    <a:pt x="1591" y="3026"/>
                  </a:lnTo>
                  <a:lnTo>
                    <a:pt x="1574" y="3020"/>
                  </a:lnTo>
                  <a:lnTo>
                    <a:pt x="1558" y="3036"/>
                  </a:lnTo>
                  <a:lnTo>
                    <a:pt x="1545" y="3060"/>
                  </a:lnTo>
                  <a:lnTo>
                    <a:pt x="1535" y="3080"/>
                  </a:lnTo>
                  <a:lnTo>
                    <a:pt x="1521" y="3092"/>
                  </a:lnTo>
                  <a:lnTo>
                    <a:pt x="1502" y="3099"/>
                  </a:lnTo>
                  <a:lnTo>
                    <a:pt x="1480" y="3097"/>
                  </a:lnTo>
                  <a:lnTo>
                    <a:pt x="1462" y="3103"/>
                  </a:lnTo>
                  <a:lnTo>
                    <a:pt x="1445" y="3116"/>
                  </a:lnTo>
                  <a:lnTo>
                    <a:pt x="1429" y="3113"/>
                  </a:lnTo>
                  <a:lnTo>
                    <a:pt x="1422" y="3101"/>
                  </a:lnTo>
                  <a:lnTo>
                    <a:pt x="1424" y="3085"/>
                  </a:lnTo>
                  <a:lnTo>
                    <a:pt x="1436" y="3067"/>
                  </a:lnTo>
                  <a:lnTo>
                    <a:pt x="1445" y="3058"/>
                  </a:lnTo>
                  <a:lnTo>
                    <a:pt x="1429" y="3049"/>
                  </a:lnTo>
                  <a:lnTo>
                    <a:pt x="1410" y="3038"/>
                  </a:lnTo>
                  <a:lnTo>
                    <a:pt x="1406" y="3021"/>
                  </a:lnTo>
                  <a:lnTo>
                    <a:pt x="1407" y="3007"/>
                  </a:lnTo>
                  <a:lnTo>
                    <a:pt x="1415" y="2986"/>
                  </a:lnTo>
                  <a:lnTo>
                    <a:pt x="1425" y="2970"/>
                  </a:lnTo>
                  <a:lnTo>
                    <a:pt x="1447" y="2968"/>
                  </a:lnTo>
                  <a:lnTo>
                    <a:pt x="1461" y="2970"/>
                  </a:lnTo>
                  <a:lnTo>
                    <a:pt x="1473" y="2962"/>
                  </a:lnTo>
                  <a:lnTo>
                    <a:pt x="1490" y="2948"/>
                  </a:lnTo>
                  <a:lnTo>
                    <a:pt x="1515" y="2944"/>
                  </a:lnTo>
                  <a:lnTo>
                    <a:pt x="1536" y="2936"/>
                  </a:lnTo>
                  <a:lnTo>
                    <a:pt x="1557" y="2919"/>
                  </a:lnTo>
                  <a:lnTo>
                    <a:pt x="1571" y="2902"/>
                  </a:lnTo>
                  <a:lnTo>
                    <a:pt x="1580" y="2882"/>
                  </a:lnTo>
                  <a:lnTo>
                    <a:pt x="1580" y="2861"/>
                  </a:lnTo>
                  <a:lnTo>
                    <a:pt x="1573" y="2837"/>
                  </a:lnTo>
                  <a:lnTo>
                    <a:pt x="1557" y="2819"/>
                  </a:lnTo>
                  <a:lnTo>
                    <a:pt x="1540" y="2803"/>
                  </a:lnTo>
                  <a:lnTo>
                    <a:pt x="1522" y="2790"/>
                  </a:lnTo>
                  <a:lnTo>
                    <a:pt x="1510" y="2786"/>
                  </a:lnTo>
                  <a:lnTo>
                    <a:pt x="1493" y="2786"/>
                  </a:lnTo>
                  <a:lnTo>
                    <a:pt x="1485" y="2798"/>
                  </a:lnTo>
                  <a:lnTo>
                    <a:pt x="1490" y="2811"/>
                  </a:lnTo>
                  <a:lnTo>
                    <a:pt x="1490" y="2827"/>
                  </a:lnTo>
                  <a:lnTo>
                    <a:pt x="1477" y="2835"/>
                  </a:lnTo>
                  <a:lnTo>
                    <a:pt x="1460" y="2841"/>
                  </a:lnTo>
                  <a:lnTo>
                    <a:pt x="1448" y="2832"/>
                  </a:lnTo>
                  <a:lnTo>
                    <a:pt x="1440" y="2821"/>
                  </a:lnTo>
                  <a:lnTo>
                    <a:pt x="1426" y="2811"/>
                  </a:lnTo>
                  <a:lnTo>
                    <a:pt x="1408" y="2810"/>
                  </a:lnTo>
                  <a:lnTo>
                    <a:pt x="1402" y="2821"/>
                  </a:lnTo>
                  <a:lnTo>
                    <a:pt x="1400" y="2835"/>
                  </a:lnTo>
                  <a:lnTo>
                    <a:pt x="1408" y="2849"/>
                  </a:lnTo>
                  <a:lnTo>
                    <a:pt x="1397" y="2864"/>
                  </a:lnTo>
                  <a:lnTo>
                    <a:pt x="1383" y="2860"/>
                  </a:lnTo>
                  <a:lnTo>
                    <a:pt x="1371" y="2850"/>
                  </a:lnTo>
                  <a:lnTo>
                    <a:pt x="1360" y="2855"/>
                  </a:lnTo>
                  <a:lnTo>
                    <a:pt x="1341" y="2869"/>
                  </a:lnTo>
                  <a:lnTo>
                    <a:pt x="1326" y="2877"/>
                  </a:lnTo>
                  <a:lnTo>
                    <a:pt x="1312" y="2893"/>
                  </a:lnTo>
                  <a:lnTo>
                    <a:pt x="1310" y="2908"/>
                  </a:lnTo>
                  <a:lnTo>
                    <a:pt x="1296" y="2918"/>
                  </a:lnTo>
                  <a:lnTo>
                    <a:pt x="1288" y="2932"/>
                  </a:lnTo>
                  <a:lnTo>
                    <a:pt x="1286" y="2949"/>
                  </a:lnTo>
                  <a:lnTo>
                    <a:pt x="1280" y="2963"/>
                  </a:lnTo>
                  <a:lnTo>
                    <a:pt x="1261" y="2983"/>
                  </a:lnTo>
                  <a:lnTo>
                    <a:pt x="1253" y="3001"/>
                  </a:lnTo>
                  <a:lnTo>
                    <a:pt x="1250" y="3026"/>
                  </a:lnTo>
                  <a:lnTo>
                    <a:pt x="1255" y="3045"/>
                  </a:lnTo>
                  <a:lnTo>
                    <a:pt x="1259" y="3067"/>
                  </a:lnTo>
                  <a:lnTo>
                    <a:pt x="1247" y="3075"/>
                  </a:lnTo>
                  <a:lnTo>
                    <a:pt x="1229" y="3049"/>
                  </a:lnTo>
                  <a:lnTo>
                    <a:pt x="1210" y="3030"/>
                  </a:lnTo>
                  <a:lnTo>
                    <a:pt x="1198" y="3013"/>
                  </a:lnTo>
                  <a:lnTo>
                    <a:pt x="1196" y="2989"/>
                  </a:lnTo>
                  <a:lnTo>
                    <a:pt x="1200" y="2968"/>
                  </a:lnTo>
                  <a:lnTo>
                    <a:pt x="1208" y="2938"/>
                  </a:lnTo>
                  <a:lnTo>
                    <a:pt x="1206" y="2899"/>
                  </a:lnTo>
                  <a:lnTo>
                    <a:pt x="1192" y="2861"/>
                  </a:lnTo>
                  <a:lnTo>
                    <a:pt x="1179" y="2844"/>
                  </a:lnTo>
                  <a:lnTo>
                    <a:pt x="1159" y="2843"/>
                  </a:lnTo>
                  <a:lnTo>
                    <a:pt x="1145" y="2854"/>
                  </a:lnTo>
                  <a:lnTo>
                    <a:pt x="1136" y="2879"/>
                  </a:lnTo>
                  <a:lnTo>
                    <a:pt x="1126" y="2898"/>
                  </a:lnTo>
                  <a:lnTo>
                    <a:pt x="1114" y="2911"/>
                  </a:lnTo>
                  <a:lnTo>
                    <a:pt x="1093" y="2918"/>
                  </a:lnTo>
                  <a:lnTo>
                    <a:pt x="1073" y="2911"/>
                  </a:lnTo>
                  <a:lnTo>
                    <a:pt x="1051" y="2910"/>
                  </a:lnTo>
                  <a:lnTo>
                    <a:pt x="1034" y="2918"/>
                  </a:lnTo>
                  <a:lnTo>
                    <a:pt x="1016" y="2938"/>
                  </a:lnTo>
                  <a:lnTo>
                    <a:pt x="1007" y="2958"/>
                  </a:lnTo>
                  <a:lnTo>
                    <a:pt x="994" y="2982"/>
                  </a:lnTo>
                  <a:lnTo>
                    <a:pt x="983" y="3009"/>
                  </a:lnTo>
                  <a:lnTo>
                    <a:pt x="969" y="3030"/>
                  </a:lnTo>
                  <a:lnTo>
                    <a:pt x="963" y="3060"/>
                  </a:lnTo>
                  <a:lnTo>
                    <a:pt x="966" y="3080"/>
                  </a:lnTo>
                  <a:lnTo>
                    <a:pt x="974" y="3096"/>
                  </a:lnTo>
                  <a:lnTo>
                    <a:pt x="991" y="3106"/>
                  </a:lnTo>
                  <a:lnTo>
                    <a:pt x="1016" y="3113"/>
                  </a:lnTo>
                  <a:lnTo>
                    <a:pt x="1024" y="3113"/>
                  </a:lnTo>
                  <a:lnTo>
                    <a:pt x="1050" y="3115"/>
                  </a:lnTo>
                  <a:lnTo>
                    <a:pt x="1075" y="3121"/>
                  </a:lnTo>
                  <a:lnTo>
                    <a:pt x="1093" y="3124"/>
                  </a:lnTo>
                  <a:lnTo>
                    <a:pt x="1101" y="3130"/>
                  </a:lnTo>
                  <a:lnTo>
                    <a:pt x="1097" y="3150"/>
                  </a:lnTo>
                  <a:lnTo>
                    <a:pt x="1091" y="3162"/>
                  </a:lnTo>
                  <a:lnTo>
                    <a:pt x="1099" y="3182"/>
                  </a:lnTo>
                  <a:lnTo>
                    <a:pt x="1107" y="3202"/>
                  </a:lnTo>
                  <a:lnTo>
                    <a:pt x="1114" y="3227"/>
                  </a:lnTo>
                  <a:lnTo>
                    <a:pt x="1116" y="3244"/>
                  </a:lnTo>
                  <a:lnTo>
                    <a:pt x="1108" y="3256"/>
                  </a:lnTo>
                  <a:lnTo>
                    <a:pt x="1093" y="3251"/>
                  </a:lnTo>
                  <a:lnTo>
                    <a:pt x="1071" y="3227"/>
                  </a:lnTo>
                  <a:lnTo>
                    <a:pt x="1061" y="3210"/>
                  </a:lnTo>
                  <a:lnTo>
                    <a:pt x="1048" y="3192"/>
                  </a:lnTo>
                  <a:lnTo>
                    <a:pt x="1042" y="3186"/>
                  </a:lnTo>
                  <a:lnTo>
                    <a:pt x="1016" y="3166"/>
                  </a:lnTo>
                  <a:lnTo>
                    <a:pt x="994" y="3164"/>
                  </a:lnTo>
                  <a:lnTo>
                    <a:pt x="978" y="3168"/>
                  </a:lnTo>
                  <a:lnTo>
                    <a:pt x="966" y="3183"/>
                  </a:lnTo>
                  <a:lnTo>
                    <a:pt x="960" y="3201"/>
                  </a:lnTo>
                  <a:lnTo>
                    <a:pt x="968" y="3226"/>
                  </a:lnTo>
                  <a:lnTo>
                    <a:pt x="975" y="3242"/>
                  </a:lnTo>
                  <a:lnTo>
                    <a:pt x="981" y="3264"/>
                  </a:lnTo>
                  <a:lnTo>
                    <a:pt x="979" y="3292"/>
                  </a:lnTo>
                  <a:lnTo>
                    <a:pt x="983" y="3317"/>
                  </a:lnTo>
                  <a:lnTo>
                    <a:pt x="989" y="3339"/>
                  </a:lnTo>
                  <a:lnTo>
                    <a:pt x="1007" y="3348"/>
                  </a:lnTo>
                  <a:lnTo>
                    <a:pt x="1032" y="3350"/>
                  </a:lnTo>
                  <a:lnTo>
                    <a:pt x="1043" y="3357"/>
                  </a:lnTo>
                  <a:lnTo>
                    <a:pt x="1054" y="3367"/>
                  </a:lnTo>
                  <a:lnTo>
                    <a:pt x="1066" y="3382"/>
                  </a:lnTo>
                  <a:lnTo>
                    <a:pt x="1069" y="3410"/>
                  </a:lnTo>
                  <a:lnTo>
                    <a:pt x="1068" y="3464"/>
                  </a:lnTo>
                  <a:lnTo>
                    <a:pt x="1076" y="3502"/>
                  </a:lnTo>
                  <a:lnTo>
                    <a:pt x="1071" y="3529"/>
                  </a:lnTo>
                  <a:lnTo>
                    <a:pt x="1073" y="3564"/>
                  </a:lnTo>
                  <a:lnTo>
                    <a:pt x="1077" y="3599"/>
                  </a:lnTo>
                  <a:lnTo>
                    <a:pt x="1083" y="3636"/>
                  </a:lnTo>
                  <a:lnTo>
                    <a:pt x="1100" y="3681"/>
                  </a:lnTo>
                  <a:lnTo>
                    <a:pt x="1113" y="3713"/>
                  </a:lnTo>
                  <a:lnTo>
                    <a:pt x="1128" y="3745"/>
                  </a:lnTo>
                  <a:lnTo>
                    <a:pt x="1134" y="3776"/>
                  </a:lnTo>
                  <a:lnTo>
                    <a:pt x="1140" y="3814"/>
                  </a:lnTo>
                  <a:lnTo>
                    <a:pt x="1129" y="3852"/>
                  </a:lnTo>
                  <a:lnTo>
                    <a:pt x="1122" y="3872"/>
                  </a:lnTo>
                  <a:lnTo>
                    <a:pt x="1098" y="3868"/>
                  </a:lnTo>
                  <a:lnTo>
                    <a:pt x="1096" y="3844"/>
                  </a:lnTo>
                  <a:lnTo>
                    <a:pt x="1078" y="3846"/>
                  </a:lnTo>
                  <a:lnTo>
                    <a:pt x="1060" y="3841"/>
                  </a:lnTo>
                  <a:lnTo>
                    <a:pt x="1055" y="3828"/>
                  </a:lnTo>
                  <a:lnTo>
                    <a:pt x="1065" y="3809"/>
                  </a:lnTo>
                  <a:lnTo>
                    <a:pt x="1075" y="3790"/>
                  </a:lnTo>
                  <a:lnTo>
                    <a:pt x="1091" y="3743"/>
                  </a:lnTo>
                  <a:lnTo>
                    <a:pt x="1091" y="3721"/>
                  </a:lnTo>
                  <a:lnTo>
                    <a:pt x="1078" y="3700"/>
                  </a:lnTo>
                  <a:lnTo>
                    <a:pt x="1067" y="3689"/>
                  </a:lnTo>
                  <a:lnTo>
                    <a:pt x="1055" y="3677"/>
                  </a:lnTo>
                  <a:lnTo>
                    <a:pt x="1044" y="3667"/>
                  </a:lnTo>
                  <a:lnTo>
                    <a:pt x="1024" y="3659"/>
                  </a:lnTo>
                  <a:lnTo>
                    <a:pt x="1003" y="3650"/>
                  </a:lnTo>
                  <a:lnTo>
                    <a:pt x="989" y="3641"/>
                  </a:lnTo>
                  <a:lnTo>
                    <a:pt x="987" y="3623"/>
                  </a:lnTo>
                  <a:lnTo>
                    <a:pt x="986" y="3605"/>
                  </a:lnTo>
                  <a:lnTo>
                    <a:pt x="975" y="3600"/>
                  </a:lnTo>
                  <a:lnTo>
                    <a:pt x="958" y="3604"/>
                  </a:lnTo>
                  <a:lnTo>
                    <a:pt x="933" y="3610"/>
                  </a:lnTo>
                  <a:lnTo>
                    <a:pt x="916" y="3608"/>
                  </a:lnTo>
                  <a:lnTo>
                    <a:pt x="901" y="3621"/>
                  </a:lnTo>
                  <a:lnTo>
                    <a:pt x="890" y="3637"/>
                  </a:lnTo>
                  <a:lnTo>
                    <a:pt x="870" y="3640"/>
                  </a:lnTo>
                  <a:lnTo>
                    <a:pt x="842" y="3653"/>
                  </a:lnTo>
                  <a:lnTo>
                    <a:pt x="805" y="3703"/>
                  </a:lnTo>
                  <a:lnTo>
                    <a:pt x="788" y="3713"/>
                  </a:lnTo>
                  <a:lnTo>
                    <a:pt x="775" y="3709"/>
                  </a:lnTo>
                  <a:lnTo>
                    <a:pt x="768" y="3702"/>
                  </a:lnTo>
                  <a:lnTo>
                    <a:pt x="770" y="3686"/>
                  </a:lnTo>
                  <a:lnTo>
                    <a:pt x="779" y="3668"/>
                  </a:lnTo>
                  <a:lnTo>
                    <a:pt x="787" y="3645"/>
                  </a:lnTo>
                  <a:lnTo>
                    <a:pt x="797" y="3627"/>
                  </a:lnTo>
                  <a:lnTo>
                    <a:pt x="852" y="3598"/>
                  </a:lnTo>
                  <a:lnTo>
                    <a:pt x="873" y="3583"/>
                  </a:lnTo>
                  <a:lnTo>
                    <a:pt x="898" y="3574"/>
                  </a:lnTo>
                  <a:lnTo>
                    <a:pt x="930" y="3569"/>
                  </a:lnTo>
                  <a:lnTo>
                    <a:pt x="961" y="3557"/>
                  </a:lnTo>
                  <a:lnTo>
                    <a:pt x="987" y="3534"/>
                  </a:lnTo>
                  <a:lnTo>
                    <a:pt x="997" y="3511"/>
                  </a:lnTo>
                  <a:lnTo>
                    <a:pt x="993" y="3486"/>
                  </a:lnTo>
                  <a:lnTo>
                    <a:pt x="982" y="3474"/>
                  </a:lnTo>
                  <a:lnTo>
                    <a:pt x="974" y="3470"/>
                  </a:lnTo>
                  <a:lnTo>
                    <a:pt x="965" y="3470"/>
                  </a:lnTo>
                  <a:lnTo>
                    <a:pt x="958" y="3482"/>
                  </a:lnTo>
                  <a:lnTo>
                    <a:pt x="945" y="3485"/>
                  </a:lnTo>
                  <a:lnTo>
                    <a:pt x="933" y="3476"/>
                  </a:lnTo>
                  <a:lnTo>
                    <a:pt x="930" y="3459"/>
                  </a:lnTo>
                  <a:lnTo>
                    <a:pt x="923" y="3444"/>
                  </a:lnTo>
                  <a:lnTo>
                    <a:pt x="906" y="3440"/>
                  </a:lnTo>
                  <a:lnTo>
                    <a:pt x="893" y="3430"/>
                  </a:lnTo>
                  <a:lnTo>
                    <a:pt x="883" y="3417"/>
                  </a:lnTo>
                  <a:lnTo>
                    <a:pt x="872" y="3408"/>
                  </a:lnTo>
                  <a:lnTo>
                    <a:pt x="859" y="3418"/>
                  </a:lnTo>
                  <a:lnTo>
                    <a:pt x="858" y="3437"/>
                  </a:lnTo>
                  <a:lnTo>
                    <a:pt x="847" y="3457"/>
                  </a:lnTo>
                  <a:lnTo>
                    <a:pt x="822" y="3460"/>
                  </a:lnTo>
                  <a:lnTo>
                    <a:pt x="811" y="3477"/>
                  </a:lnTo>
                  <a:lnTo>
                    <a:pt x="797" y="3494"/>
                  </a:lnTo>
                  <a:lnTo>
                    <a:pt x="780" y="3522"/>
                  </a:lnTo>
                  <a:lnTo>
                    <a:pt x="768" y="3544"/>
                  </a:lnTo>
                  <a:lnTo>
                    <a:pt x="757" y="3551"/>
                  </a:lnTo>
                  <a:lnTo>
                    <a:pt x="740" y="3547"/>
                  </a:lnTo>
                  <a:lnTo>
                    <a:pt x="727" y="3536"/>
                  </a:lnTo>
                  <a:lnTo>
                    <a:pt x="722" y="3527"/>
                  </a:lnTo>
                  <a:lnTo>
                    <a:pt x="707" y="3521"/>
                  </a:lnTo>
                  <a:lnTo>
                    <a:pt x="690" y="3518"/>
                  </a:lnTo>
                  <a:lnTo>
                    <a:pt x="665" y="3524"/>
                  </a:lnTo>
                  <a:lnTo>
                    <a:pt x="632" y="3522"/>
                  </a:lnTo>
                  <a:lnTo>
                    <a:pt x="608" y="3524"/>
                  </a:lnTo>
                  <a:lnTo>
                    <a:pt x="538" y="3516"/>
                  </a:lnTo>
                  <a:lnTo>
                    <a:pt x="575" y="3499"/>
                  </a:lnTo>
                  <a:lnTo>
                    <a:pt x="599" y="3482"/>
                  </a:lnTo>
                  <a:lnTo>
                    <a:pt x="620" y="3473"/>
                  </a:lnTo>
                  <a:lnTo>
                    <a:pt x="648" y="3475"/>
                  </a:lnTo>
                  <a:lnTo>
                    <a:pt x="673" y="3482"/>
                  </a:lnTo>
                  <a:lnTo>
                    <a:pt x="696" y="3469"/>
                  </a:lnTo>
                  <a:lnTo>
                    <a:pt x="725" y="3447"/>
                  </a:lnTo>
                  <a:lnTo>
                    <a:pt x="748" y="3426"/>
                  </a:lnTo>
                  <a:lnTo>
                    <a:pt x="769" y="3393"/>
                  </a:lnTo>
                  <a:lnTo>
                    <a:pt x="758" y="3380"/>
                  </a:lnTo>
                  <a:lnTo>
                    <a:pt x="749" y="3368"/>
                  </a:lnTo>
                  <a:lnTo>
                    <a:pt x="743" y="3349"/>
                  </a:lnTo>
                  <a:lnTo>
                    <a:pt x="764" y="3334"/>
                  </a:lnTo>
                  <a:lnTo>
                    <a:pt x="813" y="3332"/>
                  </a:lnTo>
                  <a:lnTo>
                    <a:pt x="832" y="3315"/>
                  </a:lnTo>
                  <a:lnTo>
                    <a:pt x="840" y="3294"/>
                  </a:lnTo>
                  <a:lnTo>
                    <a:pt x="838" y="3267"/>
                  </a:lnTo>
                  <a:lnTo>
                    <a:pt x="842" y="3239"/>
                  </a:lnTo>
                  <a:lnTo>
                    <a:pt x="840" y="3221"/>
                  </a:lnTo>
                  <a:lnTo>
                    <a:pt x="832" y="3200"/>
                  </a:lnTo>
                  <a:lnTo>
                    <a:pt x="822" y="3177"/>
                  </a:lnTo>
                  <a:lnTo>
                    <a:pt x="815" y="3118"/>
                  </a:lnTo>
                  <a:lnTo>
                    <a:pt x="815" y="3089"/>
                  </a:lnTo>
                  <a:lnTo>
                    <a:pt x="823" y="3054"/>
                  </a:lnTo>
                  <a:lnTo>
                    <a:pt x="819" y="3027"/>
                  </a:lnTo>
                  <a:lnTo>
                    <a:pt x="819" y="2993"/>
                  </a:lnTo>
                  <a:lnTo>
                    <a:pt x="813" y="2982"/>
                  </a:lnTo>
                  <a:lnTo>
                    <a:pt x="795" y="2985"/>
                  </a:lnTo>
                  <a:lnTo>
                    <a:pt x="772" y="3003"/>
                  </a:lnTo>
                  <a:lnTo>
                    <a:pt x="755" y="3013"/>
                  </a:lnTo>
                  <a:lnTo>
                    <a:pt x="747" y="3007"/>
                  </a:lnTo>
                  <a:lnTo>
                    <a:pt x="753" y="2991"/>
                  </a:lnTo>
                  <a:lnTo>
                    <a:pt x="762" y="2971"/>
                  </a:lnTo>
                  <a:lnTo>
                    <a:pt x="768" y="2943"/>
                  </a:lnTo>
                  <a:lnTo>
                    <a:pt x="762" y="2927"/>
                  </a:lnTo>
                  <a:lnTo>
                    <a:pt x="743" y="2920"/>
                  </a:lnTo>
                  <a:lnTo>
                    <a:pt x="725" y="2922"/>
                  </a:lnTo>
                  <a:lnTo>
                    <a:pt x="700" y="2974"/>
                  </a:lnTo>
                  <a:lnTo>
                    <a:pt x="690" y="2997"/>
                  </a:lnTo>
                  <a:lnTo>
                    <a:pt x="694" y="3019"/>
                  </a:lnTo>
                  <a:lnTo>
                    <a:pt x="680" y="3036"/>
                  </a:lnTo>
                  <a:lnTo>
                    <a:pt x="665" y="3040"/>
                  </a:lnTo>
                  <a:lnTo>
                    <a:pt x="653" y="3030"/>
                  </a:lnTo>
                  <a:lnTo>
                    <a:pt x="640" y="3017"/>
                  </a:lnTo>
                  <a:lnTo>
                    <a:pt x="623" y="3009"/>
                  </a:lnTo>
                  <a:lnTo>
                    <a:pt x="608" y="2999"/>
                  </a:lnTo>
                  <a:lnTo>
                    <a:pt x="600" y="2987"/>
                  </a:lnTo>
                  <a:lnTo>
                    <a:pt x="610" y="2980"/>
                  </a:lnTo>
                  <a:lnTo>
                    <a:pt x="633" y="2984"/>
                  </a:lnTo>
                  <a:lnTo>
                    <a:pt x="651" y="2990"/>
                  </a:lnTo>
                  <a:lnTo>
                    <a:pt x="657" y="2972"/>
                  </a:lnTo>
                  <a:lnTo>
                    <a:pt x="649" y="2961"/>
                  </a:lnTo>
                  <a:lnTo>
                    <a:pt x="633" y="2954"/>
                  </a:lnTo>
                  <a:lnTo>
                    <a:pt x="619" y="2946"/>
                  </a:lnTo>
                  <a:lnTo>
                    <a:pt x="608" y="2935"/>
                  </a:lnTo>
                  <a:lnTo>
                    <a:pt x="614" y="2920"/>
                  </a:lnTo>
                  <a:lnTo>
                    <a:pt x="631" y="2920"/>
                  </a:lnTo>
                  <a:lnTo>
                    <a:pt x="651" y="2916"/>
                  </a:lnTo>
                  <a:lnTo>
                    <a:pt x="670" y="2906"/>
                  </a:lnTo>
                  <a:lnTo>
                    <a:pt x="679" y="2881"/>
                  </a:lnTo>
                  <a:lnTo>
                    <a:pt x="702" y="2843"/>
                  </a:lnTo>
                  <a:lnTo>
                    <a:pt x="717" y="2801"/>
                  </a:lnTo>
                  <a:lnTo>
                    <a:pt x="716" y="2787"/>
                  </a:lnTo>
                  <a:lnTo>
                    <a:pt x="712" y="2768"/>
                  </a:lnTo>
                  <a:lnTo>
                    <a:pt x="701" y="2748"/>
                  </a:lnTo>
                  <a:lnTo>
                    <a:pt x="694" y="2732"/>
                  </a:lnTo>
                  <a:lnTo>
                    <a:pt x="674" y="2717"/>
                  </a:lnTo>
                  <a:lnTo>
                    <a:pt x="658" y="2702"/>
                  </a:lnTo>
                  <a:lnTo>
                    <a:pt x="647" y="2674"/>
                  </a:lnTo>
                  <a:lnTo>
                    <a:pt x="638" y="2650"/>
                  </a:lnTo>
                  <a:lnTo>
                    <a:pt x="625" y="2630"/>
                  </a:lnTo>
                  <a:lnTo>
                    <a:pt x="596" y="2614"/>
                  </a:lnTo>
                  <a:lnTo>
                    <a:pt x="574" y="2602"/>
                  </a:lnTo>
                  <a:lnTo>
                    <a:pt x="556" y="2584"/>
                  </a:lnTo>
                  <a:lnTo>
                    <a:pt x="534" y="2546"/>
                  </a:lnTo>
                  <a:lnTo>
                    <a:pt x="515" y="2533"/>
                  </a:lnTo>
                  <a:lnTo>
                    <a:pt x="496" y="2522"/>
                  </a:lnTo>
                  <a:lnTo>
                    <a:pt x="478" y="2513"/>
                  </a:lnTo>
                  <a:lnTo>
                    <a:pt x="470" y="2500"/>
                  </a:lnTo>
                  <a:lnTo>
                    <a:pt x="469" y="2470"/>
                  </a:lnTo>
                  <a:lnTo>
                    <a:pt x="457" y="2447"/>
                  </a:lnTo>
                  <a:lnTo>
                    <a:pt x="437" y="2411"/>
                  </a:lnTo>
                  <a:lnTo>
                    <a:pt x="428" y="2386"/>
                  </a:lnTo>
                  <a:lnTo>
                    <a:pt x="410" y="2336"/>
                  </a:lnTo>
                  <a:lnTo>
                    <a:pt x="398" y="2295"/>
                  </a:lnTo>
                  <a:lnTo>
                    <a:pt x="383" y="2284"/>
                  </a:lnTo>
                  <a:lnTo>
                    <a:pt x="360" y="2277"/>
                  </a:lnTo>
                  <a:lnTo>
                    <a:pt x="340" y="2283"/>
                  </a:lnTo>
                  <a:lnTo>
                    <a:pt x="316" y="2277"/>
                  </a:lnTo>
                  <a:lnTo>
                    <a:pt x="293" y="2275"/>
                  </a:lnTo>
                  <a:lnTo>
                    <a:pt x="287" y="2293"/>
                  </a:lnTo>
                  <a:lnTo>
                    <a:pt x="278" y="2309"/>
                  </a:lnTo>
                  <a:lnTo>
                    <a:pt x="263" y="2312"/>
                  </a:lnTo>
                  <a:lnTo>
                    <a:pt x="259" y="2299"/>
                  </a:lnTo>
                  <a:lnTo>
                    <a:pt x="254" y="2255"/>
                  </a:lnTo>
                  <a:lnTo>
                    <a:pt x="245" y="2237"/>
                  </a:lnTo>
                  <a:lnTo>
                    <a:pt x="241" y="2220"/>
                  </a:lnTo>
                  <a:lnTo>
                    <a:pt x="255" y="2203"/>
                  </a:lnTo>
                  <a:lnTo>
                    <a:pt x="275" y="2180"/>
                  </a:lnTo>
                  <a:lnTo>
                    <a:pt x="284" y="2162"/>
                  </a:lnTo>
                  <a:lnTo>
                    <a:pt x="277" y="2141"/>
                  </a:lnTo>
                  <a:lnTo>
                    <a:pt x="267" y="2133"/>
                  </a:lnTo>
                  <a:lnTo>
                    <a:pt x="248" y="2118"/>
                  </a:lnTo>
                  <a:lnTo>
                    <a:pt x="238" y="2104"/>
                  </a:lnTo>
                  <a:lnTo>
                    <a:pt x="233" y="2082"/>
                  </a:lnTo>
                  <a:lnTo>
                    <a:pt x="235" y="2069"/>
                  </a:lnTo>
                  <a:lnTo>
                    <a:pt x="235" y="2053"/>
                  </a:lnTo>
                  <a:lnTo>
                    <a:pt x="233" y="2037"/>
                  </a:lnTo>
                  <a:lnTo>
                    <a:pt x="224" y="2028"/>
                  </a:lnTo>
                  <a:lnTo>
                    <a:pt x="206" y="2019"/>
                  </a:lnTo>
                  <a:lnTo>
                    <a:pt x="182" y="2006"/>
                  </a:lnTo>
                  <a:lnTo>
                    <a:pt x="155" y="1998"/>
                  </a:lnTo>
                  <a:lnTo>
                    <a:pt x="131" y="1988"/>
                  </a:lnTo>
                  <a:lnTo>
                    <a:pt x="116" y="1977"/>
                  </a:lnTo>
                  <a:lnTo>
                    <a:pt x="89" y="1968"/>
                  </a:lnTo>
                  <a:lnTo>
                    <a:pt x="85" y="1968"/>
                  </a:lnTo>
                  <a:lnTo>
                    <a:pt x="53" y="1968"/>
                  </a:lnTo>
                  <a:lnTo>
                    <a:pt x="34" y="1967"/>
                  </a:lnTo>
                  <a:lnTo>
                    <a:pt x="0" y="1966"/>
                  </a:lnTo>
                  <a:lnTo>
                    <a:pt x="34" y="1944"/>
                  </a:lnTo>
                  <a:lnTo>
                    <a:pt x="62" y="1908"/>
                  </a:lnTo>
                  <a:lnTo>
                    <a:pt x="60" y="1895"/>
                  </a:lnTo>
                  <a:lnTo>
                    <a:pt x="51" y="1889"/>
                  </a:lnTo>
                  <a:lnTo>
                    <a:pt x="37" y="1880"/>
                  </a:lnTo>
                  <a:lnTo>
                    <a:pt x="45" y="1869"/>
                  </a:lnTo>
                  <a:lnTo>
                    <a:pt x="62" y="1860"/>
                  </a:lnTo>
                  <a:lnTo>
                    <a:pt x="75" y="1846"/>
                  </a:lnTo>
                  <a:lnTo>
                    <a:pt x="85" y="1850"/>
                  </a:lnTo>
                  <a:lnTo>
                    <a:pt x="91" y="1871"/>
                  </a:lnTo>
                  <a:lnTo>
                    <a:pt x="103" y="1886"/>
                  </a:lnTo>
                  <a:lnTo>
                    <a:pt x="114" y="1903"/>
                  </a:lnTo>
                  <a:lnTo>
                    <a:pt x="127" y="1905"/>
                  </a:lnTo>
                  <a:lnTo>
                    <a:pt x="131" y="1894"/>
                  </a:lnTo>
                  <a:lnTo>
                    <a:pt x="129" y="1871"/>
                  </a:lnTo>
                  <a:lnTo>
                    <a:pt x="122" y="1848"/>
                  </a:lnTo>
                  <a:lnTo>
                    <a:pt x="122" y="1817"/>
                  </a:lnTo>
                  <a:lnTo>
                    <a:pt x="114" y="1807"/>
                  </a:lnTo>
                  <a:lnTo>
                    <a:pt x="97" y="1801"/>
                  </a:lnTo>
                  <a:lnTo>
                    <a:pt x="89" y="1794"/>
                  </a:lnTo>
                  <a:lnTo>
                    <a:pt x="85" y="1782"/>
                  </a:lnTo>
                  <a:lnTo>
                    <a:pt x="99" y="1772"/>
                  </a:lnTo>
                  <a:lnTo>
                    <a:pt x="116" y="1766"/>
                  </a:lnTo>
                  <a:lnTo>
                    <a:pt x="122" y="1746"/>
                  </a:lnTo>
                  <a:lnTo>
                    <a:pt x="116" y="1740"/>
                  </a:lnTo>
                  <a:lnTo>
                    <a:pt x="99" y="1732"/>
                  </a:lnTo>
                  <a:lnTo>
                    <a:pt x="88" y="1725"/>
                  </a:lnTo>
                  <a:lnTo>
                    <a:pt x="82" y="1715"/>
                  </a:lnTo>
                  <a:lnTo>
                    <a:pt x="92" y="1708"/>
                  </a:lnTo>
                  <a:lnTo>
                    <a:pt x="120" y="1714"/>
                  </a:lnTo>
                  <a:lnTo>
                    <a:pt x="137" y="1715"/>
                  </a:lnTo>
                  <a:lnTo>
                    <a:pt x="157" y="1711"/>
                  </a:lnTo>
                  <a:lnTo>
                    <a:pt x="170" y="1719"/>
                  </a:lnTo>
                  <a:lnTo>
                    <a:pt x="172" y="1736"/>
                  </a:lnTo>
                  <a:lnTo>
                    <a:pt x="160" y="1752"/>
                  </a:lnTo>
                  <a:lnTo>
                    <a:pt x="159" y="1775"/>
                  </a:lnTo>
                  <a:lnTo>
                    <a:pt x="171" y="1826"/>
                  </a:lnTo>
                  <a:lnTo>
                    <a:pt x="180" y="1877"/>
                  </a:lnTo>
                  <a:lnTo>
                    <a:pt x="195" y="1908"/>
                  </a:lnTo>
                  <a:lnTo>
                    <a:pt x="209" y="1917"/>
                  </a:lnTo>
                  <a:lnTo>
                    <a:pt x="231" y="1914"/>
                  </a:lnTo>
                  <a:lnTo>
                    <a:pt x="261" y="1912"/>
                  </a:lnTo>
                  <a:lnTo>
                    <a:pt x="286" y="1921"/>
                  </a:lnTo>
                  <a:lnTo>
                    <a:pt x="318" y="1937"/>
                  </a:lnTo>
                  <a:lnTo>
                    <a:pt x="341" y="1943"/>
                  </a:lnTo>
                  <a:lnTo>
                    <a:pt x="354" y="1934"/>
                  </a:lnTo>
                  <a:lnTo>
                    <a:pt x="350" y="1923"/>
                  </a:lnTo>
                  <a:lnTo>
                    <a:pt x="368" y="1904"/>
                  </a:lnTo>
                  <a:lnTo>
                    <a:pt x="358" y="1890"/>
                  </a:lnTo>
                  <a:lnTo>
                    <a:pt x="367" y="1874"/>
                  </a:lnTo>
                  <a:lnTo>
                    <a:pt x="379" y="1876"/>
                  </a:lnTo>
                  <a:lnTo>
                    <a:pt x="399" y="1892"/>
                  </a:lnTo>
                  <a:lnTo>
                    <a:pt x="410" y="1911"/>
                  </a:lnTo>
                  <a:lnTo>
                    <a:pt x="417" y="1929"/>
                  </a:lnTo>
                  <a:lnTo>
                    <a:pt x="432" y="1954"/>
                  </a:lnTo>
                  <a:lnTo>
                    <a:pt x="489" y="1957"/>
                  </a:lnTo>
                  <a:lnTo>
                    <a:pt x="507" y="1965"/>
                  </a:lnTo>
                  <a:lnTo>
                    <a:pt x="511" y="1976"/>
                  </a:lnTo>
                  <a:lnTo>
                    <a:pt x="509" y="1987"/>
                  </a:lnTo>
                  <a:lnTo>
                    <a:pt x="495" y="1991"/>
                  </a:lnTo>
                  <a:lnTo>
                    <a:pt x="474" y="1997"/>
                  </a:lnTo>
                  <a:lnTo>
                    <a:pt x="459" y="2007"/>
                  </a:lnTo>
                  <a:lnTo>
                    <a:pt x="452" y="2021"/>
                  </a:lnTo>
                  <a:lnTo>
                    <a:pt x="455" y="2034"/>
                  </a:lnTo>
                  <a:lnTo>
                    <a:pt x="480" y="2038"/>
                  </a:lnTo>
                  <a:lnTo>
                    <a:pt x="501" y="2043"/>
                  </a:lnTo>
                  <a:lnTo>
                    <a:pt x="511" y="2064"/>
                  </a:lnTo>
                  <a:lnTo>
                    <a:pt x="535" y="2081"/>
                  </a:lnTo>
                  <a:lnTo>
                    <a:pt x="551" y="2104"/>
                  </a:lnTo>
                  <a:lnTo>
                    <a:pt x="555" y="2127"/>
                  </a:lnTo>
                  <a:lnTo>
                    <a:pt x="591" y="2157"/>
                  </a:lnTo>
                  <a:lnTo>
                    <a:pt x="609" y="2166"/>
                  </a:lnTo>
                  <a:lnTo>
                    <a:pt x="615" y="2183"/>
                  </a:lnTo>
                  <a:lnTo>
                    <a:pt x="622" y="2201"/>
                  </a:lnTo>
                  <a:lnTo>
                    <a:pt x="645" y="2209"/>
                  </a:lnTo>
                  <a:lnTo>
                    <a:pt x="658" y="2211"/>
                  </a:lnTo>
                  <a:lnTo>
                    <a:pt x="668" y="2218"/>
                  </a:lnTo>
                  <a:lnTo>
                    <a:pt x="672" y="2239"/>
                  </a:lnTo>
                  <a:lnTo>
                    <a:pt x="686" y="2254"/>
                  </a:lnTo>
                  <a:lnTo>
                    <a:pt x="700" y="2267"/>
                  </a:lnTo>
                  <a:lnTo>
                    <a:pt x="703" y="2286"/>
                  </a:lnTo>
                  <a:lnTo>
                    <a:pt x="703" y="2317"/>
                  </a:lnTo>
                  <a:lnTo>
                    <a:pt x="711" y="2353"/>
                  </a:lnTo>
                  <a:lnTo>
                    <a:pt x="719" y="2390"/>
                  </a:lnTo>
                  <a:lnTo>
                    <a:pt x="756" y="2459"/>
                  </a:lnTo>
                  <a:lnTo>
                    <a:pt x="792" y="2509"/>
                  </a:lnTo>
                  <a:lnTo>
                    <a:pt x="826" y="2550"/>
                  </a:lnTo>
                  <a:lnTo>
                    <a:pt x="860" y="2584"/>
                  </a:lnTo>
                  <a:lnTo>
                    <a:pt x="881" y="2593"/>
                  </a:lnTo>
                  <a:lnTo>
                    <a:pt x="901" y="2591"/>
                  </a:lnTo>
                  <a:lnTo>
                    <a:pt x="919" y="2583"/>
                  </a:lnTo>
                  <a:lnTo>
                    <a:pt x="935" y="2577"/>
                  </a:lnTo>
                  <a:lnTo>
                    <a:pt x="950" y="2583"/>
                  </a:lnTo>
                  <a:lnTo>
                    <a:pt x="963" y="2581"/>
                  </a:lnTo>
                  <a:lnTo>
                    <a:pt x="976" y="2571"/>
                  </a:lnTo>
                  <a:lnTo>
                    <a:pt x="990" y="2575"/>
                  </a:lnTo>
                  <a:lnTo>
                    <a:pt x="997" y="2581"/>
                  </a:lnTo>
                  <a:lnTo>
                    <a:pt x="990" y="2596"/>
                  </a:lnTo>
                  <a:lnTo>
                    <a:pt x="997" y="2614"/>
                  </a:lnTo>
                  <a:lnTo>
                    <a:pt x="1008" y="2623"/>
                  </a:lnTo>
                  <a:lnTo>
                    <a:pt x="1029" y="2635"/>
                  </a:lnTo>
                  <a:lnTo>
                    <a:pt x="1054" y="2644"/>
                  </a:lnTo>
                  <a:lnTo>
                    <a:pt x="1074" y="2644"/>
                  </a:lnTo>
                  <a:lnTo>
                    <a:pt x="1094" y="2636"/>
                  </a:lnTo>
                  <a:lnTo>
                    <a:pt x="1112" y="2622"/>
                  </a:lnTo>
                  <a:lnTo>
                    <a:pt x="1169" y="2608"/>
                  </a:lnTo>
                  <a:lnTo>
                    <a:pt x="1203" y="2596"/>
                  </a:lnTo>
                  <a:lnTo>
                    <a:pt x="1223" y="2589"/>
                  </a:lnTo>
                  <a:lnTo>
                    <a:pt x="1244" y="2576"/>
                  </a:lnTo>
                  <a:lnTo>
                    <a:pt x="1250" y="2554"/>
                  </a:lnTo>
                  <a:lnTo>
                    <a:pt x="1256" y="2529"/>
                  </a:lnTo>
                  <a:lnTo>
                    <a:pt x="1269" y="2507"/>
                  </a:lnTo>
                  <a:lnTo>
                    <a:pt x="1283" y="2492"/>
                  </a:lnTo>
                  <a:lnTo>
                    <a:pt x="1308" y="2483"/>
                  </a:lnTo>
                  <a:lnTo>
                    <a:pt x="1320" y="2478"/>
                  </a:lnTo>
                  <a:lnTo>
                    <a:pt x="1326" y="2484"/>
                  </a:lnTo>
                  <a:lnTo>
                    <a:pt x="1331" y="2504"/>
                  </a:lnTo>
                  <a:lnTo>
                    <a:pt x="1339" y="2524"/>
                  </a:lnTo>
                  <a:lnTo>
                    <a:pt x="1350" y="2531"/>
                  </a:lnTo>
                  <a:lnTo>
                    <a:pt x="1371" y="2535"/>
                  </a:lnTo>
                  <a:lnTo>
                    <a:pt x="1397" y="2529"/>
                  </a:lnTo>
                  <a:lnTo>
                    <a:pt x="1425" y="2517"/>
                  </a:lnTo>
                  <a:lnTo>
                    <a:pt x="1437" y="2491"/>
                  </a:lnTo>
                  <a:lnTo>
                    <a:pt x="1439" y="2464"/>
                  </a:lnTo>
                  <a:lnTo>
                    <a:pt x="1435" y="2448"/>
                  </a:lnTo>
                  <a:lnTo>
                    <a:pt x="1422" y="2437"/>
                  </a:lnTo>
                  <a:lnTo>
                    <a:pt x="1408" y="2426"/>
                  </a:lnTo>
                  <a:lnTo>
                    <a:pt x="1396" y="2408"/>
                  </a:lnTo>
                  <a:lnTo>
                    <a:pt x="1381" y="2367"/>
                  </a:lnTo>
                  <a:lnTo>
                    <a:pt x="1365" y="2337"/>
                  </a:lnTo>
                  <a:lnTo>
                    <a:pt x="1348" y="2320"/>
                  </a:lnTo>
                  <a:lnTo>
                    <a:pt x="1329" y="2306"/>
                  </a:lnTo>
                  <a:lnTo>
                    <a:pt x="1303" y="2294"/>
                  </a:lnTo>
                  <a:lnTo>
                    <a:pt x="1276" y="2284"/>
                  </a:lnTo>
                  <a:lnTo>
                    <a:pt x="1254" y="2276"/>
                  </a:lnTo>
                  <a:lnTo>
                    <a:pt x="1246" y="2267"/>
                  </a:lnTo>
                  <a:lnTo>
                    <a:pt x="1240" y="2246"/>
                  </a:lnTo>
                  <a:lnTo>
                    <a:pt x="1225" y="2207"/>
                  </a:lnTo>
                  <a:lnTo>
                    <a:pt x="1205" y="2193"/>
                  </a:lnTo>
                  <a:lnTo>
                    <a:pt x="1191" y="2191"/>
                  </a:lnTo>
                  <a:lnTo>
                    <a:pt x="1179" y="2187"/>
                  </a:lnTo>
                  <a:lnTo>
                    <a:pt x="1179" y="2172"/>
                  </a:lnTo>
                  <a:lnTo>
                    <a:pt x="1184" y="2157"/>
                  </a:lnTo>
                  <a:lnTo>
                    <a:pt x="1176" y="2142"/>
                  </a:lnTo>
                  <a:lnTo>
                    <a:pt x="1152" y="2127"/>
                  </a:lnTo>
                  <a:lnTo>
                    <a:pt x="1143" y="2110"/>
                  </a:lnTo>
                  <a:lnTo>
                    <a:pt x="1140" y="2088"/>
                  </a:lnTo>
                  <a:lnTo>
                    <a:pt x="1122" y="2073"/>
                  </a:lnTo>
                  <a:lnTo>
                    <a:pt x="1094" y="2053"/>
                  </a:lnTo>
                  <a:lnTo>
                    <a:pt x="1079" y="2034"/>
                  </a:lnTo>
                  <a:lnTo>
                    <a:pt x="1058" y="2032"/>
                  </a:lnTo>
                  <a:lnTo>
                    <a:pt x="1030" y="2040"/>
                  </a:lnTo>
                  <a:lnTo>
                    <a:pt x="1008" y="2052"/>
                  </a:lnTo>
                  <a:lnTo>
                    <a:pt x="995" y="2069"/>
                  </a:lnTo>
                  <a:lnTo>
                    <a:pt x="986" y="2069"/>
                  </a:lnTo>
                  <a:lnTo>
                    <a:pt x="976" y="2063"/>
                  </a:lnTo>
                  <a:lnTo>
                    <a:pt x="976" y="2043"/>
                  </a:lnTo>
                  <a:lnTo>
                    <a:pt x="976" y="2015"/>
                  </a:lnTo>
                  <a:lnTo>
                    <a:pt x="985" y="1998"/>
                  </a:lnTo>
                  <a:lnTo>
                    <a:pt x="993" y="1972"/>
                  </a:lnTo>
                  <a:lnTo>
                    <a:pt x="987" y="1943"/>
                  </a:lnTo>
                  <a:lnTo>
                    <a:pt x="971" y="1927"/>
                  </a:lnTo>
                  <a:lnTo>
                    <a:pt x="958" y="1901"/>
                  </a:lnTo>
                  <a:lnTo>
                    <a:pt x="949" y="1865"/>
                  </a:lnTo>
                  <a:lnTo>
                    <a:pt x="930" y="1834"/>
                  </a:lnTo>
                  <a:lnTo>
                    <a:pt x="896" y="1800"/>
                  </a:lnTo>
                  <a:lnTo>
                    <a:pt x="865" y="1773"/>
                  </a:lnTo>
                  <a:lnTo>
                    <a:pt x="819" y="1735"/>
                  </a:lnTo>
                  <a:lnTo>
                    <a:pt x="785" y="1722"/>
                  </a:lnTo>
                  <a:lnTo>
                    <a:pt x="771" y="1709"/>
                  </a:lnTo>
                  <a:lnTo>
                    <a:pt x="753" y="1695"/>
                  </a:lnTo>
                  <a:lnTo>
                    <a:pt x="732" y="1684"/>
                  </a:lnTo>
                  <a:lnTo>
                    <a:pt x="712" y="1676"/>
                  </a:lnTo>
                  <a:lnTo>
                    <a:pt x="675" y="1663"/>
                  </a:lnTo>
                  <a:lnTo>
                    <a:pt x="654" y="1654"/>
                  </a:lnTo>
                  <a:lnTo>
                    <a:pt x="646" y="1643"/>
                  </a:lnTo>
                  <a:lnTo>
                    <a:pt x="630" y="1620"/>
                  </a:lnTo>
                  <a:lnTo>
                    <a:pt x="618" y="1598"/>
                  </a:lnTo>
                  <a:lnTo>
                    <a:pt x="620" y="1584"/>
                  </a:lnTo>
                  <a:lnTo>
                    <a:pt x="632" y="1578"/>
                  </a:lnTo>
                  <a:lnTo>
                    <a:pt x="643" y="1571"/>
                  </a:lnTo>
                  <a:lnTo>
                    <a:pt x="646" y="1558"/>
                  </a:lnTo>
                  <a:lnTo>
                    <a:pt x="648" y="1545"/>
                  </a:lnTo>
                  <a:lnTo>
                    <a:pt x="641" y="1533"/>
                  </a:lnTo>
                  <a:lnTo>
                    <a:pt x="630" y="1522"/>
                  </a:lnTo>
                  <a:lnTo>
                    <a:pt x="620" y="1509"/>
                  </a:lnTo>
                  <a:lnTo>
                    <a:pt x="615" y="1493"/>
                  </a:lnTo>
                  <a:lnTo>
                    <a:pt x="620" y="1483"/>
                  </a:lnTo>
                  <a:lnTo>
                    <a:pt x="630" y="1483"/>
                  </a:lnTo>
                  <a:lnTo>
                    <a:pt x="647" y="1491"/>
                  </a:lnTo>
                  <a:lnTo>
                    <a:pt x="665" y="1513"/>
                  </a:lnTo>
                  <a:lnTo>
                    <a:pt x="680" y="1545"/>
                  </a:lnTo>
                  <a:lnTo>
                    <a:pt x="682" y="1560"/>
                  </a:lnTo>
                  <a:lnTo>
                    <a:pt x="672" y="1579"/>
                  </a:lnTo>
                  <a:lnTo>
                    <a:pt x="673" y="1607"/>
                  </a:lnTo>
                  <a:lnTo>
                    <a:pt x="689" y="1611"/>
                  </a:lnTo>
                  <a:lnTo>
                    <a:pt x="702" y="1618"/>
                  </a:lnTo>
                  <a:lnTo>
                    <a:pt x="736" y="1631"/>
                  </a:lnTo>
                  <a:lnTo>
                    <a:pt x="774" y="1644"/>
                  </a:lnTo>
                  <a:lnTo>
                    <a:pt x="811" y="1672"/>
                  </a:lnTo>
                  <a:lnTo>
                    <a:pt x="853" y="1690"/>
                  </a:lnTo>
                  <a:lnTo>
                    <a:pt x="893" y="1706"/>
                  </a:lnTo>
                  <a:lnTo>
                    <a:pt x="933" y="1732"/>
                  </a:lnTo>
                  <a:lnTo>
                    <a:pt x="959" y="1747"/>
                  </a:lnTo>
                  <a:lnTo>
                    <a:pt x="986" y="1783"/>
                  </a:lnTo>
                  <a:lnTo>
                    <a:pt x="1033" y="1831"/>
                  </a:lnTo>
                  <a:lnTo>
                    <a:pt x="1084" y="1872"/>
                  </a:lnTo>
                  <a:lnTo>
                    <a:pt x="1109" y="1885"/>
                  </a:lnTo>
                  <a:lnTo>
                    <a:pt x="1129" y="1881"/>
                  </a:lnTo>
                  <a:lnTo>
                    <a:pt x="1143" y="1869"/>
                  </a:lnTo>
                  <a:lnTo>
                    <a:pt x="1161" y="1847"/>
                  </a:lnTo>
                  <a:lnTo>
                    <a:pt x="1205" y="1812"/>
                  </a:lnTo>
                  <a:lnTo>
                    <a:pt x="1239" y="1790"/>
                  </a:lnTo>
                  <a:lnTo>
                    <a:pt x="1242" y="1768"/>
                  </a:lnTo>
                  <a:lnTo>
                    <a:pt x="1242" y="1744"/>
                  </a:lnTo>
                  <a:lnTo>
                    <a:pt x="1242" y="1726"/>
                  </a:lnTo>
                  <a:lnTo>
                    <a:pt x="1246" y="1706"/>
                  </a:lnTo>
                  <a:lnTo>
                    <a:pt x="1240" y="1686"/>
                  </a:lnTo>
                  <a:lnTo>
                    <a:pt x="1236" y="1655"/>
                  </a:lnTo>
                  <a:lnTo>
                    <a:pt x="1231" y="1628"/>
                  </a:lnTo>
                  <a:lnTo>
                    <a:pt x="1214" y="1619"/>
                  </a:lnTo>
                  <a:lnTo>
                    <a:pt x="1205" y="1608"/>
                  </a:lnTo>
                  <a:lnTo>
                    <a:pt x="1189" y="1602"/>
                  </a:lnTo>
                  <a:lnTo>
                    <a:pt x="1165" y="1603"/>
                  </a:lnTo>
                  <a:lnTo>
                    <a:pt x="1149" y="1599"/>
                  </a:lnTo>
                  <a:lnTo>
                    <a:pt x="1138" y="1590"/>
                  </a:lnTo>
                  <a:lnTo>
                    <a:pt x="1132" y="1576"/>
                  </a:lnTo>
                  <a:lnTo>
                    <a:pt x="1123" y="1568"/>
                  </a:lnTo>
                  <a:lnTo>
                    <a:pt x="1116" y="1562"/>
                  </a:lnTo>
                  <a:lnTo>
                    <a:pt x="1103" y="1566"/>
                  </a:lnTo>
                  <a:lnTo>
                    <a:pt x="1085" y="1573"/>
                  </a:lnTo>
                  <a:lnTo>
                    <a:pt x="1071" y="1568"/>
                  </a:lnTo>
                  <a:lnTo>
                    <a:pt x="1058" y="1559"/>
                  </a:lnTo>
                  <a:lnTo>
                    <a:pt x="1044" y="1547"/>
                  </a:lnTo>
                  <a:lnTo>
                    <a:pt x="1036" y="1522"/>
                  </a:lnTo>
                  <a:lnTo>
                    <a:pt x="1026" y="1499"/>
                  </a:lnTo>
                  <a:lnTo>
                    <a:pt x="1016" y="1489"/>
                  </a:lnTo>
                  <a:lnTo>
                    <a:pt x="992" y="1484"/>
                  </a:lnTo>
                  <a:lnTo>
                    <a:pt x="978" y="1482"/>
                  </a:lnTo>
                  <a:lnTo>
                    <a:pt x="966" y="1469"/>
                  </a:lnTo>
                  <a:lnTo>
                    <a:pt x="953" y="1447"/>
                  </a:lnTo>
                  <a:lnTo>
                    <a:pt x="944" y="1428"/>
                  </a:lnTo>
                  <a:lnTo>
                    <a:pt x="934" y="1415"/>
                  </a:lnTo>
                  <a:lnTo>
                    <a:pt x="923" y="1396"/>
                  </a:lnTo>
                  <a:lnTo>
                    <a:pt x="906" y="1380"/>
                  </a:lnTo>
                  <a:lnTo>
                    <a:pt x="889" y="1367"/>
                  </a:lnTo>
                  <a:lnTo>
                    <a:pt x="877" y="1353"/>
                  </a:lnTo>
                  <a:lnTo>
                    <a:pt x="876" y="1329"/>
                  </a:lnTo>
                  <a:lnTo>
                    <a:pt x="876" y="1288"/>
                  </a:lnTo>
                  <a:lnTo>
                    <a:pt x="874" y="1261"/>
                  </a:lnTo>
                  <a:lnTo>
                    <a:pt x="861" y="1239"/>
                  </a:lnTo>
                  <a:lnTo>
                    <a:pt x="848" y="1216"/>
                  </a:lnTo>
                  <a:lnTo>
                    <a:pt x="840" y="1198"/>
                  </a:lnTo>
                  <a:lnTo>
                    <a:pt x="830" y="1187"/>
                  </a:lnTo>
                  <a:lnTo>
                    <a:pt x="819" y="1175"/>
                  </a:lnTo>
                  <a:lnTo>
                    <a:pt x="806" y="1157"/>
                  </a:lnTo>
                  <a:lnTo>
                    <a:pt x="795" y="1136"/>
                  </a:lnTo>
                  <a:lnTo>
                    <a:pt x="785" y="1121"/>
                  </a:lnTo>
                  <a:lnTo>
                    <a:pt x="783" y="1101"/>
                  </a:lnTo>
                  <a:lnTo>
                    <a:pt x="777" y="1085"/>
                  </a:lnTo>
                  <a:lnTo>
                    <a:pt x="767" y="1071"/>
                  </a:lnTo>
                  <a:lnTo>
                    <a:pt x="757" y="1052"/>
                  </a:lnTo>
                  <a:lnTo>
                    <a:pt x="750" y="1026"/>
                  </a:lnTo>
                  <a:lnTo>
                    <a:pt x="742" y="999"/>
                  </a:lnTo>
                  <a:lnTo>
                    <a:pt x="734" y="986"/>
                  </a:lnTo>
                  <a:lnTo>
                    <a:pt x="714" y="972"/>
                  </a:lnTo>
                  <a:lnTo>
                    <a:pt x="685" y="953"/>
                  </a:lnTo>
                  <a:lnTo>
                    <a:pt x="668" y="939"/>
                  </a:lnTo>
                  <a:lnTo>
                    <a:pt x="656" y="918"/>
                  </a:lnTo>
                  <a:lnTo>
                    <a:pt x="644" y="907"/>
                  </a:lnTo>
                  <a:lnTo>
                    <a:pt x="626" y="891"/>
                  </a:lnTo>
                  <a:lnTo>
                    <a:pt x="611" y="868"/>
                  </a:lnTo>
                  <a:lnTo>
                    <a:pt x="599" y="844"/>
                  </a:lnTo>
                  <a:lnTo>
                    <a:pt x="581" y="811"/>
                  </a:lnTo>
                  <a:lnTo>
                    <a:pt x="561" y="782"/>
                  </a:lnTo>
                  <a:lnTo>
                    <a:pt x="539" y="752"/>
                  </a:lnTo>
                  <a:lnTo>
                    <a:pt x="532" y="729"/>
                  </a:lnTo>
                  <a:lnTo>
                    <a:pt x="528" y="692"/>
                  </a:lnTo>
                  <a:lnTo>
                    <a:pt x="524" y="668"/>
                  </a:lnTo>
                  <a:lnTo>
                    <a:pt x="512" y="653"/>
                  </a:lnTo>
                  <a:lnTo>
                    <a:pt x="496" y="632"/>
                  </a:lnTo>
                  <a:lnTo>
                    <a:pt x="483" y="610"/>
                  </a:lnTo>
                  <a:lnTo>
                    <a:pt x="471" y="577"/>
                  </a:lnTo>
                  <a:lnTo>
                    <a:pt x="442" y="545"/>
                  </a:lnTo>
                  <a:lnTo>
                    <a:pt x="427" y="515"/>
                  </a:lnTo>
                  <a:lnTo>
                    <a:pt x="417" y="500"/>
                  </a:lnTo>
                  <a:lnTo>
                    <a:pt x="412" y="470"/>
                  </a:lnTo>
                  <a:lnTo>
                    <a:pt x="408" y="433"/>
                  </a:lnTo>
                  <a:lnTo>
                    <a:pt x="389" y="387"/>
                  </a:lnTo>
                  <a:lnTo>
                    <a:pt x="385" y="360"/>
                  </a:lnTo>
                  <a:lnTo>
                    <a:pt x="387" y="332"/>
                  </a:lnTo>
                  <a:lnTo>
                    <a:pt x="383" y="317"/>
                  </a:lnTo>
                  <a:lnTo>
                    <a:pt x="376" y="295"/>
                  </a:lnTo>
                  <a:lnTo>
                    <a:pt x="363" y="276"/>
                  </a:lnTo>
                  <a:lnTo>
                    <a:pt x="350" y="263"/>
                  </a:lnTo>
                  <a:lnTo>
                    <a:pt x="330" y="250"/>
                  </a:lnTo>
                  <a:lnTo>
                    <a:pt x="300" y="235"/>
                  </a:lnTo>
                  <a:lnTo>
                    <a:pt x="275" y="228"/>
                  </a:lnTo>
                  <a:lnTo>
                    <a:pt x="246" y="224"/>
                  </a:lnTo>
                  <a:lnTo>
                    <a:pt x="224" y="224"/>
                  </a:lnTo>
                  <a:lnTo>
                    <a:pt x="218" y="213"/>
                  </a:lnTo>
                  <a:lnTo>
                    <a:pt x="213" y="202"/>
                  </a:lnTo>
                  <a:lnTo>
                    <a:pt x="218" y="191"/>
                  </a:lnTo>
                  <a:lnTo>
                    <a:pt x="228" y="181"/>
                  </a:lnTo>
                  <a:lnTo>
                    <a:pt x="245" y="172"/>
                  </a:lnTo>
                  <a:lnTo>
                    <a:pt x="263" y="164"/>
                  </a:lnTo>
                  <a:lnTo>
                    <a:pt x="278" y="151"/>
                  </a:lnTo>
                  <a:lnTo>
                    <a:pt x="293" y="129"/>
                  </a:lnTo>
                  <a:lnTo>
                    <a:pt x="308" y="112"/>
                  </a:lnTo>
                  <a:lnTo>
                    <a:pt x="335" y="100"/>
                  </a:lnTo>
                  <a:lnTo>
                    <a:pt x="357" y="98"/>
                  </a:lnTo>
                  <a:lnTo>
                    <a:pt x="390" y="105"/>
                  </a:lnTo>
                  <a:lnTo>
                    <a:pt x="423" y="113"/>
                  </a:lnTo>
                  <a:lnTo>
                    <a:pt x="448" y="112"/>
                  </a:lnTo>
                  <a:lnTo>
                    <a:pt x="469" y="120"/>
                  </a:lnTo>
                  <a:lnTo>
                    <a:pt x="478" y="134"/>
                  </a:lnTo>
                  <a:lnTo>
                    <a:pt x="482" y="167"/>
                  </a:lnTo>
                  <a:lnTo>
                    <a:pt x="486" y="204"/>
                  </a:lnTo>
                  <a:lnTo>
                    <a:pt x="488" y="228"/>
                  </a:lnTo>
                  <a:lnTo>
                    <a:pt x="520" y="278"/>
                  </a:lnTo>
                  <a:lnTo>
                    <a:pt x="557" y="333"/>
                  </a:lnTo>
                  <a:lnTo>
                    <a:pt x="566" y="361"/>
                  </a:lnTo>
                  <a:lnTo>
                    <a:pt x="574" y="391"/>
                  </a:lnTo>
                  <a:lnTo>
                    <a:pt x="581" y="407"/>
                  </a:lnTo>
                  <a:lnTo>
                    <a:pt x="591" y="415"/>
                  </a:lnTo>
                  <a:lnTo>
                    <a:pt x="605" y="415"/>
                  </a:lnTo>
                  <a:lnTo>
                    <a:pt x="617" y="409"/>
                  </a:lnTo>
                  <a:lnTo>
                    <a:pt x="661" y="383"/>
                  </a:lnTo>
                  <a:lnTo>
                    <a:pt x="688" y="372"/>
                  </a:lnTo>
                  <a:lnTo>
                    <a:pt x="713" y="362"/>
                  </a:lnTo>
                  <a:lnTo>
                    <a:pt x="742" y="338"/>
                  </a:lnTo>
                  <a:lnTo>
                    <a:pt x="765" y="324"/>
                  </a:lnTo>
                  <a:lnTo>
                    <a:pt x="791" y="314"/>
                  </a:lnTo>
                  <a:lnTo>
                    <a:pt x="834" y="286"/>
                  </a:lnTo>
                  <a:lnTo>
                    <a:pt x="863" y="261"/>
                  </a:lnTo>
                  <a:lnTo>
                    <a:pt x="884" y="236"/>
                  </a:lnTo>
                  <a:lnTo>
                    <a:pt x="908" y="183"/>
                  </a:lnTo>
                  <a:lnTo>
                    <a:pt x="925" y="145"/>
                  </a:lnTo>
                  <a:lnTo>
                    <a:pt x="932" y="120"/>
                  </a:lnTo>
                  <a:lnTo>
                    <a:pt x="932" y="102"/>
                  </a:lnTo>
                  <a:lnTo>
                    <a:pt x="923" y="76"/>
                  </a:lnTo>
                  <a:lnTo>
                    <a:pt x="901" y="31"/>
                  </a:lnTo>
                  <a:lnTo>
                    <a:pt x="898" y="26"/>
                  </a:lnTo>
                  <a:lnTo>
                    <a:pt x="1928" y="26"/>
                  </a:lnTo>
                  <a:lnTo>
                    <a:pt x="1921" y="31"/>
                  </a:lnTo>
                  <a:lnTo>
                    <a:pt x="1903" y="44"/>
                  </a:lnTo>
                  <a:lnTo>
                    <a:pt x="1885" y="58"/>
                  </a:lnTo>
                  <a:lnTo>
                    <a:pt x="1875" y="81"/>
                  </a:lnTo>
                  <a:lnTo>
                    <a:pt x="1869" y="116"/>
                  </a:lnTo>
                  <a:lnTo>
                    <a:pt x="1855" y="174"/>
                  </a:lnTo>
                  <a:lnTo>
                    <a:pt x="1836" y="216"/>
                  </a:lnTo>
                  <a:lnTo>
                    <a:pt x="1819" y="253"/>
                  </a:lnTo>
                  <a:lnTo>
                    <a:pt x="1793" y="293"/>
                  </a:lnTo>
                  <a:lnTo>
                    <a:pt x="1766" y="324"/>
                  </a:lnTo>
                  <a:lnTo>
                    <a:pt x="1757" y="344"/>
                  </a:lnTo>
                  <a:lnTo>
                    <a:pt x="1757" y="364"/>
                  </a:lnTo>
                  <a:lnTo>
                    <a:pt x="1761" y="387"/>
                  </a:lnTo>
                  <a:lnTo>
                    <a:pt x="1772" y="403"/>
                  </a:lnTo>
                  <a:lnTo>
                    <a:pt x="1789" y="422"/>
                  </a:lnTo>
                  <a:lnTo>
                    <a:pt x="1804" y="430"/>
                  </a:lnTo>
                  <a:lnTo>
                    <a:pt x="1830" y="431"/>
                  </a:lnTo>
                  <a:lnTo>
                    <a:pt x="1850" y="429"/>
                  </a:lnTo>
                  <a:lnTo>
                    <a:pt x="1868" y="427"/>
                  </a:lnTo>
                  <a:lnTo>
                    <a:pt x="1875" y="433"/>
                  </a:lnTo>
                  <a:lnTo>
                    <a:pt x="1885" y="442"/>
                  </a:lnTo>
                  <a:lnTo>
                    <a:pt x="1896" y="453"/>
                  </a:lnTo>
                  <a:lnTo>
                    <a:pt x="1905" y="462"/>
                  </a:lnTo>
                  <a:lnTo>
                    <a:pt x="1917" y="468"/>
                  </a:lnTo>
                  <a:lnTo>
                    <a:pt x="1931" y="474"/>
                  </a:lnTo>
                  <a:lnTo>
                    <a:pt x="1952" y="485"/>
                  </a:lnTo>
                  <a:lnTo>
                    <a:pt x="1969" y="494"/>
                  </a:lnTo>
                  <a:lnTo>
                    <a:pt x="1982" y="501"/>
                  </a:lnTo>
                  <a:lnTo>
                    <a:pt x="1989" y="512"/>
                  </a:lnTo>
                  <a:lnTo>
                    <a:pt x="1987" y="525"/>
                  </a:lnTo>
                  <a:lnTo>
                    <a:pt x="1985" y="530"/>
                  </a:lnTo>
                  <a:lnTo>
                    <a:pt x="1971" y="539"/>
                  </a:lnTo>
                  <a:lnTo>
                    <a:pt x="1945" y="534"/>
                  </a:lnTo>
                  <a:lnTo>
                    <a:pt x="1913" y="527"/>
                  </a:lnTo>
                  <a:lnTo>
                    <a:pt x="1881" y="530"/>
                  </a:lnTo>
                  <a:lnTo>
                    <a:pt x="1864" y="541"/>
                  </a:lnTo>
                  <a:lnTo>
                    <a:pt x="1839" y="542"/>
                  </a:lnTo>
                  <a:lnTo>
                    <a:pt x="1819" y="525"/>
                  </a:lnTo>
                  <a:lnTo>
                    <a:pt x="1804" y="514"/>
                  </a:lnTo>
                  <a:lnTo>
                    <a:pt x="1776" y="506"/>
                  </a:lnTo>
                  <a:lnTo>
                    <a:pt x="1738" y="507"/>
                  </a:lnTo>
                  <a:lnTo>
                    <a:pt x="1696" y="512"/>
                  </a:lnTo>
                  <a:lnTo>
                    <a:pt x="1634" y="521"/>
                  </a:lnTo>
                  <a:lnTo>
                    <a:pt x="1602" y="532"/>
                  </a:lnTo>
                  <a:lnTo>
                    <a:pt x="1581" y="547"/>
                  </a:lnTo>
                  <a:lnTo>
                    <a:pt x="1568" y="562"/>
                  </a:lnTo>
                  <a:lnTo>
                    <a:pt x="1558" y="582"/>
                  </a:lnTo>
                  <a:lnTo>
                    <a:pt x="1549" y="605"/>
                  </a:lnTo>
                  <a:lnTo>
                    <a:pt x="1555" y="623"/>
                  </a:lnTo>
                  <a:lnTo>
                    <a:pt x="1562" y="643"/>
                  </a:lnTo>
                  <a:lnTo>
                    <a:pt x="1568" y="662"/>
                  </a:lnTo>
                  <a:lnTo>
                    <a:pt x="1581" y="680"/>
                  </a:lnTo>
                  <a:lnTo>
                    <a:pt x="1596" y="689"/>
                  </a:lnTo>
                  <a:lnTo>
                    <a:pt x="1611" y="699"/>
                  </a:lnTo>
                  <a:lnTo>
                    <a:pt x="1617" y="708"/>
                  </a:lnTo>
                  <a:lnTo>
                    <a:pt x="1624" y="721"/>
                  </a:lnTo>
                  <a:lnTo>
                    <a:pt x="1602" y="738"/>
                  </a:lnTo>
                  <a:lnTo>
                    <a:pt x="1575" y="748"/>
                  </a:lnTo>
                  <a:lnTo>
                    <a:pt x="1549" y="768"/>
                  </a:lnTo>
                  <a:lnTo>
                    <a:pt x="1529" y="779"/>
                  </a:lnTo>
                  <a:lnTo>
                    <a:pt x="1510" y="770"/>
                  </a:lnTo>
                  <a:lnTo>
                    <a:pt x="1486" y="760"/>
                  </a:lnTo>
                  <a:lnTo>
                    <a:pt x="1464" y="760"/>
                  </a:lnTo>
                  <a:lnTo>
                    <a:pt x="1434" y="774"/>
                  </a:lnTo>
                  <a:lnTo>
                    <a:pt x="1412" y="792"/>
                  </a:lnTo>
                  <a:lnTo>
                    <a:pt x="1394" y="823"/>
                  </a:lnTo>
                  <a:lnTo>
                    <a:pt x="1387" y="855"/>
                  </a:lnTo>
                  <a:lnTo>
                    <a:pt x="1379" y="886"/>
                  </a:lnTo>
                  <a:lnTo>
                    <a:pt x="1385" y="905"/>
                  </a:lnTo>
                  <a:lnTo>
                    <a:pt x="1411" y="946"/>
                  </a:lnTo>
                  <a:lnTo>
                    <a:pt x="1431" y="967"/>
                  </a:lnTo>
                  <a:lnTo>
                    <a:pt x="1457" y="984"/>
                  </a:lnTo>
                  <a:lnTo>
                    <a:pt x="1481" y="1000"/>
                  </a:lnTo>
                  <a:lnTo>
                    <a:pt x="1518" y="1021"/>
                  </a:lnTo>
                  <a:lnTo>
                    <a:pt x="1548" y="1035"/>
                  </a:lnTo>
                  <a:lnTo>
                    <a:pt x="1583" y="1039"/>
                  </a:lnTo>
                  <a:lnTo>
                    <a:pt x="1644" y="1039"/>
                  </a:lnTo>
                  <a:lnTo>
                    <a:pt x="1704" y="1034"/>
                  </a:lnTo>
                  <a:lnTo>
                    <a:pt x="1749" y="1031"/>
                  </a:lnTo>
                  <a:lnTo>
                    <a:pt x="1790" y="1038"/>
                  </a:lnTo>
                  <a:lnTo>
                    <a:pt x="1818" y="1050"/>
                  </a:lnTo>
                  <a:lnTo>
                    <a:pt x="1839" y="1063"/>
                  </a:lnTo>
                  <a:lnTo>
                    <a:pt x="1855" y="1081"/>
                  </a:lnTo>
                  <a:lnTo>
                    <a:pt x="1878" y="1100"/>
                  </a:lnTo>
                  <a:lnTo>
                    <a:pt x="1905" y="1111"/>
                  </a:lnTo>
                  <a:lnTo>
                    <a:pt x="1937" y="1117"/>
                  </a:lnTo>
                  <a:lnTo>
                    <a:pt x="1957" y="1123"/>
                  </a:lnTo>
                  <a:lnTo>
                    <a:pt x="1968" y="1142"/>
                  </a:lnTo>
                  <a:lnTo>
                    <a:pt x="1983" y="1160"/>
                  </a:lnTo>
                  <a:lnTo>
                    <a:pt x="2000" y="1174"/>
                  </a:lnTo>
                  <a:lnTo>
                    <a:pt x="2024" y="1183"/>
                  </a:lnTo>
                  <a:lnTo>
                    <a:pt x="2056" y="1198"/>
                  </a:lnTo>
                  <a:lnTo>
                    <a:pt x="2072" y="1214"/>
                  </a:lnTo>
                  <a:lnTo>
                    <a:pt x="2111" y="1298"/>
                  </a:lnTo>
                  <a:lnTo>
                    <a:pt x="2135" y="1356"/>
                  </a:lnTo>
                  <a:lnTo>
                    <a:pt x="2144" y="1407"/>
                  </a:lnTo>
                  <a:lnTo>
                    <a:pt x="2141" y="1474"/>
                  </a:lnTo>
                  <a:lnTo>
                    <a:pt x="2144" y="1531"/>
                  </a:lnTo>
                  <a:lnTo>
                    <a:pt x="2153" y="1555"/>
                  </a:lnTo>
                  <a:lnTo>
                    <a:pt x="2158" y="1567"/>
                  </a:lnTo>
                  <a:lnTo>
                    <a:pt x="2174" y="1589"/>
                  </a:lnTo>
                  <a:lnTo>
                    <a:pt x="2197" y="1595"/>
                  </a:lnTo>
                  <a:lnTo>
                    <a:pt x="2212" y="1589"/>
                  </a:lnTo>
                  <a:lnTo>
                    <a:pt x="2224" y="1580"/>
                  </a:lnTo>
                  <a:lnTo>
                    <a:pt x="2240" y="1574"/>
                  </a:lnTo>
                  <a:lnTo>
                    <a:pt x="2253" y="1582"/>
                  </a:lnTo>
                  <a:lnTo>
                    <a:pt x="2258" y="1610"/>
                  </a:lnTo>
                  <a:lnTo>
                    <a:pt x="2256" y="1639"/>
                  </a:lnTo>
                  <a:lnTo>
                    <a:pt x="2262" y="1665"/>
                  </a:lnTo>
                  <a:lnTo>
                    <a:pt x="2273" y="1698"/>
                  </a:lnTo>
                  <a:lnTo>
                    <a:pt x="2289" y="1722"/>
                  </a:lnTo>
                  <a:lnTo>
                    <a:pt x="2298" y="1745"/>
                  </a:lnTo>
                  <a:lnTo>
                    <a:pt x="2295" y="1772"/>
                  </a:lnTo>
                  <a:lnTo>
                    <a:pt x="2290" y="1790"/>
                  </a:lnTo>
                  <a:lnTo>
                    <a:pt x="2299" y="1808"/>
                  </a:lnTo>
                  <a:lnTo>
                    <a:pt x="2340" y="1879"/>
                  </a:lnTo>
                  <a:lnTo>
                    <a:pt x="2356" y="1917"/>
                  </a:lnTo>
                  <a:lnTo>
                    <a:pt x="2370" y="1938"/>
                  </a:lnTo>
                  <a:lnTo>
                    <a:pt x="2394" y="1950"/>
                  </a:lnTo>
                  <a:lnTo>
                    <a:pt x="2415" y="1965"/>
                  </a:lnTo>
                  <a:lnTo>
                    <a:pt x="2431" y="1989"/>
                  </a:lnTo>
                  <a:lnTo>
                    <a:pt x="2453" y="2014"/>
                  </a:lnTo>
                  <a:lnTo>
                    <a:pt x="2477" y="2030"/>
                  </a:lnTo>
                  <a:lnTo>
                    <a:pt x="2521" y="2051"/>
                  </a:lnTo>
                  <a:lnTo>
                    <a:pt x="2565" y="2084"/>
                  </a:lnTo>
                  <a:lnTo>
                    <a:pt x="2586" y="2093"/>
                  </a:lnTo>
                  <a:lnTo>
                    <a:pt x="2634" y="2097"/>
                  </a:lnTo>
                  <a:lnTo>
                    <a:pt x="2672" y="2093"/>
                  </a:lnTo>
                  <a:lnTo>
                    <a:pt x="2698" y="2087"/>
                  </a:lnTo>
                  <a:lnTo>
                    <a:pt x="2711" y="2076"/>
                  </a:lnTo>
                  <a:lnTo>
                    <a:pt x="2724" y="2054"/>
                  </a:lnTo>
                  <a:lnTo>
                    <a:pt x="2732" y="2023"/>
                  </a:lnTo>
                  <a:lnTo>
                    <a:pt x="2750" y="2001"/>
                  </a:lnTo>
                  <a:lnTo>
                    <a:pt x="2768" y="1993"/>
                  </a:lnTo>
                  <a:lnTo>
                    <a:pt x="2787" y="1999"/>
                  </a:lnTo>
                  <a:lnTo>
                    <a:pt x="2791" y="2004"/>
                  </a:lnTo>
                  <a:lnTo>
                    <a:pt x="2804" y="2019"/>
                  </a:lnTo>
                  <a:lnTo>
                    <a:pt x="2832" y="2043"/>
                  </a:lnTo>
                  <a:lnTo>
                    <a:pt x="2876" y="2077"/>
                  </a:lnTo>
                  <a:lnTo>
                    <a:pt x="2895" y="2098"/>
                  </a:lnTo>
                  <a:lnTo>
                    <a:pt x="2920" y="2108"/>
                  </a:lnTo>
                  <a:lnTo>
                    <a:pt x="2957" y="2117"/>
                  </a:lnTo>
                  <a:lnTo>
                    <a:pt x="2989" y="2132"/>
                  </a:lnTo>
                  <a:lnTo>
                    <a:pt x="3024" y="2134"/>
                  </a:lnTo>
                  <a:lnTo>
                    <a:pt x="3043" y="2130"/>
                  </a:lnTo>
                  <a:lnTo>
                    <a:pt x="3059" y="2143"/>
                  </a:lnTo>
                  <a:lnTo>
                    <a:pt x="3075" y="2175"/>
                  </a:lnTo>
                  <a:lnTo>
                    <a:pt x="3090" y="2203"/>
                  </a:lnTo>
                  <a:lnTo>
                    <a:pt x="3110" y="2221"/>
                  </a:lnTo>
                  <a:lnTo>
                    <a:pt x="3129" y="2249"/>
                  </a:lnTo>
                  <a:lnTo>
                    <a:pt x="3148" y="2277"/>
                  </a:lnTo>
                  <a:lnTo>
                    <a:pt x="3161" y="2305"/>
                  </a:lnTo>
                  <a:lnTo>
                    <a:pt x="3179" y="2324"/>
                  </a:lnTo>
                  <a:lnTo>
                    <a:pt x="3209" y="2342"/>
                  </a:lnTo>
                  <a:lnTo>
                    <a:pt x="3237" y="2351"/>
                  </a:lnTo>
                  <a:lnTo>
                    <a:pt x="3261" y="2349"/>
                  </a:lnTo>
                  <a:lnTo>
                    <a:pt x="3270" y="2331"/>
                  </a:lnTo>
                  <a:lnTo>
                    <a:pt x="3293" y="2310"/>
                  </a:lnTo>
                  <a:lnTo>
                    <a:pt x="3313" y="2304"/>
                  </a:lnTo>
                  <a:lnTo>
                    <a:pt x="3337" y="2307"/>
                  </a:lnTo>
                  <a:lnTo>
                    <a:pt x="3360" y="2309"/>
                  </a:lnTo>
                  <a:lnTo>
                    <a:pt x="3378" y="2325"/>
                  </a:lnTo>
                  <a:lnTo>
                    <a:pt x="3396" y="2330"/>
                  </a:lnTo>
                  <a:lnTo>
                    <a:pt x="3416" y="2317"/>
                  </a:lnTo>
                  <a:lnTo>
                    <a:pt x="3444" y="2294"/>
                  </a:lnTo>
                  <a:lnTo>
                    <a:pt x="3460" y="2294"/>
                  </a:lnTo>
                  <a:lnTo>
                    <a:pt x="3472" y="2308"/>
                  </a:lnTo>
                  <a:lnTo>
                    <a:pt x="3488" y="2334"/>
                  </a:lnTo>
                  <a:lnTo>
                    <a:pt x="3495" y="2355"/>
                  </a:lnTo>
                  <a:lnTo>
                    <a:pt x="3499" y="2374"/>
                  </a:lnTo>
                  <a:lnTo>
                    <a:pt x="3508" y="2386"/>
                  </a:lnTo>
                  <a:lnTo>
                    <a:pt x="3525" y="2388"/>
                  </a:lnTo>
                  <a:lnTo>
                    <a:pt x="3553" y="2368"/>
                  </a:lnTo>
                  <a:lnTo>
                    <a:pt x="3579" y="2341"/>
                  </a:lnTo>
                  <a:lnTo>
                    <a:pt x="3587" y="2331"/>
                  </a:lnTo>
                  <a:lnTo>
                    <a:pt x="3577" y="2314"/>
                  </a:lnTo>
                  <a:lnTo>
                    <a:pt x="3568" y="2292"/>
                  </a:lnTo>
                  <a:lnTo>
                    <a:pt x="3558" y="2280"/>
                  </a:lnTo>
                  <a:lnTo>
                    <a:pt x="3557" y="2261"/>
                  </a:lnTo>
                  <a:lnTo>
                    <a:pt x="3565" y="2233"/>
                  </a:lnTo>
                  <a:lnTo>
                    <a:pt x="3577" y="2188"/>
                  </a:lnTo>
                  <a:lnTo>
                    <a:pt x="3595" y="2146"/>
                  </a:lnTo>
                  <a:lnTo>
                    <a:pt x="3592" y="2120"/>
                  </a:lnTo>
                  <a:lnTo>
                    <a:pt x="3582" y="2111"/>
                  </a:lnTo>
                  <a:lnTo>
                    <a:pt x="3564" y="2113"/>
                  </a:lnTo>
                  <a:lnTo>
                    <a:pt x="3535" y="2117"/>
                  </a:lnTo>
                  <a:lnTo>
                    <a:pt x="3508" y="2129"/>
                  </a:lnTo>
                  <a:lnTo>
                    <a:pt x="3494" y="2135"/>
                  </a:lnTo>
                  <a:lnTo>
                    <a:pt x="3480" y="2133"/>
                  </a:lnTo>
                  <a:lnTo>
                    <a:pt x="3468" y="2132"/>
                  </a:lnTo>
                  <a:lnTo>
                    <a:pt x="3442" y="2137"/>
                  </a:lnTo>
                  <a:lnTo>
                    <a:pt x="3416" y="2134"/>
                  </a:lnTo>
                  <a:lnTo>
                    <a:pt x="3392" y="2128"/>
                  </a:lnTo>
                  <a:lnTo>
                    <a:pt x="3383" y="2121"/>
                  </a:lnTo>
                  <a:lnTo>
                    <a:pt x="3382" y="2108"/>
                  </a:lnTo>
                  <a:lnTo>
                    <a:pt x="3397" y="2087"/>
                  </a:lnTo>
                  <a:lnTo>
                    <a:pt x="3407" y="2070"/>
                  </a:lnTo>
                  <a:lnTo>
                    <a:pt x="3420" y="2059"/>
                  </a:lnTo>
                  <a:lnTo>
                    <a:pt x="3429" y="2068"/>
                  </a:lnTo>
                  <a:lnTo>
                    <a:pt x="3453" y="2075"/>
                  </a:lnTo>
                  <a:lnTo>
                    <a:pt x="3474" y="2075"/>
                  </a:lnTo>
                  <a:lnTo>
                    <a:pt x="3488" y="2057"/>
                  </a:lnTo>
                  <a:lnTo>
                    <a:pt x="3512" y="2050"/>
                  </a:lnTo>
                  <a:lnTo>
                    <a:pt x="3530" y="2047"/>
                  </a:lnTo>
                  <a:lnTo>
                    <a:pt x="3543" y="2033"/>
                  </a:lnTo>
                  <a:lnTo>
                    <a:pt x="3550" y="2013"/>
                  </a:lnTo>
                  <a:lnTo>
                    <a:pt x="3548" y="1994"/>
                  </a:lnTo>
                  <a:lnTo>
                    <a:pt x="3539" y="1970"/>
                  </a:lnTo>
                  <a:lnTo>
                    <a:pt x="3540" y="1945"/>
                  </a:lnTo>
                  <a:lnTo>
                    <a:pt x="3548" y="1925"/>
                  </a:lnTo>
                  <a:lnTo>
                    <a:pt x="3563" y="1913"/>
                  </a:lnTo>
                  <a:lnTo>
                    <a:pt x="3576" y="1917"/>
                  </a:lnTo>
                  <a:lnTo>
                    <a:pt x="3584" y="1935"/>
                  </a:lnTo>
                  <a:lnTo>
                    <a:pt x="3596" y="1952"/>
                  </a:lnTo>
                  <a:lnTo>
                    <a:pt x="3618" y="1956"/>
                  </a:lnTo>
                  <a:lnTo>
                    <a:pt x="3649" y="1946"/>
                  </a:lnTo>
                  <a:lnTo>
                    <a:pt x="3676" y="1936"/>
                  </a:lnTo>
                  <a:lnTo>
                    <a:pt x="3699" y="1923"/>
                  </a:lnTo>
                  <a:lnTo>
                    <a:pt x="3725" y="1910"/>
                  </a:lnTo>
                  <a:lnTo>
                    <a:pt x="3737" y="1894"/>
                  </a:lnTo>
                  <a:lnTo>
                    <a:pt x="3736" y="1869"/>
                  </a:lnTo>
                  <a:lnTo>
                    <a:pt x="3730" y="1832"/>
                  </a:lnTo>
                  <a:lnTo>
                    <a:pt x="3728" y="1805"/>
                  </a:lnTo>
                  <a:lnTo>
                    <a:pt x="3719" y="1784"/>
                  </a:lnTo>
                  <a:lnTo>
                    <a:pt x="3704" y="1773"/>
                  </a:lnTo>
                  <a:lnTo>
                    <a:pt x="3684" y="1762"/>
                  </a:lnTo>
                  <a:lnTo>
                    <a:pt x="3665" y="1754"/>
                  </a:lnTo>
                  <a:lnTo>
                    <a:pt x="3656" y="1741"/>
                  </a:lnTo>
                  <a:lnTo>
                    <a:pt x="3650" y="1732"/>
                  </a:lnTo>
                  <a:lnTo>
                    <a:pt x="3660" y="1716"/>
                  </a:lnTo>
                  <a:lnTo>
                    <a:pt x="3674" y="1691"/>
                  </a:lnTo>
                  <a:lnTo>
                    <a:pt x="3683" y="1665"/>
                  </a:lnTo>
                  <a:lnTo>
                    <a:pt x="3681" y="1643"/>
                  </a:lnTo>
                  <a:lnTo>
                    <a:pt x="3674" y="1626"/>
                  </a:lnTo>
                  <a:lnTo>
                    <a:pt x="3648" y="1583"/>
                  </a:lnTo>
                  <a:lnTo>
                    <a:pt x="3620" y="1576"/>
                  </a:lnTo>
                  <a:lnTo>
                    <a:pt x="3587" y="1570"/>
                  </a:lnTo>
                  <a:lnTo>
                    <a:pt x="3560" y="1566"/>
                  </a:lnTo>
                  <a:lnTo>
                    <a:pt x="3534" y="1564"/>
                  </a:lnTo>
                  <a:lnTo>
                    <a:pt x="3525" y="1555"/>
                  </a:lnTo>
                  <a:lnTo>
                    <a:pt x="3520" y="1532"/>
                  </a:lnTo>
                  <a:lnTo>
                    <a:pt x="3520" y="1506"/>
                  </a:lnTo>
                  <a:lnTo>
                    <a:pt x="3506" y="1489"/>
                  </a:lnTo>
                  <a:lnTo>
                    <a:pt x="3486" y="1489"/>
                  </a:lnTo>
                  <a:lnTo>
                    <a:pt x="3459" y="1498"/>
                  </a:lnTo>
                  <a:lnTo>
                    <a:pt x="3433" y="1514"/>
                  </a:lnTo>
                  <a:lnTo>
                    <a:pt x="3406" y="1527"/>
                  </a:lnTo>
                  <a:lnTo>
                    <a:pt x="3390" y="1520"/>
                  </a:lnTo>
                  <a:lnTo>
                    <a:pt x="3394" y="1505"/>
                  </a:lnTo>
                  <a:lnTo>
                    <a:pt x="3402" y="1489"/>
                  </a:lnTo>
                  <a:lnTo>
                    <a:pt x="3394" y="1464"/>
                  </a:lnTo>
                  <a:lnTo>
                    <a:pt x="3381" y="1443"/>
                  </a:lnTo>
                  <a:lnTo>
                    <a:pt x="3357" y="1419"/>
                  </a:lnTo>
                  <a:lnTo>
                    <a:pt x="3341" y="1391"/>
                  </a:lnTo>
                  <a:lnTo>
                    <a:pt x="3324" y="1373"/>
                  </a:lnTo>
                  <a:lnTo>
                    <a:pt x="3301" y="1361"/>
                  </a:lnTo>
                  <a:lnTo>
                    <a:pt x="3275" y="1358"/>
                  </a:lnTo>
                  <a:lnTo>
                    <a:pt x="3259" y="1343"/>
                  </a:lnTo>
                  <a:lnTo>
                    <a:pt x="3261" y="1311"/>
                  </a:lnTo>
                  <a:lnTo>
                    <a:pt x="3246" y="1291"/>
                  </a:lnTo>
                  <a:lnTo>
                    <a:pt x="3234" y="1266"/>
                  </a:lnTo>
                  <a:lnTo>
                    <a:pt x="3224" y="1234"/>
                  </a:lnTo>
                  <a:lnTo>
                    <a:pt x="3204" y="1216"/>
                  </a:lnTo>
                  <a:lnTo>
                    <a:pt x="3186" y="1194"/>
                  </a:lnTo>
                  <a:lnTo>
                    <a:pt x="3167" y="1179"/>
                  </a:lnTo>
                  <a:lnTo>
                    <a:pt x="3152" y="1169"/>
                  </a:lnTo>
                  <a:lnTo>
                    <a:pt x="3124" y="1166"/>
                  </a:lnTo>
                  <a:lnTo>
                    <a:pt x="3073" y="1144"/>
                  </a:lnTo>
                  <a:lnTo>
                    <a:pt x="3043" y="1133"/>
                  </a:lnTo>
                  <a:lnTo>
                    <a:pt x="3026" y="1125"/>
                  </a:lnTo>
                  <a:lnTo>
                    <a:pt x="3015" y="1113"/>
                  </a:lnTo>
                  <a:lnTo>
                    <a:pt x="3001" y="1097"/>
                  </a:lnTo>
                  <a:lnTo>
                    <a:pt x="2997" y="1088"/>
                  </a:lnTo>
                  <a:lnTo>
                    <a:pt x="3003" y="1074"/>
                  </a:lnTo>
                  <a:lnTo>
                    <a:pt x="3010" y="1073"/>
                  </a:lnTo>
                  <a:lnTo>
                    <a:pt x="3022" y="1079"/>
                  </a:lnTo>
                  <a:lnTo>
                    <a:pt x="3037" y="1080"/>
                  </a:lnTo>
                  <a:lnTo>
                    <a:pt x="3056" y="1080"/>
                  </a:lnTo>
                  <a:lnTo>
                    <a:pt x="3060" y="1070"/>
                  </a:lnTo>
                  <a:lnTo>
                    <a:pt x="3064" y="1060"/>
                  </a:lnTo>
                  <a:lnTo>
                    <a:pt x="3058" y="1043"/>
                  </a:lnTo>
                  <a:lnTo>
                    <a:pt x="3051" y="1026"/>
                  </a:lnTo>
                  <a:lnTo>
                    <a:pt x="3047" y="1017"/>
                  </a:lnTo>
                  <a:lnTo>
                    <a:pt x="3056" y="1002"/>
                  </a:lnTo>
                  <a:lnTo>
                    <a:pt x="3066" y="998"/>
                  </a:lnTo>
                  <a:lnTo>
                    <a:pt x="3079" y="1008"/>
                  </a:lnTo>
                  <a:lnTo>
                    <a:pt x="3089" y="1024"/>
                  </a:lnTo>
                  <a:lnTo>
                    <a:pt x="3096" y="1052"/>
                  </a:lnTo>
                  <a:lnTo>
                    <a:pt x="3111" y="1083"/>
                  </a:lnTo>
                  <a:lnTo>
                    <a:pt x="3125" y="1100"/>
                  </a:lnTo>
                  <a:lnTo>
                    <a:pt x="3155" y="1124"/>
                  </a:lnTo>
                  <a:lnTo>
                    <a:pt x="3189" y="1136"/>
                  </a:lnTo>
                  <a:lnTo>
                    <a:pt x="3238" y="1175"/>
                  </a:lnTo>
                  <a:lnTo>
                    <a:pt x="3259" y="1205"/>
                  </a:lnTo>
                  <a:lnTo>
                    <a:pt x="3273" y="1232"/>
                  </a:lnTo>
                  <a:lnTo>
                    <a:pt x="3290" y="1249"/>
                  </a:lnTo>
                  <a:lnTo>
                    <a:pt x="3315" y="1264"/>
                  </a:lnTo>
                  <a:lnTo>
                    <a:pt x="3343" y="1269"/>
                  </a:lnTo>
                  <a:lnTo>
                    <a:pt x="3375" y="1276"/>
                  </a:lnTo>
                  <a:lnTo>
                    <a:pt x="3399" y="1288"/>
                  </a:lnTo>
                  <a:lnTo>
                    <a:pt x="3420" y="1302"/>
                  </a:lnTo>
                  <a:lnTo>
                    <a:pt x="3431" y="1317"/>
                  </a:lnTo>
                  <a:lnTo>
                    <a:pt x="3445" y="1338"/>
                  </a:lnTo>
                  <a:lnTo>
                    <a:pt x="3463" y="1358"/>
                  </a:lnTo>
                  <a:lnTo>
                    <a:pt x="3475" y="1371"/>
                  </a:lnTo>
                  <a:lnTo>
                    <a:pt x="3496" y="1387"/>
                  </a:lnTo>
                  <a:lnTo>
                    <a:pt x="3511" y="1391"/>
                  </a:lnTo>
                  <a:lnTo>
                    <a:pt x="3534" y="1393"/>
                  </a:lnTo>
                  <a:lnTo>
                    <a:pt x="3561" y="1391"/>
                  </a:lnTo>
                  <a:lnTo>
                    <a:pt x="3580" y="1395"/>
                  </a:lnTo>
                  <a:lnTo>
                    <a:pt x="3600" y="1402"/>
                  </a:lnTo>
                  <a:lnTo>
                    <a:pt x="3613" y="1406"/>
                  </a:lnTo>
                  <a:lnTo>
                    <a:pt x="3626" y="1402"/>
                  </a:lnTo>
                  <a:lnTo>
                    <a:pt x="3632" y="1386"/>
                  </a:lnTo>
                  <a:lnTo>
                    <a:pt x="3635" y="1368"/>
                  </a:lnTo>
                  <a:lnTo>
                    <a:pt x="3645" y="1357"/>
                  </a:lnTo>
                  <a:lnTo>
                    <a:pt x="3658" y="1361"/>
                  </a:lnTo>
                  <a:lnTo>
                    <a:pt x="3668" y="1368"/>
                  </a:lnTo>
                  <a:lnTo>
                    <a:pt x="3677" y="1385"/>
                  </a:lnTo>
                  <a:lnTo>
                    <a:pt x="3682" y="1411"/>
                  </a:lnTo>
                  <a:lnTo>
                    <a:pt x="3691" y="1439"/>
                  </a:lnTo>
                  <a:lnTo>
                    <a:pt x="3697" y="1463"/>
                  </a:lnTo>
                  <a:lnTo>
                    <a:pt x="3706" y="1471"/>
                  </a:lnTo>
                  <a:lnTo>
                    <a:pt x="3720" y="1463"/>
                  </a:lnTo>
                  <a:lnTo>
                    <a:pt x="3744" y="1466"/>
                  </a:lnTo>
                  <a:lnTo>
                    <a:pt x="3750" y="1476"/>
                  </a:lnTo>
                  <a:lnTo>
                    <a:pt x="3755" y="1490"/>
                  </a:lnTo>
                  <a:lnTo>
                    <a:pt x="3764" y="1500"/>
                  </a:lnTo>
                  <a:lnTo>
                    <a:pt x="3775" y="1498"/>
                  </a:lnTo>
                  <a:lnTo>
                    <a:pt x="3778" y="1484"/>
                  </a:lnTo>
                  <a:lnTo>
                    <a:pt x="3777" y="1454"/>
                  </a:lnTo>
                  <a:lnTo>
                    <a:pt x="3779" y="1423"/>
                  </a:lnTo>
                  <a:lnTo>
                    <a:pt x="3786" y="1387"/>
                  </a:lnTo>
                  <a:lnTo>
                    <a:pt x="3785" y="1346"/>
                  </a:lnTo>
                  <a:lnTo>
                    <a:pt x="3783" y="1306"/>
                  </a:lnTo>
                  <a:lnTo>
                    <a:pt x="3787" y="1270"/>
                  </a:lnTo>
                  <a:lnTo>
                    <a:pt x="3791" y="1240"/>
                  </a:lnTo>
                  <a:lnTo>
                    <a:pt x="3808" y="1217"/>
                  </a:lnTo>
                  <a:lnTo>
                    <a:pt x="3827" y="1195"/>
                  </a:lnTo>
                  <a:lnTo>
                    <a:pt x="3843" y="1178"/>
                  </a:lnTo>
                  <a:lnTo>
                    <a:pt x="3859" y="1175"/>
                  </a:lnTo>
                  <a:lnTo>
                    <a:pt x="3867" y="1181"/>
                  </a:lnTo>
                  <a:lnTo>
                    <a:pt x="3863" y="1201"/>
                  </a:lnTo>
                  <a:lnTo>
                    <a:pt x="3845" y="1229"/>
                  </a:lnTo>
                  <a:lnTo>
                    <a:pt x="3837" y="1259"/>
                  </a:lnTo>
                  <a:lnTo>
                    <a:pt x="3841" y="1281"/>
                  </a:lnTo>
                  <a:lnTo>
                    <a:pt x="3846" y="1298"/>
                  </a:lnTo>
                  <a:lnTo>
                    <a:pt x="3856" y="1311"/>
                  </a:lnTo>
                  <a:lnTo>
                    <a:pt x="3871" y="1322"/>
                  </a:lnTo>
                  <a:lnTo>
                    <a:pt x="3886" y="1327"/>
                  </a:lnTo>
                  <a:lnTo>
                    <a:pt x="3904" y="1329"/>
                  </a:lnTo>
                  <a:lnTo>
                    <a:pt x="3914" y="1331"/>
                  </a:lnTo>
                  <a:lnTo>
                    <a:pt x="3920" y="1337"/>
                  </a:lnTo>
                  <a:lnTo>
                    <a:pt x="3920" y="1355"/>
                  </a:lnTo>
                  <a:lnTo>
                    <a:pt x="3906" y="1371"/>
                  </a:lnTo>
                  <a:lnTo>
                    <a:pt x="3885" y="1386"/>
                  </a:lnTo>
                  <a:lnTo>
                    <a:pt x="3877" y="1403"/>
                  </a:lnTo>
                  <a:lnTo>
                    <a:pt x="3865" y="1426"/>
                  </a:lnTo>
                  <a:lnTo>
                    <a:pt x="3868" y="1444"/>
                  </a:lnTo>
                  <a:lnTo>
                    <a:pt x="3870" y="1467"/>
                  </a:lnTo>
                  <a:lnTo>
                    <a:pt x="3861" y="1487"/>
                  </a:lnTo>
                  <a:lnTo>
                    <a:pt x="3859" y="1510"/>
                  </a:lnTo>
                  <a:lnTo>
                    <a:pt x="3854" y="1530"/>
                  </a:lnTo>
                  <a:lnTo>
                    <a:pt x="3840" y="1540"/>
                  </a:lnTo>
                  <a:lnTo>
                    <a:pt x="3815" y="1556"/>
                  </a:lnTo>
                  <a:lnTo>
                    <a:pt x="3807" y="1577"/>
                  </a:lnTo>
                  <a:lnTo>
                    <a:pt x="3809" y="1603"/>
                  </a:lnTo>
                  <a:lnTo>
                    <a:pt x="3820" y="1625"/>
                  </a:lnTo>
                  <a:lnTo>
                    <a:pt x="3831" y="1638"/>
                  </a:lnTo>
                  <a:lnTo>
                    <a:pt x="3841" y="1651"/>
                  </a:lnTo>
                  <a:lnTo>
                    <a:pt x="3863" y="1650"/>
                  </a:lnTo>
                  <a:lnTo>
                    <a:pt x="3878" y="1642"/>
                  </a:lnTo>
                  <a:lnTo>
                    <a:pt x="3895" y="1638"/>
                  </a:lnTo>
                  <a:lnTo>
                    <a:pt x="3908" y="1640"/>
                  </a:lnTo>
                  <a:lnTo>
                    <a:pt x="3917" y="1650"/>
                  </a:lnTo>
                  <a:lnTo>
                    <a:pt x="3933" y="1657"/>
                  </a:lnTo>
                  <a:lnTo>
                    <a:pt x="3949" y="1655"/>
                  </a:lnTo>
                  <a:lnTo>
                    <a:pt x="3962" y="1640"/>
                  </a:lnTo>
                  <a:lnTo>
                    <a:pt x="3971" y="1624"/>
                  </a:lnTo>
                  <a:lnTo>
                    <a:pt x="3986" y="1617"/>
                  </a:lnTo>
                  <a:lnTo>
                    <a:pt x="3999" y="1626"/>
                  </a:lnTo>
                  <a:lnTo>
                    <a:pt x="4011" y="1640"/>
                  </a:lnTo>
                  <a:lnTo>
                    <a:pt x="4013" y="1673"/>
                  </a:lnTo>
                  <a:lnTo>
                    <a:pt x="4016" y="1709"/>
                  </a:lnTo>
                  <a:lnTo>
                    <a:pt x="4009" y="1744"/>
                  </a:lnTo>
                  <a:lnTo>
                    <a:pt x="3988" y="1785"/>
                  </a:lnTo>
                  <a:lnTo>
                    <a:pt x="3979" y="1807"/>
                  </a:lnTo>
                  <a:lnTo>
                    <a:pt x="3975" y="1822"/>
                  </a:lnTo>
                  <a:lnTo>
                    <a:pt x="3975" y="1844"/>
                  </a:lnTo>
                  <a:lnTo>
                    <a:pt x="3985" y="1856"/>
                  </a:lnTo>
                  <a:lnTo>
                    <a:pt x="4007" y="1865"/>
                  </a:lnTo>
                  <a:lnTo>
                    <a:pt x="4041" y="1879"/>
                  </a:lnTo>
                  <a:lnTo>
                    <a:pt x="4061" y="1889"/>
                  </a:lnTo>
                  <a:lnTo>
                    <a:pt x="4078" y="1884"/>
                  </a:lnTo>
                  <a:lnTo>
                    <a:pt x="4091" y="1889"/>
                  </a:lnTo>
                  <a:lnTo>
                    <a:pt x="4099" y="1908"/>
                  </a:lnTo>
                  <a:lnTo>
                    <a:pt x="4108" y="1919"/>
                  </a:lnTo>
                  <a:lnTo>
                    <a:pt x="4128" y="1921"/>
                  </a:lnTo>
                  <a:lnTo>
                    <a:pt x="4147" y="1912"/>
                  </a:lnTo>
                  <a:lnTo>
                    <a:pt x="4158" y="1889"/>
                  </a:lnTo>
                  <a:lnTo>
                    <a:pt x="4181" y="1861"/>
                  </a:lnTo>
                  <a:lnTo>
                    <a:pt x="4184" y="1827"/>
                  </a:lnTo>
                  <a:lnTo>
                    <a:pt x="4172" y="1798"/>
                  </a:lnTo>
                  <a:lnTo>
                    <a:pt x="4167" y="1780"/>
                  </a:lnTo>
                  <a:lnTo>
                    <a:pt x="4174" y="1773"/>
                  </a:lnTo>
                  <a:lnTo>
                    <a:pt x="4189" y="1780"/>
                  </a:lnTo>
                  <a:lnTo>
                    <a:pt x="4209" y="1797"/>
                  </a:lnTo>
                  <a:lnTo>
                    <a:pt x="4235" y="1808"/>
                  </a:lnTo>
                  <a:lnTo>
                    <a:pt x="4268" y="1815"/>
                  </a:lnTo>
                  <a:lnTo>
                    <a:pt x="4293" y="1819"/>
                  </a:lnTo>
                  <a:lnTo>
                    <a:pt x="4319" y="1807"/>
                  </a:lnTo>
                  <a:lnTo>
                    <a:pt x="4335" y="1799"/>
                  </a:lnTo>
                  <a:lnTo>
                    <a:pt x="4341" y="1806"/>
                  </a:lnTo>
                  <a:lnTo>
                    <a:pt x="4337" y="1829"/>
                  </a:lnTo>
                  <a:lnTo>
                    <a:pt x="4328" y="1854"/>
                  </a:lnTo>
                  <a:lnTo>
                    <a:pt x="4327" y="1869"/>
                  </a:lnTo>
                  <a:lnTo>
                    <a:pt x="4336" y="1885"/>
                  </a:lnTo>
                  <a:lnTo>
                    <a:pt x="4336" y="1912"/>
                  </a:lnTo>
                  <a:lnTo>
                    <a:pt x="4321" y="1921"/>
                  </a:lnTo>
                  <a:lnTo>
                    <a:pt x="4302" y="1927"/>
                  </a:lnTo>
                  <a:lnTo>
                    <a:pt x="4292" y="1959"/>
                  </a:lnTo>
                  <a:lnTo>
                    <a:pt x="4288" y="1990"/>
                  </a:lnTo>
                  <a:lnTo>
                    <a:pt x="4292" y="2018"/>
                  </a:lnTo>
                  <a:lnTo>
                    <a:pt x="4304" y="2055"/>
                  </a:lnTo>
                  <a:lnTo>
                    <a:pt x="4313" y="2074"/>
                  </a:lnTo>
                  <a:lnTo>
                    <a:pt x="4328" y="2075"/>
                  </a:lnTo>
                  <a:lnTo>
                    <a:pt x="4354" y="2067"/>
                  </a:lnTo>
                  <a:lnTo>
                    <a:pt x="4383" y="2066"/>
                  </a:lnTo>
                  <a:lnTo>
                    <a:pt x="4407" y="2076"/>
                  </a:lnTo>
                  <a:lnTo>
                    <a:pt x="4417" y="2085"/>
                  </a:lnTo>
                  <a:lnTo>
                    <a:pt x="4415" y="2106"/>
                  </a:lnTo>
                  <a:lnTo>
                    <a:pt x="4403" y="2125"/>
                  </a:lnTo>
                  <a:lnTo>
                    <a:pt x="4381" y="2138"/>
                  </a:lnTo>
                  <a:lnTo>
                    <a:pt x="4355" y="2142"/>
                  </a:lnTo>
                  <a:lnTo>
                    <a:pt x="4331" y="2157"/>
                  </a:lnTo>
                  <a:lnTo>
                    <a:pt x="4316" y="2155"/>
                  </a:lnTo>
                  <a:lnTo>
                    <a:pt x="4304" y="2141"/>
                  </a:lnTo>
                  <a:lnTo>
                    <a:pt x="4291" y="2135"/>
                  </a:lnTo>
                  <a:lnTo>
                    <a:pt x="4276" y="2140"/>
                  </a:lnTo>
                  <a:lnTo>
                    <a:pt x="4269" y="2159"/>
                  </a:lnTo>
                  <a:lnTo>
                    <a:pt x="4262" y="2187"/>
                  </a:lnTo>
                  <a:lnTo>
                    <a:pt x="4256" y="2209"/>
                  </a:lnTo>
                  <a:lnTo>
                    <a:pt x="4261" y="2221"/>
                  </a:lnTo>
                  <a:lnTo>
                    <a:pt x="4281" y="2228"/>
                  </a:lnTo>
                  <a:lnTo>
                    <a:pt x="4310" y="2230"/>
                  </a:lnTo>
                  <a:lnTo>
                    <a:pt x="4337" y="2234"/>
                  </a:lnTo>
                  <a:lnTo>
                    <a:pt x="4361" y="2228"/>
                  </a:lnTo>
                  <a:lnTo>
                    <a:pt x="4378" y="2231"/>
                  </a:lnTo>
                  <a:lnTo>
                    <a:pt x="4390" y="2253"/>
                  </a:lnTo>
                  <a:lnTo>
                    <a:pt x="4404" y="2264"/>
                  </a:lnTo>
                  <a:lnTo>
                    <a:pt x="4422" y="2266"/>
                  </a:lnTo>
                  <a:lnTo>
                    <a:pt x="4437" y="2277"/>
                  </a:lnTo>
                  <a:lnTo>
                    <a:pt x="4455" y="2293"/>
                  </a:lnTo>
                  <a:lnTo>
                    <a:pt x="4467" y="2296"/>
                  </a:lnTo>
                  <a:lnTo>
                    <a:pt x="4476" y="2276"/>
                  </a:lnTo>
                  <a:lnTo>
                    <a:pt x="4490" y="2244"/>
                  </a:lnTo>
                  <a:lnTo>
                    <a:pt x="4506" y="2225"/>
                  </a:lnTo>
                  <a:lnTo>
                    <a:pt x="4530" y="2227"/>
                  </a:lnTo>
                  <a:lnTo>
                    <a:pt x="4541" y="2239"/>
                  </a:lnTo>
                  <a:lnTo>
                    <a:pt x="4561" y="2263"/>
                  </a:lnTo>
                  <a:lnTo>
                    <a:pt x="4583" y="2278"/>
                  </a:lnTo>
                  <a:lnTo>
                    <a:pt x="4599" y="2280"/>
                  </a:lnTo>
                  <a:lnTo>
                    <a:pt x="4613" y="2270"/>
                  </a:lnTo>
                  <a:lnTo>
                    <a:pt x="4620" y="2249"/>
                  </a:lnTo>
                  <a:lnTo>
                    <a:pt x="4620" y="2220"/>
                  </a:lnTo>
                  <a:lnTo>
                    <a:pt x="4615" y="2206"/>
                  </a:lnTo>
                  <a:lnTo>
                    <a:pt x="4615" y="2186"/>
                  </a:lnTo>
                  <a:lnTo>
                    <a:pt x="4621" y="2167"/>
                  </a:lnTo>
                  <a:lnTo>
                    <a:pt x="4640" y="2154"/>
                  </a:lnTo>
                  <a:lnTo>
                    <a:pt x="4660" y="2151"/>
                  </a:lnTo>
                  <a:lnTo>
                    <a:pt x="4682" y="2137"/>
                  </a:lnTo>
                  <a:lnTo>
                    <a:pt x="4695" y="2130"/>
                  </a:lnTo>
                  <a:lnTo>
                    <a:pt x="4701" y="2141"/>
                  </a:lnTo>
                  <a:lnTo>
                    <a:pt x="4698" y="2170"/>
                  </a:lnTo>
                  <a:lnTo>
                    <a:pt x="4702" y="2198"/>
                  </a:lnTo>
                  <a:lnTo>
                    <a:pt x="4716" y="2211"/>
                  </a:lnTo>
                  <a:lnTo>
                    <a:pt x="4742" y="2217"/>
                  </a:lnTo>
                  <a:lnTo>
                    <a:pt x="4775" y="2219"/>
                  </a:lnTo>
                  <a:lnTo>
                    <a:pt x="4816" y="2207"/>
                  </a:lnTo>
                  <a:lnTo>
                    <a:pt x="4858" y="2189"/>
                  </a:lnTo>
                  <a:lnTo>
                    <a:pt x="4886" y="2170"/>
                  </a:lnTo>
                  <a:lnTo>
                    <a:pt x="4906" y="2154"/>
                  </a:lnTo>
                  <a:lnTo>
                    <a:pt x="4933" y="2150"/>
                  </a:lnTo>
                  <a:lnTo>
                    <a:pt x="4955" y="2141"/>
                  </a:lnTo>
                  <a:lnTo>
                    <a:pt x="4966" y="2121"/>
                  </a:lnTo>
                  <a:lnTo>
                    <a:pt x="4972" y="2096"/>
                  </a:lnTo>
                  <a:lnTo>
                    <a:pt x="4961" y="2063"/>
                  </a:lnTo>
                  <a:lnTo>
                    <a:pt x="4951" y="2045"/>
                  </a:lnTo>
                  <a:lnTo>
                    <a:pt x="4945" y="2028"/>
                  </a:lnTo>
                  <a:lnTo>
                    <a:pt x="4953" y="2012"/>
                  </a:lnTo>
                  <a:lnTo>
                    <a:pt x="4967" y="2010"/>
                  </a:lnTo>
                  <a:lnTo>
                    <a:pt x="4981" y="2022"/>
                  </a:lnTo>
                  <a:lnTo>
                    <a:pt x="4996" y="2041"/>
                  </a:lnTo>
                  <a:lnTo>
                    <a:pt x="5019" y="2050"/>
                  </a:lnTo>
                  <a:lnTo>
                    <a:pt x="5033" y="2046"/>
                  </a:lnTo>
                  <a:lnTo>
                    <a:pt x="5052" y="2029"/>
                  </a:lnTo>
                  <a:lnTo>
                    <a:pt x="5058" y="2004"/>
                  </a:lnTo>
                  <a:lnTo>
                    <a:pt x="5056" y="1985"/>
                  </a:lnTo>
                  <a:lnTo>
                    <a:pt x="5051" y="1959"/>
                  </a:lnTo>
                  <a:lnTo>
                    <a:pt x="5057" y="1940"/>
                  </a:lnTo>
                  <a:lnTo>
                    <a:pt x="5079" y="1935"/>
                  </a:lnTo>
                  <a:lnTo>
                    <a:pt x="5092" y="1949"/>
                  </a:lnTo>
                  <a:lnTo>
                    <a:pt x="5118" y="1944"/>
                  </a:lnTo>
                  <a:lnTo>
                    <a:pt x="5144" y="1918"/>
                  </a:lnTo>
                  <a:lnTo>
                    <a:pt x="5141" y="1895"/>
                  </a:lnTo>
                  <a:lnTo>
                    <a:pt x="5134" y="1886"/>
                  </a:lnTo>
                  <a:lnTo>
                    <a:pt x="5120" y="1873"/>
                  </a:lnTo>
                  <a:lnTo>
                    <a:pt x="5098" y="1874"/>
                  </a:lnTo>
                  <a:lnTo>
                    <a:pt x="5079" y="1870"/>
                  </a:lnTo>
                  <a:lnTo>
                    <a:pt x="5071" y="1857"/>
                  </a:lnTo>
                  <a:lnTo>
                    <a:pt x="5094" y="1834"/>
                  </a:lnTo>
                  <a:lnTo>
                    <a:pt x="5121" y="1813"/>
                  </a:lnTo>
                  <a:lnTo>
                    <a:pt x="5139" y="1799"/>
                  </a:lnTo>
                  <a:lnTo>
                    <a:pt x="5157" y="1803"/>
                  </a:lnTo>
                  <a:lnTo>
                    <a:pt x="5175" y="1816"/>
                  </a:lnTo>
                  <a:lnTo>
                    <a:pt x="5188" y="1819"/>
                  </a:lnTo>
                  <a:lnTo>
                    <a:pt x="5198" y="1799"/>
                  </a:lnTo>
                  <a:lnTo>
                    <a:pt x="5198" y="1757"/>
                  </a:lnTo>
                  <a:lnTo>
                    <a:pt x="5182" y="1650"/>
                  </a:lnTo>
                  <a:lnTo>
                    <a:pt x="5174" y="1625"/>
                  </a:lnTo>
                  <a:lnTo>
                    <a:pt x="5162" y="1611"/>
                  </a:lnTo>
                  <a:lnTo>
                    <a:pt x="5154" y="1605"/>
                  </a:lnTo>
                  <a:lnTo>
                    <a:pt x="5134" y="1605"/>
                  </a:lnTo>
                  <a:lnTo>
                    <a:pt x="5120" y="1622"/>
                  </a:lnTo>
                  <a:lnTo>
                    <a:pt x="5103" y="1645"/>
                  </a:lnTo>
                  <a:lnTo>
                    <a:pt x="5090" y="1656"/>
                  </a:lnTo>
                  <a:lnTo>
                    <a:pt x="5076" y="1645"/>
                  </a:lnTo>
                  <a:lnTo>
                    <a:pt x="5072" y="1633"/>
                  </a:lnTo>
                  <a:lnTo>
                    <a:pt x="5064" y="1620"/>
                  </a:lnTo>
                  <a:lnTo>
                    <a:pt x="5052" y="1608"/>
                  </a:lnTo>
                  <a:lnTo>
                    <a:pt x="5052" y="1595"/>
                  </a:lnTo>
                  <a:lnTo>
                    <a:pt x="5054" y="1574"/>
                  </a:lnTo>
                  <a:lnTo>
                    <a:pt x="5046" y="1563"/>
                  </a:lnTo>
                  <a:lnTo>
                    <a:pt x="5037" y="1556"/>
                  </a:lnTo>
                  <a:lnTo>
                    <a:pt x="5016" y="1562"/>
                  </a:lnTo>
                  <a:lnTo>
                    <a:pt x="4994" y="1572"/>
                  </a:lnTo>
                  <a:lnTo>
                    <a:pt x="4974" y="1584"/>
                  </a:lnTo>
                  <a:lnTo>
                    <a:pt x="4955" y="1586"/>
                  </a:lnTo>
                  <a:lnTo>
                    <a:pt x="4947" y="1579"/>
                  </a:lnTo>
                  <a:lnTo>
                    <a:pt x="4957" y="1559"/>
                  </a:lnTo>
                  <a:lnTo>
                    <a:pt x="4983" y="1545"/>
                  </a:lnTo>
                  <a:lnTo>
                    <a:pt x="4995" y="1523"/>
                  </a:lnTo>
                  <a:lnTo>
                    <a:pt x="4990" y="1504"/>
                  </a:lnTo>
                  <a:lnTo>
                    <a:pt x="4970" y="1491"/>
                  </a:lnTo>
                  <a:lnTo>
                    <a:pt x="4951" y="1477"/>
                  </a:lnTo>
                  <a:lnTo>
                    <a:pt x="4925" y="1473"/>
                  </a:lnTo>
                  <a:lnTo>
                    <a:pt x="4902" y="1490"/>
                  </a:lnTo>
                  <a:lnTo>
                    <a:pt x="4875" y="1511"/>
                  </a:lnTo>
                  <a:lnTo>
                    <a:pt x="4857" y="1529"/>
                  </a:lnTo>
                  <a:lnTo>
                    <a:pt x="4835" y="1533"/>
                  </a:lnTo>
                  <a:lnTo>
                    <a:pt x="4809" y="1528"/>
                  </a:lnTo>
                  <a:lnTo>
                    <a:pt x="4779" y="1519"/>
                  </a:lnTo>
                  <a:lnTo>
                    <a:pt x="4765" y="1510"/>
                  </a:lnTo>
                  <a:lnTo>
                    <a:pt x="4754" y="1496"/>
                  </a:lnTo>
                  <a:lnTo>
                    <a:pt x="4756" y="1484"/>
                  </a:lnTo>
                  <a:lnTo>
                    <a:pt x="4764" y="1473"/>
                  </a:lnTo>
                  <a:lnTo>
                    <a:pt x="4773" y="1474"/>
                  </a:lnTo>
                  <a:lnTo>
                    <a:pt x="4787" y="1483"/>
                  </a:lnTo>
                  <a:lnTo>
                    <a:pt x="4796" y="1489"/>
                  </a:lnTo>
                  <a:lnTo>
                    <a:pt x="4810" y="1488"/>
                  </a:lnTo>
                  <a:lnTo>
                    <a:pt x="4821" y="1483"/>
                  </a:lnTo>
                  <a:lnTo>
                    <a:pt x="4833" y="1468"/>
                  </a:lnTo>
                  <a:lnTo>
                    <a:pt x="4841" y="1447"/>
                  </a:lnTo>
                  <a:lnTo>
                    <a:pt x="4848" y="1427"/>
                  </a:lnTo>
                  <a:lnTo>
                    <a:pt x="4854" y="1410"/>
                  </a:lnTo>
                  <a:lnTo>
                    <a:pt x="4855" y="1379"/>
                  </a:lnTo>
                  <a:lnTo>
                    <a:pt x="4859" y="1356"/>
                  </a:lnTo>
                  <a:lnTo>
                    <a:pt x="4857" y="1328"/>
                  </a:lnTo>
                  <a:lnTo>
                    <a:pt x="4850" y="1307"/>
                  </a:lnTo>
                  <a:lnTo>
                    <a:pt x="4839" y="1273"/>
                  </a:lnTo>
                  <a:lnTo>
                    <a:pt x="4823" y="1225"/>
                  </a:lnTo>
                  <a:lnTo>
                    <a:pt x="4820" y="1198"/>
                  </a:lnTo>
                  <a:lnTo>
                    <a:pt x="4824" y="1159"/>
                  </a:lnTo>
                  <a:lnTo>
                    <a:pt x="4822" y="1104"/>
                  </a:lnTo>
                  <a:lnTo>
                    <a:pt x="4820" y="1061"/>
                  </a:lnTo>
                  <a:lnTo>
                    <a:pt x="4812" y="1028"/>
                  </a:lnTo>
                  <a:lnTo>
                    <a:pt x="4793" y="997"/>
                  </a:lnTo>
                  <a:lnTo>
                    <a:pt x="4780" y="952"/>
                  </a:lnTo>
                  <a:lnTo>
                    <a:pt x="4768" y="919"/>
                  </a:lnTo>
                  <a:lnTo>
                    <a:pt x="4750" y="890"/>
                  </a:lnTo>
                  <a:lnTo>
                    <a:pt x="4727" y="867"/>
                  </a:lnTo>
                  <a:lnTo>
                    <a:pt x="4694" y="845"/>
                  </a:lnTo>
                  <a:lnTo>
                    <a:pt x="4656" y="827"/>
                  </a:lnTo>
                  <a:lnTo>
                    <a:pt x="4625" y="812"/>
                  </a:lnTo>
                  <a:lnTo>
                    <a:pt x="4601" y="797"/>
                  </a:lnTo>
                  <a:lnTo>
                    <a:pt x="4586" y="790"/>
                  </a:lnTo>
                  <a:lnTo>
                    <a:pt x="4579" y="780"/>
                  </a:lnTo>
                  <a:lnTo>
                    <a:pt x="4580" y="769"/>
                  </a:lnTo>
                  <a:lnTo>
                    <a:pt x="4588" y="765"/>
                  </a:lnTo>
                  <a:lnTo>
                    <a:pt x="4603" y="767"/>
                  </a:lnTo>
                  <a:lnTo>
                    <a:pt x="4615" y="776"/>
                  </a:lnTo>
                  <a:lnTo>
                    <a:pt x="4656" y="800"/>
                  </a:lnTo>
                  <a:lnTo>
                    <a:pt x="4672" y="809"/>
                  </a:lnTo>
                  <a:lnTo>
                    <a:pt x="4691" y="813"/>
                  </a:lnTo>
                  <a:lnTo>
                    <a:pt x="4713" y="821"/>
                  </a:lnTo>
                  <a:lnTo>
                    <a:pt x="4729" y="826"/>
                  </a:lnTo>
                  <a:lnTo>
                    <a:pt x="4744" y="836"/>
                  </a:lnTo>
                  <a:lnTo>
                    <a:pt x="4758" y="845"/>
                  </a:lnTo>
                  <a:lnTo>
                    <a:pt x="4779" y="867"/>
                  </a:lnTo>
                  <a:lnTo>
                    <a:pt x="4787" y="880"/>
                  </a:lnTo>
                  <a:lnTo>
                    <a:pt x="4791" y="896"/>
                  </a:lnTo>
                  <a:lnTo>
                    <a:pt x="4798" y="910"/>
                  </a:lnTo>
                  <a:lnTo>
                    <a:pt x="4808" y="919"/>
                  </a:lnTo>
                  <a:lnTo>
                    <a:pt x="4816" y="925"/>
                  </a:lnTo>
                  <a:lnTo>
                    <a:pt x="4830" y="930"/>
                  </a:lnTo>
                  <a:lnTo>
                    <a:pt x="4838" y="932"/>
                  </a:lnTo>
                  <a:lnTo>
                    <a:pt x="4838" y="917"/>
                  </a:lnTo>
                  <a:lnTo>
                    <a:pt x="4828" y="900"/>
                  </a:lnTo>
                  <a:lnTo>
                    <a:pt x="4809" y="872"/>
                  </a:lnTo>
                  <a:lnTo>
                    <a:pt x="4764" y="820"/>
                  </a:lnTo>
                  <a:lnTo>
                    <a:pt x="4736" y="792"/>
                  </a:lnTo>
                  <a:lnTo>
                    <a:pt x="4712" y="766"/>
                  </a:lnTo>
                  <a:lnTo>
                    <a:pt x="4706" y="744"/>
                  </a:lnTo>
                  <a:lnTo>
                    <a:pt x="4696" y="713"/>
                  </a:lnTo>
                  <a:lnTo>
                    <a:pt x="4692" y="684"/>
                  </a:lnTo>
                  <a:lnTo>
                    <a:pt x="4686" y="656"/>
                  </a:lnTo>
                  <a:lnTo>
                    <a:pt x="4689" y="623"/>
                  </a:lnTo>
                  <a:lnTo>
                    <a:pt x="4682" y="592"/>
                  </a:lnTo>
                  <a:lnTo>
                    <a:pt x="4680" y="567"/>
                  </a:lnTo>
                  <a:lnTo>
                    <a:pt x="4688" y="544"/>
                  </a:lnTo>
                  <a:lnTo>
                    <a:pt x="4710" y="555"/>
                  </a:lnTo>
                  <a:lnTo>
                    <a:pt x="4719" y="572"/>
                  </a:lnTo>
                  <a:lnTo>
                    <a:pt x="4730" y="592"/>
                  </a:lnTo>
                  <a:lnTo>
                    <a:pt x="4737" y="607"/>
                  </a:lnTo>
                  <a:lnTo>
                    <a:pt x="4741" y="624"/>
                  </a:lnTo>
                  <a:lnTo>
                    <a:pt x="4739" y="660"/>
                  </a:lnTo>
                  <a:lnTo>
                    <a:pt x="4746" y="682"/>
                  </a:lnTo>
                  <a:lnTo>
                    <a:pt x="4748" y="710"/>
                  </a:lnTo>
                  <a:lnTo>
                    <a:pt x="4759" y="740"/>
                  </a:lnTo>
                  <a:lnTo>
                    <a:pt x="4772" y="768"/>
                  </a:lnTo>
                  <a:lnTo>
                    <a:pt x="4795" y="802"/>
                  </a:lnTo>
                  <a:lnTo>
                    <a:pt x="4827" y="844"/>
                  </a:lnTo>
                  <a:lnTo>
                    <a:pt x="4844" y="866"/>
                  </a:lnTo>
                  <a:lnTo>
                    <a:pt x="4859" y="885"/>
                  </a:lnTo>
                  <a:lnTo>
                    <a:pt x="4873" y="901"/>
                  </a:lnTo>
                  <a:lnTo>
                    <a:pt x="4878" y="915"/>
                  </a:lnTo>
                  <a:lnTo>
                    <a:pt x="4886" y="926"/>
                  </a:lnTo>
                  <a:lnTo>
                    <a:pt x="4897" y="937"/>
                  </a:lnTo>
                  <a:lnTo>
                    <a:pt x="4904" y="944"/>
                  </a:lnTo>
                  <a:lnTo>
                    <a:pt x="4914" y="946"/>
                  </a:lnTo>
                  <a:lnTo>
                    <a:pt x="4924" y="944"/>
                  </a:lnTo>
                  <a:lnTo>
                    <a:pt x="4936" y="949"/>
                  </a:lnTo>
                  <a:lnTo>
                    <a:pt x="4942" y="955"/>
                  </a:lnTo>
                  <a:lnTo>
                    <a:pt x="4944" y="965"/>
                  </a:lnTo>
                  <a:lnTo>
                    <a:pt x="4946" y="988"/>
                  </a:lnTo>
                  <a:lnTo>
                    <a:pt x="4942" y="1017"/>
                  </a:lnTo>
                  <a:lnTo>
                    <a:pt x="4952" y="1036"/>
                  </a:lnTo>
                  <a:lnTo>
                    <a:pt x="4959" y="1045"/>
                  </a:lnTo>
                  <a:lnTo>
                    <a:pt x="4961" y="1064"/>
                  </a:lnTo>
                  <a:lnTo>
                    <a:pt x="4965" y="1088"/>
                  </a:lnTo>
                  <a:lnTo>
                    <a:pt x="4956" y="1123"/>
                  </a:lnTo>
                  <a:lnTo>
                    <a:pt x="4954" y="1152"/>
                  </a:lnTo>
                  <a:lnTo>
                    <a:pt x="4957" y="1191"/>
                  </a:lnTo>
                  <a:lnTo>
                    <a:pt x="4961" y="1226"/>
                  </a:lnTo>
                  <a:lnTo>
                    <a:pt x="4958" y="1258"/>
                  </a:lnTo>
                  <a:lnTo>
                    <a:pt x="4964" y="1276"/>
                  </a:lnTo>
                  <a:lnTo>
                    <a:pt x="4982" y="1301"/>
                  </a:lnTo>
                  <a:lnTo>
                    <a:pt x="5007" y="1327"/>
                  </a:lnTo>
                  <a:lnTo>
                    <a:pt x="5023" y="1352"/>
                  </a:lnTo>
                  <a:lnTo>
                    <a:pt x="5036" y="1373"/>
                  </a:lnTo>
                  <a:lnTo>
                    <a:pt x="5055" y="1391"/>
                  </a:lnTo>
                  <a:lnTo>
                    <a:pt x="5076" y="1408"/>
                  </a:lnTo>
                  <a:lnTo>
                    <a:pt x="5091" y="1416"/>
                  </a:lnTo>
                  <a:lnTo>
                    <a:pt x="5103" y="1436"/>
                  </a:lnTo>
                  <a:lnTo>
                    <a:pt x="5121" y="1450"/>
                  </a:lnTo>
                  <a:lnTo>
                    <a:pt x="5144" y="1450"/>
                  </a:lnTo>
                  <a:lnTo>
                    <a:pt x="5160" y="1463"/>
                  </a:lnTo>
                  <a:lnTo>
                    <a:pt x="5169" y="1481"/>
                  </a:lnTo>
                  <a:lnTo>
                    <a:pt x="5190" y="1502"/>
                  </a:lnTo>
                  <a:lnTo>
                    <a:pt x="5224" y="1513"/>
                  </a:lnTo>
                  <a:lnTo>
                    <a:pt x="5252" y="1520"/>
                  </a:lnTo>
                  <a:lnTo>
                    <a:pt x="5273" y="1522"/>
                  </a:lnTo>
                  <a:lnTo>
                    <a:pt x="5293" y="1508"/>
                  </a:lnTo>
                  <a:lnTo>
                    <a:pt x="5308" y="1493"/>
                  </a:lnTo>
                  <a:lnTo>
                    <a:pt x="5326" y="1484"/>
                  </a:lnTo>
                  <a:lnTo>
                    <a:pt x="5340" y="1483"/>
                  </a:lnTo>
                  <a:lnTo>
                    <a:pt x="5344" y="1493"/>
                  </a:lnTo>
                  <a:lnTo>
                    <a:pt x="5336" y="1516"/>
                  </a:lnTo>
                  <a:lnTo>
                    <a:pt x="5322" y="1544"/>
                  </a:lnTo>
                  <a:lnTo>
                    <a:pt x="5311" y="1578"/>
                  </a:lnTo>
                  <a:lnTo>
                    <a:pt x="5330" y="1611"/>
                  </a:lnTo>
                  <a:lnTo>
                    <a:pt x="5343" y="1632"/>
                  </a:lnTo>
                  <a:lnTo>
                    <a:pt x="5360" y="1653"/>
                  </a:lnTo>
                  <a:lnTo>
                    <a:pt x="5369" y="1666"/>
                  </a:lnTo>
                  <a:lnTo>
                    <a:pt x="5395" y="1667"/>
                  </a:lnTo>
                  <a:lnTo>
                    <a:pt x="5410" y="1665"/>
                  </a:lnTo>
                  <a:lnTo>
                    <a:pt x="5422" y="1673"/>
                  </a:lnTo>
                  <a:lnTo>
                    <a:pt x="5429" y="1688"/>
                  </a:lnTo>
                  <a:lnTo>
                    <a:pt x="5418" y="1704"/>
                  </a:lnTo>
                  <a:lnTo>
                    <a:pt x="5406" y="1714"/>
                  </a:lnTo>
                  <a:lnTo>
                    <a:pt x="5396" y="1735"/>
                  </a:lnTo>
                  <a:lnTo>
                    <a:pt x="5388" y="1768"/>
                  </a:lnTo>
                  <a:lnTo>
                    <a:pt x="5375" y="1800"/>
                  </a:lnTo>
                  <a:lnTo>
                    <a:pt x="5358" y="1847"/>
                  </a:lnTo>
                  <a:lnTo>
                    <a:pt x="5343" y="1882"/>
                  </a:lnTo>
                  <a:lnTo>
                    <a:pt x="5336" y="1907"/>
                  </a:lnTo>
                  <a:lnTo>
                    <a:pt x="5341" y="1933"/>
                  </a:lnTo>
                  <a:lnTo>
                    <a:pt x="5351" y="1946"/>
                  </a:lnTo>
                  <a:lnTo>
                    <a:pt x="5367" y="1948"/>
                  </a:lnTo>
                  <a:lnTo>
                    <a:pt x="5382" y="1941"/>
                  </a:lnTo>
                  <a:lnTo>
                    <a:pt x="5397" y="1922"/>
                  </a:lnTo>
                  <a:lnTo>
                    <a:pt x="5421" y="1905"/>
                  </a:lnTo>
                  <a:lnTo>
                    <a:pt x="5440" y="1901"/>
                  </a:lnTo>
                  <a:lnTo>
                    <a:pt x="5465" y="1907"/>
                  </a:lnTo>
                  <a:lnTo>
                    <a:pt x="5487" y="1917"/>
                  </a:lnTo>
                  <a:lnTo>
                    <a:pt x="5505" y="1924"/>
                  </a:lnTo>
                  <a:lnTo>
                    <a:pt x="5528" y="1920"/>
                  </a:lnTo>
                  <a:lnTo>
                    <a:pt x="5539" y="1903"/>
                  </a:lnTo>
                  <a:lnTo>
                    <a:pt x="5551" y="1875"/>
                  </a:lnTo>
                  <a:lnTo>
                    <a:pt x="5564" y="1846"/>
                  </a:lnTo>
                  <a:lnTo>
                    <a:pt x="5582" y="1815"/>
                  </a:lnTo>
                  <a:lnTo>
                    <a:pt x="5584" y="1801"/>
                  </a:lnTo>
                  <a:lnTo>
                    <a:pt x="5593" y="1777"/>
                  </a:lnTo>
                  <a:lnTo>
                    <a:pt x="5613" y="1755"/>
                  </a:lnTo>
                  <a:lnTo>
                    <a:pt x="5632" y="1731"/>
                  </a:lnTo>
                  <a:lnTo>
                    <a:pt x="5639" y="1705"/>
                  </a:lnTo>
                  <a:lnTo>
                    <a:pt x="5633" y="1692"/>
                  </a:lnTo>
                  <a:lnTo>
                    <a:pt x="5633" y="1677"/>
                  </a:lnTo>
                  <a:lnTo>
                    <a:pt x="5645" y="1666"/>
                  </a:lnTo>
                  <a:lnTo>
                    <a:pt x="5669" y="1665"/>
                  </a:lnTo>
                  <a:lnTo>
                    <a:pt x="5713" y="1667"/>
                  </a:lnTo>
                  <a:lnTo>
                    <a:pt x="5776" y="1647"/>
                  </a:lnTo>
                  <a:lnTo>
                    <a:pt x="5831" y="1631"/>
                  </a:lnTo>
                  <a:lnTo>
                    <a:pt x="5872" y="1612"/>
                  </a:lnTo>
                  <a:lnTo>
                    <a:pt x="5901" y="1601"/>
                  </a:lnTo>
                  <a:lnTo>
                    <a:pt x="5923" y="1597"/>
                  </a:lnTo>
                  <a:lnTo>
                    <a:pt x="5939" y="1603"/>
                  </a:lnTo>
                  <a:lnTo>
                    <a:pt x="5958" y="1617"/>
                  </a:lnTo>
                  <a:lnTo>
                    <a:pt x="5984" y="1629"/>
                  </a:lnTo>
                  <a:lnTo>
                    <a:pt x="6008" y="1640"/>
                  </a:lnTo>
                  <a:lnTo>
                    <a:pt x="6021" y="1653"/>
                  </a:lnTo>
                  <a:lnTo>
                    <a:pt x="6023" y="1673"/>
                  </a:lnTo>
                  <a:lnTo>
                    <a:pt x="6032" y="1694"/>
                  </a:lnTo>
                  <a:lnTo>
                    <a:pt x="6063" y="1721"/>
                  </a:lnTo>
                  <a:lnTo>
                    <a:pt x="6086" y="1729"/>
                  </a:lnTo>
                  <a:lnTo>
                    <a:pt x="6112" y="1727"/>
                  </a:lnTo>
                  <a:lnTo>
                    <a:pt x="6133" y="1714"/>
                  </a:lnTo>
                  <a:lnTo>
                    <a:pt x="6140" y="1687"/>
                  </a:lnTo>
                  <a:lnTo>
                    <a:pt x="6128" y="1664"/>
                  </a:lnTo>
                  <a:lnTo>
                    <a:pt x="6120" y="1646"/>
                  </a:lnTo>
                  <a:lnTo>
                    <a:pt x="6109" y="1635"/>
                  </a:lnTo>
                  <a:lnTo>
                    <a:pt x="6088" y="1624"/>
                  </a:lnTo>
                  <a:lnTo>
                    <a:pt x="6069" y="1608"/>
                  </a:lnTo>
                  <a:lnTo>
                    <a:pt x="6025" y="1575"/>
                  </a:lnTo>
                  <a:lnTo>
                    <a:pt x="5997" y="1537"/>
                  </a:lnTo>
                  <a:lnTo>
                    <a:pt x="5986" y="1508"/>
                  </a:lnTo>
                  <a:lnTo>
                    <a:pt x="5969" y="1492"/>
                  </a:lnTo>
                  <a:lnTo>
                    <a:pt x="5941" y="1473"/>
                  </a:lnTo>
                  <a:lnTo>
                    <a:pt x="5912" y="1442"/>
                  </a:lnTo>
                  <a:lnTo>
                    <a:pt x="5861" y="1394"/>
                  </a:lnTo>
                  <a:lnTo>
                    <a:pt x="5830" y="1355"/>
                  </a:lnTo>
                  <a:lnTo>
                    <a:pt x="5810" y="1333"/>
                  </a:lnTo>
                  <a:lnTo>
                    <a:pt x="5796" y="1317"/>
                  </a:lnTo>
                  <a:lnTo>
                    <a:pt x="5796" y="1287"/>
                  </a:lnTo>
                  <a:lnTo>
                    <a:pt x="5794" y="1245"/>
                  </a:lnTo>
                  <a:lnTo>
                    <a:pt x="5780" y="1216"/>
                  </a:lnTo>
                  <a:lnTo>
                    <a:pt x="5776" y="1194"/>
                  </a:lnTo>
                  <a:lnTo>
                    <a:pt x="5791" y="1177"/>
                  </a:lnTo>
                  <a:lnTo>
                    <a:pt x="5795" y="1152"/>
                  </a:lnTo>
                  <a:lnTo>
                    <a:pt x="5792" y="1123"/>
                  </a:lnTo>
                  <a:lnTo>
                    <a:pt x="5775" y="1098"/>
                  </a:lnTo>
                  <a:lnTo>
                    <a:pt x="5754" y="1072"/>
                  </a:lnTo>
                  <a:lnTo>
                    <a:pt x="5741" y="1049"/>
                  </a:lnTo>
                  <a:lnTo>
                    <a:pt x="5734" y="1020"/>
                  </a:lnTo>
                  <a:lnTo>
                    <a:pt x="5739" y="997"/>
                  </a:lnTo>
                  <a:lnTo>
                    <a:pt x="5750" y="971"/>
                  </a:lnTo>
                  <a:lnTo>
                    <a:pt x="5754" y="964"/>
                  </a:lnTo>
                  <a:lnTo>
                    <a:pt x="5768" y="963"/>
                  </a:lnTo>
                  <a:lnTo>
                    <a:pt x="5772" y="973"/>
                  </a:lnTo>
                  <a:lnTo>
                    <a:pt x="5774" y="987"/>
                  </a:lnTo>
                  <a:lnTo>
                    <a:pt x="5775" y="1012"/>
                  </a:lnTo>
                  <a:lnTo>
                    <a:pt x="5782" y="1025"/>
                  </a:lnTo>
                  <a:lnTo>
                    <a:pt x="5800" y="1032"/>
                  </a:lnTo>
                  <a:lnTo>
                    <a:pt x="5817" y="1029"/>
                  </a:lnTo>
                  <a:lnTo>
                    <a:pt x="5834" y="1017"/>
                  </a:lnTo>
                  <a:lnTo>
                    <a:pt x="5844" y="1002"/>
                  </a:lnTo>
                  <a:lnTo>
                    <a:pt x="5846" y="980"/>
                  </a:lnTo>
                  <a:lnTo>
                    <a:pt x="5837" y="923"/>
                  </a:lnTo>
                  <a:lnTo>
                    <a:pt x="5830" y="888"/>
                  </a:lnTo>
                  <a:lnTo>
                    <a:pt x="5823" y="849"/>
                  </a:lnTo>
                  <a:lnTo>
                    <a:pt x="5825" y="822"/>
                  </a:lnTo>
                  <a:lnTo>
                    <a:pt x="5830" y="774"/>
                  </a:lnTo>
                  <a:lnTo>
                    <a:pt x="5839" y="727"/>
                  </a:lnTo>
                  <a:lnTo>
                    <a:pt x="5858" y="692"/>
                  </a:lnTo>
                  <a:lnTo>
                    <a:pt x="5886" y="670"/>
                  </a:lnTo>
                  <a:lnTo>
                    <a:pt x="5904" y="650"/>
                  </a:lnTo>
                  <a:lnTo>
                    <a:pt x="5923" y="633"/>
                  </a:lnTo>
                  <a:lnTo>
                    <a:pt x="5938" y="614"/>
                  </a:lnTo>
                  <a:lnTo>
                    <a:pt x="5952" y="588"/>
                  </a:lnTo>
                  <a:lnTo>
                    <a:pt x="5963" y="569"/>
                  </a:lnTo>
                  <a:lnTo>
                    <a:pt x="5971" y="571"/>
                  </a:lnTo>
                  <a:lnTo>
                    <a:pt x="5981" y="588"/>
                  </a:lnTo>
                  <a:lnTo>
                    <a:pt x="5975" y="611"/>
                  </a:lnTo>
                  <a:lnTo>
                    <a:pt x="5950" y="653"/>
                  </a:lnTo>
                  <a:lnTo>
                    <a:pt x="5912" y="695"/>
                  </a:lnTo>
                  <a:lnTo>
                    <a:pt x="5880" y="746"/>
                  </a:lnTo>
                  <a:lnTo>
                    <a:pt x="5867" y="777"/>
                  </a:lnTo>
                  <a:lnTo>
                    <a:pt x="5860" y="811"/>
                  </a:lnTo>
                  <a:lnTo>
                    <a:pt x="5859" y="843"/>
                  </a:lnTo>
                  <a:lnTo>
                    <a:pt x="5859" y="873"/>
                  </a:lnTo>
                  <a:lnTo>
                    <a:pt x="5861" y="890"/>
                  </a:lnTo>
                  <a:lnTo>
                    <a:pt x="5868" y="903"/>
                  </a:lnTo>
                  <a:lnTo>
                    <a:pt x="5883" y="908"/>
                  </a:lnTo>
                  <a:lnTo>
                    <a:pt x="5901" y="902"/>
                  </a:lnTo>
                  <a:lnTo>
                    <a:pt x="5921" y="876"/>
                  </a:lnTo>
                  <a:lnTo>
                    <a:pt x="5933" y="848"/>
                  </a:lnTo>
                  <a:lnTo>
                    <a:pt x="5945" y="820"/>
                  </a:lnTo>
                  <a:lnTo>
                    <a:pt x="5959" y="798"/>
                  </a:lnTo>
                  <a:lnTo>
                    <a:pt x="5970" y="773"/>
                  </a:lnTo>
                  <a:lnTo>
                    <a:pt x="5976" y="763"/>
                  </a:lnTo>
                  <a:lnTo>
                    <a:pt x="5987" y="751"/>
                  </a:lnTo>
                  <a:lnTo>
                    <a:pt x="5997" y="756"/>
                  </a:lnTo>
                  <a:lnTo>
                    <a:pt x="6010" y="756"/>
                  </a:lnTo>
                  <a:lnTo>
                    <a:pt x="6022" y="758"/>
                  </a:lnTo>
                  <a:lnTo>
                    <a:pt x="6036" y="748"/>
                  </a:lnTo>
                  <a:lnTo>
                    <a:pt x="6043" y="750"/>
                  </a:lnTo>
                  <a:lnTo>
                    <a:pt x="6052" y="754"/>
                  </a:lnTo>
                  <a:lnTo>
                    <a:pt x="6050" y="768"/>
                  </a:lnTo>
                  <a:lnTo>
                    <a:pt x="6036" y="785"/>
                  </a:lnTo>
                  <a:lnTo>
                    <a:pt x="6015" y="811"/>
                  </a:lnTo>
                  <a:lnTo>
                    <a:pt x="5983" y="837"/>
                  </a:lnTo>
                  <a:lnTo>
                    <a:pt x="5968" y="858"/>
                  </a:lnTo>
                  <a:lnTo>
                    <a:pt x="5948" y="891"/>
                  </a:lnTo>
                  <a:lnTo>
                    <a:pt x="5933" y="925"/>
                  </a:lnTo>
                  <a:lnTo>
                    <a:pt x="5914" y="952"/>
                  </a:lnTo>
                  <a:lnTo>
                    <a:pt x="5905" y="979"/>
                  </a:lnTo>
                  <a:lnTo>
                    <a:pt x="5897" y="1011"/>
                  </a:lnTo>
                  <a:lnTo>
                    <a:pt x="5894" y="1058"/>
                  </a:lnTo>
                  <a:lnTo>
                    <a:pt x="5896" y="1092"/>
                  </a:lnTo>
                  <a:lnTo>
                    <a:pt x="5903" y="1108"/>
                  </a:lnTo>
                  <a:lnTo>
                    <a:pt x="5901" y="1128"/>
                  </a:lnTo>
                  <a:lnTo>
                    <a:pt x="5902" y="1163"/>
                  </a:lnTo>
                  <a:lnTo>
                    <a:pt x="5910" y="1186"/>
                  </a:lnTo>
                  <a:lnTo>
                    <a:pt x="5912" y="1201"/>
                  </a:lnTo>
                  <a:lnTo>
                    <a:pt x="5919" y="1213"/>
                  </a:lnTo>
                  <a:lnTo>
                    <a:pt x="5934" y="1212"/>
                  </a:lnTo>
                  <a:lnTo>
                    <a:pt x="5956" y="1203"/>
                  </a:lnTo>
                  <a:lnTo>
                    <a:pt x="5994" y="1182"/>
                  </a:lnTo>
                  <a:lnTo>
                    <a:pt x="6019" y="1149"/>
                  </a:lnTo>
                  <a:lnTo>
                    <a:pt x="6046" y="1127"/>
                  </a:lnTo>
                  <a:lnTo>
                    <a:pt x="6069" y="1097"/>
                  </a:lnTo>
                  <a:lnTo>
                    <a:pt x="6089" y="1073"/>
                  </a:lnTo>
                  <a:lnTo>
                    <a:pt x="6110" y="1059"/>
                  </a:lnTo>
                  <a:lnTo>
                    <a:pt x="6119" y="1061"/>
                  </a:lnTo>
                  <a:lnTo>
                    <a:pt x="6125" y="1067"/>
                  </a:lnTo>
                  <a:lnTo>
                    <a:pt x="6129" y="1081"/>
                  </a:lnTo>
                  <a:lnTo>
                    <a:pt x="6117" y="1104"/>
                  </a:lnTo>
                  <a:lnTo>
                    <a:pt x="6090" y="1126"/>
                  </a:lnTo>
                  <a:lnTo>
                    <a:pt x="6056" y="1166"/>
                  </a:lnTo>
                  <a:lnTo>
                    <a:pt x="6028" y="1197"/>
                  </a:lnTo>
                  <a:lnTo>
                    <a:pt x="6000" y="1221"/>
                  </a:lnTo>
                  <a:lnTo>
                    <a:pt x="5981" y="1244"/>
                  </a:lnTo>
                  <a:lnTo>
                    <a:pt x="5972" y="1267"/>
                  </a:lnTo>
                  <a:lnTo>
                    <a:pt x="5976" y="1288"/>
                  </a:lnTo>
                  <a:lnTo>
                    <a:pt x="5984" y="1314"/>
                  </a:lnTo>
                  <a:lnTo>
                    <a:pt x="5995" y="1333"/>
                  </a:lnTo>
                  <a:lnTo>
                    <a:pt x="6014" y="1355"/>
                  </a:lnTo>
                  <a:lnTo>
                    <a:pt x="6021" y="1367"/>
                  </a:lnTo>
                  <a:lnTo>
                    <a:pt x="6029" y="1382"/>
                  </a:lnTo>
                  <a:lnTo>
                    <a:pt x="6035" y="1398"/>
                  </a:lnTo>
                  <a:lnTo>
                    <a:pt x="6043" y="1406"/>
                  </a:lnTo>
                  <a:lnTo>
                    <a:pt x="6057" y="1409"/>
                  </a:lnTo>
                  <a:lnTo>
                    <a:pt x="6074" y="1406"/>
                  </a:lnTo>
                  <a:lnTo>
                    <a:pt x="6097" y="1411"/>
                  </a:lnTo>
                  <a:lnTo>
                    <a:pt x="6104" y="1420"/>
                  </a:lnTo>
                  <a:lnTo>
                    <a:pt x="6100" y="1439"/>
                  </a:lnTo>
                  <a:lnTo>
                    <a:pt x="6105" y="1456"/>
                  </a:lnTo>
                  <a:lnTo>
                    <a:pt x="6115" y="1472"/>
                  </a:lnTo>
                  <a:lnTo>
                    <a:pt x="6128" y="1490"/>
                  </a:lnTo>
                  <a:lnTo>
                    <a:pt x="6145" y="1503"/>
                  </a:lnTo>
                  <a:lnTo>
                    <a:pt x="6157" y="1509"/>
                  </a:lnTo>
                  <a:lnTo>
                    <a:pt x="6168" y="1514"/>
                  </a:lnTo>
                  <a:lnTo>
                    <a:pt x="6181" y="1525"/>
                  </a:lnTo>
                  <a:lnTo>
                    <a:pt x="6204" y="1535"/>
                  </a:lnTo>
                  <a:lnTo>
                    <a:pt x="6225" y="1532"/>
                  </a:lnTo>
                  <a:lnTo>
                    <a:pt x="6240" y="1517"/>
                  </a:lnTo>
                  <a:lnTo>
                    <a:pt x="6255" y="1499"/>
                  </a:lnTo>
                  <a:lnTo>
                    <a:pt x="6266" y="1505"/>
                  </a:lnTo>
                  <a:lnTo>
                    <a:pt x="6270" y="1518"/>
                  </a:lnTo>
                  <a:lnTo>
                    <a:pt x="6266" y="1536"/>
                  </a:lnTo>
                  <a:lnTo>
                    <a:pt x="6267" y="1557"/>
                  </a:lnTo>
                  <a:lnTo>
                    <a:pt x="6276" y="1571"/>
                  </a:lnTo>
                  <a:lnTo>
                    <a:pt x="6292" y="1573"/>
                  </a:lnTo>
                  <a:lnTo>
                    <a:pt x="6299" y="1561"/>
                  </a:lnTo>
                  <a:lnTo>
                    <a:pt x="6315" y="1547"/>
                  </a:lnTo>
                  <a:lnTo>
                    <a:pt x="6327" y="1557"/>
                  </a:lnTo>
                  <a:lnTo>
                    <a:pt x="6333" y="1573"/>
                  </a:lnTo>
                  <a:lnTo>
                    <a:pt x="6339" y="1582"/>
                  </a:lnTo>
                  <a:lnTo>
                    <a:pt x="6339" y="1594"/>
                  </a:lnTo>
                  <a:lnTo>
                    <a:pt x="6342" y="1620"/>
                  </a:lnTo>
                  <a:lnTo>
                    <a:pt x="6347" y="1629"/>
                  </a:lnTo>
                  <a:lnTo>
                    <a:pt x="6340" y="1650"/>
                  </a:lnTo>
                  <a:lnTo>
                    <a:pt x="6334" y="1661"/>
                  </a:lnTo>
                  <a:lnTo>
                    <a:pt x="6339" y="1674"/>
                  </a:lnTo>
                  <a:lnTo>
                    <a:pt x="6354" y="1668"/>
                  </a:lnTo>
                  <a:lnTo>
                    <a:pt x="6371" y="1652"/>
                  </a:lnTo>
                  <a:lnTo>
                    <a:pt x="6384" y="1633"/>
                  </a:lnTo>
                  <a:lnTo>
                    <a:pt x="6394" y="1611"/>
                  </a:lnTo>
                  <a:lnTo>
                    <a:pt x="6396" y="1586"/>
                  </a:lnTo>
                  <a:lnTo>
                    <a:pt x="6399" y="1557"/>
                  </a:lnTo>
                  <a:lnTo>
                    <a:pt x="6409" y="1532"/>
                  </a:lnTo>
                  <a:lnTo>
                    <a:pt x="6423" y="1523"/>
                  </a:lnTo>
                  <a:lnTo>
                    <a:pt x="6430" y="1533"/>
                  </a:lnTo>
                  <a:lnTo>
                    <a:pt x="6429" y="1556"/>
                  </a:lnTo>
                  <a:lnTo>
                    <a:pt x="6427" y="1576"/>
                  </a:lnTo>
                  <a:lnTo>
                    <a:pt x="6435" y="1597"/>
                  </a:lnTo>
                  <a:lnTo>
                    <a:pt x="6441" y="1623"/>
                  </a:lnTo>
                  <a:lnTo>
                    <a:pt x="6446" y="1650"/>
                  </a:lnTo>
                  <a:lnTo>
                    <a:pt x="6458" y="1662"/>
                  </a:lnTo>
                  <a:lnTo>
                    <a:pt x="6474" y="1657"/>
                  </a:lnTo>
                  <a:lnTo>
                    <a:pt x="6486" y="1638"/>
                  </a:lnTo>
                  <a:lnTo>
                    <a:pt x="6489" y="1600"/>
                  </a:lnTo>
                  <a:lnTo>
                    <a:pt x="6494" y="1563"/>
                  </a:lnTo>
                  <a:lnTo>
                    <a:pt x="6509" y="1546"/>
                  </a:lnTo>
                  <a:lnTo>
                    <a:pt x="6518" y="1527"/>
                  </a:lnTo>
                  <a:lnTo>
                    <a:pt x="6525" y="1497"/>
                  </a:lnTo>
                  <a:lnTo>
                    <a:pt x="6527" y="1475"/>
                  </a:lnTo>
                  <a:lnTo>
                    <a:pt x="6525" y="1449"/>
                  </a:lnTo>
                  <a:lnTo>
                    <a:pt x="6523" y="1422"/>
                  </a:lnTo>
                  <a:lnTo>
                    <a:pt x="6527" y="1411"/>
                  </a:lnTo>
                  <a:lnTo>
                    <a:pt x="6542" y="1419"/>
                  </a:lnTo>
                  <a:lnTo>
                    <a:pt x="6549" y="1428"/>
                  </a:lnTo>
                  <a:lnTo>
                    <a:pt x="6557" y="1444"/>
                  </a:lnTo>
                  <a:lnTo>
                    <a:pt x="6567" y="1458"/>
                  </a:lnTo>
                  <a:lnTo>
                    <a:pt x="6584" y="1467"/>
                  </a:lnTo>
                  <a:lnTo>
                    <a:pt x="6598" y="1478"/>
                  </a:lnTo>
                  <a:lnTo>
                    <a:pt x="6616" y="1502"/>
                  </a:lnTo>
                  <a:lnTo>
                    <a:pt x="6606" y="1514"/>
                  </a:lnTo>
                  <a:lnTo>
                    <a:pt x="6587" y="1536"/>
                  </a:lnTo>
                  <a:lnTo>
                    <a:pt x="6571" y="1551"/>
                  </a:lnTo>
                  <a:lnTo>
                    <a:pt x="6560" y="1564"/>
                  </a:lnTo>
                  <a:lnTo>
                    <a:pt x="6558" y="1594"/>
                  </a:lnTo>
                  <a:lnTo>
                    <a:pt x="6564" y="1609"/>
                  </a:lnTo>
                  <a:lnTo>
                    <a:pt x="6570" y="1618"/>
                  </a:lnTo>
                  <a:lnTo>
                    <a:pt x="6580" y="1625"/>
                  </a:lnTo>
                  <a:lnTo>
                    <a:pt x="6587" y="1641"/>
                  </a:lnTo>
                  <a:lnTo>
                    <a:pt x="6579" y="1659"/>
                  </a:lnTo>
                  <a:lnTo>
                    <a:pt x="6571" y="1690"/>
                  </a:lnTo>
                  <a:lnTo>
                    <a:pt x="6573" y="1730"/>
                  </a:lnTo>
                  <a:lnTo>
                    <a:pt x="6571" y="1754"/>
                  </a:lnTo>
                  <a:lnTo>
                    <a:pt x="6579" y="1764"/>
                  </a:lnTo>
                  <a:lnTo>
                    <a:pt x="6594" y="1771"/>
                  </a:lnTo>
                  <a:lnTo>
                    <a:pt x="6601" y="1779"/>
                  </a:lnTo>
                  <a:lnTo>
                    <a:pt x="6601" y="1797"/>
                  </a:lnTo>
                  <a:lnTo>
                    <a:pt x="6595" y="1812"/>
                  </a:lnTo>
                  <a:lnTo>
                    <a:pt x="6602" y="1819"/>
                  </a:lnTo>
                  <a:lnTo>
                    <a:pt x="6610" y="1828"/>
                  </a:lnTo>
                  <a:lnTo>
                    <a:pt x="6618" y="1839"/>
                  </a:lnTo>
                  <a:lnTo>
                    <a:pt x="6617" y="1853"/>
                  </a:lnTo>
                  <a:lnTo>
                    <a:pt x="6616" y="1877"/>
                  </a:lnTo>
                  <a:lnTo>
                    <a:pt x="6611" y="1909"/>
                  </a:lnTo>
                  <a:lnTo>
                    <a:pt x="6598" y="1924"/>
                  </a:lnTo>
                  <a:lnTo>
                    <a:pt x="6583" y="1944"/>
                  </a:lnTo>
                  <a:lnTo>
                    <a:pt x="6590" y="1967"/>
                  </a:lnTo>
                  <a:lnTo>
                    <a:pt x="6596" y="1991"/>
                  </a:lnTo>
                  <a:lnTo>
                    <a:pt x="6602" y="2033"/>
                  </a:lnTo>
                  <a:lnTo>
                    <a:pt x="6602" y="2108"/>
                  </a:lnTo>
                  <a:lnTo>
                    <a:pt x="6596" y="2184"/>
                  </a:lnTo>
                  <a:lnTo>
                    <a:pt x="6592" y="2234"/>
                  </a:lnTo>
                  <a:lnTo>
                    <a:pt x="6596" y="2254"/>
                  </a:lnTo>
                  <a:lnTo>
                    <a:pt x="6603" y="2273"/>
                  </a:lnTo>
                  <a:lnTo>
                    <a:pt x="6611" y="2282"/>
                  </a:lnTo>
                  <a:lnTo>
                    <a:pt x="6624" y="2291"/>
                  </a:lnTo>
                  <a:lnTo>
                    <a:pt x="6659" y="2300"/>
                  </a:lnTo>
                  <a:lnTo>
                    <a:pt x="6694" y="2308"/>
                  </a:lnTo>
                  <a:lnTo>
                    <a:pt x="6708" y="2306"/>
                  </a:lnTo>
                  <a:lnTo>
                    <a:pt x="6731" y="2290"/>
                  </a:lnTo>
                  <a:lnTo>
                    <a:pt x="6741" y="2255"/>
                  </a:lnTo>
                  <a:lnTo>
                    <a:pt x="6753" y="2213"/>
                  </a:lnTo>
                  <a:lnTo>
                    <a:pt x="6753" y="2157"/>
                  </a:lnTo>
                  <a:lnTo>
                    <a:pt x="6761" y="2104"/>
                  </a:lnTo>
                  <a:lnTo>
                    <a:pt x="6770" y="2066"/>
                  </a:lnTo>
                  <a:lnTo>
                    <a:pt x="6777" y="2034"/>
                  </a:lnTo>
                  <a:lnTo>
                    <a:pt x="6787" y="2012"/>
                  </a:lnTo>
                  <a:lnTo>
                    <a:pt x="6797" y="1992"/>
                  </a:lnTo>
                  <a:lnTo>
                    <a:pt x="6803" y="1974"/>
                  </a:lnTo>
                  <a:lnTo>
                    <a:pt x="6807" y="1947"/>
                  </a:lnTo>
                  <a:lnTo>
                    <a:pt x="6805" y="1919"/>
                  </a:lnTo>
                  <a:lnTo>
                    <a:pt x="6803" y="1886"/>
                  </a:lnTo>
                  <a:lnTo>
                    <a:pt x="6805" y="1859"/>
                  </a:lnTo>
                  <a:lnTo>
                    <a:pt x="6818" y="1827"/>
                  </a:lnTo>
                  <a:lnTo>
                    <a:pt x="6834" y="1823"/>
                  </a:lnTo>
                  <a:lnTo>
                    <a:pt x="6844" y="1834"/>
                  </a:lnTo>
                  <a:lnTo>
                    <a:pt x="6863" y="1868"/>
                  </a:lnTo>
                  <a:lnTo>
                    <a:pt x="6883" y="1896"/>
                  </a:lnTo>
                  <a:lnTo>
                    <a:pt x="6898" y="1933"/>
                  </a:lnTo>
                  <a:lnTo>
                    <a:pt x="6905" y="1953"/>
                  </a:lnTo>
                  <a:lnTo>
                    <a:pt x="6917" y="1965"/>
                  </a:lnTo>
                  <a:lnTo>
                    <a:pt x="6932" y="1963"/>
                  </a:lnTo>
                  <a:lnTo>
                    <a:pt x="6940" y="1942"/>
                  </a:lnTo>
                  <a:lnTo>
                    <a:pt x="6938" y="1920"/>
                  </a:lnTo>
                  <a:lnTo>
                    <a:pt x="6932" y="1901"/>
                  </a:lnTo>
                  <a:lnTo>
                    <a:pt x="6926" y="1879"/>
                  </a:lnTo>
                  <a:lnTo>
                    <a:pt x="6919" y="1864"/>
                  </a:lnTo>
                  <a:lnTo>
                    <a:pt x="6924" y="1843"/>
                  </a:lnTo>
                  <a:lnTo>
                    <a:pt x="6939" y="1815"/>
                  </a:lnTo>
                  <a:lnTo>
                    <a:pt x="6939" y="1781"/>
                  </a:lnTo>
                  <a:lnTo>
                    <a:pt x="6945" y="1754"/>
                  </a:lnTo>
                  <a:lnTo>
                    <a:pt x="6942" y="1723"/>
                  </a:lnTo>
                  <a:lnTo>
                    <a:pt x="6938" y="1691"/>
                  </a:lnTo>
                  <a:lnTo>
                    <a:pt x="6941" y="1648"/>
                  </a:lnTo>
                  <a:lnTo>
                    <a:pt x="6933" y="1605"/>
                  </a:lnTo>
                  <a:lnTo>
                    <a:pt x="6925" y="1553"/>
                  </a:lnTo>
                  <a:lnTo>
                    <a:pt x="6921" y="1523"/>
                  </a:lnTo>
                  <a:lnTo>
                    <a:pt x="6912" y="1506"/>
                  </a:lnTo>
                  <a:lnTo>
                    <a:pt x="6907" y="1485"/>
                  </a:lnTo>
                  <a:lnTo>
                    <a:pt x="6910" y="1444"/>
                  </a:lnTo>
                  <a:lnTo>
                    <a:pt x="6909" y="1418"/>
                  </a:lnTo>
                  <a:lnTo>
                    <a:pt x="6894" y="1403"/>
                  </a:lnTo>
                  <a:lnTo>
                    <a:pt x="6887" y="1390"/>
                  </a:lnTo>
                  <a:lnTo>
                    <a:pt x="6892" y="1367"/>
                  </a:lnTo>
                  <a:lnTo>
                    <a:pt x="6909" y="1350"/>
                  </a:lnTo>
                  <a:lnTo>
                    <a:pt x="6913" y="1315"/>
                  </a:lnTo>
                  <a:lnTo>
                    <a:pt x="6916" y="1287"/>
                  </a:lnTo>
                  <a:lnTo>
                    <a:pt x="6927" y="1248"/>
                  </a:lnTo>
                  <a:lnTo>
                    <a:pt x="6933" y="1229"/>
                  </a:lnTo>
                  <a:lnTo>
                    <a:pt x="6937" y="1213"/>
                  </a:lnTo>
                  <a:lnTo>
                    <a:pt x="6944" y="1203"/>
                  </a:lnTo>
                  <a:lnTo>
                    <a:pt x="6951" y="1189"/>
                  </a:lnTo>
                  <a:lnTo>
                    <a:pt x="6964" y="1187"/>
                  </a:lnTo>
                  <a:lnTo>
                    <a:pt x="6974" y="1197"/>
                  </a:lnTo>
                  <a:lnTo>
                    <a:pt x="6983" y="1215"/>
                  </a:lnTo>
                  <a:lnTo>
                    <a:pt x="6983" y="1242"/>
                  </a:lnTo>
                  <a:lnTo>
                    <a:pt x="6990" y="1267"/>
                  </a:lnTo>
                  <a:lnTo>
                    <a:pt x="6986" y="1303"/>
                  </a:lnTo>
                  <a:lnTo>
                    <a:pt x="6986" y="1346"/>
                  </a:lnTo>
                  <a:lnTo>
                    <a:pt x="6978" y="1386"/>
                  </a:lnTo>
                  <a:lnTo>
                    <a:pt x="6972" y="1420"/>
                  </a:lnTo>
                  <a:lnTo>
                    <a:pt x="6971" y="1478"/>
                  </a:lnTo>
                  <a:lnTo>
                    <a:pt x="6979" y="1520"/>
                  </a:lnTo>
                  <a:lnTo>
                    <a:pt x="6987" y="1556"/>
                  </a:lnTo>
                  <a:lnTo>
                    <a:pt x="7013" y="1598"/>
                  </a:lnTo>
                  <a:lnTo>
                    <a:pt x="7031" y="1620"/>
                  </a:lnTo>
                  <a:lnTo>
                    <a:pt x="7047" y="1637"/>
                  </a:lnTo>
                  <a:lnTo>
                    <a:pt x="7070" y="1649"/>
                  </a:lnTo>
                  <a:lnTo>
                    <a:pt x="7088" y="1665"/>
                  </a:lnTo>
                  <a:lnTo>
                    <a:pt x="7098" y="1688"/>
                  </a:lnTo>
                  <a:lnTo>
                    <a:pt x="7098" y="1723"/>
                  </a:lnTo>
                  <a:lnTo>
                    <a:pt x="7113" y="1749"/>
                  </a:lnTo>
                  <a:lnTo>
                    <a:pt x="7123" y="1754"/>
                  </a:lnTo>
                  <a:lnTo>
                    <a:pt x="7140" y="1745"/>
                  </a:lnTo>
                  <a:lnTo>
                    <a:pt x="7154" y="1722"/>
                  </a:lnTo>
                  <a:lnTo>
                    <a:pt x="7159" y="1696"/>
                  </a:lnTo>
                  <a:lnTo>
                    <a:pt x="7164" y="1663"/>
                  </a:lnTo>
                  <a:lnTo>
                    <a:pt x="7184" y="1622"/>
                  </a:lnTo>
                  <a:lnTo>
                    <a:pt x="7189" y="1600"/>
                  </a:lnTo>
                  <a:lnTo>
                    <a:pt x="7209" y="1585"/>
                  </a:lnTo>
                  <a:lnTo>
                    <a:pt x="7234" y="1578"/>
                  </a:lnTo>
                  <a:lnTo>
                    <a:pt x="7241" y="1561"/>
                  </a:lnTo>
                  <a:lnTo>
                    <a:pt x="7243" y="1545"/>
                  </a:lnTo>
                  <a:lnTo>
                    <a:pt x="7249" y="1533"/>
                  </a:lnTo>
                  <a:lnTo>
                    <a:pt x="7257" y="1520"/>
                  </a:lnTo>
                  <a:lnTo>
                    <a:pt x="7269" y="1520"/>
                  </a:lnTo>
                  <a:lnTo>
                    <a:pt x="7276" y="1527"/>
                  </a:lnTo>
                  <a:lnTo>
                    <a:pt x="7282" y="1546"/>
                  </a:lnTo>
                  <a:lnTo>
                    <a:pt x="7291" y="1560"/>
                  </a:lnTo>
                  <a:lnTo>
                    <a:pt x="7303" y="1567"/>
                  </a:lnTo>
                  <a:lnTo>
                    <a:pt x="7318" y="1572"/>
                  </a:lnTo>
                  <a:lnTo>
                    <a:pt x="7330" y="1552"/>
                  </a:lnTo>
                  <a:lnTo>
                    <a:pt x="7333" y="1536"/>
                  </a:lnTo>
                  <a:lnTo>
                    <a:pt x="7334" y="1518"/>
                  </a:lnTo>
                  <a:lnTo>
                    <a:pt x="7338" y="1503"/>
                  </a:lnTo>
                  <a:lnTo>
                    <a:pt x="7334" y="1491"/>
                  </a:lnTo>
                  <a:lnTo>
                    <a:pt x="7331" y="1482"/>
                  </a:lnTo>
                  <a:lnTo>
                    <a:pt x="7325" y="1471"/>
                  </a:lnTo>
                  <a:lnTo>
                    <a:pt x="7317" y="1465"/>
                  </a:lnTo>
                  <a:lnTo>
                    <a:pt x="7317" y="1456"/>
                  </a:lnTo>
                  <a:lnTo>
                    <a:pt x="7324" y="1452"/>
                  </a:lnTo>
                  <a:lnTo>
                    <a:pt x="7339" y="1446"/>
                  </a:lnTo>
                  <a:lnTo>
                    <a:pt x="7345" y="1436"/>
                  </a:lnTo>
                  <a:lnTo>
                    <a:pt x="7345" y="1420"/>
                  </a:lnTo>
                  <a:lnTo>
                    <a:pt x="7343" y="1403"/>
                  </a:lnTo>
                  <a:lnTo>
                    <a:pt x="7345" y="1381"/>
                  </a:lnTo>
                  <a:lnTo>
                    <a:pt x="7357" y="1371"/>
                  </a:lnTo>
                  <a:lnTo>
                    <a:pt x="7374" y="1373"/>
                  </a:lnTo>
                  <a:lnTo>
                    <a:pt x="7381" y="1399"/>
                  </a:lnTo>
                  <a:lnTo>
                    <a:pt x="7392" y="1418"/>
                  </a:lnTo>
                  <a:lnTo>
                    <a:pt x="7403" y="1436"/>
                  </a:lnTo>
                  <a:lnTo>
                    <a:pt x="7408" y="1463"/>
                  </a:lnTo>
                  <a:lnTo>
                    <a:pt x="7414" y="1474"/>
                  </a:lnTo>
                  <a:lnTo>
                    <a:pt x="7427" y="1477"/>
                  </a:lnTo>
                  <a:lnTo>
                    <a:pt x="7448" y="1481"/>
                  </a:lnTo>
                  <a:lnTo>
                    <a:pt x="7465" y="1474"/>
                  </a:lnTo>
                  <a:lnTo>
                    <a:pt x="7489" y="1469"/>
                  </a:lnTo>
                  <a:lnTo>
                    <a:pt x="7509" y="1460"/>
                  </a:lnTo>
                  <a:lnTo>
                    <a:pt x="7523" y="1458"/>
                  </a:lnTo>
                  <a:lnTo>
                    <a:pt x="7532" y="1463"/>
                  </a:lnTo>
                  <a:lnTo>
                    <a:pt x="7530" y="1475"/>
                  </a:lnTo>
                  <a:lnTo>
                    <a:pt x="7518" y="1484"/>
                  </a:lnTo>
                  <a:lnTo>
                    <a:pt x="7503" y="1501"/>
                  </a:lnTo>
                  <a:lnTo>
                    <a:pt x="7491" y="1513"/>
                  </a:lnTo>
                  <a:lnTo>
                    <a:pt x="7476" y="1519"/>
                  </a:lnTo>
                  <a:lnTo>
                    <a:pt x="7459" y="1519"/>
                  </a:lnTo>
                  <a:lnTo>
                    <a:pt x="7448" y="1525"/>
                  </a:lnTo>
                  <a:lnTo>
                    <a:pt x="7432" y="1543"/>
                  </a:lnTo>
                  <a:lnTo>
                    <a:pt x="7413" y="1551"/>
                  </a:lnTo>
                  <a:lnTo>
                    <a:pt x="7395" y="1568"/>
                  </a:lnTo>
                  <a:lnTo>
                    <a:pt x="7384" y="1590"/>
                  </a:lnTo>
                  <a:lnTo>
                    <a:pt x="7366" y="1600"/>
                  </a:lnTo>
                  <a:lnTo>
                    <a:pt x="7347" y="1608"/>
                  </a:lnTo>
                  <a:lnTo>
                    <a:pt x="7333" y="1628"/>
                  </a:lnTo>
                  <a:lnTo>
                    <a:pt x="7329" y="1650"/>
                  </a:lnTo>
                  <a:lnTo>
                    <a:pt x="7330" y="1674"/>
                  </a:lnTo>
                  <a:lnTo>
                    <a:pt x="7326" y="1687"/>
                  </a:lnTo>
                  <a:lnTo>
                    <a:pt x="7312" y="1695"/>
                  </a:lnTo>
                  <a:lnTo>
                    <a:pt x="7296" y="1707"/>
                  </a:lnTo>
                  <a:lnTo>
                    <a:pt x="7286" y="1721"/>
                  </a:lnTo>
                  <a:lnTo>
                    <a:pt x="7282" y="1736"/>
                  </a:lnTo>
                  <a:lnTo>
                    <a:pt x="7288" y="1773"/>
                  </a:lnTo>
                  <a:lnTo>
                    <a:pt x="7284" y="1802"/>
                  </a:lnTo>
                  <a:lnTo>
                    <a:pt x="7284" y="1837"/>
                  </a:lnTo>
                  <a:lnTo>
                    <a:pt x="7286" y="1856"/>
                  </a:lnTo>
                  <a:lnTo>
                    <a:pt x="7295" y="1866"/>
                  </a:lnTo>
                  <a:lnTo>
                    <a:pt x="7347" y="1888"/>
                  </a:lnTo>
                  <a:lnTo>
                    <a:pt x="7407" y="1899"/>
                  </a:lnTo>
                  <a:lnTo>
                    <a:pt x="7448" y="1906"/>
                  </a:lnTo>
                  <a:lnTo>
                    <a:pt x="7465" y="1911"/>
                  </a:lnTo>
                  <a:lnTo>
                    <a:pt x="7476" y="1909"/>
                  </a:lnTo>
                  <a:lnTo>
                    <a:pt x="7489" y="1896"/>
                  </a:lnTo>
                  <a:lnTo>
                    <a:pt x="7499" y="1884"/>
                  </a:lnTo>
                  <a:lnTo>
                    <a:pt x="7517" y="1893"/>
                  </a:lnTo>
                  <a:lnTo>
                    <a:pt x="7518" y="1906"/>
                  </a:lnTo>
                  <a:lnTo>
                    <a:pt x="7528" y="1912"/>
                  </a:lnTo>
                  <a:lnTo>
                    <a:pt x="7551" y="1910"/>
                  </a:lnTo>
                  <a:lnTo>
                    <a:pt x="7577" y="1915"/>
                  </a:lnTo>
                  <a:lnTo>
                    <a:pt x="7610" y="1925"/>
                  </a:lnTo>
                  <a:lnTo>
                    <a:pt x="7631" y="1941"/>
                  </a:lnTo>
                  <a:lnTo>
                    <a:pt x="7654" y="1958"/>
                  </a:lnTo>
                  <a:lnTo>
                    <a:pt x="7667" y="1978"/>
                  </a:lnTo>
                  <a:lnTo>
                    <a:pt x="7690" y="2008"/>
                  </a:lnTo>
                  <a:lnTo>
                    <a:pt x="7698" y="2030"/>
                  </a:lnTo>
                  <a:lnTo>
                    <a:pt x="7702" y="2047"/>
                  </a:lnTo>
                  <a:lnTo>
                    <a:pt x="7708" y="2061"/>
                  </a:lnTo>
                  <a:lnTo>
                    <a:pt x="7712" y="2075"/>
                  </a:lnTo>
                  <a:lnTo>
                    <a:pt x="7700" y="2082"/>
                  </a:lnTo>
                  <a:lnTo>
                    <a:pt x="7684" y="2088"/>
                  </a:lnTo>
                  <a:lnTo>
                    <a:pt x="7675" y="2100"/>
                  </a:lnTo>
                  <a:lnTo>
                    <a:pt x="7680" y="2110"/>
                  </a:lnTo>
                  <a:lnTo>
                    <a:pt x="7694" y="2116"/>
                  </a:lnTo>
                  <a:lnTo>
                    <a:pt x="7725" y="2113"/>
                  </a:lnTo>
                  <a:lnTo>
                    <a:pt x="7759" y="2112"/>
                  </a:lnTo>
                  <a:lnTo>
                    <a:pt x="7783" y="2117"/>
                  </a:lnTo>
                  <a:lnTo>
                    <a:pt x="7795" y="2123"/>
                  </a:lnTo>
                  <a:lnTo>
                    <a:pt x="7800" y="2135"/>
                  </a:lnTo>
                  <a:lnTo>
                    <a:pt x="7796" y="2154"/>
                  </a:lnTo>
                  <a:lnTo>
                    <a:pt x="7778" y="2171"/>
                  </a:lnTo>
                  <a:lnTo>
                    <a:pt x="7749" y="2173"/>
                  </a:lnTo>
                  <a:lnTo>
                    <a:pt x="7713" y="2172"/>
                  </a:lnTo>
                  <a:lnTo>
                    <a:pt x="7676" y="2174"/>
                  </a:lnTo>
                  <a:lnTo>
                    <a:pt x="7683" y="2195"/>
                  </a:lnTo>
                  <a:lnTo>
                    <a:pt x="7699" y="2205"/>
                  </a:lnTo>
                  <a:lnTo>
                    <a:pt x="7721" y="2214"/>
                  </a:lnTo>
                  <a:lnTo>
                    <a:pt x="7730" y="2226"/>
                  </a:lnTo>
                  <a:lnTo>
                    <a:pt x="7742" y="2244"/>
                  </a:lnTo>
                  <a:lnTo>
                    <a:pt x="7744" y="2270"/>
                  </a:lnTo>
                  <a:lnTo>
                    <a:pt x="7734" y="2321"/>
                  </a:lnTo>
                  <a:lnTo>
                    <a:pt x="7700" y="2388"/>
                  </a:lnTo>
                  <a:lnTo>
                    <a:pt x="7656" y="2429"/>
                  </a:lnTo>
                  <a:lnTo>
                    <a:pt x="7609" y="2472"/>
                  </a:lnTo>
                  <a:lnTo>
                    <a:pt x="7588" y="2496"/>
                  </a:lnTo>
                  <a:lnTo>
                    <a:pt x="7579" y="2522"/>
                  </a:lnTo>
                  <a:lnTo>
                    <a:pt x="7579" y="2551"/>
                  </a:lnTo>
                  <a:lnTo>
                    <a:pt x="7571" y="2573"/>
                  </a:lnTo>
                  <a:lnTo>
                    <a:pt x="7540" y="2597"/>
                  </a:lnTo>
                  <a:lnTo>
                    <a:pt x="7524" y="2621"/>
                  </a:lnTo>
                  <a:lnTo>
                    <a:pt x="7513" y="2653"/>
                  </a:lnTo>
                  <a:lnTo>
                    <a:pt x="7499" y="2690"/>
                  </a:lnTo>
                  <a:lnTo>
                    <a:pt x="7495" y="2706"/>
                  </a:lnTo>
                  <a:lnTo>
                    <a:pt x="7481" y="2751"/>
                  </a:lnTo>
                  <a:lnTo>
                    <a:pt x="7483" y="2781"/>
                  </a:lnTo>
                  <a:lnTo>
                    <a:pt x="7493" y="2847"/>
                  </a:lnTo>
                  <a:lnTo>
                    <a:pt x="7499" y="2887"/>
                  </a:lnTo>
                  <a:lnTo>
                    <a:pt x="7503" y="2914"/>
                  </a:lnTo>
                  <a:lnTo>
                    <a:pt x="7512" y="2925"/>
                  </a:lnTo>
                  <a:lnTo>
                    <a:pt x="7534" y="2930"/>
                  </a:lnTo>
                  <a:lnTo>
                    <a:pt x="7557" y="2930"/>
                  </a:lnTo>
                  <a:lnTo>
                    <a:pt x="7587" y="2926"/>
                  </a:lnTo>
                  <a:lnTo>
                    <a:pt x="7619" y="2920"/>
                  </a:lnTo>
                  <a:lnTo>
                    <a:pt x="7643" y="2910"/>
                  </a:lnTo>
                  <a:lnTo>
                    <a:pt x="7655" y="2902"/>
                  </a:lnTo>
                  <a:lnTo>
                    <a:pt x="7664" y="2885"/>
                  </a:lnTo>
                  <a:lnTo>
                    <a:pt x="7672" y="2869"/>
                  </a:lnTo>
                  <a:lnTo>
                    <a:pt x="7684" y="2861"/>
                  </a:lnTo>
                  <a:lnTo>
                    <a:pt x="7700" y="2869"/>
                  </a:lnTo>
                  <a:lnTo>
                    <a:pt x="7716" y="2872"/>
                  </a:lnTo>
                  <a:lnTo>
                    <a:pt x="7732" y="2859"/>
                  </a:lnTo>
                  <a:lnTo>
                    <a:pt x="7740" y="2840"/>
                  </a:lnTo>
                  <a:lnTo>
                    <a:pt x="7759" y="2821"/>
                  </a:lnTo>
                  <a:lnTo>
                    <a:pt x="7773" y="2809"/>
                  </a:lnTo>
                  <a:lnTo>
                    <a:pt x="7781" y="2788"/>
                  </a:lnTo>
                  <a:lnTo>
                    <a:pt x="7791" y="2771"/>
                  </a:lnTo>
                  <a:lnTo>
                    <a:pt x="7802" y="2769"/>
                  </a:lnTo>
                  <a:lnTo>
                    <a:pt x="7810" y="2775"/>
                  </a:lnTo>
                  <a:lnTo>
                    <a:pt x="7819" y="2782"/>
                  </a:lnTo>
                  <a:lnTo>
                    <a:pt x="7827" y="2781"/>
                  </a:lnTo>
                  <a:lnTo>
                    <a:pt x="7840" y="2785"/>
                  </a:lnTo>
                  <a:lnTo>
                    <a:pt x="7844" y="2797"/>
                  </a:lnTo>
                  <a:lnTo>
                    <a:pt x="7836" y="2814"/>
                  </a:lnTo>
                  <a:lnTo>
                    <a:pt x="7815" y="2844"/>
                  </a:lnTo>
                  <a:lnTo>
                    <a:pt x="7808" y="2868"/>
                  </a:lnTo>
                  <a:lnTo>
                    <a:pt x="7801" y="2941"/>
                  </a:lnTo>
                  <a:lnTo>
                    <a:pt x="7801" y="2985"/>
                  </a:lnTo>
                  <a:lnTo>
                    <a:pt x="7805" y="3011"/>
                  </a:lnTo>
                  <a:lnTo>
                    <a:pt x="7816" y="3024"/>
                  </a:lnTo>
                  <a:lnTo>
                    <a:pt x="7836" y="3029"/>
                  </a:lnTo>
                  <a:lnTo>
                    <a:pt x="7859" y="3029"/>
                  </a:lnTo>
                  <a:lnTo>
                    <a:pt x="7872" y="3033"/>
                  </a:lnTo>
                  <a:lnTo>
                    <a:pt x="7878" y="3044"/>
                  </a:lnTo>
                  <a:lnTo>
                    <a:pt x="7878" y="3073"/>
                  </a:lnTo>
                  <a:lnTo>
                    <a:pt x="7871" y="3106"/>
                  </a:lnTo>
                  <a:lnTo>
                    <a:pt x="7860" y="3114"/>
                  </a:lnTo>
                  <a:lnTo>
                    <a:pt x="7828" y="3129"/>
                  </a:lnTo>
                  <a:lnTo>
                    <a:pt x="7790" y="3140"/>
                  </a:lnTo>
                  <a:lnTo>
                    <a:pt x="7771" y="3153"/>
                  </a:lnTo>
                  <a:lnTo>
                    <a:pt x="7761" y="3166"/>
                  </a:lnTo>
                  <a:lnTo>
                    <a:pt x="7763" y="3181"/>
                  </a:lnTo>
                  <a:lnTo>
                    <a:pt x="7775" y="3196"/>
                  </a:lnTo>
                  <a:lnTo>
                    <a:pt x="7805" y="3207"/>
                  </a:lnTo>
                  <a:lnTo>
                    <a:pt x="7832" y="3211"/>
                  </a:lnTo>
                  <a:lnTo>
                    <a:pt x="7855" y="3217"/>
                  </a:lnTo>
                  <a:lnTo>
                    <a:pt x="7876" y="3216"/>
                  </a:lnTo>
                  <a:lnTo>
                    <a:pt x="7906" y="3214"/>
                  </a:lnTo>
                  <a:lnTo>
                    <a:pt x="7926" y="3210"/>
                  </a:lnTo>
                  <a:lnTo>
                    <a:pt x="7946" y="3207"/>
                  </a:lnTo>
                  <a:lnTo>
                    <a:pt x="7962" y="3199"/>
                  </a:lnTo>
                  <a:lnTo>
                    <a:pt x="7978" y="3179"/>
                  </a:lnTo>
                  <a:lnTo>
                    <a:pt x="7978" y="3156"/>
                  </a:lnTo>
                  <a:lnTo>
                    <a:pt x="7984" y="3132"/>
                  </a:lnTo>
                  <a:lnTo>
                    <a:pt x="8002" y="3117"/>
                  </a:lnTo>
                  <a:lnTo>
                    <a:pt x="8032" y="3098"/>
                  </a:lnTo>
                  <a:lnTo>
                    <a:pt x="8058" y="3070"/>
                  </a:lnTo>
                  <a:lnTo>
                    <a:pt x="8074" y="3053"/>
                  </a:lnTo>
                  <a:lnTo>
                    <a:pt x="8077" y="3033"/>
                  </a:lnTo>
                  <a:lnTo>
                    <a:pt x="8068" y="3013"/>
                  </a:lnTo>
                  <a:lnTo>
                    <a:pt x="8056" y="2995"/>
                  </a:lnTo>
                  <a:lnTo>
                    <a:pt x="8052" y="2974"/>
                  </a:lnTo>
                  <a:lnTo>
                    <a:pt x="8058" y="2954"/>
                  </a:lnTo>
                  <a:lnTo>
                    <a:pt x="8068" y="2950"/>
                  </a:lnTo>
                  <a:lnTo>
                    <a:pt x="8086" y="2956"/>
                  </a:lnTo>
                  <a:lnTo>
                    <a:pt x="8097" y="2959"/>
                  </a:lnTo>
                  <a:lnTo>
                    <a:pt x="8108" y="2948"/>
                  </a:lnTo>
                  <a:lnTo>
                    <a:pt x="8109" y="2927"/>
                  </a:lnTo>
                  <a:lnTo>
                    <a:pt x="8115" y="2904"/>
                  </a:lnTo>
                  <a:lnTo>
                    <a:pt x="8125" y="2902"/>
                  </a:lnTo>
                  <a:lnTo>
                    <a:pt x="8132" y="2908"/>
                  </a:lnTo>
                  <a:lnTo>
                    <a:pt x="8138" y="2920"/>
                  </a:lnTo>
                  <a:lnTo>
                    <a:pt x="8140" y="2940"/>
                  </a:lnTo>
                  <a:lnTo>
                    <a:pt x="8149" y="2945"/>
                  </a:lnTo>
                  <a:lnTo>
                    <a:pt x="8165" y="2941"/>
                  </a:lnTo>
                  <a:lnTo>
                    <a:pt x="8171" y="2920"/>
                  </a:lnTo>
                  <a:lnTo>
                    <a:pt x="8178" y="2892"/>
                  </a:lnTo>
                  <a:lnTo>
                    <a:pt x="8188" y="2873"/>
                  </a:lnTo>
                  <a:lnTo>
                    <a:pt x="8210" y="2842"/>
                  </a:lnTo>
                  <a:lnTo>
                    <a:pt x="8213" y="2818"/>
                  </a:lnTo>
                  <a:lnTo>
                    <a:pt x="8226" y="2813"/>
                  </a:lnTo>
                  <a:lnTo>
                    <a:pt x="8238" y="2814"/>
                  </a:lnTo>
                  <a:lnTo>
                    <a:pt x="8249" y="2799"/>
                  </a:lnTo>
                  <a:lnTo>
                    <a:pt x="8269" y="2774"/>
                  </a:lnTo>
                  <a:lnTo>
                    <a:pt x="8283" y="2747"/>
                  </a:lnTo>
                  <a:lnTo>
                    <a:pt x="8302" y="2720"/>
                  </a:lnTo>
                  <a:lnTo>
                    <a:pt x="8312" y="2694"/>
                  </a:lnTo>
                  <a:lnTo>
                    <a:pt x="8322" y="2672"/>
                  </a:lnTo>
                  <a:lnTo>
                    <a:pt x="8335" y="2664"/>
                  </a:lnTo>
                  <a:lnTo>
                    <a:pt x="8344" y="2668"/>
                  </a:lnTo>
                  <a:lnTo>
                    <a:pt x="8352" y="2673"/>
                  </a:lnTo>
                  <a:lnTo>
                    <a:pt x="8361" y="2669"/>
                  </a:lnTo>
                  <a:lnTo>
                    <a:pt x="8375" y="2660"/>
                  </a:lnTo>
                  <a:lnTo>
                    <a:pt x="8383" y="2664"/>
                  </a:lnTo>
                  <a:lnTo>
                    <a:pt x="8389" y="2672"/>
                  </a:lnTo>
                  <a:lnTo>
                    <a:pt x="8389" y="2684"/>
                  </a:lnTo>
                  <a:lnTo>
                    <a:pt x="8381" y="2701"/>
                  </a:lnTo>
                  <a:lnTo>
                    <a:pt x="8367" y="2714"/>
                  </a:lnTo>
                  <a:lnTo>
                    <a:pt x="8365" y="2728"/>
                  </a:lnTo>
                  <a:lnTo>
                    <a:pt x="8369" y="2736"/>
                  </a:lnTo>
                  <a:lnTo>
                    <a:pt x="8378" y="2744"/>
                  </a:lnTo>
                  <a:lnTo>
                    <a:pt x="8382" y="2753"/>
                  </a:lnTo>
                  <a:lnTo>
                    <a:pt x="8369" y="2769"/>
                  </a:lnTo>
                  <a:lnTo>
                    <a:pt x="8346" y="2777"/>
                  </a:lnTo>
                  <a:lnTo>
                    <a:pt x="8327" y="2791"/>
                  </a:lnTo>
                  <a:lnTo>
                    <a:pt x="8315" y="2812"/>
                  </a:lnTo>
                  <a:lnTo>
                    <a:pt x="8307" y="2836"/>
                  </a:lnTo>
                  <a:lnTo>
                    <a:pt x="8294" y="2861"/>
                  </a:lnTo>
                  <a:lnTo>
                    <a:pt x="8298" y="2874"/>
                  </a:lnTo>
                  <a:lnTo>
                    <a:pt x="8294" y="2886"/>
                  </a:lnTo>
                  <a:lnTo>
                    <a:pt x="8280" y="2900"/>
                  </a:lnTo>
                  <a:lnTo>
                    <a:pt x="8247" y="2910"/>
                  </a:lnTo>
                  <a:lnTo>
                    <a:pt x="8228" y="2928"/>
                  </a:lnTo>
                  <a:lnTo>
                    <a:pt x="8210" y="2952"/>
                  </a:lnTo>
                  <a:lnTo>
                    <a:pt x="8198" y="2986"/>
                  </a:lnTo>
                  <a:lnTo>
                    <a:pt x="8202" y="3012"/>
                  </a:lnTo>
                  <a:lnTo>
                    <a:pt x="8209" y="3056"/>
                  </a:lnTo>
                  <a:lnTo>
                    <a:pt x="8227" y="3056"/>
                  </a:lnTo>
                  <a:lnTo>
                    <a:pt x="8246" y="3051"/>
                  </a:lnTo>
                  <a:lnTo>
                    <a:pt x="8271" y="3047"/>
                  </a:lnTo>
                  <a:lnTo>
                    <a:pt x="8288" y="3056"/>
                  </a:lnTo>
                  <a:lnTo>
                    <a:pt x="8295" y="3069"/>
                  </a:lnTo>
                  <a:lnTo>
                    <a:pt x="8293" y="3092"/>
                  </a:lnTo>
                  <a:lnTo>
                    <a:pt x="8277" y="3117"/>
                  </a:lnTo>
                  <a:lnTo>
                    <a:pt x="8265" y="3147"/>
                  </a:lnTo>
                  <a:lnTo>
                    <a:pt x="8248" y="3168"/>
                  </a:lnTo>
                  <a:lnTo>
                    <a:pt x="8242" y="3194"/>
                  </a:lnTo>
                  <a:lnTo>
                    <a:pt x="8242" y="3219"/>
                  </a:lnTo>
                  <a:lnTo>
                    <a:pt x="8251" y="3239"/>
                  </a:lnTo>
                  <a:lnTo>
                    <a:pt x="8263" y="3256"/>
                  </a:lnTo>
                  <a:lnTo>
                    <a:pt x="8280" y="3278"/>
                  </a:lnTo>
                  <a:lnTo>
                    <a:pt x="8293" y="3296"/>
                  </a:lnTo>
                  <a:lnTo>
                    <a:pt x="8306" y="3316"/>
                  </a:lnTo>
                  <a:lnTo>
                    <a:pt x="8314" y="3335"/>
                  </a:lnTo>
                  <a:lnTo>
                    <a:pt x="8326" y="3351"/>
                  </a:lnTo>
                  <a:lnTo>
                    <a:pt x="8358" y="3363"/>
                  </a:lnTo>
                  <a:lnTo>
                    <a:pt x="8394" y="3379"/>
                  </a:lnTo>
                  <a:lnTo>
                    <a:pt x="8410" y="3379"/>
                  </a:lnTo>
                  <a:lnTo>
                    <a:pt x="8421" y="3379"/>
                  </a:lnTo>
                  <a:lnTo>
                    <a:pt x="8425" y="3370"/>
                  </a:lnTo>
                  <a:lnTo>
                    <a:pt x="8421" y="3346"/>
                  </a:lnTo>
                  <a:lnTo>
                    <a:pt x="8420" y="3315"/>
                  </a:lnTo>
                  <a:lnTo>
                    <a:pt x="8420" y="3294"/>
                  </a:lnTo>
                  <a:lnTo>
                    <a:pt x="8433" y="3287"/>
                  </a:lnTo>
                  <a:lnTo>
                    <a:pt x="8443" y="3290"/>
                  </a:lnTo>
                  <a:lnTo>
                    <a:pt x="8452" y="3311"/>
                  </a:lnTo>
                  <a:lnTo>
                    <a:pt x="8460" y="3335"/>
                  </a:lnTo>
                  <a:lnTo>
                    <a:pt x="8473" y="3354"/>
                  </a:lnTo>
                  <a:lnTo>
                    <a:pt x="8486" y="3367"/>
                  </a:lnTo>
                  <a:lnTo>
                    <a:pt x="8502" y="3371"/>
                  </a:lnTo>
                  <a:lnTo>
                    <a:pt x="8522" y="3362"/>
                  </a:lnTo>
                  <a:lnTo>
                    <a:pt x="8537" y="3365"/>
                  </a:lnTo>
                  <a:lnTo>
                    <a:pt x="8543" y="3384"/>
                  </a:lnTo>
                  <a:lnTo>
                    <a:pt x="8539" y="3405"/>
                  </a:lnTo>
                  <a:lnTo>
                    <a:pt x="8543" y="3420"/>
                  </a:lnTo>
                  <a:lnTo>
                    <a:pt x="8554" y="3427"/>
                  </a:lnTo>
                  <a:lnTo>
                    <a:pt x="8567" y="3432"/>
                  </a:lnTo>
                  <a:lnTo>
                    <a:pt x="8585" y="3426"/>
                  </a:lnTo>
                  <a:lnTo>
                    <a:pt x="8628" y="3413"/>
                  </a:lnTo>
                  <a:lnTo>
                    <a:pt x="8646" y="3417"/>
                  </a:lnTo>
                  <a:lnTo>
                    <a:pt x="8655" y="3424"/>
                  </a:lnTo>
                  <a:lnTo>
                    <a:pt x="8655" y="3447"/>
                  </a:lnTo>
                  <a:lnTo>
                    <a:pt x="8638" y="3467"/>
                  </a:lnTo>
                  <a:lnTo>
                    <a:pt x="8616" y="3473"/>
                  </a:lnTo>
                  <a:lnTo>
                    <a:pt x="8581" y="3475"/>
                  </a:lnTo>
                  <a:lnTo>
                    <a:pt x="8549" y="3478"/>
                  </a:lnTo>
                  <a:lnTo>
                    <a:pt x="8520" y="3494"/>
                  </a:lnTo>
                  <a:lnTo>
                    <a:pt x="8492" y="3518"/>
                  </a:lnTo>
                  <a:lnTo>
                    <a:pt x="8478" y="3544"/>
                  </a:lnTo>
                  <a:lnTo>
                    <a:pt x="8478" y="3567"/>
                  </a:lnTo>
                  <a:lnTo>
                    <a:pt x="8486" y="3584"/>
                  </a:lnTo>
                  <a:lnTo>
                    <a:pt x="8504" y="3595"/>
                  </a:lnTo>
                  <a:lnTo>
                    <a:pt x="8527" y="3607"/>
                  </a:lnTo>
                  <a:lnTo>
                    <a:pt x="8545" y="3617"/>
                  </a:lnTo>
                  <a:lnTo>
                    <a:pt x="8559" y="3629"/>
                  </a:lnTo>
                  <a:lnTo>
                    <a:pt x="8564" y="3645"/>
                  </a:lnTo>
                  <a:lnTo>
                    <a:pt x="8564" y="3659"/>
                  </a:lnTo>
                  <a:lnTo>
                    <a:pt x="8547" y="3662"/>
                  </a:lnTo>
                  <a:lnTo>
                    <a:pt x="8523" y="3667"/>
                  </a:lnTo>
                  <a:lnTo>
                    <a:pt x="8503" y="3681"/>
                  </a:lnTo>
                  <a:lnTo>
                    <a:pt x="8493" y="3698"/>
                  </a:lnTo>
                  <a:lnTo>
                    <a:pt x="8495" y="3721"/>
                  </a:lnTo>
                  <a:lnTo>
                    <a:pt x="8501" y="3744"/>
                  </a:lnTo>
                  <a:lnTo>
                    <a:pt x="8515" y="3767"/>
                  </a:lnTo>
                  <a:lnTo>
                    <a:pt x="8523" y="3794"/>
                  </a:lnTo>
                  <a:lnTo>
                    <a:pt x="8531" y="3833"/>
                  </a:lnTo>
                  <a:lnTo>
                    <a:pt x="8536" y="3894"/>
                  </a:lnTo>
                  <a:lnTo>
                    <a:pt x="8537" y="3953"/>
                  </a:lnTo>
                  <a:lnTo>
                    <a:pt x="8552" y="4000"/>
                  </a:lnTo>
                  <a:lnTo>
                    <a:pt x="8566" y="4024"/>
                  </a:lnTo>
                  <a:lnTo>
                    <a:pt x="8582" y="4029"/>
                  </a:lnTo>
                  <a:lnTo>
                    <a:pt x="8600" y="4025"/>
                  </a:lnTo>
                  <a:lnTo>
                    <a:pt x="8615" y="4014"/>
                  </a:lnTo>
                  <a:lnTo>
                    <a:pt x="8624" y="3995"/>
                  </a:lnTo>
                  <a:lnTo>
                    <a:pt x="8636" y="3973"/>
                  </a:lnTo>
                  <a:lnTo>
                    <a:pt x="8644" y="3952"/>
                  </a:lnTo>
                  <a:lnTo>
                    <a:pt x="8651" y="3926"/>
                  </a:lnTo>
                  <a:lnTo>
                    <a:pt x="8659" y="3911"/>
                  </a:lnTo>
                  <a:lnTo>
                    <a:pt x="8679" y="3898"/>
                  </a:lnTo>
                  <a:lnTo>
                    <a:pt x="8694" y="3877"/>
                  </a:lnTo>
                  <a:lnTo>
                    <a:pt x="8694" y="3860"/>
                  </a:lnTo>
                  <a:lnTo>
                    <a:pt x="8708" y="3843"/>
                  </a:lnTo>
                  <a:lnTo>
                    <a:pt x="8719" y="3842"/>
                  </a:lnTo>
                  <a:lnTo>
                    <a:pt x="8726" y="3849"/>
                  </a:lnTo>
                  <a:lnTo>
                    <a:pt x="8737" y="3877"/>
                  </a:lnTo>
                  <a:lnTo>
                    <a:pt x="8747" y="3898"/>
                  </a:lnTo>
                  <a:lnTo>
                    <a:pt x="8764" y="3912"/>
                  </a:lnTo>
                  <a:lnTo>
                    <a:pt x="8783" y="3917"/>
                  </a:lnTo>
                  <a:lnTo>
                    <a:pt x="8809" y="3911"/>
                  </a:lnTo>
                  <a:lnTo>
                    <a:pt x="8831" y="3899"/>
                  </a:lnTo>
                  <a:lnTo>
                    <a:pt x="8843" y="3876"/>
                  </a:lnTo>
                  <a:lnTo>
                    <a:pt x="8860" y="3865"/>
                  </a:lnTo>
                  <a:lnTo>
                    <a:pt x="8873" y="3864"/>
                  </a:lnTo>
                  <a:lnTo>
                    <a:pt x="8880" y="3869"/>
                  </a:lnTo>
                  <a:lnTo>
                    <a:pt x="8890" y="3892"/>
                  </a:lnTo>
                  <a:lnTo>
                    <a:pt x="8900" y="3912"/>
                  </a:lnTo>
                  <a:lnTo>
                    <a:pt x="8920" y="3919"/>
                  </a:lnTo>
                  <a:lnTo>
                    <a:pt x="8940" y="3917"/>
                  </a:lnTo>
                  <a:lnTo>
                    <a:pt x="8966" y="3901"/>
                  </a:lnTo>
                  <a:lnTo>
                    <a:pt x="8994" y="3895"/>
                  </a:lnTo>
                  <a:lnTo>
                    <a:pt x="9017" y="3889"/>
                  </a:lnTo>
                  <a:lnTo>
                    <a:pt x="9040" y="3890"/>
                  </a:lnTo>
                  <a:lnTo>
                    <a:pt x="9060" y="3907"/>
                  </a:lnTo>
                  <a:lnTo>
                    <a:pt x="9093" y="3923"/>
                  </a:lnTo>
                  <a:lnTo>
                    <a:pt x="9122" y="3944"/>
                  </a:lnTo>
                  <a:lnTo>
                    <a:pt x="9136" y="3962"/>
                  </a:lnTo>
                  <a:lnTo>
                    <a:pt x="9151" y="3985"/>
                  </a:lnTo>
                  <a:lnTo>
                    <a:pt x="9156" y="4007"/>
                  </a:lnTo>
                  <a:lnTo>
                    <a:pt x="9162" y="4024"/>
                  </a:lnTo>
                  <a:lnTo>
                    <a:pt x="9151" y="4048"/>
                  </a:lnTo>
                  <a:lnTo>
                    <a:pt x="9141" y="4068"/>
                  </a:lnTo>
                  <a:lnTo>
                    <a:pt x="9143" y="4079"/>
                  </a:lnTo>
                  <a:lnTo>
                    <a:pt x="9156" y="4089"/>
                  </a:lnTo>
                  <a:lnTo>
                    <a:pt x="9174" y="4089"/>
                  </a:lnTo>
                  <a:lnTo>
                    <a:pt x="9196" y="4075"/>
                  </a:lnTo>
                  <a:lnTo>
                    <a:pt x="9214" y="4054"/>
                  </a:lnTo>
                  <a:lnTo>
                    <a:pt x="9227" y="4035"/>
                  </a:lnTo>
                  <a:lnTo>
                    <a:pt x="9227" y="4015"/>
                  </a:lnTo>
                  <a:lnTo>
                    <a:pt x="9222" y="3994"/>
                  </a:lnTo>
                  <a:lnTo>
                    <a:pt x="9215" y="3976"/>
                  </a:lnTo>
                  <a:lnTo>
                    <a:pt x="9202" y="3942"/>
                  </a:lnTo>
                  <a:lnTo>
                    <a:pt x="9194" y="3897"/>
                  </a:lnTo>
                  <a:lnTo>
                    <a:pt x="9191" y="3867"/>
                  </a:lnTo>
                  <a:lnTo>
                    <a:pt x="9192" y="3861"/>
                  </a:lnTo>
                  <a:lnTo>
                    <a:pt x="9197" y="3837"/>
                  </a:lnTo>
                  <a:lnTo>
                    <a:pt x="9205" y="3807"/>
                  </a:lnTo>
                  <a:lnTo>
                    <a:pt x="9215" y="3776"/>
                  </a:lnTo>
                  <a:lnTo>
                    <a:pt x="9221" y="3743"/>
                  </a:lnTo>
                  <a:lnTo>
                    <a:pt x="9215" y="3734"/>
                  </a:lnTo>
                  <a:lnTo>
                    <a:pt x="9205" y="3724"/>
                  </a:lnTo>
                  <a:lnTo>
                    <a:pt x="9196" y="3715"/>
                  </a:lnTo>
                  <a:lnTo>
                    <a:pt x="9177" y="3702"/>
                  </a:lnTo>
                  <a:lnTo>
                    <a:pt x="9167" y="3691"/>
                  </a:lnTo>
                  <a:lnTo>
                    <a:pt x="9169" y="3680"/>
                  </a:lnTo>
                  <a:lnTo>
                    <a:pt x="9184" y="3682"/>
                  </a:lnTo>
                  <a:lnTo>
                    <a:pt x="9205" y="3689"/>
                  </a:lnTo>
                  <a:lnTo>
                    <a:pt x="9226" y="3699"/>
                  </a:lnTo>
                  <a:lnTo>
                    <a:pt x="9245" y="3696"/>
                  </a:lnTo>
                  <a:lnTo>
                    <a:pt x="9255" y="3687"/>
                  </a:lnTo>
                  <a:lnTo>
                    <a:pt x="9255" y="3675"/>
                  </a:lnTo>
                  <a:lnTo>
                    <a:pt x="9253" y="3659"/>
                  </a:lnTo>
                  <a:lnTo>
                    <a:pt x="9244" y="3644"/>
                  </a:lnTo>
                  <a:lnTo>
                    <a:pt x="9228" y="3619"/>
                  </a:lnTo>
                  <a:lnTo>
                    <a:pt x="9198" y="3572"/>
                  </a:lnTo>
                  <a:lnTo>
                    <a:pt x="9191" y="3563"/>
                  </a:lnTo>
                  <a:lnTo>
                    <a:pt x="9187" y="3553"/>
                  </a:lnTo>
                  <a:lnTo>
                    <a:pt x="9193" y="3540"/>
                  </a:lnTo>
                  <a:lnTo>
                    <a:pt x="9200" y="3540"/>
                  </a:lnTo>
                  <a:lnTo>
                    <a:pt x="9210" y="3547"/>
                  </a:lnTo>
                  <a:lnTo>
                    <a:pt x="9218" y="3557"/>
                  </a:lnTo>
                  <a:lnTo>
                    <a:pt x="9230" y="3575"/>
                  </a:lnTo>
                  <a:lnTo>
                    <a:pt x="9244" y="3592"/>
                  </a:lnTo>
                  <a:lnTo>
                    <a:pt x="9257" y="3601"/>
                  </a:lnTo>
                  <a:lnTo>
                    <a:pt x="9276" y="3610"/>
                  </a:lnTo>
                  <a:lnTo>
                    <a:pt x="9288" y="3608"/>
                  </a:lnTo>
                  <a:lnTo>
                    <a:pt x="9298" y="3591"/>
                  </a:lnTo>
                  <a:lnTo>
                    <a:pt x="9306" y="3575"/>
                  </a:lnTo>
                  <a:lnTo>
                    <a:pt x="9320" y="3575"/>
                  </a:lnTo>
                  <a:lnTo>
                    <a:pt x="9324" y="3591"/>
                  </a:lnTo>
                  <a:lnTo>
                    <a:pt x="9318" y="3612"/>
                  </a:lnTo>
                  <a:lnTo>
                    <a:pt x="9311" y="3631"/>
                  </a:lnTo>
                  <a:lnTo>
                    <a:pt x="9324" y="3653"/>
                  </a:lnTo>
                  <a:lnTo>
                    <a:pt x="9336" y="3666"/>
                  </a:lnTo>
                  <a:lnTo>
                    <a:pt x="9333" y="3688"/>
                  </a:lnTo>
                  <a:lnTo>
                    <a:pt x="9330" y="3710"/>
                  </a:lnTo>
                  <a:lnTo>
                    <a:pt x="9318" y="3742"/>
                  </a:lnTo>
                  <a:lnTo>
                    <a:pt x="9316" y="3773"/>
                  </a:lnTo>
                  <a:lnTo>
                    <a:pt x="9322" y="3802"/>
                  </a:lnTo>
                  <a:lnTo>
                    <a:pt x="9361" y="3852"/>
                  </a:lnTo>
                  <a:lnTo>
                    <a:pt x="9391" y="3889"/>
                  </a:lnTo>
                  <a:lnTo>
                    <a:pt x="9411" y="3906"/>
                  </a:lnTo>
                  <a:lnTo>
                    <a:pt x="9434" y="3910"/>
                  </a:lnTo>
                  <a:lnTo>
                    <a:pt x="9458" y="3915"/>
                  </a:lnTo>
                  <a:lnTo>
                    <a:pt x="9469" y="3927"/>
                  </a:lnTo>
                  <a:lnTo>
                    <a:pt x="9480" y="3942"/>
                  </a:lnTo>
                  <a:lnTo>
                    <a:pt x="9498" y="3954"/>
                  </a:lnTo>
                  <a:lnTo>
                    <a:pt x="9524" y="3952"/>
                  </a:lnTo>
                  <a:lnTo>
                    <a:pt x="9545" y="3956"/>
                  </a:lnTo>
                  <a:lnTo>
                    <a:pt x="9558" y="3971"/>
                  </a:lnTo>
                  <a:lnTo>
                    <a:pt x="9579" y="3973"/>
                  </a:lnTo>
                  <a:lnTo>
                    <a:pt x="9593" y="3969"/>
                  </a:lnTo>
                  <a:lnTo>
                    <a:pt x="9603" y="3950"/>
                  </a:lnTo>
                  <a:lnTo>
                    <a:pt x="9603" y="3927"/>
                  </a:lnTo>
                  <a:lnTo>
                    <a:pt x="9596" y="3896"/>
                  </a:lnTo>
                  <a:lnTo>
                    <a:pt x="9584" y="3869"/>
                  </a:lnTo>
                  <a:lnTo>
                    <a:pt x="9569" y="3814"/>
                  </a:lnTo>
                  <a:lnTo>
                    <a:pt x="9566" y="3792"/>
                  </a:lnTo>
                  <a:lnTo>
                    <a:pt x="9563" y="3764"/>
                  </a:lnTo>
                  <a:lnTo>
                    <a:pt x="9551" y="3737"/>
                  </a:lnTo>
                  <a:lnTo>
                    <a:pt x="9541" y="3728"/>
                  </a:lnTo>
                  <a:lnTo>
                    <a:pt x="9545" y="3715"/>
                  </a:lnTo>
                  <a:lnTo>
                    <a:pt x="9563" y="3702"/>
                  </a:lnTo>
                  <a:lnTo>
                    <a:pt x="9589" y="3692"/>
                  </a:lnTo>
                  <a:lnTo>
                    <a:pt x="9606" y="3681"/>
                  </a:lnTo>
                  <a:lnTo>
                    <a:pt x="9616" y="3660"/>
                  </a:lnTo>
                  <a:lnTo>
                    <a:pt x="9624" y="3642"/>
                  </a:lnTo>
                  <a:lnTo>
                    <a:pt x="9622" y="3618"/>
                  </a:lnTo>
                  <a:lnTo>
                    <a:pt x="9614" y="3595"/>
                  </a:lnTo>
                  <a:lnTo>
                    <a:pt x="9611" y="3579"/>
                  </a:lnTo>
                  <a:lnTo>
                    <a:pt x="9617" y="3568"/>
                  </a:lnTo>
                  <a:lnTo>
                    <a:pt x="9631" y="3560"/>
                  </a:lnTo>
                  <a:lnTo>
                    <a:pt x="9649" y="3563"/>
                  </a:lnTo>
                  <a:lnTo>
                    <a:pt x="9662" y="3571"/>
                  </a:lnTo>
                  <a:lnTo>
                    <a:pt x="9673" y="3582"/>
                  </a:lnTo>
                  <a:lnTo>
                    <a:pt x="9701" y="3645"/>
                  </a:lnTo>
                  <a:lnTo>
                    <a:pt x="9714" y="3671"/>
                  </a:lnTo>
                  <a:lnTo>
                    <a:pt x="9736" y="3693"/>
                  </a:lnTo>
                  <a:lnTo>
                    <a:pt x="9755" y="3707"/>
                  </a:lnTo>
                  <a:lnTo>
                    <a:pt x="9777" y="3710"/>
                  </a:lnTo>
                  <a:lnTo>
                    <a:pt x="9806" y="3701"/>
                  </a:lnTo>
                  <a:lnTo>
                    <a:pt x="9842" y="3689"/>
                  </a:lnTo>
                  <a:lnTo>
                    <a:pt x="9903" y="3653"/>
                  </a:lnTo>
                  <a:lnTo>
                    <a:pt x="9934" y="3629"/>
                  </a:lnTo>
                  <a:lnTo>
                    <a:pt x="9960" y="3603"/>
                  </a:lnTo>
                  <a:lnTo>
                    <a:pt x="9971" y="3573"/>
                  </a:lnTo>
                  <a:lnTo>
                    <a:pt x="9971" y="3526"/>
                  </a:lnTo>
                  <a:lnTo>
                    <a:pt x="9967" y="3497"/>
                  </a:lnTo>
                  <a:lnTo>
                    <a:pt x="9949" y="3474"/>
                  </a:lnTo>
                  <a:lnTo>
                    <a:pt x="9935" y="3461"/>
                  </a:lnTo>
                  <a:lnTo>
                    <a:pt x="9921" y="3451"/>
                  </a:lnTo>
                  <a:lnTo>
                    <a:pt x="9906" y="3441"/>
                  </a:lnTo>
                  <a:lnTo>
                    <a:pt x="9889" y="3434"/>
                  </a:lnTo>
                  <a:lnTo>
                    <a:pt x="9884" y="3426"/>
                  </a:lnTo>
                  <a:lnTo>
                    <a:pt x="9889" y="3413"/>
                  </a:lnTo>
                  <a:lnTo>
                    <a:pt x="9914" y="3418"/>
                  </a:lnTo>
                  <a:lnTo>
                    <a:pt x="9931" y="3418"/>
                  </a:lnTo>
                  <a:lnTo>
                    <a:pt x="9945" y="3411"/>
                  </a:lnTo>
                  <a:lnTo>
                    <a:pt x="9948" y="3396"/>
                  </a:lnTo>
                  <a:lnTo>
                    <a:pt x="9956" y="3382"/>
                  </a:lnTo>
                  <a:lnTo>
                    <a:pt x="9968" y="3380"/>
                  </a:lnTo>
                  <a:lnTo>
                    <a:pt x="9977" y="3393"/>
                  </a:lnTo>
                  <a:lnTo>
                    <a:pt x="9997" y="3425"/>
                  </a:lnTo>
                  <a:lnTo>
                    <a:pt x="10012" y="3446"/>
                  </a:lnTo>
                  <a:lnTo>
                    <a:pt x="10036" y="3456"/>
                  </a:lnTo>
                  <a:lnTo>
                    <a:pt x="10062" y="3457"/>
                  </a:lnTo>
                  <a:lnTo>
                    <a:pt x="10088" y="3451"/>
                  </a:lnTo>
                  <a:lnTo>
                    <a:pt x="10111" y="3431"/>
                  </a:lnTo>
                  <a:lnTo>
                    <a:pt x="10130" y="3413"/>
                  </a:lnTo>
                  <a:lnTo>
                    <a:pt x="10152" y="3379"/>
                  </a:lnTo>
                  <a:lnTo>
                    <a:pt x="10169" y="3356"/>
                  </a:lnTo>
                  <a:lnTo>
                    <a:pt x="10174" y="3334"/>
                  </a:lnTo>
                  <a:lnTo>
                    <a:pt x="10173" y="3313"/>
                  </a:lnTo>
                  <a:lnTo>
                    <a:pt x="10167" y="3294"/>
                  </a:lnTo>
                  <a:lnTo>
                    <a:pt x="10162" y="3272"/>
                  </a:lnTo>
                  <a:lnTo>
                    <a:pt x="10169" y="3264"/>
                  </a:lnTo>
                  <a:lnTo>
                    <a:pt x="10184" y="3265"/>
                  </a:lnTo>
                  <a:lnTo>
                    <a:pt x="10197" y="3281"/>
                  </a:lnTo>
                  <a:lnTo>
                    <a:pt x="10211" y="3304"/>
                  </a:lnTo>
                  <a:lnTo>
                    <a:pt x="10232" y="3323"/>
                  </a:lnTo>
                  <a:lnTo>
                    <a:pt x="10286" y="3358"/>
                  </a:lnTo>
                  <a:lnTo>
                    <a:pt x="10307" y="3363"/>
                  </a:lnTo>
                  <a:lnTo>
                    <a:pt x="10327" y="3354"/>
                  </a:lnTo>
                  <a:lnTo>
                    <a:pt x="10353" y="3328"/>
                  </a:lnTo>
                  <a:lnTo>
                    <a:pt x="10370" y="3310"/>
                  </a:lnTo>
                  <a:lnTo>
                    <a:pt x="10371" y="3289"/>
                  </a:lnTo>
                  <a:lnTo>
                    <a:pt x="10371" y="3280"/>
                  </a:lnTo>
                  <a:lnTo>
                    <a:pt x="10365" y="3256"/>
                  </a:lnTo>
                  <a:lnTo>
                    <a:pt x="10381" y="3244"/>
                  </a:lnTo>
                  <a:lnTo>
                    <a:pt x="10409" y="3236"/>
                  </a:lnTo>
                  <a:lnTo>
                    <a:pt x="10434" y="3218"/>
                  </a:lnTo>
                  <a:lnTo>
                    <a:pt x="10444" y="3197"/>
                  </a:lnTo>
                  <a:lnTo>
                    <a:pt x="10434" y="3152"/>
                  </a:lnTo>
                  <a:lnTo>
                    <a:pt x="10386" y="3130"/>
                  </a:lnTo>
                  <a:lnTo>
                    <a:pt x="10339" y="3116"/>
                  </a:lnTo>
                  <a:lnTo>
                    <a:pt x="10295" y="3109"/>
                  </a:lnTo>
                  <a:lnTo>
                    <a:pt x="10256" y="3090"/>
                  </a:lnTo>
                  <a:lnTo>
                    <a:pt x="10274" y="3069"/>
                  </a:lnTo>
                  <a:lnTo>
                    <a:pt x="10303" y="3062"/>
                  </a:lnTo>
                  <a:lnTo>
                    <a:pt x="10372" y="3072"/>
                  </a:lnTo>
                  <a:lnTo>
                    <a:pt x="10438" y="3101"/>
                  </a:lnTo>
                  <a:lnTo>
                    <a:pt x="10479" y="3129"/>
                  </a:lnTo>
                  <a:lnTo>
                    <a:pt x="10512" y="3171"/>
                  </a:lnTo>
                  <a:lnTo>
                    <a:pt x="10512" y="3203"/>
                  </a:lnTo>
                  <a:lnTo>
                    <a:pt x="10502" y="3224"/>
                  </a:lnTo>
                  <a:lnTo>
                    <a:pt x="10492" y="3248"/>
                  </a:lnTo>
                  <a:lnTo>
                    <a:pt x="10479" y="3273"/>
                  </a:lnTo>
                  <a:lnTo>
                    <a:pt x="10458" y="3311"/>
                  </a:lnTo>
                  <a:lnTo>
                    <a:pt x="10442" y="3335"/>
                  </a:lnTo>
                  <a:lnTo>
                    <a:pt x="10421" y="3366"/>
                  </a:lnTo>
                  <a:lnTo>
                    <a:pt x="10396" y="3399"/>
                  </a:lnTo>
                  <a:lnTo>
                    <a:pt x="10383" y="3417"/>
                  </a:lnTo>
                  <a:lnTo>
                    <a:pt x="10381" y="3436"/>
                  </a:lnTo>
                  <a:lnTo>
                    <a:pt x="10381" y="3457"/>
                  </a:lnTo>
                  <a:lnTo>
                    <a:pt x="10371" y="3468"/>
                  </a:lnTo>
                  <a:lnTo>
                    <a:pt x="10350" y="3472"/>
                  </a:lnTo>
                  <a:lnTo>
                    <a:pt x="10331" y="3473"/>
                  </a:lnTo>
                  <a:lnTo>
                    <a:pt x="10316" y="3487"/>
                  </a:lnTo>
                  <a:lnTo>
                    <a:pt x="10283" y="3503"/>
                  </a:lnTo>
                  <a:lnTo>
                    <a:pt x="10264" y="3503"/>
                  </a:lnTo>
                  <a:lnTo>
                    <a:pt x="10257" y="3511"/>
                  </a:lnTo>
                  <a:lnTo>
                    <a:pt x="10220" y="3550"/>
                  </a:lnTo>
                  <a:lnTo>
                    <a:pt x="10212" y="3574"/>
                  </a:lnTo>
                  <a:lnTo>
                    <a:pt x="10205" y="3611"/>
                  </a:lnTo>
                  <a:lnTo>
                    <a:pt x="10198" y="3661"/>
                  </a:lnTo>
                  <a:lnTo>
                    <a:pt x="10196" y="3719"/>
                  </a:lnTo>
                  <a:lnTo>
                    <a:pt x="10187" y="3773"/>
                  </a:lnTo>
                  <a:lnTo>
                    <a:pt x="10186" y="3804"/>
                  </a:lnTo>
                  <a:lnTo>
                    <a:pt x="10200" y="3820"/>
                  </a:lnTo>
                  <a:lnTo>
                    <a:pt x="10220" y="3833"/>
                  </a:lnTo>
                  <a:lnTo>
                    <a:pt x="10263" y="3840"/>
                  </a:lnTo>
                  <a:lnTo>
                    <a:pt x="10285" y="3851"/>
                  </a:lnTo>
                  <a:lnTo>
                    <a:pt x="10303" y="3872"/>
                  </a:lnTo>
                  <a:lnTo>
                    <a:pt x="10318" y="3905"/>
                  </a:lnTo>
                  <a:lnTo>
                    <a:pt x="10328" y="3928"/>
                  </a:lnTo>
                  <a:lnTo>
                    <a:pt x="10350" y="3945"/>
                  </a:lnTo>
                  <a:lnTo>
                    <a:pt x="10380" y="3953"/>
                  </a:lnTo>
                  <a:lnTo>
                    <a:pt x="10408" y="3961"/>
                  </a:lnTo>
                  <a:lnTo>
                    <a:pt x="10438" y="3974"/>
                  </a:lnTo>
                  <a:lnTo>
                    <a:pt x="10467" y="3997"/>
                  </a:lnTo>
                  <a:lnTo>
                    <a:pt x="10493" y="4020"/>
                  </a:lnTo>
                  <a:lnTo>
                    <a:pt x="10508" y="4030"/>
                  </a:lnTo>
                  <a:lnTo>
                    <a:pt x="10518" y="4022"/>
                  </a:lnTo>
                  <a:lnTo>
                    <a:pt x="10529" y="4007"/>
                  </a:lnTo>
                  <a:lnTo>
                    <a:pt x="10525" y="3990"/>
                  </a:lnTo>
                  <a:lnTo>
                    <a:pt x="10510" y="3977"/>
                  </a:lnTo>
                  <a:lnTo>
                    <a:pt x="10497" y="3933"/>
                  </a:lnTo>
                  <a:lnTo>
                    <a:pt x="10502" y="3912"/>
                  </a:lnTo>
                  <a:lnTo>
                    <a:pt x="10498" y="3887"/>
                  </a:lnTo>
                  <a:lnTo>
                    <a:pt x="10490" y="3869"/>
                  </a:lnTo>
                  <a:lnTo>
                    <a:pt x="10479" y="3845"/>
                  </a:lnTo>
                  <a:lnTo>
                    <a:pt x="10468" y="3809"/>
                  </a:lnTo>
                  <a:lnTo>
                    <a:pt x="10466" y="3770"/>
                  </a:lnTo>
                  <a:lnTo>
                    <a:pt x="10482" y="3750"/>
                  </a:lnTo>
                  <a:lnTo>
                    <a:pt x="10494" y="3744"/>
                  </a:lnTo>
                  <a:lnTo>
                    <a:pt x="10507" y="3750"/>
                  </a:lnTo>
                  <a:lnTo>
                    <a:pt x="10527" y="3767"/>
                  </a:lnTo>
                  <a:lnTo>
                    <a:pt x="10547" y="3795"/>
                  </a:lnTo>
                  <a:lnTo>
                    <a:pt x="10564" y="3818"/>
                  </a:lnTo>
                  <a:lnTo>
                    <a:pt x="10578" y="3841"/>
                  </a:lnTo>
                  <a:lnTo>
                    <a:pt x="10596" y="3846"/>
                  </a:lnTo>
                  <a:lnTo>
                    <a:pt x="10617" y="3828"/>
                  </a:lnTo>
                  <a:lnTo>
                    <a:pt x="10653" y="3802"/>
                  </a:lnTo>
                  <a:lnTo>
                    <a:pt x="10666" y="3782"/>
                  </a:lnTo>
                  <a:lnTo>
                    <a:pt x="10670" y="3734"/>
                  </a:lnTo>
                  <a:lnTo>
                    <a:pt x="10666" y="3701"/>
                  </a:lnTo>
                  <a:lnTo>
                    <a:pt x="10663" y="3669"/>
                  </a:lnTo>
                  <a:lnTo>
                    <a:pt x="10658" y="3637"/>
                  </a:lnTo>
                  <a:lnTo>
                    <a:pt x="10665" y="3618"/>
                  </a:lnTo>
                  <a:lnTo>
                    <a:pt x="10679" y="3616"/>
                  </a:lnTo>
                  <a:lnTo>
                    <a:pt x="10695" y="3622"/>
                  </a:lnTo>
                  <a:lnTo>
                    <a:pt x="10708" y="3642"/>
                  </a:lnTo>
                  <a:lnTo>
                    <a:pt x="10718" y="3665"/>
                  </a:lnTo>
                  <a:lnTo>
                    <a:pt x="10730" y="3731"/>
                  </a:lnTo>
                  <a:lnTo>
                    <a:pt x="10740" y="3792"/>
                  </a:lnTo>
                  <a:lnTo>
                    <a:pt x="10749" y="3822"/>
                  </a:lnTo>
                  <a:lnTo>
                    <a:pt x="10782" y="3854"/>
                  </a:lnTo>
                  <a:lnTo>
                    <a:pt x="10814" y="3893"/>
                  </a:lnTo>
                  <a:lnTo>
                    <a:pt x="10830" y="3899"/>
                  </a:lnTo>
                  <a:lnTo>
                    <a:pt x="10860" y="3887"/>
                  </a:lnTo>
                  <a:lnTo>
                    <a:pt x="10882" y="3876"/>
                  </a:lnTo>
                  <a:lnTo>
                    <a:pt x="10907" y="3881"/>
                  </a:lnTo>
                  <a:lnTo>
                    <a:pt x="10927" y="3885"/>
                  </a:lnTo>
                  <a:lnTo>
                    <a:pt x="10962" y="3879"/>
                  </a:lnTo>
                  <a:lnTo>
                    <a:pt x="10989" y="3871"/>
                  </a:lnTo>
                  <a:lnTo>
                    <a:pt x="11007" y="3855"/>
                  </a:lnTo>
                  <a:lnTo>
                    <a:pt x="11020" y="3834"/>
                  </a:lnTo>
                  <a:lnTo>
                    <a:pt x="11037" y="3815"/>
                  </a:lnTo>
                  <a:lnTo>
                    <a:pt x="11037" y="3861"/>
                  </a:lnTo>
                  <a:lnTo>
                    <a:pt x="11045" y="3893"/>
                  </a:lnTo>
                  <a:lnTo>
                    <a:pt x="11056" y="3919"/>
                  </a:lnTo>
                  <a:lnTo>
                    <a:pt x="11051" y="3935"/>
                  </a:lnTo>
                  <a:lnTo>
                    <a:pt x="11036" y="3946"/>
                  </a:lnTo>
                  <a:lnTo>
                    <a:pt x="11019" y="3971"/>
                  </a:lnTo>
                  <a:lnTo>
                    <a:pt x="11012" y="4002"/>
                  </a:lnTo>
                  <a:lnTo>
                    <a:pt x="11017" y="4042"/>
                  </a:lnTo>
                  <a:lnTo>
                    <a:pt x="11018" y="4066"/>
                  </a:lnTo>
                  <a:lnTo>
                    <a:pt x="11035" y="4088"/>
                  </a:lnTo>
                  <a:lnTo>
                    <a:pt x="11031" y="4112"/>
                  </a:lnTo>
                  <a:lnTo>
                    <a:pt x="11029" y="4130"/>
                  </a:lnTo>
                  <a:lnTo>
                    <a:pt x="11042" y="4143"/>
                  </a:lnTo>
                  <a:lnTo>
                    <a:pt x="11069" y="4158"/>
                  </a:lnTo>
                  <a:lnTo>
                    <a:pt x="11093" y="4175"/>
                  </a:lnTo>
                  <a:lnTo>
                    <a:pt x="11107" y="4200"/>
                  </a:lnTo>
                  <a:lnTo>
                    <a:pt x="11136" y="4276"/>
                  </a:lnTo>
                  <a:lnTo>
                    <a:pt x="11170" y="4348"/>
                  </a:lnTo>
                  <a:lnTo>
                    <a:pt x="11202" y="4410"/>
                  </a:lnTo>
                  <a:lnTo>
                    <a:pt x="11215" y="4434"/>
                  </a:lnTo>
                  <a:lnTo>
                    <a:pt x="11241" y="4444"/>
                  </a:lnTo>
                  <a:lnTo>
                    <a:pt x="11266" y="4429"/>
                  </a:lnTo>
                  <a:lnTo>
                    <a:pt x="11295" y="4417"/>
                  </a:lnTo>
                  <a:lnTo>
                    <a:pt x="11322" y="4423"/>
                  </a:lnTo>
                  <a:lnTo>
                    <a:pt x="11360" y="4454"/>
                  </a:lnTo>
                  <a:lnTo>
                    <a:pt x="11392" y="4497"/>
                  </a:lnTo>
                  <a:lnTo>
                    <a:pt x="11409" y="4547"/>
                  </a:lnTo>
                  <a:lnTo>
                    <a:pt x="11416" y="4590"/>
                  </a:lnTo>
                  <a:lnTo>
                    <a:pt x="11409" y="4628"/>
                  </a:lnTo>
                  <a:lnTo>
                    <a:pt x="11410" y="4664"/>
                  </a:lnTo>
                  <a:lnTo>
                    <a:pt x="11418" y="4678"/>
                  </a:lnTo>
                  <a:lnTo>
                    <a:pt x="11439" y="4681"/>
                  </a:lnTo>
                  <a:lnTo>
                    <a:pt x="11466" y="4671"/>
                  </a:lnTo>
                  <a:lnTo>
                    <a:pt x="11499" y="4659"/>
                  </a:lnTo>
                  <a:lnTo>
                    <a:pt x="11545" y="4648"/>
                  </a:lnTo>
                  <a:lnTo>
                    <a:pt x="11599" y="4634"/>
                  </a:lnTo>
                  <a:lnTo>
                    <a:pt x="11635" y="4625"/>
                  </a:lnTo>
                  <a:lnTo>
                    <a:pt x="11671" y="4619"/>
                  </a:lnTo>
                  <a:lnTo>
                    <a:pt x="11700" y="4624"/>
                  </a:lnTo>
                  <a:lnTo>
                    <a:pt x="11727" y="4629"/>
                  </a:lnTo>
                  <a:lnTo>
                    <a:pt x="11757" y="4609"/>
                  </a:lnTo>
                  <a:lnTo>
                    <a:pt x="11787" y="4578"/>
                  </a:lnTo>
                  <a:lnTo>
                    <a:pt x="11847" y="4513"/>
                  </a:lnTo>
                  <a:lnTo>
                    <a:pt x="11884" y="4475"/>
                  </a:lnTo>
                  <a:lnTo>
                    <a:pt x="11898" y="4452"/>
                  </a:lnTo>
                  <a:lnTo>
                    <a:pt x="11909" y="4432"/>
                  </a:lnTo>
                  <a:lnTo>
                    <a:pt x="11904" y="4413"/>
                  </a:lnTo>
                  <a:lnTo>
                    <a:pt x="11899" y="4393"/>
                  </a:lnTo>
                  <a:lnTo>
                    <a:pt x="11897" y="4376"/>
                  </a:lnTo>
                  <a:lnTo>
                    <a:pt x="11901" y="4362"/>
                  </a:lnTo>
                  <a:lnTo>
                    <a:pt x="11912" y="4360"/>
                  </a:lnTo>
                  <a:lnTo>
                    <a:pt x="11929" y="4350"/>
                  </a:lnTo>
                  <a:lnTo>
                    <a:pt x="11956" y="4352"/>
                  </a:lnTo>
                  <a:lnTo>
                    <a:pt x="11967" y="4336"/>
                  </a:lnTo>
                  <a:lnTo>
                    <a:pt x="11984" y="4281"/>
                  </a:lnTo>
                  <a:lnTo>
                    <a:pt x="11990" y="4249"/>
                  </a:lnTo>
                  <a:lnTo>
                    <a:pt x="11985" y="4216"/>
                  </a:lnTo>
                  <a:lnTo>
                    <a:pt x="11973" y="4196"/>
                  </a:lnTo>
                  <a:lnTo>
                    <a:pt x="11962" y="4182"/>
                  </a:lnTo>
                  <a:lnTo>
                    <a:pt x="11947" y="4169"/>
                  </a:lnTo>
                  <a:lnTo>
                    <a:pt x="11932" y="4154"/>
                  </a:lnTo>
                  <a:lnTo>
                    <a:pt x="11908" y="4142"/>
                  </a:lnTo>
                  <a:lnTo>
                    <a:pt x="11882" y="4132"/>
                  </a:lnTo>
                  <a:lnTo>
                    <a:pt x="11861" y="4117"/>
                  </a:lnTo>
                  <a:lnTo>
                    <a:pt x="11846" y="4085"/>
                  </a:lnTo>
                  <a:lnTo>
                    <a:pt x="11840" y="4060"/>
                  </a:lnTo>
                  <a:lnTo>
                    <a:pt x="11825" y="4041"/>
                  </a:lnTo>
                  <a:lnTo>
                    <a:pt x="11801" y="4027"/>
                  </a:lnTo>
                  <a:lnTo>
                    <a:pt x="11784" y="4008"/>
                  </a:lnTo>
                  <a:lnTo>
                    <a:pt x="11775" y="3987"/>
                  </a:lnTo>
                  <a:lnTo>
                    <a:pt x="11758" y="3972"/>
                  </a:lnTo>
                  <a:lnTo>
                    <a:pt x="11735" y="3961"/>
                  </a:lnTo>
                  <a:lnTo>
                    <a:pt x="11712" y="3954"/>
                  </a:lnTo>
                  <a:lnTo>
                    <a:pt x="11698" y="3944"/>
                  </a:lnTo>
                  <a:lnTo>
                    <a:pt x="11691" y="3933"/>
                  </a:lnTo>
                  <a:lnTo>
                    <a:pt x="11687" y="3912"/>
                  </a:lnTo>
                  <a:lnTo>
                    <a:pt x="11678" y="3896"/>
                  </a:lnTo>
                  <a:lnTo>
                    <a:pt x="11653" y="3883"/>
                  </a:lnTo>
                  <a:lnTo>
                    <a:pt x="11621" y="3883"/>
                  </a:lnTo>
                  <a:lnTo>
                    <a:pt x="11585" y="3892"/>
                  </a:lnTo>
                  <a:lnTo>
                    <a:pt x="11547" y="3903"/>
                  </a:lnTo>
                  <a:lnTo>
                    <a:pt x="11513" y="3900"/>
                  </a:lnTo>
                  <a:lnTo>
                    <a:pt x="11440" y="3878"/>
                  </a:lnTo>
                  <a:lnTo>
                    <a:pt x="11428" y="3866"/>
                  </a:lnTo>
                  <a:lnTo>
                    <a:pt x="11418" y="3851"/>
                  </a:lnTo>
                  <a:lnTo>
                    <a:pt x="11413" y="3838"/>
                  </a:lnTo>
                  <a:lnTo>
                    <a:pt x="11423" y="3821"/>
                  </a:lnTo>
                  <a:lnTo>
                    <a:pt x="11441" y="3815"/>
                  </a:lnTo>
                  <a:lnTo>
                    <a:pt x="11463" y="3827"/>
                  </a:lnTo>
                  <a:lnTo>
                    <a:pt x="11480" y="3844"/>
                  </a:lnTo>
                  <a:lnTo>
                    <a:pt x="11502" y="3862"/>
                  </a:lnTo>
                  <a:lnTo>
                    <a:pt x="11526" y="3868"/>
                  </a:lnTo>
                  <a:lnTo>
                    <a:pt x="11558" y="3869"/>
                  </a:lnTo>
                  <a:lnTo>
                    <a:pt x="11585" y="3850"/>
                  </a:lnTo>
                  <a:lnTo>
                    <a:pt x="11611" y="3831"/>
                  </a:lnTo>
                  <a:lnTo>
                    <a:pt x="11650" y="3812"/>
                  </a:lnTo>
                  <a:lnTo>
                    <a:pt x="11673" y="3797"/>
                  </a:lnTo>
                  <a:lnTo>
                    <a:pt x="11686" y="3776"/>
                  </a:lnTo>
                  <a:lnTo>
                    <a:pt x="11698" y="3750"/>
                  </a:lnTo>
                  <a:lnTo>
                    <a:pt x="11702" y="3729"/>
                  </a:lnTo>
                  <a:lnTo>
                    <a:pt x="11702" y="3703"/>
                  </a:lnTo>
                  <a:lnTo>
                    <a:pt x="11702" y="3676"/>
                  </a:lnTo>
                  <a:lnTo>
                    <a:pt x="11707" y="3651"/>
                  </a:lnTo>
                  <a:lnTo>
                    <a:pt x="11718" y="3635"/>
                  </a:lnTo>
                  <a:lnTo>
                    <a:pt x="11729" y="3625"/>
                  </a:lnTo>
                  <a:lnTo>
                    <a:pt x="11742" y="3627"/>
                  </a:lnTo>
                  <a:lnTo>
                    <a:pt x="11752" y="3639"/>
                  </a:lnTo>
                  <a:lnTo>
                    <a:pt x="11754" y="3677"/>
                  </a:lnTo>
                  <a:lnTo>
                    <a:pt x="11764" y="3722"/>
                  </a:lnTo>
                  <a:lnTo>
                    <a:pt x="11768" y="3749"/>
                  </a:lnTo>
                  <a:lnTo>
                    <a:pt x="11779" y="3769"/>
                  </a:lnTo>
                  <a:lnTo>
                    <a:pt x="11794" y="3780"/>
                  </a:lnTo>
                  <a:lnTo>
                    <a:pt x="11818" y="3782"/>
                  </a:lnTo>
                  <a:lnTo>
                    <a:pt x="11845" y="3777"/>
                  </a:lnTo>
                  <a:lnTo>
                    <a:pt x="11860" y="3787"/>
                  </a:lnTo>
                  <a:lnTo>
                    <a:pt x="11872" y="3804"/>
                  </a:lnTo>
                  <a:lnTo>
                    <a:pt x="11879" y="3840"/>
                  </a:lnTo>
                  <a:lnTo>
                    <a:pt x="11891" y="3890"/>
                  </a:lnTo>
                  <a:lnTo>
                    <a:pt x="11902" y="3925"/>
                  </a:lnTo>
                  <a:lnTo>
                    <a:pt x="11915" y="3944"/>
                  </a:lnTo>
                  <a:lnTo>
                    <a:pt x="11930" y="3952"/>
                  </a:lnTo>
                  <a:lnTo>
                    <a:pt x="11964" y="3958"/>
                  </a:lnTo>
                  <a:lnTo>
                    <a:pt x="12018" y="3921"/>
                  </a:lnTo>
                  <a:lnTo>
                    <a:pt x="12048" y="3881"/>
                  </a:lnTo>
                  <a:lnTo>
                    <a:pt x="12065" y="3849"/>
                  </a:lnTo>
                  <a:lnTo>
                    <a:pt x="12072" y="3823"/>
                  </a:lnTo>
                  <a:lnTo>
                    <a:pt x="12084" y="3811"/>
                  </a:lnTo>
                  <a:lnTo>
                    <a:pt x="12095" y="3811"/>
                  </a:lnTo>
                  <a:lnTo>
                    <a:pt x="12103" y="3833"/>
                  </a:lnTo>
                  <a:lnTo>
                    <a:pt x="12108" y="3866"/>
                  </a:lnTo>
                  <a:lnTo>
                    <a:pt x="12101" y="3897"/>
                  </a:lnTo>
                  <a:lnTo>
                    <a:pt x="12080" y="3931"/>
                  </a:lnTo>
                  <a:lnTo>
                    <a:pt x="12059" y="3964"/>
                  </a:lnTo>
                  <a:lnTo>
                    <a:pt x="12054" y="3987"/>
                  </a:lnTo>
                  <a:lnTo>
                    <a:pt x="12058" y="4015"/>
                  </a:lnTo>
                  <a:lnTo>
                    <a:pt x="12068" y="4033"/>
                  </a:lnTo>
                  <a:lnTo>
                    <a:pt x="12081" y="4045"/>
                  </a:lnTo>
                  <a:lnTo>
                    <a:pt x="12109" y="4063"/>
                  </a:lnTo>
                  <a:lnTo>
                    <a:pt x="12133" y="4077"/>
                  </a:lnTo>
                  <a:lnTo>
                    <a:pt x="12158" y="4120"/>
                  </a:lnTo>
                  <a:lnTo>
                    <a:pt x="12174" y="4155"/>
                  </a:lnTo>
                  <a:lnTo>
                    <a:pt x="12189" y="4160"/>
                  </a:lnTo>
                  <a:lnTo>
                    <a:pt x="12205" y="4156"/>
                  </a:lnTo>
                  <a:lnTo>
                    <a:pt x="12219" y="4138"/>
                  </a:lnTo>
                  <a:lnTo>
                    <a:pt x="12233" y="4099"/>
                  </a:lnTo>
                  <a:lnTo>
                    <a:pt x="12237" y="4043"/>
                  </a:lnTo>
                  <a:lnTo>
                    <a:pt x="12249" y="3980"/>
                  </a:lnTo>
                  <a:lnTo>
                    <a:pt x="12251" y="3919"/>
                  </a:lnTo>
                  <a:lnTo>
                    <a:pt x="12273" y="3832"/>
                  </a:lnTo>
                  <a:lnTo>
                    <a:pt x="12296" y="3745"/>
                  </a:lnTo>
                  <a:lnTo>
                    <a:pt x="12305" y="3670"/>
                  </a:lnTo>
                  <a:lnTo>
                    <a:pt x="12299" y="3596"/>
                  </a:lnTo>
                  <a:lnTo>
                    <a:pt x="12293" y="3558"/>
                  </a:lnTo>
                  <a:lnTo>
                    <a:pt x="12283" y="3546"/>
                  </a:lnTo>
                  <a:lnTo>
                    <a:pt x="12261" y="3542"/>
                  </a:lnTo>
                  <a:lnTo>
                    <a:pt x="12231" y="3551"/>
                  </a:lnTo>
                  <a:lnTo>
                    <a:pt x="12206" y="3558"/>
                  </a:lnTo>
                  <a:lnTo>
                    <a:pt x="12197" y="3554"/>
                  </a:lnTo>
                  <a:lnTo>
                    <a:pt x="12199" y="3535"/>
                  </a:lnTo>
                  <a:lnTo>
                    <a:pt x="12201" y="3512"/>
                  </a:lnTo>
                  <a:lnTo>
                    <a:pt x="12215" y="3473"/>
                  </a:lnTo>
                  <a:lnTo>
                    <a:pt x="12225" y="3445"/>
                  </a:lnTo>
                  <a:lnTo>
                    <a:pt x="12233" y="3386"/>
                  </a:lnTo>
                  <a:lnTo>
                    <a:pt x="12242" y="3293"/>
                  </a:lnTo>
                  <a:lnTo>
                    <a:pt x="12245" y="3215"/>
                  </a:lnTo>
                  <a:lnTo>
                    <a:pt x="12256" y="3152"/>
                  </a:lnTo>
                  <a:lnTo>
                    <a:pt x="12285" y="3052"/>
                  </a:lnTo>
                  <a:lnTo>
                    <a:pt x="12315" y="2955"/>
                  </a:lnTo>
                  <a:lnTo>
                    <a:pt x="12328" y="2897"/>
                  </a:lnTo>
                  <a:lnTo>
                    <a:pt x="12324" y="2836"/>
                  </a:lnTo>
                  <a:lnTo>
                    <a:pt x="12303" y="2776"/>
                  </a:lnTo>
                  <a:lnTo>
                    <a:pt x="12297" y="2754"/>
                  </a:lnTo>
                  <a:lnTo>
                    <a:pt x="12276" y="2739"/>
                  </a:lnTo>
                  <a:lnTo>
                    <a:pt x="12274" y="2739"/>
                  </a:lnTo>
                  <a:lnTo>
                    <a:pt x="12255" y="2732"/>
                  </a:lnTo>
                  <a:lnTo>
                    <a:pt x="12230" y="2743"/>
                  </a:lnTo>
                  <a:lnTo>
                    <a:pt x="12215" y="2747"/>
                  </a:lnTo>
                  <a:lnTo>
                    <a:pt x="12197" y="2743"/>
                  </a:lnTo>
                  <a:lnTo>
                    <a:pt x="12183" y="2747"/>
                  </a:lnTo>
                  <a:lnTo>
                    <a:pt x="12161" y="2759"/>
                  </a:lnTo>
                  <a:lnTo>
                    <a:pt x="12144" y="2761"/>
                  </a:lnTo>
                  <a:lnTo>
                    <a:pt x="12128" y="2759"/>
                  </a:lnTo>
                  <a:lnTo>
                    <a:pt x="12123" y="2744"/>
                  </a:lnTo>
                  <a:lnTo>
                    <a:pt x="12118" y="2722"/>
                  </a:lnTo>
                  <a:lnTo>
                    <a:pt x="12118" y="2697"/>
                  </a:lnTo>
                  <a:lnTo>
                    <a:pt x="12118" y="2668"/>
                  </a:lnTo>
                  <a:lnTo>
                    <a:pt x="12114" y="2647"/>
                  </a:lnTo>
                  <a:lnTo>
                    <a:pt x="12104" y="2629"/>
                  </a:lnTo>
                  <a:lnTo>
                    <a:pt x="12084" y="2616"/>
                  </a:lnTo>
                  <a:lnTo>
                    <a:pt x="12053" y="2588"/>
                  </a:lnTo>
                  <a:lnTo>
                    <a:pt x="12022" y="2568"/>
                  </a:lnTo>
                  <a:lnTo>
                    <a:pt x="12006" y="2546"/>
                  </a:lnTo>
                  <a:lnTo>
                    <a:pt x="11994" y="2518"/>
                  </a:lnTo>
                  <a:lnTo>
                    <a:pt x="11987" y="2487"/>
                  </a:lnTo>
                  <a:lnTo>
                    <a:pt x="11978" y="2463"/>
                  </a:lnTo>
                  <a:lnTo>
                    <a:pt x="11958" y="2433"/>
                  </a:lnTo>
                  <a:lnTo>
                    <a:pt x="11941" y="2399"/>
                  </a:lnTo>
                  <a:lnTo>
                    <a:pt x="11931" y="2373"/>
                  </a:lnTo>
                  <a:lnTo>
                    <a:pt x="11922" y="2349"/>
                  </a:lnTo>
                  <a:lnTo>
                    <a:pt x="11904" y="2323"/>
                  </a:lnTo>
                  <a:lnTo>
                    <a:pt x="11886" y="2301"/>
                  </a:lnTo>
                  <a:lnTo>
                    <a:pt x="11869" y="2275"/>
                  </a:lnTo>
                  <a:lnTo>
                    <a:pt x="11856" y="2255"/>
                  </a:lnTo>
                  <a:lnTo>
                    <a:pt x="11839" y="2239"/>
                  </a:lnTo>
                  <a:lnTo>
                    <a:pt x="11823" y="2233"/>
                  </a:lnTo>
                  <a:lnTo>
                    <a:pt x="11801" y="2239"/>
                  </a:lnTo>
                  <a:lnTo>
                    <a:pt x="11785" y="2257"/>
                  </a:lnTo>
                  <a:lnTo>
                    <a:pt x="11764" y="2277"/>
                  </a:lnTo>
                  <a:lnTo>
                    <a:pt x="11747" y="2295"/>
                  </a:lnTo>
                  <a:lnTo>
                    <a:pt x="11714" y="2311"/>
                  </a:lnTo>
                  <a:lnTo>
                    <a:pt x="11685" y="2313"/>
                  </a:lnTo>
                  <a:lnTo>
                    <a:pt x="11657" y="2300"/>
                  </a:lnTo>
                  <a:lnTo>
                    <a:pt x="11627" y="2291"/>
                  </a:lnTo>
                  <a:lnTo>
                    <a:pt x="11601" y="2289"/>
                  </a:lnTo>
                  <a:lnTo>
                    <a:pt x="11575" y="2301"/>
                  </a:lnTo>
                  <a:lnTo>
                    <a:pt x="11553" y="2305"/>
                  </a:lnTo>
                  <a:lnTo>
                    <a:pt x="11521" y="2305"/>
                  </a:lnTo>
                  <a:lnTo>
                    <a:pt x="11493" y="2294"/>
                  </a:lnTo>
                  <a:lnTo>
                    <a:pt x="11471" y="2288"/>
                  </a:lnTo>
                  <a:lnTo>
                    <a:pt x="11451" y="2292"/>
                  </a:lnTo>
                  <a:lnTo>
                    <a:pt x="11423" y="2301"/>
                  </a:lnTo>
                  <a:lnTo>
                    <a:pt x="11400" y="2317"/>
                  </a:lnTo>
                  <a:lnTo>
                    <a:pt x="11376" y="2341"/>
                  </a:lnTo>
                  <a:lnTo>
                    <a:pt x="11348" y="2362"/>
                  </a:lnTo>
                  <a:lnTo>
                    <a:pt x="11317" y="2374"/>
                  </a:lnTo>
                  <a:lnTo>
                    <a:pt x="11284" y="2375"/>
                  </a:lnTo>
                  <a:lnTo>
                    <a:pt x="11255" y="2369"/>
                  </a:lnTo>
                  <a:lnTo>
                    <a:pt x="11231" y="2359"/>
                  </a:lnTo>
                  <a:lnTo>
                    <a:pt x="11214" y="2351"/>
                  </a:lnTo>
                  <a:lnTo>
                    <a:pt x="11206" y="2343"/>
                  </a:lnTo>
                  <a:lnTo>
                    <a:pt x="11208" y="2325"/>
                  </a:lnTo>
                  <a:lnTo>
                    <a:pt x="11224" y="2316"/>
                  </a:lnTo>
                  <a:lnTo>
                    <a:pt x="11247" y="2304"/>
                  </a:lnTo>
                  <a:lnTo>
                    <a:pt x="11266" y="2286"/>
                  </a:lnTo>
                  <a:lnTo>
                    <a:pt x="11272" y="2263"/>
                  </a:lnTo>
                  <a:lnTo>
                    <a:pt x="11264" y="2234"/>
                  </a:lnTo>
                  <a:lnTo>
                    <a:pt x="11246" y="2205"/>
                  </a:lnTo>
                  <a:lnTo>
                    <a:pt x="11212" y="2188"/>
                  </a:lnTo>
                  <a:lnTo>
                    <a:pt x="11130" y="2160"/>
                  </a:lnTo>
                  <a:lnTo>
                    <a:pt x="11105" y="2147"/>
                  </a:lnTo>
                  <a:lnTo>
                    <a:pt x="11072" y="2131"/>
                  </a:lnTo>
                  <a:lnTo>
                    <a:pt x="11017" y="2097"/>
                  </a:lnTo>
                  <a:lnTo>
                    <a:pt x="10963" y="2061"/>
                  </a:lnTo>
                  <a:lnTo>
                    <a:pt x="10938" y="2049"/>
                  </a:lnTo>
                  <a:lnTo>
                    <a:pt x="10903" y="2042"/>
                  </a:lnTo>
                  <a:lnTo>
                    <a:pt x="10867" y="2044"/>
                  </a:lnTo>
                  <a:lnTo>
                    <a:pt x="10827" y="2052"/>
                  </a:lnTo>
                  <a:lnTo>
                    <a:pt x="10785" y="2063"/>
                  </a:lnTo>
                  <a:lnTo>
                    <a:pt x="10757" y="2059"/>
                  </a:lnTo>
                  <a:lnTo>
                    <a:pt x="10735" y="2050"/>
                  </a:lnTo>
                  <a:lnTo>
                    <a:pt x="10708" y="2037"/>
                  </a:lnTo>
                  <a:lnTo>
                    <a:pt x="10696" y="2021"/>
                  </a:lnTo>
                  <a:lnTo>
                    <a:pt x="10680" y="2003"/>
                  </a:lnTo>
                  <a:lnTo>
                    <a:pt x="10665" y="1988"/>
                  </a:lnTo>
                  <a:lnTo>
                    <a:pt x="10675" y="1977"/>
                  </a:lnTo>
                  <a:lnTo>
                    <a:pt x="10689" y="1971"/>
                  </a:lnTo>
                  <a:lnTo>
                    <a:pt x="10719" y="1971"/>
                  </a:lnTo>
                  <a:lnTo>
                    <a:pt x="10742" y="1965"/>
                  </a:lnTo>
                  <a:lnTo>
                    <a:pt x="10767" y="1952"/>
                  </a:lnTo>
                  <a:lnTo>
                    <a:pt x="10777" y="1929"/>
                  </a:lnTo>
                  <a:lnTo>
                    <a:pt x="10785" y="1898"/>
                  </a:lnTo>
                  <a:lnTo>
                    <a:pt x="10781" y="1868"/>
                  </a:lnTo>
                  <a:lnTo>
                    <a:pt x="10765" y="1833"/>
                  </a:lnTo>
                  <a:lnTo>
                    <a:pt x="10754" y="1799"/>
                  </a:lnTo>
                  <a:lnTo>
                    <a:pt x="10743" y="1771"/>
                  </a:lnTo>
                  <a:lnTo>
                    <a:pt x="10722" y="1754"/>
                  </a:lnTo>
                  <a:lnTo>
                    <a:pt x="10703" y="1734"/>
                  </a:lnTo>
                  <a:lnTo>
                    <a:pt x="10692" y="1717"/>
                  </a:lnTo>
                  <a:lnTo>
                    <a:pt x="10675" y="1691"/>
                  </a:lnTo>
                  <a:lnTo>
                    <a:pt x="10663" y="1668"/>
                  </a:lnTo>
                  <a:lnTo>
                    <a:pt x="10656" y="1647"/>
                  </a:lnTo>
                  <a:lnTo>
                    <a:pt x="10656" y="1627"/>
                  </a:lnTo>
                  <a:lnTo>
                    <a:pt x="10666" y="1614"/>
                  </a:lnTo>
                  <a:lnTo>
                    <a:pt x="10684" y="1588"/>
                  </a:lnTo>
                  <a:lnTo>
                    <a:pt x="10725" y="1549"/>
                  </a:lnTo>
                  <a:lnTo>
                    <a:pt x="10854" y="1423"/>
                  </a:lnTo>
                  <a:lnTo>
                    <a:pt x="11044" y="1236"/>
                  </a:lnTo>
                  <a:lnTo>
                    <a:pt x="11140" y="1140"/>
                  </a:lnTo>
                  <a:lnTo>
                    <a:pt x="11183" y="1097"/>
                  </a:lnTo>
                  <a:lnTo>
                    <a:pt x="11215" y="1077"/>
                  </a:lnTo>
                  <a:lnTo>
                    <a:pt x="11240" y="1053"/>
                  </a:lnTo>
                  <a:lnTo>
                    <a:pt x="11259" y="1028"/>
                  </a:lnTo>
                  <a:lnTo>
                    <a:pt x="11287" y="995"/>
                  </a:lnTo>
                  <a:lnTo>
                    <a:pt x="11304" y="988"/>
                  </a:lnTo>
                  <a:lnTo>
                    <a:pt x="11319" y="979"/>
                  </a:lnTo>
                  <a:lnTo>
                    <a:pt x="11332" y="993"/>
                  </a:lnTo>
                  <a:lnTo>
                    <a:pt x="11332" y="1012"/>
                  </a:lnTo>
                  <a:lnTo>
                    <a:pt x="11333" y="1029"/>
                  </a:lnTo>
                  <a:lnTo>
                    <a:pt x="11339" y="1046"/>
                  </a:lnTo>
                  <a:lnTo>
                    <a:pt x="11351" y="1061"/>
                  </a:lnTo>
                  <a:lnTo>
                    <a:pt x="11360" y="1067"/>
                  </a:lnTo>
                  <a:lnTo>
                    <a:pt x="11379" y="1065"/>
                  </a:lnTo>
                  <a:lnTo>
                    <a:pt x="11404" y="1053"/>
                  </a:lnTo>
                  <a:lnTo>
                    <a:pt x="11422" y="1051"/>
                  </a:lnTo>
                  <a:lnTo>
                    <a:pt x="11437" y="1058"/>
                  </a:lnTo>
                  <a:lnTo>
                    <a:pt x="11458" y="1080"/>
                  </a:lnTo>
                  <a:lnTo>
                    <a:pt x="11463" y="1105"/>
                  </a:lnTo>
                  <a:lnTo>
                    <a:pt x="11468" y="1154"/>
                  </a:lnTo>
                  <a:lnTo>
                    <a:pt x="11469" y="1183"/>
                  </a:lnTo>
                  <a:lnTo>
                    <a:pt x="11475" y="1202"/>
                  </a:lnTo>
                  <a:lnTo>
                    <a:pt x="11496" y="1234"/>
                  </a:lnTo>
                  <a:lnTo>
                    <a:pt x="11524" y="1286"/>
                  </a:lnTo>
                  <a:lnTo>
                    <a:pt x="11555" y="1338"/>
                  </a:lnTo>
                  <a:lnTo>
                    <a:pt x="11568" y="1350"/>
                  </a:lnTo>
                  <a:lnTo>
                    <a:pt x="11590" y="1362"/>
                  </a:lnTo>
                  <a:lnTo>
                    <a:pt x="11631" y="1377"/>
                  </a:lnTo>
                  <a:lnTo>
                    <a:pt x="11667" y="1395"/>
                  </a:lnTo>
                  <a:lnTo>
                    <a:pt x="11679" y="1402"/>
                  </a:lnTo>
                  <a:lnTo>
                    <a:pt x="11695" y="1421"/>
                  </a:lnTo>
                  <a:lnTo>
                    <a:pt x="11705" y="1437"/>
                  </a:lnTo>
                  <a:lnTo>
                    <a:pt x="11721" y="1468"/>
                  </a:lnTo>
                  <a:lnTo>
                    <a:pt x="11741" y="1484"/>
                  </a:lnTo>
                  <a:lnTo>
                    <a:pt x="11755" y="1490"/>
                  </a:lnTo>
                  <a:lnTo>
                    <a:pt x="11772" y="1489"/>
                  </a:lnTo>
                  <a:lnTo>
                    <a:pt x="11793" y="1475"/>
                  </a:lnTo>
                  <a:lnTo>
                    <a:pt x="11809" y="1463"/>
                  </a:lnTo>
                  <a:lnTo>
                    <a:pt x="11826" y="1458"/>
                  </a:lnTo>
                  <a:lnTo>
                    <a:pt x="11837" y="1463"/>
                  </a:lnTo>
                  <a:lnTo>
                    <a:pt x="11848" y="1477"/>
                  </a:lnTo>
                  <a:lnTo>
                    <a:pt x="11855" y="1491"/>
                  </a:lnTo>
                  <a:lnTo>
                    <a:pt x="11868" y="1526"/>
                  </a:lnTo>
                  <a:lnTo>
                    <a:pt x="11889" y="1600"/>
                  </a:lnTo>
                  <a:lnTo>
                    <a:pt x="11919" y="1683"/>
                  </a:lnTo>
                  <a:lnTo>
                    <a:pt x="11933" y="1735"/>
                  </a:lnTo>
                  <a:lnTo>
                    <a:pt x="11937" y="1778"/>
                  </a:lnTo>
                  <a:lnTo>
                    <a:pt x="11943" y="1820"/>
                  </a:lnTo>
                  <a:lnTo>
                    <a:pt x="11955" y="1860"/>
                  </a:lnTo>
                  <a:lnTo>
                    <a:pt x="11962" y="1896"/>
                  </a:lnTo>
                  <a:lnTo>
                    <a:pt x="11980" y="1937"/>
                  </a:lnTo>
                  <a:lnTo>
                    <a:pt x="11993" y="1952"/>
                  </a:lnTo>
                  <a:lnTo>
                    <a:pt x="12021" y="1960"/>
                  </a:lnTo>
                  <a:lnTo>
                    <a:pt x="12039" y="1959"/>
                  </a:lnTo>
                  <a:lnTo>
                    <a:pt x="12070" y="1950"/>
                  </a:lnTo>
                  <a:lnTo>
                    <a:pt x="12103" y="1935"/>
                  </a:lnTo>
                  <a:lnTo>
                    <a:pt x="12145" y="1908"/>
                  </a:lnTo>
                  <a:lnTo>
                    <a:pt x="12182" y="1867"/>
                  </a:lnTo>
                  <a:lnTo>
                    <a:pt x="12207" y="1832"/>
                  </a:lnTo>
                  <a:lnTo>
                    <a:pt x="12248" y="1788"/>
                  </a:lnTo>
                  <a:lnTo>
                    <a:pt x="12270" y="1751"/>
                  </a:lnTo>
                  <a:lnTo>
                    <a:pt x="12275" y="1721"/>
                  </a:lnTo>
                  <a:lnTo>
                    <a:pt x="12270" y="1706"/>
                  </a:lnTo>
                  <a:lnTo>
                    <a:pt x="12251" y="1679"/>
                  </a:lnTo>
                  <a:lnTo>
                    <a:pt x="12230" y="1651"/>
                  </a:lnTo>
                  <a:lnTo>
                    <a:pt x="12211" y="1629"/>
                  </a:lnTo>
                  <a:lnTo>
                    <a:pt x="12198" y="1618"/>
                  </a:lnTo>
                  <a:lnTo>
                    <a:pt x="12182" y="1609"/>
                  </a:lnTo>
                  <a:lnTo>
                    <a:pt x="12157" y="1600"/>
                  </a:lnTo>
                  <a:lnTo>
                    <a:pt x="12127" y="1591"/>
                  </a:lnTo>
                  <a:lnTo>
                    <a:pt x="12114" y="1584"/>
                  </a:lnTo>
                  <a:lnTo>
                    <a:pt x="12110" y="1562"/>
                  </a:lnTo>
                  <a:lnTo>
                    <a:pt x="12114" y="1528"/>
                  </a:lnTo>
                  <a:lnTo>
                    <a:pt x="12128" y="1510"/>
                  </a:lnTo>
                  <a:lnTo>
                    <a:pt x="12152" y="1497"/>
                  </a:lnTo>
                  <a:lnTo>
                    <a:pt x="12176" y="1487"/>
                  </a:lnTo>
                  <a:lnTo>
                    <a:pt x="12195" y="1473"/>
                  </a:lnTo>
                  <a:lnTo>
                    <a:pt x="12201" y="1464"/>
                  </a:lnTo>
                  <a:lnTo>
                    <a:pt x="12197" y="1450"/>
                  </a:lnTo>
                  <a:lnTo>
                    <a:pt x="12191" y="1437"/>
                  </a:lnTo>
                  <a:lnTo>
                    <a:pt x="12180" y="1427"/>
                  </a:lnTo>
                  <a:lnTo>
                    <a:pt x="12166" y="1419"/>
                  </a:lnTo>
                  <a:lnTo>
                    <a:pt x="12153" y="1415"/>
                  </a:lnTo>
                  <a:lnTo>
                    <a:pt x="12135" y="1417"/>
                  </a:lnTo>
                  <a:lnTo>
                    <a:pt x="12115" y="1428"/>
                  </a:lnTo>
                  <a:lnTo>
                    <a:pt x="12096" y="1443"/>
                  </a:lnTo>
                  <a:lnTo>
                    <a:pt x="12072" y="1447"/>
                  </a:lnTo>
                  <a:lnTo>
                    <a:pt x="12044" y="1439"/>
                  </a:lnTo>
                  <a:lnTo>
                    <a:pt x="12025" y="1431"/>
                  </a:lnTo>
                  <a:lnTo>
                    <a:pt x="12006" y="1408"/>
                  </a:lnTo>
                  <a:lnTo>
                    <a:pt x="11954" y="1292"/>
                  </a:lnTo>
                  <a:lnTo>
                    <a:pt x="11921" y="1270"/>
                  </a:lnTo>
                  <a:lnTo>
                    <a:pt x="11901" y="1252"/>
                  </a:lnTo>
                  <a:lnTo>
                    <a:pt x="11882" y="1231"/>
                  </a:lnTo>
                  <a:lnTo>
                    <a:pt x="11868" y="1192"/>
                  </a:lnTo>
                  <a:lnTo>
                    <a:pt x="11865" y="1149"/>
                  </a:lnTo>
                  <a:lnTo>
                    <a:pt x="11865" y="1113"/>
                  </a:lnTo>
                  <a:lnTo>
                    <a:pt x="11852" y="1098"/>
                  </a:lnTo>
                  <a:lnTo>
                    <a:pt x="11831" y="1089"/>
                  </a:lnTo>
                  <a:lnTo>
                    <a:pt x="11814" y="1093"/>
                  </a:lnTo>
                  <a:lnTo>
                    <a:pt x="11787" y="1099"/>
                  </a:lnTo>
                  <a:lnTo>
                    <a:pt x="11764" y="1103"/>
                  </a:lnTo>
                  <a:lnTo>
                    <a:pt x="11743" y="1103"/>
                  </a:lnTo>
                  <a:lnTo>
                    <a:pt x="11731" y="1095"/>
                  </a:lnTo>
                  <a:lnTo>
                    <a:pt x="11733" y="1077"/>
                  </a:lnTo>
                  <a:lnTo>
                    <a:pt x="11737" y="1047"/>
                  </a:lnTo>
                  <a:lnTo>
                    <a:pt x="11742" y="1012"/>
                  </a:lnTo>
                  <a:lnTo>
                    <a:pt x="11740" y="969"/>
                  </a:lnTo>
                  <a:lnTo>
                    <a:pt x="11731" y="929"/>
                  </a:lnTo>
                  <a:lnTo>
                    <a:pt x="11714" y="905"/>
                  </a:lnTo>
                  <a:lnTo>
                    <a:pt x="11693" y="885"/>
                  </a:lnTo>
                  <a:lnTo>
                    <a:pt x="11681" y="887"/>
                  </a:lnTo>
                  <a:lnTo>
                    <a:pt x="11672" y="892"/>
                  </a:lnTo>
                  <a:lnTo>
                    <a:pt x="11670" y="911"/>
                  </a:lnTo>
                  <a:lnTo>
                    <a:pt x="11670" y="936"/>
                  </a:lnTo>
                  <a:lnTo>
                    <a:pt x="11672" y="969"/>
                  </a:lnTo>
                  <a:lnTo>
                    <a:pt x="11672" y="995"/>
                  </a:lnTo>
                  <a:lnTo>
                    <a:pt x="11656" y="1003"/>
                  </a:lnTo>
                  <a:lnTo>
                    <a:pt x="11638" y="995"/>
                  </a:lnTo>
                  <a:lnTo>
                    <a:pt x="11624" y="973"/>
                  </a:lnTo>
                  <a:lnTo>
                    <a:pt x="11607" y="946"/>
                  </a:lnTo>
                  <a:lnTo>
                    <a:pt x="11564" y="923"/>
                  </a:lnTo>
                  <a:lnTo>
                    <a:pt x="11511" y="888"/>
                  </a:lnTo>
                  <a:lnTo>
                    <a:pt x="11481" y="856"/>
                  </a:lnTo>
                  <a:lnTo>
                    <a:pt x="11479" y="838"/>
                  </a:lnTo>
                  <a:lnTo>
                    <a:pt x="11481" y="811"/>
                  </a:lnTo>
                  <a:lnTo>
                    <a:pt x="11489" y="793"/>
                  </a:lnTo>
                  <a:lnTo>
                    <a:pt x="11513" y="770"/>
                  </a:lnTo>
                  <a:lnTo>
                    <a:pt x="11547" y="740"/>
                  </a:lnTo>
                  <a:lnTo>
                    <a:pt x="11573" y="719"/>
                  </a:lnTo>
                  <a:lnTo>
                    <a:pt x="11585" y="699"/>
                  </a:lnTo>
                  <a:lnTo>
                    <a:pt x="11593" y="667"/>
                  </a:lnTo>
                  <a:lnTo>
                    <a:pt x="11599" y="582"/>
                  </a:lnTo>
                  <a:lnTo>
                    <a:pt x="11609" y="482"/>
                  </a:lnTo>
                  <a:lnTo>
                    <a:pt x="11612" y="446"/>
                  </a:lnTo>
                  <a:lnTo>
                    <a:pt x="11607" y="420"/>
                  </a:lnTo>
                  <a:lnTo>
                    <a:pt x="11583" y="372"/>
                  </a:lnTo>
                  <a:lnTo>
                    <a:pt x="11552" y="340"/>
                  </a:lnTo>
                  <a:lnTo>
                    <a:pt x="11521" y="317"/>
                  </a:lnTo>
                  <a:lnTo>
                    <a:pt x="11501" y="305"/>
                  </a:lnTo>
                  <a:lnTo>
                    <a:pt x="11495" y="295"/>
                  </a:lnTo>
                  <a:lnTo>
                    <a:pt x="11499" y="273"/>
                  </a:lnTo>
                  <a:lnTo>
                    <a:pt x="11509" y="251"/>
                  </a:lnTo>
                  <a:lnTo>
                    <a:pt x="11509" y="228"/>
                  </a:lnTo>
                  <a:lnTo>
                    <a:pt x="11497" y="211"/>
                  </a:lnTo>
                  <a:lnTo>
                    <a:pt x="11487" y="204"/>
                  </a:lnTo>
                  <a:lnTo>
                    <a:pt x="11483" y="191"/>
                  </a:lnTo>
                  <a:lnTo>
                    <a:pt x="11497" y="161"/>
                  </a:lnTo>
                  <a:lnTo>
                    <a:pt x="11507" y="116"/>
                  </a:lnTo>
                  <a:lnTo>
                    <a:pt x="11507" y="75"/>
                  </a:lnTo>
                  <a:lnTo>
                    <a:pt x="11417" y="80"/>
                  </a:lnTo>
                  <a:lnTo>
                    <a:pt x="11382" y="182"/>
                  </a:lnTo>
                  <a:lnTo>
                    <a:pt x="11374" y="217"/>
                  </a:lnTo>
                  <a:lnTo>
                    <a:pt x="11369" y="240"/>
                  </a:lnTo>
                  <a:lnTo>
                    <a:pt x="11374" y="275"/>
                  </a:lnTo>
                  <a:lnTo>
                    <a:pt x="11389" y="330"/>
                  </a:lnTo>
                  <a:lnTo>
                    <a:pt x="11407" y="375"/>
                  </a:lnTo>
                  <a:lnTo>
                    <a:pt x="11419" y="401"/>
                  </a:lnTo>
                  <a:lnTo>
                    <a:pt x="11423" y="437"/>
                  </a:lnTo>
                  <a:lnTo>
                    <a:pt x="11425" y="473"/>
                  </a:lnTo>
                  <a:lnTo>
                    <a:pt x="11419" y="497"/>
                  </a:lnTo>
                  <a:lnTo>
                    <a:pt x="11403" y="539"/>
                  </a:lnTo>
                  <a:lnTo>
                    <a:pt x="11371" y="586"/>
                  </a:lnTo>
                  <a:lnTo>
                    <a:pt x="11352" y="624"/>
                  </a:lnTo>
                  <a:lnTo>
                    <a:pt x="11348" y="646"/>
                  </a:lnTo>
                  <a:lnTo>
                    <a:pt x="11339" y="657"/>
                  </a:lnTo>
                  <a:lnTo>
                    <a:pt x="11317" y="676"/>
                  </a:lnTo>
                  <a:lnTo>
                    <a:pt x="11292" y="695"/>
                  </a:lnTo>
                  <a:lnTo>
                    <a:pt x="11268" y="723"/>
                  </a:lnTo>
                  <a:lnTo>
                    <a:pt x="11255" y="751"/>
                  </a:lnTo>
                  <a:lnTo>
                    <a:pt x="11249" y="785"/>
                  </a:lnTo>
                  <a:lnTo>
                    <a:pt x="11250" y="826"/>
                  </a:lnTo>
                  <a:lnTo>
                    <a:pt x="11250" y="863"/>
                  </a:lnTo>
                  <a:lnTo>
                    <a:pt x="11248" y="890"/>
                  </a:lnTo>
                  <a:lnTo>
                    <a:pt x="11224" y="921"/>
                  </a:lnTo>
                  <a:lnTo>
                    <a:pt x="11142" y="1002"/>
                  </a:lnTo>
                  <a:lnTo>
                    <a:pt x="11091" y="1053"/>
                  </a:lnTo>
                  <a:lnTo>
                    <a:pt x="10879" y="1251"/>
                  </a:lnTo>
                  <a:lnTo>
                    <a:pt x="10687" y="1440"/>
                  </a:lnTo>
                  <a:lnTo>
                    <a:pt x="10621" y="1489"/>
                  </a:lnTo>
                  <a:lnTo>
                    <a:pt x="10592" y="1499"/>
                  </a:lnTo>
                  <a:lnTo>
                    <a:pt x="10575" y="1495"/>
                  </a:lnTo>
                  <a:lnTo>
                    <a:pt x="10558" y="1487"/>
                  </a:lnTo>
                  <a:lnTo>
                    <a:pt x="10533" y="1460"/>
                  </a:lnTo>
                  <a:lnTo>
                    <a:pt x="10509" y="1421"/>
                  </a:lnTo>
                  <a:lnTo>
                    <a:pt x="10484" y="1367"/>
                  </a:lnTo>
                  <a:lnTo>
                    <a:pt x="10445" y="1296"/>
                  </a:lnTo>
                  <a:lnTo>
                    <a:pt x="10413" y="1248"/>
                  </a:lnTo>
                  <a:lnTo>
                    <a:pt x="10380" y="1196"/>
                  </a:lnTo>
                  <a:lnTo>
                    <a:pt x="10313" y="1129"/>
                  </a:lnTo>
                  <a:lnTo>
                    <a:pt x="10293" y="1102"/>
                  </a:lnTo>
                  <a:lnTo>
                    <a:pt x="10266" y="1063"/>
                  </a:lnTo>
                  <a:lnTo>
                    <a:pt x="10240" y="1021"/>
                  </a:lnTo>
                  <a:lnTo>
                    <a:pt x="10222" y="983"/>
                  </a:lnTo>
                  <a:lnTo>
                    <a:pt x="10200" y="948"/>
                  </a:lnTo>
                  <a:lnTo>
                    <a:pt x="10182" y="919"/>
                  </a:lnTo>
                  <a:lnTo>
                    <a:pt x="10169" y="889"/>
                  </a:lnTo>
                  <a:lnTo>
                    <a:pt x="10158" y="859"/>
                  </a:lnTo>
                  <a:lnTo>
                    <a:pt x="10147" y="833"/>
                  </a:lnTo>
                  <a:lnTo>
                    <a:pt x="10117" y="784"/>
                  </a:lnTo>
                  <a:lnTo>
                    <a:pt x="10098" y="736"/>
                  </a:lnTo>
                  <a:lnTo>
                    <a:pt x="10094" y="701"/>
                  </a:lnTo>
                  <a:lnTo>
                    <a:pt x="10056" y="648"/>
                  </a:lnTo>
                  <a:lnTo>
                    <a:pt x="10037" y="601"/>
                  </a:lnTo>
                  <a:lnTo>
                    <a:pt x="10024" y="565"/>
                  </a:lnTo>
                  <a:lnTo>
                    <a:pt x="10017" y="531"/>
                  </a:lnTo>
                  <a:lnTo>
                    <a:pt x="9988" y="465"/>
                  </a:lnTo>
                  <a:lnTo>
                    <a:pt x="9951" y="383"/>
                  </a:lnTo>
                  <a:lnTo>
                    <a:pt x="9942" y="355"/>
                  </a:lnTo>
                  <a:lnTo>
                    <a:pt x="9935" y="327"/>
                  </a:lnTo>
                  <a:lnTo>
                    <a:pt x="9932" y="280"/>
                  </a:lnTo>
                  <a:lnTo>
                    <a:pt x="9928" y="237"/>
                  </a:lnTo>
                  <a:lnTo>
                    <a:pt x="9921" y="207"/>
                  </a:lnTo>
                  <a:lnTo>
                    <a:pt x="9911" y="196"/>
                  </a:lnTo>
                  <a:lnTo>
                    <a:pt x="9897" y="184"/>
                  </a:lnTo>
                  <a:lnTo>
                    <a:pt x="9880" y="176"/>
                  </a:lnTo>
                  <a:lnTo>
                    <a:pt x="9863" y="166"/>
                  </a:lnTo>
                  <a:lnTo>
                    <a:pt x="9839" y="155"/>
                  </a:lnTo>
                  <a:lnTo>
                    <a:pt x="9819" y="144"/>
                  </a:lnTo>
                  <a:lnTo>
                    <a:pt x="9786" y="140"/>
                  </a:lnTo>
                  <a:lnTo>
                    <a:pt x="9769" y="141"/>
                  </a:lnTo>
                  <a:lnTo>
                    <a:pt x="9760" y="142"/>
                  </a:lnTo>
                  <a:lnTo>
                    <a:pt x="9737" y="162"/>
                  </a:lnTo>
                  <a:lnTo>
                    <a:pt x="9718" y="189"/>
                  </a:lnTo>
                  <a:lnTo>
                    <a:pt x="9687" y="210"/>
                  </a:lnTo>
                  <a:lnTo>
                    <a:pt x="9661" y="229"/>
                  </a:lnTo>
                  <a:lnTo>
                    <a:pt x="9633" y="240"/>
                  </a:lnTo>
                  <a:lnTo>
                    <a:pt x="9611" y="250"/>
                  </a:lnTo>
                  <a:lnTo>
                    <a:pt x="9597" y="269"/>
                  </a:lnTo>
                  <a:lnTo>
                    <a:pt x="9599" y="289"/>
                  </a:lnTo>
                  <a:lnTo>
                    <a:pt x="9612" y="309"/>
                  </a:lnTo>
                  <a:lnTo>
                    <a:pt x="9635" y="331"/>
                  </a:lnTo>
                  <a:lnTo>
                    <a:pt x="9644" y="358"/>
                  </a:lnTo>
                  <a:lnTo>
                    <a:pt x="9650" y="393"/>
                  </a:lnTo>
                  <a:lnTo>
                    <a:pt x="9660" y="420"/>
                  </a:lnTo>
                  <a:lnTo>
                    <a:pt x="9680" y="457"/>
                  </a:lnTo>
                  <a:lnTo>
                    <a:pt x="9697" y="486"/>
                  </a:lnTo>
                  <a:lnTo>
                    <a:pt x="9711" y="512"/>
                  </a:lnTo>
                  <a:lnTo>
                    <a:pt x="9717" y="547"/>
                  </a:lnTo>
                  <a:lnTo>
                    <a:pt x="9714" y="579"/>
                  </a:lnTo>
                  <a:lnTo>
                    <a:pt x="9707" y="617"/>
                  </a:lnTo>
                  <a:lnTo>
                    <a:pt x="9699" y="652"/>
                  </a:lnTo>
                  <a:lnTo>
                    <a:pt x="9699" y="686"/>
                  </a:lnTo>
                  <a:lnTo>
                    <a:pt x="9705" y="719"/>
                  </a:lnTo>
                  <a:lnTo>
                    <a:pt x="9706" y="742"/>
                  </a:lnTo>
                  <a:lnTo>
                    <a:pt x="9699" y="762"/>
                  </a:lnTo>
                  <a:lnTo>
                    <a:pt x="9686" y="791"/>
                  </a:lnTo>
                  <a:lnTo>
                    <a:pt x="9664" y="830"/>
                  </a:lnTo>
                  <a:lnTo>
                    <a:pt x="9658" y="864"/>
                  </a:lnTo>
                  <a:lnTo>
                    <a:pt x="9662" y="899"/>
                  </a:lnTo>
                  <a:lnTo>
                    <a:pt x="9668" y="928"/>
                  </a:lnTo>
                  <a:lnTo>
                    <a:pt x="9665" y="946"/>
                  </a:lnTo>
                  <a:lnTo>
                    <a:pt x="9643" y="956"/>
                  </a:lnTo>
                  <a:lnTo>
                    <a:pt x="9619" y="962"/>
                  </a:lnTo>
                  <a:lnTo>
                    <a:pt x="9593" y="965"/>
                  </a:lnTo>
                  <a:lnTo>
                    <a:pt x="9575" y="970"/>
                  </a:lnTo>
                  <a:lnTo>
                    <a:pt x="9565" y="965"/>
                  </a:lnTo>
                  <a:lnTo>
                    <a:pt x="9561" y="956"/>
                  </a:lnTo>
                  <a:lnTo>
                    <a:pt x="9554" y="900"/>
                  </a:lnTo>
                  <a:lnTo>
                    <a:pt x="9555" y="867"/>
                  </a:lnTo>
                  <a:lnTo>
                    <a:pt x="9545" y="846"/>
                  </a:lnTo>
                  <a:lnTo>
                    <a:pt x="9527" y="812"/>
                  </a:lnTo>
                  <a:lnTo>
                    <a:pt x="9511" y="794"/>
                  </a:lnTo>
                  <a:lnTo>
                    <a:pt x="9498" y="773"/>
                  </a:lnTo>
                  <a:lnTo>
                    <a:pt x="9487" y="755"/>
                  </a:lnTo>
                  <a:lnTo>
                    <a:pt x="9483" y="730"/>
                  </a:lnTo>
                  <a:lnTo>
                    <a:pt x="9476" y="689"/>
                  </a:lnTo>
                  <a:lnTo>
                    <a:pt x="9476" y="651"/>
                  </a:lnTo>
                  <a:lnTo>
                    <a:pt x="9470" y="624"/>
                  </a:lnTo>
                  <a:lnTo>
                    <a:pt x="9464" y="599"/>
                  </a:lnTo>
                  <a:lnTo>
                    <a:pt x="9455" y="577"/>
                  </a:lnTo>
                  <a:lnTo>
                    <a:pt x="9434" y="560"/>
                  </a:lnTo>
                  <a:lnTo>
                    <a:pt x="9419" y="548"/>
                  </a:lnTo>
                  <a:lnTo>
                    <a:pt x="9401" y="530"/>
                  </a:lnTo>
                  <a:lnTo>
                    <a:pt x="9387" y="517"/>
                  </a:lnTo>
                  <a:lnTo>
                    <a:pt x="9377" y="500"/>
                  </a:lnTo>
                  <a:lnTo>
                    <a:pt x="9365" y="468"/>
                  </a:lnTo>
                  <a:lnTo>
                    <a:pt x="9352" y="448"/>
                  </a:lnTo>
                  <a:lnTo>
                    <a:pt x="9343" y="435"/>
                  </a:lnTo>
                  <a:lnTo>
                    <a:pt x="9329" y="426"/>
                  </a:lnTo>
                  <a:lnTo>
                    <a:pt x="9305" y="417"/>
                  </a:lnTo>
                  <a:lnTo>
                    <a:pt x="9278" y="409"/>
                  </a:lnTo>
                  <a:lnTo>
                    <a:pt x="9260" y="396"/>
                  </a:lnTo>
                  <a:lnTo>
                    <a:pt x="9248" y="383"/>
                  </a:lnTo>
                  <a:lnTo>
                    <a:pt x="9245" y="355"/>
                  </a:lnTo>
                  <a:lnTo>
                    <a:pt x="9210" y="350"/>
                  </a:lnTo>
                  <a:lnTo>
                    <a:pt x="9178" y="343"/>
                  </a:lnTo>
                  <a:lnTo>
                    <a:pt x="9158" y="328"/>
                  </a:lnTo>
                  <a:lnTo>
                    <a:pt x="9138" y="308"/>
                  </a:lnTo>
                  <a:lnTo>
                    <a:pt x="9127" y="304"/>
                  </a:lnTo>
                  <a:lnTo>
                    <a:pt x="9103" y="296"/>
                  </a:lnTo>
                  <a:lnTo>
                    <a:pt x="9073" y="291"/>
                  </a:lnTo>
                  <a:lnTo>
                    <a:pt x="9044" y="295"/>
                  </a:lnTo>
                  <a:lnTo>
                    <a:pt x="9020" y="307"/>
                  </a:lnTo>
                  <a:lnTo>
                    <a:pt x="8996" y="327"/>
                  </a:lnTo>
                  <a:lnTo>
                    <a:pt x="8986" y="340"/>
                  </a:lnTo>
                  <a:lnTo>
                    <a:pt x="8972" y="354"/>
                  </a:lnTo>
                  <a:lnTo>
                    <a:pt x="8950" y="362"/>
                  </a:lnTo>
                  <a:lnTo>
                    <a:pt x="8942" y="372"/>
                  </a:lnTo>
                  <a:lnTo>
                    <a:pt x="8940" y="387"/>
                  </a:lnTo>
                  <a:lnTo>
                    <a:pt x="8932" y="409"/>
                  </a:lnTo>
                  <a:lnTo>
                    <a:pt x="8923" y="423"/>
                  </a:lnTo>
                  <a:lnTo>
                    <a:pt x="8905" y="401"/>
                  </a:lnTo>
                  <a:lnTo>
                    <a:pt x="8904" y="376"/>
                  </a:lnTo>
                  <a:lnTo>
                    <a:pt x="8902" y="339"/>
                  </a:lnTo>
                  <a:lnTo>
                    <a:pt x="8910" y="309"/>
                  </a:lnTo>
                  <a:lnTo>
                    <a:pt x="8921" y="282"/>
                  </a:lnTo>
                  <a:lnTo>
                    <a:pt x="8929" y="258"/>
                  </a:lnTo>
                  <a:lnTo>
                    <a:pt x="8936" y="228"/>
                  </a:lnTo>
                  <a:lnTo>
                    <a:pt x="8940" y="200"/>
                  </a:lnTo>
                  <a:lnTo>
                    <a:pt x="8937" y="183"/>
                  </a:lnTo>
                  <a:lnTo>
                    <a:pt x="8930" y="170"/>
                  </a:lnTo>
                  <a:lnTo>
                    <a:pt x="8919" y="161"/>
                  </a:lnTo>
                  <a:lnTo>
                    <a:pt x="8907" y="150"/>
                  </a:lnTo>
                  <a:lnTo>
                    <a:pt x="8897" y="133"/>
                  </a:lnTo>
                  <a:lnTo>
                    <a:pt x="8891" y="112"/>
                  </a:lnTo>
                  <a:lnTo>
                    <a:pt x="8884" y="105"/>
                  </a:lnTo>
                  <a:lnTo>
                    <a:pt x="8872" y="97"/>
                  </a:lnTo>
                  <a:lnTo>
                    <a:pt x="8851" y="93"/>
                  </a:lnTo>
                  <a:lnTo>
                    <a:pt x="8830" y="86"/>
                  </a:lnTo>
                  <a:lnTo>
                    <a:pt x="8812" y="82"/>
                  </a:lnTo>
                  <a:lnTo>
                    <a:pt x="8803" y="69"/>
                  </a:lnTo>
                  <a:lnTo>
                    <a:pt x="8789" y="65"/>
                  </a:lnTo>
                  <a:lnTo>
                    <a:pt x="8774" y="61"/>
                  </a:lnTo>
                  <a:lnTo>
                    <a:pt x="8754" y="63"/>
                  </a:lnTo>
                  <a:lnTo>
                    <a:pt x="8730" y="67"/>
                  </a:lnTo>
                  <a:lnTo>
                    <a:pt x="8708" y="68"/>
                  </a:lnTo>
                  <a:lnTo>
                    <a:pt x="8684" y="71"/>
                  </a:lnTo>
                  <a:lnTo>
                    <a:pt x="8662" y="71"/>
                  </a:lnTo>
                  <a:lnTo>
                    <a:pt x="8638" y="67"/>
                  </a:lnTo>
                  <a:lnTo>
                    <a:pt x="8605" y="66"/>
                  </a:lnTo>
                  <a:lnTo>
                    <a:pt x="8588" y="68"/>
                  </a:lnTo>
                  <a:lnTo>
                    <a:pt x="8578" y="92"/>
                  </a:lnTo>
                  <a:lnTo>
                    <a:pt x="8573" y="126"/>
                  </a:lnTo>
                  <a:lnTo>
                    <a:pt x="8572" y="163"/>
                  </a:lnTo>
                  <a:lnTo>
                    <a:pt x="8574" y="194"/>
                  </a:lnTo>
                  <a:lnTo>
                    <a:pt x="8568" y="205"/>
                  </a:lnTo>
                  <a:lnTo>
                    <a:pt x="8561" y="204"/>
                  </a:lnTo>
                  <a:lnTo>
                    <a:pt x="8555" y="199"/>
                  </a:lnTo>
                  <a:lnTo>
                    <a:pt x="8544" y="187"/>
                  </a:lnTo>
                  <a:lnTo>
                    <a:pt x="8539" y="172"/>
                  </a:lnTo>
                  <a:lnTo>
                    <a:pt x="8535" y="151"/>
                  </a:lnTo>
                  <a:lnTo>
                    <a:pt x="8531" y="139"/>
                  </a:lnTo>
                  <a:lnTo>
                    <a:pt x="8522" y="126"/>
                  </a:lnTo>
                  <a:lnTo>
                    <a:pt x="8513" y="121"/>
                  </a:lnTo>
                  <a:lnTo>
                    <a:pt x="8494" y="125"/>
                  </a:lnTo>
                  <a:lnTo>
                    <a:pt x="8475" y="136"/>
                  </a:lnTo>
                  <a:lnTo>
                    <a:pt x="8451" y="152"/>
                  </a:lnTo>
                  <a:lnTo>
                    <a:pt x="8432" y="171"/>
                  </a:lnTo>
                  <a:lnTo>
                    <a:pt x="8410" y="188"/>
                  </a:lnTo>
                  <a:lnTo>
                    <a:pt x="8398" y="208"/>
                  </a:lnTo>
                  <a:lnTo>
                    <a:pt x="8396" y="233"/>
                  </a:lnTo>
                  <a:lnTo>
                    <a:pt x="8398" y="271"/>
                  </a:lnTo>
                  <a:lnTo>
                    <a:pt x="8395" y="311"/>
                  </a:lnTo>
                  <a:lnTo>
                    <a:pt x="8393" y="333"/>
                  </a:lnTo>
                  <a:lnTo>
                    <a:pt x="8391" y="360"/>
                  </a:lnTo>
                  <a:lnTo>
                    <a:pt x="8393" y="391"/>
                  </a:lnTo>
                  <a:lnTo>
                    <a:pt x="8388" y="401"/>
                  </a:lnTo>
                  <a:lnTo>
                    <a:pt x="8378" y="405"/>
                  </a:lnTo>
                  <a:lnTo>
                    <a:pt x="8367" y="399"/>
                  </a:lnTo>
                  <a:lnTo>
                    <a:pt x="8361" y="391"/>
                  </a:lnTo>
                  <a:lnTo>
                    <a:pt x="8360" y="376"/>
                  </a:lnTo>
                  <a:lnTo>
                    <a:pt x="8356" y="361"/>
                  </a:lnTo>
                  <a:lnTo>
                    <a:pt x="8360" y="341"/>
                  </a:lnTo>
                  <a:lnTo>
                    <a:pt x="8361" y="332"/>
                  </a:lnTo>
                  <a:lnTo>
                    <a:pt x="8366" y="314"/>
                  </a:lnTo>
                  <a:lnTo>
                    <a:pt x="8372" y="282"/>
                  </a:lnTo>
                  <a:lnTo>
                    <a:pt x="8375" y="258"/>
                  </a:lnTo>
                  <a:lnTo>
                    <a:pt x="8372" y="241"/>
                  </a:lnTo>
                  <a:lnTo>
                    <a:pt x="8365" y="241"/>
                  </a:lnTo>
                  <a:lnTo>
                    <a:pt x="8357" y="253"/>
                  </a:lnTo>
                  <a:lnTo>
                    <a:pt x="8352" y="277"/>
                  </a:lnTo>
                  <a:lnTo>
                    <a:pt x="8348" y="302"/>
                  </a:lnTo>
                  <a:lnTo>
                    <a:pt x="8344" y="324"/>
                  </a:lnTo>
                  <a:lnTo>
                    <a:pt x="8341" y="333"/>
                  </a:lnTo>
                  <a:lnTo>
                    <a:pt x="8335" y="354"/>
                  </a:lnTo>
                  <a:lnTo>
                    <a:pt x="8328" y="382"/>
                  </a:lnTo>
                  <a:lnTo>
                    <a:pt x="8331" y="404"/>
                  </a:lnTo>
                  <a:lnTo>
                    <a:pt x="8348" y="421"/>
                  </a:lnTo>
                  <a:lnTo>
                    <a:pt x="8365" y="438"/>
                  </a:lnTo>
                  <a:lnTo>
                    <a:pt x="8371" y="458"/>
                  </a:lnTo>
                  <a:lnTo>
                    <a:pt x="8380" y="487"/>
                  </a:lnTo>
                  <a:lnTo>
                    <a:pt x="8382" y="518"/>
                  </a:lnTo>
                  <a:lnTo>
                    <a:pt x="8377" y="532"/>
                  </a:lnTo>
                  <a:lnTo>
                    <a:pt x="8366" y="537"/>
                  </a:lnTo>
                  <a:lnTo>
                    <a:pt x="8360" y="530"/>
                  </a:lnTo>
                  <a:lnTo>
                    <a:pt x="8351" y="520"/>
                  </a:lnTo>
                  <a:lnTo>
                    <a:pt x="8337" y="505"/>
                  </a:lnTo>
                  <a:lnTo>
                    <a:pt x="8325" y="498"/>
                  </a:lnTo>
                  <a:lnTo>
                    <a:pt x="8311" y="502"/>
                  </a:lnTo>
                  <a:lnTo>
                    <a:pt x="8298" y="511"/>
                  </a:lnTo>
                  <a:lnTo>
                    <a:pt x="8284" y="521"/>
                  </a:lnTo>
                  <a:lnTo>
                    <a:pt x="8272" y="521"/>
                  </a:lnTo>
                  <a:lnTo>
                    <a:pt x="8267" y="516"/>
                  </a:lnTo>
                  <a:lnTo>
                    <a:pt x="8265" y="504"/>
                  </a:lnTo>
                  <a:lnTo>
                    <a:pt x="8269" y="486"/>
                  </a:lnTo>
                  <a:lnTo>
                    <a:pt x="8269" y="465"/>
                  </a:lnTo>
                  <a:lnTo>
                    <a:pt x="8274" y="437"/>
                  </a:lnTo>
                  <a:lnTo>
                    <a:pt x="8288" y="406"/>
                  </a:lnTo>
                  <a:lnTo>
                    <a:pt x="8296" y="379"/>
                  </a:lnTo>
                  <a:lnTo>
                    <a:pt x="8296" y="339"/>
                  </a:lnTo>
                  <a:lnTo>
                    <a:pt x="8298" y="332"/>
                  </a:lnTo>
                  <a:lnTo>
                    <a:pt x="8307" y="298"/>
                  </a:lnTo>
                  <a:lnTo>
                    <a:pt x="8312" y="270"/>
                  </a:lnTo>
                  <a:lnTo>
                    <a:pt x="8311" y="246"/>
                  </a:lnTo>
                  <a:lnTo>
                    <a:pt x="8307" y="223"/>
                  </a:lnTo>
                  <a:lnTo>
                    <a:pt x="8313" y="201"/>
                  </a:lnTo>
                  <a:lnTo>
                    <a:pt x="8332" y="163"/>
                  </a:lnTo>
                  <a:lnTo>
                    <a:pt x="8349" y="137"/>
                  </a:lnTo>
                  <a:lnTo>
                    <a:pt x="8365" y="115"/>
                  </a:lnTo>
                  <a:lnTo>
                    <a:pt x="8394" y="98"/>
                  </a:lnTo>
                  <a:lnTo>
                    <a:pt x="8417" y="78"/>
                  </a:lnTo>
                  <a:lnTo>
                    <a:pt x="8428" y="55"/>
                  </a:lnTo>
                  <a:lnTo>
                    <a:pt x="8431" y="26"/>
                  </a:lnTo>
                </a:path>
              </a:pathLst>
            </a:custGeom>
            <a:solidFill>
              <a:schemeClr val="accent6">
                <a:lumMod val="75000"/>
              </a:schemeClr>
            </a:solidFill>
            <a:ln w="3175" cap="sq">
              <a:noFill/>
              <a:miter lim="800000"/>
              <a:headEnd/>
              <a:tailEnd/>
            </a:ln>
          </p:spPr>
          <p:txBody>
            <a:bodyPr/>
            <a:lstStyle/>
            <a:p>
              <a:pPr algn="ctr" eaLnBrk="0" hangingPunct="0">
                <a:defRPr/>
              </a:pPr>
              <a:endParaRPr lang="en-US">
                <a:cs typeface="Arial" charset="0"/>
              </a:endParaRPr>
            </a:p>
          </p:txBody>
        </p:sp>
      </p:grpSp>
      <p:sp>
        <p:nvSpPr>
          <p:cNvPr id="22560" name="Freeform 40">
            <a:extLst>
              <a:ext uri="{FF2B5EF4-FFF2-40B4-BE49-F238E27FC236}">
                <a16:creationId xmlns:a16="http://schemas.microsoft.com/office/drawing/2014/main" id="{2828DDF1-473F-4EF9-B77B-4FBC9F1017F3}"/>
              </a:ext>
            </a:extLst>
          </p:cNvPr>
          <p:cNvSpPr>
            <a:spLocks/>
          </p:cNvSpPr>
          <p:nvPr/>
        </p:nvSpPr>
        <p:spPr bwMode="auto">
          <a:xfrm>
            <a:off x="5246688" y="3381375"/>
            <a:ext cx="42862" cy="46038"/>
          </a:xfrm>
          <a:custGeom>
            <a:avLst/>
            <a:gdLst>
              <a:gd name="T0" fmla="*/ 2147483647 w 125"/>
              <a:gd name="T1" fmla="*/ 0 h 122"/>
              <a:gd name="T2" fmla="*/ 2147483647 w 125"/>
              <a:gd name="T3" fmla="*/ 2147483647 h 122"/>
              <a:gd name="T4" fmla="*/ 2147483647 w 125"/>
              <a:gd name="T5" fmla="*/ 2147483647 h 122"/>
              <a:gd name="T6" fmla="*/ 0 w 125"/>
              <a:gd name="T7" fmla="*/ 2147483647 h 122"/>
              <a:gd name="T8" fmla="*/ 2147483647 w 125"/>
              <a:gd name="T9" fmla="*/ 0 h 122"/>
              <a:gd name="T10" fmla="*/ 0 60000 65536"/>
              <a:gd name="T11" fmla="*/ 0 60000 65536"/>
              <a:gd name="T12" fmla="*/ 0 60000 65536"/>
              <a:gd name="T13" fmla="*/ 0 60000 65536"/>
              <a:gd name="T14" fmla="*/ 0 60000 65536"/>
              <a:gd name="T15" fmla="*/ 0 w 125"/>
              <a:gd name="T16" fmla="*/ 0 h 122"/>
              <a:gd name="T17" fmla="*/ 125 w 125"/>
              <a:gd name="T18" fmla="*/ 122 h 122"/>
            </a:gdLst>
            <a:ahLst/>
            <a:cxnLst>
              <a:cxn ang="T10">
                <a:pos x="T0" y="T1"/>
              </a:cxn>
              <a:cxn ang="T11">
                <a:pos x="T2" y="T3"/>
              </a:cxn>
              <a:cxn ang="T12">
                <a:pos x="T4" y="T5"/>
              </a:cxn>
              <a:cxn ang="T13">
                <a:pos x="T6" y="T7"/>
              </a:cxn>
              <a:cxn ang="T14">
                <a:pos x="T8" y="T9"/>
              </a:cxn>
            </a:cxnLst>
            <a:rect l="T15" t="T16" r="T17" b="T18"/>
            <a:pathLst>
              <a:path w="125" h="122">
                <a:moveTo>
                  <a:pt x="20" y="0"/>
                </a:moveTo>
                <a:lnTo>
                  <a:pt x="125" y="105"/>
                </a:lnTo>
                <a:lnTo>
                  <a:pt x="101" y="122"/>
                </a:lnTo>
                <a:lnTo>
                  <a:pt x="0" y="21"/>
                </a:lnTo>
                <a:lnTo>
                  <a:pt x="20" y="0"/>
                </a:lnTo>
                <a:close/>
              </a:path>
            </a:pathLst>
          </a:custGeom>
          <a:solidFill>
            <a:srgbClr val="0000FF"/>
          </a:solidFill>
          <a:ln w="0" cap="sq">
            <a:solidFill>
              <a:srgbClr val="0000FF"/>
            </a:solidFill>
            <a:miter lim="800000"/>
            <a:headEnd/>
            <a:tailEnd/>
          </a:ln>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561" name="Freeform 41">
            <a:extLst>
              <a:ext uri="{FF2B5EF4-FFF2-40B4-BE49-F238E27FC236}">
                <a16:creationId xmlns:a16="http://schemas.microsoft.com/office/drawing/2014/main" id="{8C475029-28F6-48D6-A125-CB32B72DA91B}"/>
              </a:ext>
            </a:extLst>
          </p:cNvPr>
          <p:cNvSpPr>
            <a:spLocks/>
          </p:cNvSpPr>
          <p:nvPr/>
        </p:nvSpPr>
        <p:spPr bwMode="auto">
          <a:xfrm>
            <a:off x="5280025" y="3422650"/>
            <a:ext cx="23813" cy="44450"/>
          </a:xfrm>
          <a:custGeom>
            <a:avLst/>
            <a:gdLst>
              <a:gd name="T0" fmla="*/ 2147483647 w 66"/>
              <a:gd name="T1" fmla="*/ 0 h 115"/>
              <a:gd name="T2" fmla="*/ 2147483647 w 66"/>
              <a:gd name="T3" fmla="*/ 2147483647 h 115"/>
              <a:gd name="T4" fmla="*/ 2147483647 w 66"/>
              <a:gd name="T5" fmla="*/ 2147483647 h 115"/>
              <a:gd name="T6" fmla="*/ 0 w 66"/>
              <a:gd name="T7" fmla="*/ 2147483647 h 115"/>
              <a:gd name="T8" fmla="*/ 2147483647 w 66"/>
              <a:gd name="T9" fmla="*/ 0 h 115"/>
              <a:gd name="T10" fmla="*/ 0 60000 65536"/>
              <a:gd name="T11" fmla="*/ 0 60000 65536"/>
              <a:gd name="T12" fmla="*/ 0 60000 65536"/>
              <a:gd name="T13" fmla="*/ 0 60000 65536"/>
              <a:gd name="T14" fmla="*/ 0 60000 65536"/>
              <a:gd name="T15" fmla="*/ 0 w 66"/>
              <a:gd name="T16" fmla="*/ 0 h 115"/>
              <a:gd name="T17" fmla="*/ 66 w 66"/>
              <a:gd name="T18" fmla="*/ 115 h 115"/>
            </a:gdLst>
            <a:ahLst/>
            <a:cxnLst>
              <a:cxn ang="T10">
                <a:pos x="T0" y="T1"/>
              </a:cxn>
              <a:cxn ang="T11">
                <a:pos x="T2" y="T3"/>
              </a:cxn>
              <a:cxn ang="T12">
                <a:pos x="T4" y="T5"/>
              </a:cxn>
              <a:cxn ang="T13">
                <a:pos x="T6" y="T7"/>
              </a:cxn>
              <a:cxn ang="T14">
                <a:pos x="T8" y="T9"/>
              </a:cxn>
            </a:cxnLst>
            <a:rect l="T15" t="T16" r="T17" b="T18"/>
            <a:pathLst>
              <a:path w="66" h="115">
                <a:moveTo>
                  <a:pt x="24" y="0"/>
                </a:moveTo>
                <a:lnTo>
                  <a:pt x="66" y="104"/>
                </a:lnTo>
                <a:lnTo>
                  <a:pt x="39" y="115"/>
                </a:lnTo>
                <a:lnTo>
                  <a:pt x="0" y="17"/>
                </a:lnTo>
                <a:lnTo>
                  <a:pt x="24" y="0"/>
                </a:lnTo>
                <a:close/>
              </a:path>
            </a:pathLst>
          </a:custGeom>
          <a:solidFill>
            <a:srgbClr val="0000FF"/>
          </a:solidFill>
          <a:ln w="0" cap="sq">
            <a:solidFill>
              <a:srgbClr val="0000FF"/>
            </a:solidFill>
            <a:miter lim="800000"/>
            <a:headEnd/>
            <a:tailEnd/>
          </a:ln>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 name="Freeform 42">
            <a:extLst>
              <a:ext uri="{FF2B5EF4-FFF2-40B4-BE49-F238E27FC236}">
                <a16:creationId xmlns:a16="http://schemas.microsoft.com/office/drawing/2014/main" id="{F29BFC0E-B429-40E7-8B1F-67D1643E395C}"/>
              </a:ext>
            </a:extLst>
          </p:cNvPr>
          <p:cNvSpPr>
            <a:spLocks/>
          </p:cNvSpPr>
          <p:nvPr/>
        </p:nvSpPr>
        <p:spPr bwMode="auto">
          <a:xfrm>
            <a:off x="6253163" y="3965575"/>
            <a:ext cx="146050" cy="261938"/>
          </a:xfrm>
          <a:custGeom>
            <a:avLst/>
            <a:gdLst>
              <a:gd name="T0" fmla="*/ 0 w 92"/>
              <a:gd name="T1" fmla="*/ 2147483647 h 165"/>
              <a:gd name="T2" fmla="*/ 2147483647 w 92"/>
              <a:gd name="T3" fmla="*/ 2147483647 h 165"/>
              <a:gd name="T4" fmla="*/ 2147483647 w 92"/>
              <a:gd name="T5" fmla="*/ 2147483647 h 165"/>
              <a:gd name="T6" fmla="*/ 2147483647 w 92"/>
              <a:gd name="T7" fmla="*/ 2147483647 h 165"/>
              <a:gd name="T8" fmla="*/ 2147483647 w 92"/>
              <a:gd name="T9" fmla="*/ 0 h 165"/>
              <a:gd name="T10" fmla="*/ 0 60000 65536"/>
              <a:gd name="T11" fmla="*/ 0 60000 65536"/>
              <a:gd name="T12" fmla="*/ 0 60000 65536"/>
              <a:gd name="T13" fmla="*/ 0 60000 65536"/>
              <a:gd name="T14" fmla="*/ 0 60000 65536"/>
              <a:gd name="T15" fmla="*/ 0 w 92"/>
              <a:gd name="T16" fmla="*/ 0 h 165"/>
              <a:gd name="T17" fmla="*/ 92 w 92"/>
              <a:gd name="T18" fmla="*/ 165 h 165"/>
            </a:gdLst>
            <a:ahLst/>
            <a:cxnLst>
              <a:cxn ang="T10">
                <a:pos x="T0" y="T1"/>
              </a:cxn>
              <a:cxn ang="T11">
                <a:pos x="T2" y="T3"/>
              </a:cxn>
              <a:cxn ang="T12">
                <a:pos x="T4" y="T5"/>
              </a:cxn>
              <a:cxn ang="T13">
                <a:pos x="T6" y="T7"/>
              </a:cxn>
              <a:cxn ang="T14">
                <a:pos x="T8" y="T9"/>
              </a:cxn>
            </a:cxnLst>
            <a:rect l="T15" t="T16" r="T17" b="T18"/>
            <a:pathLst>
              <a:path w="92" h="165">
                <a:moveTo>
                  <a:pt x="0" y="165"/>
                </a:moveTo>
                <a:lnTo>
                  <a:pt x="15" y="132"/>
                </a:lnTo>
                <a:lnTo>
                  <a:pt x="73" y="96"/>
                </a:lnTo>
                <a:lnTo>
                  <a:pt x="75" y="44"/>
                </a:lnTo>
                <a:lnTo>
                  <a:pt x="92" y="0"/>
                </a:lnTo>
              </a:path>
            </a:pathLst>
          </a:custGeom>
          <a:noFill/>
          <a:ln w="19050">
            <a:solidFill>
              <a:schemeClr val="accent3"/>
            </a:solidFill>
            <a:round/>
            <a:headEnd/>
            <a:tailEnd/>
          </a:ln>
          <a:effectLst>
            <a:outerShdw blurRad="50800" dist="38100" dir="2700000" algn="tl" rotWithShape="0">
              <a:prstClr val="black">
                <a:alpha val="40000"/>
              </a:prstClr>
            </a:outerShdw>
          </a:effectLst>
        </p:spPr>
        <p:txBody>
          <a:bodyPr/>
          <a:lstStyle/>
          <a:p>
            <a:pPr algn="ctr" eaLnBrk="0" hangingPunct="0">
              <a:defRPr/>
            </a:pPr>
            <a:endParaRPr lang="en-US">
              <a:cs typeface="Arial" charset="0"/>
            </a:endParaRPr>
          </a:p>
        </p:txBody>
      </p:sp>
      <p:grpSp>
        <p:nvGrpSpPr>
          <p:cNvPr id="9" name="Group 382">
            <a:extLst>
              <a:ext uri="{FF2B5EF4-FFF2-40B4-BE49-F238E27FC236}">
                <a16:creationId xmlns:a16="http://schemas.microsoft.com/office/drawing/2014/main" id="{294F6883-EB25-4576-BAFA-344915AA0AC6}"/>
              </a:ext>
            </a:extLst>
          </p:cNvPr>
          <p:cNvGrpSpPr/>
          <p:nvPr/>
        </p:nvGrpSpPr>
        <p:grpSpPr>
          <a:xfrm>
            <a:off x="6008688" y="2133600"/>
            <a:ext cx="523875" cy="2089150"/>
            <a:chOff x="6008688" y="2133600"/>
            <a:chExt cx="523875" cy="2089150"/>
          </a:xfrm>
          <a:effectLst>
            <a:outerShdw blurRad="50800" dist="38100" dir="2700000" algn="tl" rotWithShape="0">
              <a:prstClr val="black">
                <a:alpha val="40000"/>
              </a:prstClr>
            </a:outerShdw>
          </a:effectLst>
        </p:grpSpPr>
        <p:sp>
          <p:nvSpPr>
            <p:cNvPr id="22544" name="Freeform 45">
              <a:extLst>
                <a:ext uri="{FF2B5EF4-FFF2-40B4-BE49-F238E27FC236}">
                  <a16:creationId xmlns:a16="http://schemas.microsoft.com/office/drawing/2014/main" id="{BF0A6951-3023-41D2-AA60-BB3654118ADC}"/>
                </a:ext>
              </a:extLst>
            </p:cNvPr>
            <p:cNvSpPr>
              <a:spLocks/>
            </p:cNvSpPr>
            <p:nvPr/>
          </p:nvSpPr>
          <p:spPr bwMode="auto">
            <a:xfrm>
              <a:off x="6251575" y="3232150"/>
              <a:ext cx="276225" cy="411163"/>
            </a:xfrm>
            <a:custGeom>
              <a:avLst/>
              <a:gdLst>
                <a:gd name="T0" fmla="*/ 2147483647 w 264"/>
                <a:gd name="T1" fmla="*/ 2147483647 h 392"/>
                <a:gd name="T2" fmla="*/ 2147483647 w 264"/>
                <a:gd name="T3" fmla="*/ 2147483647 h 392"/>
                <a:gd name="T4" fmla="*/ 2147483647 w 264"/>
                <a:gd name="T5" fmla="*/ 2147483647 h 392"/>
                <a:gd name="T6" fmla="*/ 2147483647 w 264"/>
                <a:gd name="T7" fmla="*/ 2147483647 h 392"/>
                <a:gd name="T8" fmla="*/ 2147483647 w 264"/>
                <a:gd name="T9" fmla="*/ 2147483647 h 392"/>
                <a:gd name="T10" fmla="*/ 2147483647 w 264"/>
                <a:gd name="T11" fmla="*/ 2147483647 h 392"/>
                <a:gd name="T12" fmla="*/ 2147483647 w 264"/>
                <a:gd name="T13" fmla="*/ 2147483647 h 392"/>
                <a:gd name="T14" fmla="*/ 0 w 264"/>
                <a:gd name="T15" fmla="*/ 0 h 392"/>
                <a:gd name="T16" fmla="*/ 0 60000 65536"/>
                <a:gd name="T17" fmla="*/ 0 60000 65536"/>
                <a:gd name="T18" fmla="*/ 0 60000 65536"/>
                <a:gd name="T19" fmla="*/ 0 60000 65536"/>
                <a:gd name="T20" fmla="*/ 0 60000 65536"/>
                <a:gd name="T21" fmla="*/ 0 60000 65536"/>
                <a:gd name="T22" fmla="*/ 0 60000 65536"/>
                <a:gd name="T23" fmla="*/ 0 60000 65536"/>
                <a:gd name="T24" fmla="*/ 0 w 264"/>
                <a:gd name="T25" fmla="*/ 0 h 392"/>
                <a:gd name="T26" fmla="*/ 264 w 264"/>
                <a:gd name="T27" fmla="*/ 392 h 39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4" h="392">
                  <a:moveTo>
                    <a:pt x="264" y="392"/>
                  </a:moveTo>
                  <a:lnTo>
                    <a:pt x="188" y="372"/>
                  </a:lnTo>
                  <a:lnTo>
                    <a:pt x="212" y="324"/>
                  </a:lnTo>
                  <a:lnTo>
                    <a:pt x="208" y="156"/>
                  </a:lnTo>
                  <a:lnTo>
                    <a:pt x="88" y="88"/>
                  </a:lnTo>
                  <a:lnTo>
                    <a:pt x="56" y="88"/>
                  </a:lnTo>
                  <a:lnTo>
                    <a:pt x="48" y="36"/>
                  </a:lnTo>
                  <a:lnTo>
                    <a:pt x="0" y="0"/>
                  </a:lnTo>
                </a:path>
              </a:pathLst>
            </a:custGeom>
            <a:noFill/>
            <a:ln w="19050">
              <a:solidFill>
                <a:schemeClr val="accent3"/>
              </a:solidFill>
              <a:round/>
              <a:headEnd/>
              <a:tailEnd/>
            </a:ln>
          </p:spPr>
          <p:txBody>
            <a:bodyPr/>
            <a:lstStyle/>
            <a:p>
              <a:pPr algn="ctr" eaLnBrk="0" hangingPunct="0">
                <a:defRPr/>
              </a:pPr>
              <a:endParaRPr lang="en-US">
                <a:cs typeface="Arial" charset="0"/>
              </a:endParaRPr>
            </a:p>
          </p:txBody>
        </p:sp>
        <p:grpSp>
          <p:nvGrpSpPr>
            <p:cNvPr id="10" name="Group 381">
              <a:extLst>
                <a:ext uri="{FF2B5EF4-FFF2-40B4-BE49-F238E27FC236}">
                  <a16:creationId xmlns:a16="http://schemas.microsoft.com/office/drawing/2014/main" id="{4CA2AB20-8BC0-47AC-BD02-B049DD1472C3}"/>
                </a:ext>
              </a:extLst>
            </p:cNvPr>
            <p:cNvGrpSpPr/>
            <p:nvPr/>
          </p:nvGrpSpPr>
          <p:grpSpPr>
            <a:xfrm>
              <a:off x="6008688" y="2133600"/>
              <a:ext cx="523875" cy="2089150"/>
              <a:chOff x="6008688" y="2133600"/>
              <a:chExt cx="523875" cy="2089150"/>
            </a:xfrm>
            <a:effectLst>
              <a:outerShdw blurRad="50800" dist="38100" dir="2700000" algn="tl" rotWithShape="0">
                <a:prstClr val="black">
                  <a:alpha val="40000"/>
                </a:prstClr>
              </a:outerShdw>
            </a:effectLst>
          </p:grpSpPr>
          <p:sp>
            <p:nvSpPr>
              <p:cNvPr id="22542" name="Freeform 43">
                <a:extLst>
                  <a:ext uri="{FF2B5EF4-FFF2-40B4-BE49-F238E27FC236}">
                    <a16:creationId xmlns:a16="http://schemas.microsoft.com/office/drawing/2014/main" id="{10190C29-4ECD-4E50-8D97-8C4DA7C68F67}"/>
                  </a:ext>
                </a:extLst>
              </p:cNvPr>
              <p:cNvSpPr>
                <a:spLocks/>
              </p:cNvSpPr>
              <p:nvPr/>
            </p:nvSpPr>
            <p:spPr bwMode="auto">
              <a:xfrm>
                <a:off x="6234113" y="2879725"/>
                <a:ext cx="298450" cy="1343025"/>
              </a:xfrm>
              <a:custGeom>
                <a:avLst/>
                <a:gdLst>
                  <a:gd name="T0" fmla="*/ 0 w 188"/>
                  <a:gd name="T1" fmla="*/ 2147483647 h 846"/>
                  <a:gd name="T2" fmla="*/ 2147483647 w 188"/>
                  <a:gd name="T3" fmla="*/ 2147483647 h 846"/>
                  <a:gd name="T4" fmla="*/ 2147483647 w 188"/>
                  <a:gd name="T5" fmla="*/ 2147483647 h 846"/>
                  <a:gd name="T6" fmla="*/ 2147483647 w 188"/>
                  <a:gd name="T7" fmla="*/ 2147483647 h 846"/>
                  <a:gd name="T8" fmla="*/ 2147483647 w 188"/>
                  <a:gd name="T9" fmla="*/ 2147483647 h 846"/>
                  <a:gd name="T10" fmla="*/ 2147483647 w 188"/>
                  <a:gd name="T11" fmla="*/ 2147483647 h 846"/>
                  <a:gd name="T12" fmla="*/ 2147483647 w 188"/>
                  <a:gd name="T13" fmla="*/ 2147483647 h 846"/>
                  <a:gd name="T14" fmla="*/ 2147483647 w 188"/>
                  <a:gd name="T15" fmla="*/ 2147483647 h 846"/>
                  <a:gd name="T16" fmla="*/ 2147483647 w 188"/>
                  <a:gd name="T17" fmla="*/ 2147483647 h 846"/>
                  <a:gd name="T18" fmla="*/ 2147483647 w 188"/>
                  <a:gd name="T19" fmla="*/ 2147483647 h 846"/>
                  <a:gd name="T20" fmla="*/ 2147483647 w 188"/>
                  <a:gd name="T21" fmla="*/ 2147483647 h 846"/>
                  <a:gd name="T22" fmla="*/ 2147483647 w 188"/>
                  <a:gd name="T23" fmla="*/ 2147483647 h 846"/>
                  <a:gd name="T24" fmla="*/ 2147483647 w 188"/>
                  <a:gd name="T25" fmla="*/ 2147483647 h 846"/>
                  <a:gd name="T26" fmla="*/ 2147483647 w 188"/>
                  <a:gd name="T27" fmla="*/ 2147483647 h 846"/>
                  <a:gd name="T28" fmla="*/ 2147483647 w 188"/>
                  <a:gd name="T29" fmla="*/ 2147483647 h 846"/>
                  <a:gd name="T30" fmla="*/ 2147483647 w 188"/>
                  <a:gd name="T31" fmla="*/ 2147483647 h 846"/>
                  <a:gd name="T32" fmla="*/ 2147483647 w 188"/>
                  <a:gd name="T33" fmla="*/ 2147483647 h 846"/>
                  <a:gd name="T34" fmla="*/ 2147483647 w 188"/>
                  <a:gd name="T35" fmla="*/ 2147483647 h 846"/>
                  <a:gd name="T36" fmla="*/ 2147483647 w 188"/>
                  <a:gd name="T37" fmla="*/ 2147483647 h 846"/>
                  <a:gd name="T38" fmla="*/ 2147483647 w 188"/>
                  <a:gd name="T39" fmla="*/ 2147483647 h 846"/>
                  <a:gd name="T40" fmla="*/ 2147483647 w 188"/>
                  <a:gd name="T41" fmla="*/ 2147483647 h 846"/>
                  <a:gd name="T42" fmla="*/ 2147483647 w 188"/>
                  <a:gd name="T43" fmla="*/ 0 h 84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88"/>
                  <a:gd name="T67" fmla="*/ 0 h 846"/>
                  <a:gd name="T68" fmla="*/ 188 w 188"/>
                  <a:gd name="T69" fmla="*/ 846 h 84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88" h="846">
                    <a:moveTo>
                      <a:pt x="0" y="846"/>
                    </a:moveTo>
                    <a:lnTo>
                      <a:pt x="17" y="798"/>
                    </a:lnTo>
                    <a:lnTo>
                      <a:pt x="71" y="771"/>
                    </a:lnTo>
                    <a:lnTo>
                      <a:pt x="68" y="732"/>
                    </a:lnTo>
                    <a:lnTo>
                      <a:pt x="77" y="698"/>
                    </a:lnTo>
                    <a:lnTo>
                      <a:pt x="122" y="674"/>
                    </a:lnTo>
                    <a:lnTo>
                      <a:pt x="106" y="631"/>
                    </a:lnTo>
                    <a:lnTo>
                      <a:pt x="106" y="602"/>
                    </a:lnTo>
                    <a:lnTo>
                      <a:pt x="116" y="552"/>
                    </a:lnTo>
                    <a:lnTo>
                      <a:pt x="156" y="515"/>
                    </a:lnTo>
                    <a:lnTo>
                      <a:pt x="180" y="489"/>
                    </a:lnTo>
                    <a:lnTo>
                      <a:pt x="188" y="465"/>
                    </a:lnTo>
                    <a:lnTo>
                      <a:pt x="183" y="409"/>
                    </a:lnTo>
                    <a:lnTo>
                      <a:pt x="170" y="399"/>
                    </a:lnTo>
                    <a:lnTo>
                      <a:pt x="114" y="357"/>
                    </a:lnTo>
                    <a:lnTo>
                      <a:pt x="54" y="333"/>
                    </a:lnTo>
                    <a:lnTo>
                      <a:pt x="12" y="227"/>
                    </a:lnTo>
                    <a:lnTo>
                      <a:pt x="14" y="74"/>
                    </a:lnTo>
                    <a:lnTo>
                      <a:pt x="38" y="66"/>
                    </a:lnTo>
                    <a:lnTo>
                      <a:pt x="46" y="18"/>
                    </a:lnTo>
                    <a:lnTo>
                      <a:pt x="96" y="16"/>
                    </a:lnTo>
                    <a:lnTo>
                      <a:pt x="101" y="0"/>
                    </a:lnTo>
                  </a:path>
                </a:pathLst>
              </a:custGeom>
              <a:noFill/>
              <a:ln w="19050">
                <a:solidFill>
                  <a:schemeClr val="accent3"/>
                </a:solidFill>
                <a:round/>
                <a:headEnd/>
                <a:tailEnd/>
              </a:ln>
            </p:spPr>
            <p:txBody>
              <a:bodyPr/>
              <a:lstStyle/>
              <a:p>
                <a:pPr algn="ctr" eaLnBrk="0" hangingPunct="0">
                  <a:defRPr/>
                </a:pPr>
                <a:endParaRPr lang="en-US">
                  <a:cs typeface="Arial" charset="0"/>
                </a:endParaRPr>
              </a:p>
            </p:txBody>
          </p:sp>
          <p:sp>
            <p:nvSpPr>
              <p:cNvPr id="8" name="Freeform 44">
                <a:extLst>
                  <a:ext uri="{FF2B5EF4-FFF2-40B4-BE49-F238E27FC236}">
                    <a16:creationId xmlns:a16="http://schemas.microsoft.com/office/drawing/2014/main" id="{25FAAE44-7E3B-4F2D-B29C-6375D2ADD551}"/>
                  </a:ext>
                </a:extLst>
              </p:cNvPr>
              <p:cNvSpPr>
                <a:spLocks/>
              </p:cNvSpPr>
              <p:nvPr/>
            </p:nvSpPr>
            <p:spPr bwMode="auto">
              <a:xfrm>
                <a:off x="6021388" y="3160713"/>
                <a:ext cx="473075" cy="1023937"/>
              </a:xfrm>
              <a:custGeom>
                <a:avLst/>
                <a:gdLst>
                  <a:gd name="T0" fmla="*/ 2147483647 w 298"/>
                  <a:gd name="T1" fmla="*/ 2147483647 h 645"/>
                  <a:gd name="T2" fmla="*/ 2147483647 w 298"/>
                  <a:gd name="T3" fmla="*/ 2147483647 h 645"/>
                  <a:gd name="T4" fmla="*/ 2147483647 w 298"/>
                  <a:gd name="T5" fmla="*/ 2147483647 h 645"/>
                  <a:gd name="T6" fmla="*/ 2147483647 w 298"/>
                  <a:gd name="T7" fmla="*/ 2147483647 h 645"/>
                  <a:gd name="T8" fmla="*/ 2147483647 w 298"/>
                  <a:gd name="T9" fmla="*/ 2147483647 h 645"/>
                  <a:gd name="T10" fmla="*/ 2147483647 w 298"/>
                  <a:gd name="T11" fmla="*/ 2147483647 h 645"/>
                  <a:gd name="T12" fmla="*/ 2147483647 w 298"/>
                  <a:gd name="T13" fmla="*/ 2147483647 h 645"/>
                  <a:gd name="T14" fmla="*/ 2147483647 w 298"/>
                  <a:gd name="T15" fmla="*/ 2147483647 h 645"/>
                  <a:gd name="T16" fmla="*/ 2147483647 w 298"/>
                  <a:gd name="T17" fmla="*/ 2147483647 h 645"/>
                  <a:gd name="T18" fmla="*/ 2147483647 w 298"/>
                  <a:gd name="T19" fmla="*/ 2147483647 h 645"/>
                  <a:gd name="T20" fmla="*/ 2147483647 w 298"/>
                  <a:gd name="T21" fmla="*/ 2147483647 h 645"/>
                  <a:gd name="T22" fmla="*/ 2147483647 w 298"/>
                  <a:gd name="T23" fmla="*/ 2147483647 h 645"/>
                  <a:gd name="T24" fmla="*/ 2147483647 w 298"/>
                  <a:gd name="T25" fmla="*/ 2147483647 h 645"/>
                  <a:gd name="T26" fmla="*/ 2147483647 w 298"/>
                  <a:gd name="T27" fmla="*/ 2147483647 h 645"/>
                  <a:gd name="T28" fmla="*/ 2147483647 w 298"/>
                  <a:gd name="T29" fmla="*/ 2147483647 h 645"/>
                  <a:gd name="T30" fmla="*/ 0 w 298"/>
                  <a:gd name="T31" fmla="*/ 0 h 64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98"/>
                  <a:gd name="T49" fmla="*/ 0 h 645"/>
                  <a:gd name="T50" fmla="*/ 298 w 298"/>
                  <a:gd name="T51" fmla="*/ 645 h 64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98" h="645">
                    <a:moveTo>
                      <a:pt x="113" y="645"/>
                    </a:moveTo>
                    <a:lnTo>
                      <a:pt x="111" y="626"/>
                    </a:lnTo>
                    <a:lnTo>
                      <a:pt x="187" y="587"/>
                    </a:lnTo>
                    <a:lnTo>
                      <a:pt x="187" y="550"/>
                    </a:lnTo>
                    <a:lnTo>
                      <a:pt x="200" y="510"/>
                    </a:lnTo>
                    <a:lnTo>
                      <a:pt x="232" y="489"/>
                    </a:lnTo>
                    <a:lnTo>
                      <a:pt x="218" y="456"/>
                    </a:lnTo>
                    <a:lnTo>
                      <a:pt x="222" y="402"/>
                    </a:lnTo>
                    <a:lnTo>
                      <a:pt x="233" y="368"/>
                    </a:lnTo>
                    <a:lnTo>
                      <a:pt x="298" y="299"/>
                    </a:lnTo>
                    <a:lnTo>
                      <a:pt x="298" y="177"/>
                    </a:lnTo>
                    <a:lnTo>
                      <a:pt x="179" y="114"/>
                    </a:lnTo>
                    <a:lnTo>
                      <a:pt x="124" y="100"/>
                    </a:lnTo>
                    <a:lnTo>
                      <a:pt x="53" y="66"/>
                    </a:lnTo>
                    <a:lnTo>
                      <a:pt x="21" y="45"/>
                    </a:lnTo>
                    <a:lnTo>
                      <a:pt x="0" y="0"/>
                    </a:lnTo>
                  </a:path>
                </a:pathLst>
              </a:custGeom>
              <a:noFill/>
              <a:ln w="19050">
                <a:solidFill>
                  <a:schemeClr val="accent3"/>
                </a:solidFill>
                <a:round/>
                <a:headEnd/>
                <a:tailEnd/>
              </a:ln>
            </p:spPr>
            <p:txBody>
              <a:bodyPr/>
              <a:lstStyle/>
              <a:p>
                <a:pPr algn="ctr" eaLnBrk="0" hangingPunct="0">
                  <a:defRPr/>
                </a:pPr>
                <a:endParaRPr lang="en-US">
                  <a:cs typeface="Arial" charset="0"/>
                </a:endParaRPr>
              </a:p>
            </p:txBody>
          </p:sp>
          <p:sp>
            <p:nvSpPr>
              <p:cNvPr id="11" name="Freeform 46">
                <a:extLst>
                  <a:ext uri="{FF2B5EF4-FFF2-40B4-BE49-F238E27FC236}">
                    <a16:creationId xmlns:a16="http://schemas.microsoft.com/office/drawing/2014/main" id="{E5330D45-8836-4AF0-8B83-2A62E1D1C3F6}"/>
                  </a:ext>
                </a:extLst>
              </p:cNvPr>
              <p:cNvSpPr>
                <a:spLocks/>
              </p:cNvSpPr>
              <p:nvPr/>
            </p:nvSpPr>
            <p:spPr bwMode="auto">
              <a:xfrm>
                <a:off x="6289675" y="2468563"/>
                <a:ext cx="58738" cy="436562"/>
              </a:xfrm>
              <a:custGeom>
                <a:avLst/>
                <a:gdLst>
                  <a:gd name="T0" fmla="*/ 2147483647 w 56"/>
                  <a:gd name="T1" fmla="*/ 2147483647 h 416"/>
                  <a:gd name="T2" fmla="*/ 0 w 56"/>
                  <a:gd name="T3" fmla="*/ 2147483647 h 416"/>
                  <a:gd name="T4" fmla="*/ 2147483647 w 56"/>
                  <a:gd name="T5" fmla="*/ 2147483647 h 416"/>
                  <a:gd name="T6" fmla="*/ 2147483647 w 56"/>
                  <a:gd name="T7" fmla="*/ 2147483647 h 416"/>
                  <a:gd name="T8" fmla="*/ 2147483647 w 56"/>
                  <a:gd name="T9" fmla="*/ 2147483647 h 416"/>
                  <a:gd name="T10" fmla="*/ 2147483647 w 56"/>
                  <a:gd name="T11" fmla="*/ 0 h 416"/>
                  <a:gd name="T12" fmla="*/ 0 60000 65536"/>
                  <a:gd name="T13" fmla="*/ 0 60000 65536"/>
                  <a:gd name="T14" fmla="*/ 0 60000 65536"/>
                  <a:gd name="T15" fmla="*/ 0 60000 65536"/>
                  <a:gd name="T16" fmla="*/ 0 60000 65536"/>
                  <a:gd name="T17" fmla="*/ 0 60000 65536"/>
                  <a:gd name="T18" fmla="*/ 0 w 56"/>
                  <a:gd name="T19" fmla="*/ 0 h 416"/>
                  <a:gd name="T20" fmla="*/ 56 w 56"/>
                  <a:gd name="T21" fmla="*/ 416 h 416"/>
                </a:gdLst>
                <a:ahLst/>
                <a:cxnLst>
                  <a:cxn ang="T12">
                    <a:pos x="T0" y="T1"/>
                  </a:cxn>
                  <a:cxn ang="T13">
                    <a:pos x="T2" y="T3"/>
                  </a:cxn>
                  <a:cxn ang="T14">
                    <a:pos x="T4" y="T5"/>
                  </a:cxn>
                  <a:cxn ang="T15">
                    <a:pos x="T6" y="T7"/>
                  </a:cxn>
                  <a:cxn ang="T16">
                    <a:pos x="T8" y="T9"/>
                  </a:cxn>
                  <a:cxn ang="T17">
                    <a:pos x="T10" y="T11"/>
                  </a:cxn>
                </a:cxnLst>
                <a:rect l="T18" t="T19" r="T20" b="T21"/>
                <a:pathLst>
                  <a:path w="56" h="416">
                    <a:moveTo>
                      <a:pt x="44" y="416"/>
                    </a:moveTo>
                    <a:lnTo>
                      <a:pt x="0" y="348"/>
                    </a:lnTo>
                    <a:lnTo>
                      <a:pt x="4" y="268"/>
                    </a:lnTo>
                    <a:lnTo>
                      <a:pt x="32" y="212"/>
                    </a:lnTo>
                    <a:lnTo>
                      <a:pt x="52" y="124"/>
                    </a:lnTo>
                    <a:lnTo>
                      <a:pt x="56" y="0"/>
                    </a:lnTo>
                  </a:path>
                </a:pathLst>
              </a:custGeom>
              <a:noFill/>
              <a:ln w="19050">
                <a:solidFill>
                  <a:schemeClr val="accent3"/>
                </a:solidFill>
                <a:round/>
                <a:headEnd/>
                <a:tailEnd/>
              </a:ln>
            </p:spPr>
            <p:txBody>
              <a:bodyPr/>
              <a:lstStyle/>
              <a:p>
                <a:pPr algn="ctr" eaLnBrk="0" hangingPunct="0">
                  <a:defRPr/>
                </a:pPr>
                <a:endParaRPr lang="en-US">
                  <a:cs typeface="Arial" charset="0"/>
                </a:endParaRPr>
              </a:p>
            </p:txBody>
          </p:sp>
          <p:sp>
            <p:nvSpPr>
              <p:cNvPr id="22546" name="Freeform 47">
                <a:extLst>
                  <a:ext uri="{FF2B5EF4-FFF2-40B4-BE49-F238E27FC236}">
                    <a16:creationId xmlns:a16="http://schemas.microsoft.com/office/drawing/2014/main" id="{77125AB1-E627-40C7-855E-73E76D1C3E10}"/>
                  </a:ext>
                </a:extLst>
              </p:cNvPr>
              <p:cNvSpPr>
                <a:spLocks/>
              </p:cNvSpPr>
              <p:nvPr/>
            </p:nvSpPr>
            <p:spPr bwMode="auto">
              <a:xfrm>
                <a:off x="6008688" y="2422525"/>
                <a:ext cx="309562" cy="487363"/>
              </a:xfrm>
              <a:custGeom>
                <a:avLst/>
                <a:gdLst>
                  <a:gd name="T0" fmla="*/ 2147483647 w 296"/>
                  <a:gd name="T1" fmla="*/ 2147483647 h 464"/>
                  <a:gd name="T2" fmla="*/ 2147483647 w 296"/>
                  <a:gd name="T3" fmla="*/ 2147483647 h 464"/>
                  <a:gd name="T4" fmla="*/ 2147483647 w 296"/>
                  <a:gd name="T5" fmla="*/ 2147483647 h 464"/>
                  <a:gd name="T6" fmla="*/ 2147483647 w 296"/>
                  <a:gd name="T7" fmla="*/ 2147483647 h 464"/>
                  <a:gd name="T8" fmla="*/ 2147483647 w 296"/>
                  <a:gd name="T9" fmla="*/ 2147483647 h 464"/>
                  <a:gd name="T10" fmla="*/ 2147483647 w 296"/>
                  <a:gd name="T11" fmla="*/ 2147483647 h 464"/>
                  <a:gd name="T12" fmla="*/ 0 w 296"/>
                  <a:gd name="T13" fmla="*/ 0 h 464"/>
                  <a:gd name="T14" fmla="*/ 2147483647 w 296"/>
                  <a:gd name="T15" fmla="*/ 2147483647 h 464"/>
                  <a:gd name="T16" fmla="*/ 0 60000 65536"/>
                  <a:gd name="T17" fmla="*/ 0 60000 65536"/>
                  <a:gd name="T18" fmla="*/ 0 60000 65536"/>
                  <a:gd name="T19" fmla="*/ 0 60000 65536"/>
                  <a:gd name="T20" fmla="*/ 0 60000 65536"/>
                  <a:gd name="T21" fmla="*/ 0 60000 65536"/>
                  <a:gd name="T22" fmla="*/ 0 60000 65536"/>
                  <a:gd name="T23" fmla="*/ 0 60000 65536"/>
                  <a:gd name="T24" fmla="*/ 0 w 296"/>
                  <a:gd name="T25" fmla="*/ 0 h 464"/>
                  <a:gd name="T26" fmla="*/ 296 w 296"/>
                  <a:gd name="T27" fmla="*/ 464 h 46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96" h="464">
                    <a:moveTo>
                      <a:pt x="280" y="464"/>
                    </a:moveTo>
                    <a:lnTo>
                      <a:pt x="236" y="384"/>
                    </a:lnTo>
                    <a:lnTo>
                      <a:pt x="248" y="304"/>
                    </a:lnTo>
                    <a:lnTo>
                      <a:pt x="292" y="148"/>
                    </a:lnTo>
                    <a:lnTo>
                      <a:pt x="296" y="4"/>
                    </a:lnTo>
                    <a:lnTo>
                      <a:pt x="148" y="20"/>
                    </a:lnTo>
                    <a:lnTo>
                      <a:pt x="0" y="0"/>
                    </a:lnTo>
                    <a:lnTo>
                      <a:pt x="4" y="36"/>
                    </a:lnTo>
                  </a:path>
                </a:pathLst>
              </a:custGeom>
              <a:noFill/>
              <a:ln w="19050">
                <a:solidFill>
                  <a:schemeClr val="accent3"/>
                </a:solidFill>
                <a:round/>
                <a:headEnd/>
                <a:tailEnd/>
              </a:ln>
            </p:spPr>
            <p:txBody>
              <a:bodyPr/>
              <a:lstStyle/>
              <a:p>
                <a:pPr algn="ctr" eaLnBrk="0" hangingPunct="0">
                  <a:defRPr/>
                </a:pPr>
                <a:endParaRPr lang="en-US">
                  <a:cs typeface="Arial" charset="0"/>
                </a:endParaRPr>
              </a:p>
            </p:txBody>
          </p:sp>
          <p:sp>
            <p:nvSpPr>
              <p:cNvPr id="22547" name="Freeform 48">
                <a:extLst>
                  <a:ext uri="{FF2B5EF4-FFF2-40B4-BE49-F238E27FC236}">
                    <a16:creationId xmlns:a16="http://schemas.microsoft.com/office/drawing/2014/main" id="{F07CE6C9-21BA-4872-AAFC-D0F08A046182}"/>
                  </a:ext>
                </a:extLst>
              </p:cNvPr>
              <p:cNvSpPr>
                <a:spLocks/>
              </p:cNvSpPr>
              <p:nvPr/>
            </p:nvSpPr>
            <p:spPr bwMode="auto">
              <a:xfrm>
                <a:off x="6197600" y="2133600"/>
                <a:ext cx="58738" cy="293688"/>
              </a:xfrm>
              <a:custGeom>
                <a:avLst/>
                <a:gdLst>
                  <a:gd name="T0" fmla="*/ 2147483647 w 56"/>
                  <a:gd name="T1" fmla="*/ 2147483647 h 280"/>
                  <a:gd name="T2" fmla="*/ 2147483647 w 56"/>
                  <a:gd name="T3" fmla="*/ 2147483647 h 280"/>
                  <a:gd name="T4" fmla="*/ 0 w 56"/>
                  <a:gd name="T5" fmla="*/ 2147483647 h 280"/>
                  <a:gd name="T6" fmla="*/ 2147483647 w 56"/>
                  <a:gd name="T7" fmla="*/ 0 h 280"/>
                  <a:gd name="T8" fmla="*/ 0 60000 65536"/>
                  <a:gd name="T9" fmla="*/ 0 60000 65536"/>
                  <a:gd name="T10" fmla="*/ 0 60000 65536"/>
                  <a:gd name="T11" fmla="*/ 0 60000 65536"/>
                  <a:gd name="T12" fmla="*/ 0 w 56"/>
                  <a:gd name="T13" fmla="*/ 0 h 280"/>
                  <a:gd name="T14" fmla="*/ 56 w 56"/>
                  <a:gd name="T15" fmla="*/ 280 h 280"/>
                </a:gdLst>
                <a:ahLst/>
                <a:cxnLst>
                  <a:cxn ang="T8">
                    <a:pos x="T0" y="T1"/>
                  </a:cxn>
                  <a:cxn ang="T9">
                    <a:pos x="T2" y="T3"/>
                  </a:cxn>
                  <a:cxn ang="T10">
                    <a:pos x="T4" y="T5"/>
                  </a:cxn>
                  <a:cxn ang="T11">
                    <a:pos x="T6" y="T7"/>
                  </a:cxn>
                </a:cxnLst>
                <a:rect l="T12" t="T13" r="T14" b="T15"/>
                <a:pathLst>
                  <a:path w="56" h="280">
                    <a:moveTo>
                      <a:pt x="56" y="280"/>
                    </a:moveTo>
                    <a:lnTo>
                      <a:pt x="56" y="120"/>
                    </a:lnTo>
                    <a:lnTo>
                      <a:pt x="0" y="24"/>
                    </a:lnTo>
                    <a:lnTo>
                      <a:pt x="40" y="0"/>
                    </a:lnTo>
                  </a:path>
                </a:pathLst>
              </a:custGeom>
              <a:noFill/>
              <a:ln w="19050">
                <a:solidFill>
                  <a:schemeClr val="accent3"/>
                </a:solidFill>
                <a:round/>
                <a:headEnd/>
                <a:tailEnd/>
              </a:ln>
            </p:spPr>
            <p:txBody>
              <a:bodyPr/>
              <a:lstStyle/>
              <a:p>
                <a:pPr algn="ctr" eaLnBrk="0" hangingPunct="0">
                  <a:defRPr/>
                </a:pPr>
                <a:endParaRPr lang="en-US">
                  <a:cs typeface="Arial" charset="0"/>
                </a:endParaRPr>
              </a:p>
            </p:txBody>
          </p:sp>
        </p:grpSp>
      </p:grpSp>
      <p:sp>
        <p:nvSpPr>
          <p:cNvPr id="22548" name="Line 49">
            <a:extLst>
              <a:ext uri="{FF2B5EF4-FFF2-40B4-BE49-F238E27FC236}">
                <a16:creationId xmlns:a16="http://schemas.microsoft.com/office/drawing/2014/main" id="{5C144A4C-E33C-4269-A984-5D5E826F9CD7}"/>
              </a:ext>
            </a:extLst>
          </p:cNvPr>
          <p:cNvSpPr>
            <a:spLocks noChangeShapeType="1"/>
          </p:cNvSpPr>
          <p:nvPr/>
        </p:nvSpPr>
        <p:spPr bwMode="auto">
          <a:xfrm>
            <a:off x="6256338" y="2401888"/>
            <a:ext cx="71437" cy="1587"/>
          </a:xfrm>
          <a:prstGeom prst="line">
            <a:avLst/>
          </a:prstGeom>
          <a:noFill/>
          <a:ln w="19050">
            <a:solidFill>
              <a:schemeClr val="accent3"/>
            </a:solidFill>
            <a:round/>
            <a:headEnd/>
            <a:tailEnd/>
          </a:ln>
        </p:spPr>
        <p:txBody>
          <a:bodyPr/>
          <a:lstStyle/>
          <a:p>
            <a:pPr>
              <a:defRPr/>
            </a:pPr>
            <a:endParaRPr lang="en-US">
              <a:cs typeface="Arial" charset="0"/>
            </a:endParaRPr>
          </a:p>
        </p:txBody>
      </p:sp>
      <p:grpSp>
        <p:nvGrpSpPr>
          <p:cNvPr id="14" name="Group 50">
            <a:extLst>
              <a:ext uri="{FF2B5EF4-FFF2-40B4-BE49-F238E27FC236}">
                <a16:creationId xmlns:a16="http://schemas.microsoft.com/office/drawing/2014/main" id="{327D43EA-D627-4874-8CD0-53DD40FDC2E9}"/>
              </a:ext>
            </a:extLst>
          </p:cNvPr>
          <p:cNvGrpSpPr>
            <a:grpSpLocks/>
          </p:cNvGrpSpPr>
          <p:nvPr/>
        </p:nvGrpSpPr>
        <p:grpSpPr bwMode="auto">
          <a:xfrm>
            <a:off x="3763963" y="2690813"/>
            <a:ext cx="2119312" cy="1682750"/>
            <a:chOff x="884" y="2784"/>
            <a:chExt cx="2020" cy="1604"/>
          </a:xfrm>
          <a:effectLst>
            <a:outerShdw blurRad="50800" dist="38100" dir="2700000" algn="tl" rotWithShape="0">
              <a:prstClr val="black">
                <a:alpha val="40000"/>
              </a:prstClr>
            </a:outerShdw>
          </a:effectLst>
        </p:grpSpPr>
        <p:sp>
          <p:nvSpPr>
            <p:cNvPr id="21838" name="Freeform 51">
              <a:extLst>
                <a:ext uri="{FF2B5EF4-FFF2-40B4-BE49-F238E27FC236}">
                  <a16:creationId xmlns:a16="http://schemas.microsoft.com/office/drawing/2014/main" id="{364629AC-451B-41CF-BFB0-B4AE5DC4B25E}"/>
                </a:ext>
              </a:extLst>
            </p:cNvPr>
            <p:cNvSpPr>
              <a:spLocks/>
            </p:cNvSpPr>
            <p:nvPr/>
          </p:nvSpPr>
          <p:spPr bwMode="auto">
            <a:xfrm>
              <a:off x="1128" y="3068"/>
              <a:ext cx="1776" cy="1320"/>
            </a:xfrm>
            <a:custGeom>
              <a:avLst/>
              <a:gdLst>
                <a:gd name="T0" fmla="*/ 1776 w 1776"/>
                <a:gd name="T1" fmla="*/ 1320 h 1320"/>
                <a:gd name="T2" fmla="*/ 1776 w 1776"/>
                <a:gd name="T3" fmla="*/ 1100 h 1320"/>
                <a:gd name="T4" fmla="*/ 1736 w 1776"/>
                <a:gd name="T5" fmla="*/ 1088 h 1320"/>
                <a:gd name="T6" fmla="*/ 1724 w 1776"/>
                <a:gd name="T7" fmla="*/ 1064 h 1320"/>
                <a:gd name="T8" fmla="*/ 1680 w 1776"/>
                <a:gd name="T9" fmla="*/ 1036 h 1320"/>
                <a:gd name="T10" fmla="*/ 1648 w 1776"/>
                <a:gd name="T11" fmla="*/ 1016 h 1320"/>
                <a:gd name="T12" fmla="*/ 1644 w 1776"/>
                <a:gd name="T13" fmla="*/ 984 h 1320"/>
                <a:gd name="T14" fmla="*/ 1568 w 1776"/>
                <a:gd name="T15" fmla="*/ 980 h 1320"/>
                <a:gd name="T16" fmla="*/ 1504 w 1776"/>
                <a:gd name="T17" fmla="*/ 844 h 1320"/>
                <a:gd name="T18" fmla="*/ 1496 w 1776"/>
                <a:gd name="T19" fmla="*/ 808 h 1320"/>
                <a:gd name="T20" fmla="*/ 1496 w 1776"/>
                <a:gd name="T21" fmla="*/ 772 h 1320"/>
                <a:gd name="T22" fmla="*/ 1472 w 1776"/>
                <a:gd name="T23" fmla="*/ 772 h 1320"/>
                <a:gd name="T24" fmla="*/ 1440 w 1776"/>
                <a:gd name="T25" fmla="*/ 720 h 1320"/>
                <a:gd name="T26" fmla="*/ 1420 w 1776"/>
                <a:gd name="T27" fmla="*/ 696 h 1320"/>
                <a:gd name="T28" fmla="*/ 1420 w 1776"/>
                <a:gd name="T29" fmla="*/ 652 h 1320"/>
                <a:gd name="T30" fmla="*/ 1336 w 1776"/>
                <a:gd name="T31" fmla="*/ 608 h 1320"/>
                <a:gd name="T32" fmla="*/ 1308 w 1776"/>
                <a:gd name="T33" fmla="*/ 572 h 1320"/>
                <a:gd name="T34" fmla="*/ 1296 w 1776"/>
                <a:gd name="T35" fmla="*/ 536 h 1320"/>
                <a:gd name="T36" fmla="*/ 1248 w 1776"/>
                <a:gd name="T37" fmla="*/ 516 h 1320"/>
                <a:gd name="T38" fmla="*/ 1228 w 1776"/>
                <a:gd name="T39" fmla="*/ 468 h 1320"/>
                <a:gd name="T40" fmla="*/ 1204 w 1776"/>
                <a:gd name="T41" fmla="*/ 416 h 1320"/>
                <a:gd name="T42" fmla="*/ 1148 w 1776"/>
                <a:gd name="T43" fmla="*/ 356 h 1320"/>
                <a:gd name="T44" fmla="*/ 1084 w 1776"/>
                <a:gd name="T45" fmla="*/ 328 h 1320"/>
                <a:gd name="T46" fmla="*/ 1048 w 1776"/>
                <a:gd name="T47" fmla="*/ 300 h 1320"/>
                <a:gd name="T48" fmla="*/ 868 w 1776"/>
                <a:gd name="T49" fmla="*/ 308 h 1320"/>
                <a:gd name="T50" fmla="*/ 824 w 1776"/>
                <a:gd name="T51" fmla="*/ 276 h 1320"/>
                <a:gd name="T52" fmla="*/ 772 w 1776"/>
                <a:gd name="T53" fmla="*/ 224 h 1320"/>
                <a:gd name="T54" fmla="*/ 668 w 1776"/>
                <a:gd name="T55" fmla="*/ 244 h 1320"/>
                <a:gd name="T56" fmla="*/ 624 w 1776"/>
                <a:gd name="T57" fmla="*/ 244 h 1320"/>
                <a:gd name="T58" fmla="*/ 508 w 1776"/>
                <a:gd name="T59" fmla="*/ 248 h 1320"/>
                <a:gd name="T60" fmla="*/ 480 w 1776"/>
                <a:gd name="T61" fmla="*/ 228 h 1320"/>
                <a:gd name="T62" fmla="*/ 432 w 1776"/>
                <a:gd name="T63" fmla="*/ 228 h 1320"/>
                <a:gd name="T64" fmla="*/ 408 w 1776"/>
                <a:gd name="T65" fmla="*/ 216 h 1320"/>
                <a:gd name="T66" fmla="*/ 356 w 1776"/>
                <a:gd name="T67" fmla="*/ 216 h 1320"/>
                <a:gd name="T68" fmla="*/ 316 w 1776"/>
                <a:gd name="T69" fmla="*/ 184 h 1320"/>
                <a:gd name="T70" fmla="*/ 276 w 1776"/>
                <a:gd name="T71" fmla="*/ 140 h 1320"/>
                <a:gd name="T72" fmla="*/ 236 w 1776"/>
                <a:gd name="T73" fmla="*/ 128 h 1320"/>
                <a:gd name="T74" fmla="*/ 184 w 1776"/>
                <a:gd name="T75" fmla="*/ 60 h 1320"/>
                <a:gd name="T76" fmla="*/ 140 w 1776"/>
                <a:gd name="T77" fmla="*/ 24 h 1320"/>
                <a:gd name="T78" fmla="*/ 104 w 1776"/>
                <a:gd name="T79" fmla="*/ 4 h 1320"/>
                <a:gd name="T80" fmla="*/ 72 w 1776"/>
                <a:gd name="T81" fmla="*/ 0 h 1320"/>
                <a:gd name="T82" fmla="*/ 36 w 1776"/>
                <a:gd name="T83" fmla="*/ 0 h 1320"/>
                <a:gd name="T84" fmla="*/ 0 w 1776"/>
                <a:gd name="T85" fmla="*/ 20 h 132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776"/>
                <a:gd name="T130" fmla="*/ 0 h 1320"/>
                <a:gd name="T131" fmla="*/ 1776 w 1776"/>
                <a:gd name="T132" fmla="*/ 1320 h 132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776" h="1320">
                  <a:moveTo>
                    <a:pt x="1776" y="1320"/>
                  </a:moveTo>
                  <a:lnTo>
                    <a:pt x="1776" y="1100"/>
                  </a:lnTo>
                  <a:lnTo>
                    <a:pt x="1736" y="1088"/>
                  </a:lnTo>
                  <a:lnTo>
                    <a:pt x="1724" y="1064"/>
                  </a:lnTo>
                  <a:lnTo>
                    <a:pt x="1680" y="1036"/>
                  </a:lnTo>
                  <a:lnTo>
                    <a:pt x="1648" y="1016"/>
                  </a:lnTo>
                  <a:lnTo>
                    <a:pt x="1644" y="984"/>
                  </a:lnTo>
                  <a:lnTo>
                    <a:pt x="1568" y="980"/>
                  </a:lnTo>
                  <a:lnTo>
                    <a:pt x="1504" y="844"/>
                  </a:lnTo>
                  <a:lnTo>
                    <a:pt x="1496" y="808"/>
                  </a:lnTo>
                  <a:lnTo>
                    <a:pt x="1496" y="772"/>
                  </a:lnTo>
                  <a:lnTo>
                    <a:pt x="1472" y="772"/>
                  </a:lnTo>
                  <a:lnTo>
                    <a:pt x="1440" y="720"/>
                  </a:lnTo>
                  <a:lnTo>
                    <a:pt x="1420" y="696"/>
                  </a:lnTo>
                  <a:lnTo>
                    <a:pt x="1420" y="652"/>
                  </a:lnTo>
                  <a:lnTo>
                    <a:pt x="1336" y="608"/>
                  </a:lnTo>
                  <a:lnTo>
                    <a:pt x="1308" y="572"/>
                  </a:lnTo>
                  <a:lnTo>
                    <a:pt x="1296" y="536"/>
                  </a:lnTo>
                  <a:lnTo>
                    <a:pt x="1248" y="516"/>
                  </a:lnTo>
                  <a:lnTo>
                    <a:pt x="1228" y="468"/>
                  </a:lnTo>
                  <a:lnTo>
                    <a:pt x="1204" y="416"/>
                  </a:lnTo>
                  <a:lnTo>
                    <a:pt x="1148" y="356"/>
                  </a:lnTo>
                  <a:lnTo>
                    <a:pt x="1084" y="328"/>
                  </a:lnTo>
                  <a:lnTo>
                    <a:pt x="1048" y="300"/>
                  </a:lnTo>
                  <a:lnTo>
                    <a:pt x="868" y="308"/>
                  </a:lnTo>
                  <a:lnTo>
                    <a:pt x="824" y="276"/>
                  </a:lnTo>
                  <a:lnTo>
                    <a:pt x="772" y="224"/>
                  </a:lnTo>
                  <a:lnTo>
                    <a:pt x="668" y="244"/>
                  </a:lnTo>
                  <a:lnTo>
                    <a:pt x="624" y="244"/>
                  </a:lnTo>
                  <a:lnTo>
                    <a:pt x="508" y="248"/>
                  </a:lnTo>
                  <a:lnTo>
                    <a:pt x="480" y="228"/>
                  </a:lnTo>
                  <a:lnTo>
                    <a:pt x="432" y="228"/>
                  </a:lnTo>
                  <a:lnTo>
                    <a:pt x="408" y="216"/>
                  </a:lnTo>
                  <a:lnTo>
                    <a:pt x="356" y="216"/>
                  </a:lnTo>
                  <a:lnTo>
                    <a:pt x="316" y="184"/>
                  </a:lnTo>
                  <a:lnTo>
                    <a:pt x="276" y="140"/>
                  </a:lnTo>
                  <a:lnTo>
                    <a:pt x="236" y="128"/>
                  </a:lnTo>
                  <a:lnTo>
                    <a:pt x="184" y="60"/>
                  </a:lnTo>
                  <a:lnTo>
                    <a:pt x="140" y="24"/>
                  </a:lnTo>
                  <a:lnTo>
                    <a:pt x="104" y="4"/>
                  </a:lnTo>
                  <a:lnTo>
                    <a:pt x="72" y="0"/>
                  </a:lnTo>
                  <a:lnTo>
                    <a:pt x="36" y="0"/>
                  </a:lnTo>
                  <a:lnTo>
                    <a:pt x="0" y="20"/>
                  </a:lnTo>
                </a:path>
              </a:pathLst>
            </a:custGeom>
            <a:noFill/>
            <a:ln w="19050">
              <a:solidFill>
                <a:srgbClr val="99FF33"/>
              </a:solidFill>
              <a:round/>
              <a:headEnd/>
              <a:tailEnd/>
            </a:ln>
          </p:spPr>
          <p:txBody>
            <a:bodyPr/>
            <a:lstStyle/>
            <a:p>
              <a:pPr algn="ctr" eaLnBrk="0" hangingPunct="0">
                <a:defRPr/>
              </a:pPr>
              <a:endParaRPr lang="en-US">
                <a:cs typeface="Arial" charset="0"/>
              </a:endParaRPr>
            </a:p>
          </p:txBody>
        </p:sp>
        <p:sp>
          <p:nvSpPr>
            <p:cNvPr id="21839" name="Freeform 52">
              <a:extLst>
                <a:ext uri="{FF2B5EF4-FFF2-40B4-BE49-F238E27FC236}">
                  <a16:creationId xmlns:a16="http://schemas.microsoft.com/office/drawing/2014/main" id="{8E2EA600-7671-47EB-8538-2E0E3028E2D8}"/>
                </a:ext>
              </a:extLst>
            </p:cNvPr>
            <p:cNvSpPr>
              <a:spLocks/>
            </p:cNvSpPr>
            <p:nvPr/>
          </p:nvSpPr>
          <p:spPr bwMode="auto">
            <a:xfrm>
              <a:off x="884" y="2784"/>
              <a:ext cx="1396" cy="636"/>
            </a:xfrm>
            <a:custGeom>
              <a:avLst/>
              <a:gdLst>
                <a:gd name="T0" fmla="*/ 1388 w 1396"/>
                <a:gd name="T1" fmla="*/ 636 h 636"/>
                <a:gd name="T2" fmla="*/ 1396 w 1396"/>
                <a:gd name="T3" fmla="*/ 552 h 636"/>
                <a:gd name="T4" fmla="*/ 1368 w 1396"/>
                <a:gd name="T5" fmla="*/ 504 h 636"/>
                <a:gd name="T6" fmla="*/ 1336 w 1396"/>
                <a:gd name="T7" fmla="*/ 432 h 636"/>
                <a:gd name="T8" fmla="*/ 1292 w 1396"/>
                <a:gd name="T9" fmla="*/ 396 h 636"/>
                <a:gd name="T10" fmla="*/ 1272 w 1396"/>
                <a:gd name="T11" fmla="*/ 368 h 636"/>
                <a:gd name="T12" fmla="*/ 1244 w 1396"/>
                <a:gd name="T13" fmla="*/ 316 h 636"/>
                <a:gd name="T14" fmla="*/ 1204 w 1396"/>
                <a:gd name="T15" fmla="*/ 308 h 636"/>
                <a:gd name="T16" fmla="*/ 1160 w 1396"/>
                <a:gd name="T17" fmla="*/ 272 h 636"/>
                <a:gd name="T18" fmla="*/ 1136 w 1396"/>
                <a:gd name="T19" fmla="*/ 244 h 636"/>
                <a:gd name="T20" fmla="*/ 1112 w 1396"/>
                <a:gd name="T21" fmla="*/ 232 h 636"/>
                <a:gd name="T22" fmla="*/ 1084 w 1396"/>
                <a:gd name="T23" fmla="*/ 220 h 636"/>
                <a:gd name="T24" fmla="*/ 1048 w 1396"/>
                <a:gd name="T25" fmla="*/ 200 h 636"/>
                <a:gd name="T26" fmla="*/ 996 w 1396"/>
                <a:gd name="T27" fmla="*/ 184 h 636"/>
                <a:gd name="T28" fmla="*/ 964 w 1396"/>
                <a:gd name="T29" fmla="*/ 196 h 636"/>
                <a:gd name="T30" fmla="*/ 908 w 1396"/>
                <a:gd name="T31" fmla="*/ 132 h 636"/>
                <a:gd name="T32" fmla="*/ 876 w 1396"/>
                <a:gd name="T33" fmla="*/ 112 h 636"/>
                <a:gd name="T34" fmla="*/ 816 w 1396"/>
                <a:gd name="T35" fmla="*/ 112 h 636"/>
                <a:gd name="T36" fmla="*/ 780 w 1396"/>
                <a:gd name="T37" fmla="*/ 92 h 636"/>
                <a:gd name="T38" fmla="*/ 728 w 1396"/>
                <a:gd name="T39" fmla="*/ 104 h 636"/>
                <a:gd name="T40" fmla="*/ 700 w 1396"/>
                <a:gd name="T41" fmla="*/ 80 h 636"/>
                <a:gd name="T42" fmla="*/ 676 w 1396"/>
                <a:gd name="T43" fmla="*/ 80 h 636"/>
                <a:gd name="T44" fmla="*/ 628 w 1396"/>
                <a:gd name="T45" fmla="*/ 56 h 636"/>
                <a:gd name="T46" fmla="*/ 560 w 1396"/>
                <a:gd name="T47" fmla="*/ 68 h 636"/>
                <a:gd name="T48" fmla="*/ 532 w 1396"/>
                <a:gd name="T49" fmla="*/ 60 h 636"/>
                <a:gd name="T50" fmla="*/ 516 w 1396"/>
                <a:gd name="T51" fmla="*/ 92 h 636"/>
                <a:gd name="T52" fmla="*/ 480 w 1396"/>
                <a:gd name="T53" fmla="*/ 84 h 636"/>
                <a:gd name="T54" fmla="*/ 424 w 1396"/>
                <a:gd name="T55" fmla="*/ 56 h 636"/>
                <a:gd name="T56" fmla="*/ 400 w 1396"/>
                <a:gd name="T57" fmla="*/ 44 h 636"/>
                <a:gd name="T58" fmla="*/ 376 w 1396"/>
                <a:gd name="T59" fmla="*/ 36 h 636"/>
                <a:gd name="T60" fmla="*/ 288 w 1396"/>
                <a:gd name="T61" fmla="*/ 28 h 636"/>
                <a:gd name="T62" fmla="*/ 272 w 1396"/>
                <a:gd name="T63" fmla="*/ 8 h 636"/>
                <a:gd name="T64" fmla="*/ 20 w 1396"/>
                <a:gd name="T65" fmla="*/ 16 h 636"/>
                <a:gd name="T66" fmla="*/ 0 w 1396"/>
                <a:gd name="T67" fmla="*/ 0 h 6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396"/>
                <a:gd name="T103" fmla="*/ 0 h 636"/>
                <a:gd name="T104" fmla="*/ 1396 w 1396"/>
                <a:gd name="T105" fmla="*/ 636 h 6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396" h="636">
                  <a:moveTo>
                    <a:pt x="1388" y="636"/>
                  </a:moveTo>
                  <a:lnTo>
                    <a:pt x="1396" y="552"/>
                  </a:lnTo>
                  <a:lnTo>
                    <a:pt x="1368" y="504"/>
                  </a:lnTo>
                  <a:lnTo>
                    <a:pt x="1336" y="432"/>
                  </a:lnTo>
                  <a:lnTo>
                    <a:pt x="1292" y="396"/>
                  </a:lnTo>
                  <a:lnTo>
                    <a:pt x="1272" y="368"/>
                  </a:lnTo>
                  <a:lnTo>
                    <a:pt x="1244" y="316"/>
                  </a:lnTo>
                  <a:lnTo>
                    <a:pt x="1204" y="308"/>
                  </a:lnTo>
                  <a:lnTo>
                    <a:pt x="1160" y="272"/>
                  </a:lnTo>
                  <a:lnTo>
                    <a:pt x="1136" y="244"/>
                  </a:lnTo>
                  <a:lnTo>
                    <a:pt x="1112" y="232"/>
                  </a:lnTo>
                  <a:lnTo>
                    <a:pt x="1084" y="220"/>
                  </a:lnTo>
                  <a:lnTo>
                    <a:pt x="1048" y="200"/>
                  </a:lnTo>
                  <a:lnTo>
                    <a:pt x="996" y="184"/>
                  </a:lnTo>
                  <a:lnTo>
                    <a:pt x="964" y="196"/>
                  </a:lnTo>
                  <a:lnTo>
                    <a:pt x="908" y="132"/>
                  </a:lnTo>
                  <a:lnTo>
                    <a:pt x="876" y="112"/>
                  </a:lnTo>
                  <a:lnTo>
                    <a:pt x="816" y="112"/>
                  </a:lnTo>
                  <a:lnTo>
                    <a:pt x="780" y="92"/>
                  </a:lnTo>
                  <a:lnTo>
                    <a:pt x="728" y="104"/>
                  </a:lnTo>
                  <a:lnTo>
                    <a:pt x="700" y="80"/>
                  </a:lnTo>
                  <a:lnTo>
                    <a:pt x="676" y="80"/>
                  </a:lnTo>
                  <a:lnTo>
                    <a:pt x="628" y="56"/>
                  </a:lnTo>
                  <a:lnTo>
                    <a:pt x="560" y="68"/>
                  </a:lnTo>
                  <a:lnTo>
                    <a:pt x="532" y="60"/>
                  </a:lnTo>
                  <a:lnTo>
                    <a:pt x="516" y="92"/>
                  </a:lnTo>
                  <a:lnTo>
                    <a:pt x="480" y="84"/>
                  </a:lnTo>
                  <a:lnTo>
                    <a:pt x="424" y="56"/>
                  </a:lnTo>
                  <a:lnTo>
                    <a:pt x="400" y="44"/>
                  </a:lnTo>
                  <a:lnTo>
                    <a:pt x="376" y="36"/>
                  </a:lnTo>
                  <a:lnTo>
                    <a:pt x="288" y="28"/>
                  </a:lnTo>
                  <a:lnTo>
                    <a:pt x="272" y="8"/>
                  </a:lnTo>
                  <a:lnTo>
                    <a:pt x="20" y="16"/>
                  </a:lnTo>
                  <a:lnTo>
                    <a:pt x="0" y="0"/>
                  </a:lnTo>
                </a:path>
              </a:pathLst>
            </a:custGeom>
            <a:noFill/>
            <a:ln w="19050">
              <a:solidFill>
                <a:srgbClr val="99FF33"/>
              </a:solidFill>
              <a:round/>
              <a:headEnd/>
              <a:tailEnd/>
            </a:ln>
          </p:spPr>
          <p:txBody>
            <a:bodyPr/>
            <a:lstStyle/>
            <a:p>
              <a:pPr algn="ctr" eaLnBrk="0" hangingPunct="0">
                <a:defRPr/>
              </a:pPr>
              <a:endParaRPr lang="en-US">
                <a:cs typeface="Arial" charset="0"/>
              </a:endParaRPr>
            </a:p>
          </p:txBody>
        </p:sp>
        <p:sp>
          <p:nvSpPr>
            <p:cNvPr id="21840" name="Line 53">
              <a:extLst>
                <a:ext uri="{FF2B5EF4-FFF2-40B4-BE49-F238E27FC236}">
                  <a16:creationId xmlns:a16="http://schemas.microsoft.com/office/drawing/2014/main" id="{6111446F-127C-4358-BAFF-9F85E4479135}"/>
                </a:ext>
              </a:extLst>
            </p:cNvPr>
            <p:cNvSpPr>
              <a:spLocks noChangeShapeType="1"/>
            </p:cNvSpPr>
            <p:nvPr/>
          </p:nvSpPr>
          <p:spPr bwMode="auto">
            <a:xfrm flipH="1">
              <a:off x="1332" y="2864"/>
              <a:ext cx="36" cy="84"/>
            </a:xfrm>
            <a:prstGeom prst="line">
              <a:avLst/>
            </a:prstGeom>
            <a:noFill/>
            <a:ln w="19050">
              <a:solidFill>
                <a:srgbClr val="99FF33"/>
              </a:solidFill>
              <a:round/>
              <a:headEnd/>
              <a:tailEnd/>
            </a:ln>
          </p:spPr>
          <p:txBody>
            <a:bodyPr/>
            <a:lstStyle/>
            <a:p>
              <a:pPr>
                <a:defRPr/>
              </a:pPr>
              <a:endParaRPr lang="en-US">
                <a:cs typeface="Arial" charset="0"/>
              </a:endParaRPr>
            </a:p>
          </p:txBody>
        </p:sp>
        <p:sp>
          <p:nvSpPr>
            <p:cNvPr id="21841" name="Freeform 54">
              <a:extLst>
                <a:ext uri="{FF2B5EF4-FFF2-40B4-BE49-F238E27FC236}">
                  <a16:creationId xmlns:a16="http://schemas.microsoft.com/office/drawing/2014/main" id="{25DA5A55-CCC8-4531-818C-BE228BC2C043}"/>
                </a:ext>
              </a:extLst>
            </p:cNvPr>
            <p:cNvSpPr>
              <a:spLocks/>
            </p:cNvSpPr>
            <p:nvPr/>
          </p:nvSpPr>
          <p:spPr bwMode="auto">
            <a:xfrm>
              <a:off x="1884" y="3192"/>
              <a:ext cx="8" cy="100"/>
            </a:xfrm>
            <a:custGeom>
              <a:avLst/>
              <a:gdLst>
                <a:gd name="T0" fmla="*/ 8 w 8"/>
                <a:gd name="T1" fmla="*/ 100 h 100"/>
                <a:gd name="T2" fmla="*/ 0 w 8"/>
                <a:gd name="T3" fmla="*/ 36 h 100"/>
                <a:gd name="T4" fmla="*/ 4 w 8"/>
                <a:gd name="T5" fmla="*/ 0 h 100"/>
                <a:gd name="T6" fmla="*/ 0 60000 65536"/>
                <a:gd name="T7" fmla="*/ 0 60000 65536"/>
                <a:gd name="T8" fmla="*/ 0 60000 65536"/>
                <a:gd name="T9" fmla="*/ 0 w 8"/>
                <a:gd name="T10" fmla="*/ 0 h 100"/>
                <a:gd name="T11" fmla="*/ 8 w 8"/>
                <a:gd name="T12" fmla="*/ 100 h 100"/>
              </a:gdLst>
              <a:ahLst/>
              <a:cxnLst>
                <a:cxn ang="T6">
                  <a:pos x="T0" y="T1"/>
                </a:cxn>
                <a:cxn ang="T7">
                  <a:pos x="T2" y="T3"/>
                </a:cxn>
                <a:cxn ang="T8">
                  <a:pos x="T4" y="T5"/>
                </a:cxn>
              </a:cxnLst>
              <a:rect l="T9" t="T10" r="T11" b="T12"/>
              <a:pathLst>
                <a:path w="8" h="100">
                  <a:moveTo>
                    <a:pt x="8" y="100"/>
                  </a:moveTo>
                  <a:lnTo>
                    <a:pt x="0" y="36"/>
                  </a:lnTo>
                  <a:lnTo>
                    <a:pt x="4" y="0"/>
                  </a:lnTo>
                </a:path>
              </a:pathLst>
            </a:custGeom>
            <a:noFill/>
            <a:ln w="19050">
              <a:solidFill>
                <a:srgbClr val="99FF33"/>
              </a:solidFill>
              <a:round/>
              <a:headEnd/>
              <a:tailEnd/>
            </a:ln>
          </p:spPr>
          <p:txBody>
            <a:bodyPr/>
            <a:lstStyle/>
            <a:p>
              <a:pPr algn="ctr" eaLnBrk="0" hangingPunct="0">
                <a:defRPr/>
              </a:pPr>
              <a:endParaRPr lang="en-US">
                <a:cs typeface="Arial" charset="0"/>
              </a:endParaRPr>
            </a:p>
          </p:txBody>
        </p:sp>
        <p:sp>
          <p:nvSpPr>
            <p:cNvPr id="21842" name="Line 55">
              <a:extLst>
                <a:ext uri="{FF2B5EF4-FFF2-40B4-BE49-F238E27FC236}">
                  <a16:creationId xmlns:a16="http://schemas.microsoft.com/office/drawing/2014/main" id="{20447CF0-0CF9-416C-AE38-5B55F716CCEC}"/>
                </a:ext>
              </a:extLst>
            </p:cNvPr>
            <p:cNvSpPr>
              <a:spLocks noChangeShapeType="1"/>
            </p:cNvSpPr>
            <p:nvPr/>
          </p:nvSpPr>
          <p:spPr bwMode="auto">
            <a:xfrm>
              <a:off x="1720" y="3312"/>
              <a:ext cx="4" cy="64"/>
            </a:xfrm>
            <a:prstGeom prst="line">
              <a:avLst/>
            </a:prstGeom>
            <a:noFill/>
            <a:ln w="19050">
              <a:solidFill>
                <a:srgbClr val="99FF33"/>
              </a:solidFill>
              <a:round/>
              <a:headEnd/>
              <a:tailEnd/>
            </a:ln>
          </p:spPr>
          <p:txBody>
            <a:bodyPr/>
            <a:lstStyle/>
            <a:p>
              <a:pPr>
                <a:defRPr/>
              </a:pPr>
              <a:endParaRPr lang="en-US">
                <a:cs typeface="Arial" charset="0"/>
              </a:endParaRPr>
            </a:p>
          </p:txBody>
        </p:sp>
        <p:sp>
          <p:nvSpPr>
            <p:cNvPr id="21843" name="Line 56">
              <a:extLst>
                <a:ext uri="{FF2B5EF4-FFF2-40B4-BE49-F238E27FC236}">
                  <a16:creationId xmlns:a16="http://schemas.microsoft.com/office/drawing/2014/main" id="{665ED8F4-2B60-4108-A350-C70D2ED3A7A8}"/>
                </a:ext>
              </a:extLst>
            </p:cNvPr>
            <p:cNvSpPr>
              <a:spLocks noChangeShapeType="1"/>
            </p:cNvSpPr>
            <p:nvPr/>
          </p:nvSpPr>
          <p:spPr bwMode="auto">
            <a:xfrm>
              <a:off x="1808" y="3312"/>
              <a:ext cx="20" cy="56"/>
            </a:xfrm>
            <a:prstGeom prst="line">
              <a:avLst/>
            </a:prstGeom>
            <a:noFill/>
            <a:ln w="19050">
              <a:solidFill>
                <a:srgbClr val="99FF33"/>
              </a:solidFill>
              <a:round/>
              <a:headEnd/>
              <a:tailEnd/>
            </a:ln>
          </p:spPr>
          <p:txBody>
            <a:bodyPr/>
            <a:lstStyle/>
            <a:p>
              <a:pPr>
                <a:defRPr/>
              </a:pPr>
              <a:endParaRPr lang="en-US">
                <a:cs typeface="Arial" charset="0"/>
              </a:endParaRPr>
            </a:p>
          </p:txBody>
        </p:sp>
        <p:sp>
          <p:nvSpPr>
            <p:cNvPr id="21844" name="Line 57">
              <a:extLst>
                <a:ext uri="{FF2B5EF4-FFF2-40B4-BE49-F238E27FC236}">
                  <a16:creationId xmlns:a16="http://schemas.microsoft.com/office/drawing/2014/main" id="{953B423A-907C-43AC-BDB8-2B8D32BEE63C}"/>
                </a:ext>
              </a:extLst>
            </p:cNvPr>
            <p:cNvSpPr>
              <a:spLocks noChangeShapeType="1"/>
            </p:cNvSpPr>
            <p:nvPr/>
          </p:nvSpPr>
          <p:spPr bwMode="auto">
            <a:xfrm flipH="1">
              <a:off x="1888" y="3300"/>
              <a:ext cx="4" cy="68"/>
            </a:xfrm>
            <a:prstGeom prst="line">
              <a:avLst/>
            </a:prstGeom>
            <a:noFill/>
            <a:ln w="19050">
              <a:solidFill>
                <a:srgbClr val="99FF33"/>
              </a:solidFill>
              <a:round/>
              <a:headEnd/>
              <a:tailEnd/>
            </a:ln>
          </p:spPr>
          <p:txBody>
            <a:bodyPr/>
            <a:lstStyle/>
            <a:p>
              <a:pPr>
                <a:defRPr/>
              </a:pPr>
              <a:endParaRPr lang="en-US">
                <a:cs typeface="Arial" charset="0"/>
              </a:endParaRPr>
            </a:p>
          </p:txBody>
        </p:sp>
        <p:sp>
          <p:nvSpPr>
            <p:cNvPr id="21845" name="Line 58">
              <a:extLst>
                <a:ext uri="{FF2B5EF4-FFF2-40B4-BE49-F238E27FC236}">
                  <a16:creationId xmlns:a16="http://schemas.microsoft.com/office/drawing/2014/main" id="{A338AD24-F793-4336-944A-176E96641C31}"/>
                </a:ext>
              </a:extLst>
            </p:cNvPr>
            <p:cNvSpPr>
              <a:spLocks noChangeShapeType="1"/>
            </p:cNvSpPr>
            <p:nvPr/>
          </p:nvSpPr>
          <p:spPr bwMode="auto">
            <a:xfrm>
              <a:off x="1968" y="3360"/>
              <a:ext cx="16" cy="76"/>
            </a:xfrm>
            <a:prstGeom prst="line">
              <a:avLst/>
            </a:prstGeom>
            <a:noFill/>
            <a:ln w="19050">
              <a:solidFill>
                <a:srgbClr val="99FF33"/>
              </a:solidFill>
              <a:round/>
              <a:headEnd/>
              <a:tailEnd/>
            </a:ln>
          </p:spPr>
          <p:txBody>
            <a:bodyPr/>
            <a:lstStyle/>
            <a:p>
              <a:pPr>
                <a:defRPr/>
              </a:pPr>
              <a:endParaRPr lang="en-US">
                <a:cs typeface="Arial" charset="0"/>
              </a:endParaRPr>
            </a:p>
          </p:txBody>
        </p:sp>
        <p:sp>
          <p:nvSpPr>
            <p:cNvPr id="21846" name="Freeform 59">
              <a:extLst>
                <a:ext uri="{FF2B5EF4-FFF2-40B4-BE49-F238E27FC236}">
                  <a16:creationId xmlns:a16="http://schemas.microsoft.com/office/drawing/2014/main" id="{A1C4D54C-A3F4-4FDE-906F-55E6ABA6D6D5}"/>
                </a:ext>
              </a:extLst>
            </p:cNvPr>
            <p:cNvSpPr>
              <a:spLocks/>
            </p:cNvSpPr>
            <p:nvPr/>
          </p:nvSpPr>
          <p:spPr bwMode="auto">
            <a:xfrm>
              <a:off x="1984" y="3236"/>
              <a:ext cx="16" cy="140"/>
            </a:xfrm>
            <a:custGeom>
              <a:avLst/>
              <a:gdLst>
                <a:gd name="T0" fmla="*/ 8 w 16"/>
                <a:gd name="T1" fmla="*/ 140 h 140"/>
                <a:gd name="T2" fmla="*/ 8 w 16"/>
                <a:gd name="T3" fmla="*/ 56 h 140"/>
                <a:gd name="T4" fmla="*/ 16 w 16"/>
                <a:gd name="T5" fmla="*/ 24 h 140"/>
                <a:gd name="T6" fmla="*/ 0 w 16"/>
                <a:gd name="T7" fmla="*/ 0 h 140"/>
                <a:gd name="T8" fmla="*/ 0 60000 65536"/>
                <a:gd name="T9" fmla="*/ 0 60000 65536"/>
                <a:gd name="T10" fmla="*/ 0 60000 65536"/>
                <a:gd name="T11" fmla="*/ 0 60000 65536"/>
                <a:gd name="T12" fmla="*/ 0 w 16"/>
                <a:gd name="T13" fmla="*/ 0 h 140"/>
                <a:gd name="T14" fmla="*/ 16 w 16"/>
                <a:gd name="T15" fmla="*/ 140 h 140"/>
              </a:gdLst>
              <a:ahLst/>
              <a:cxnLst>
                <a:cxn ang="T8">
                  <a:pos x="T0" y="T1"/>
                </a:cxn>
                <a:cxn ang="T9">
                  <a:pos x="T2" y="T3"/>
                </a:cxn>
                <a:cxn ang="T10">
                  <a:pos x="T4" y="T5"/>
                </a:cxn>
                <a:cxn ang="T11">
                  <a:pos x="T6" y="T7"/>
                </a:cxn>
              </a:cxnLst>
              <a:rect l="T12" t="T13" r="T14" b="T15"/>
              <a:pathLst>
                <a:path w="16" h="140">
                  <a:moveTo>
                    <a:pt x="8" y="140"/>
                  </a:moveTo>
                  <a:lnTo>
                    <a:pt x="8" y="56"/>
                  </a:lnTo>
                  <a:lnTo>
                    <a:pt x="16" y="24"/>
                  </a:lnTo>
                  <a:lnTo>
                    <a:pt x="0" y="0"/>
                  </a:lnTo>
                </a:path>
              </a:pathLst>
            </a:custGeom>
            <a:noFill/>
            <a:ln w="19050">
              <a:solidFill>
                <a:srgbClr val="99FF33"/>
              </a:solidFill>
              <a:round/>
              <a:headEnd/>
              <a:tailEnd/>
            </a:ln>
          </p:spPr>
          <p:txBody>
            <a:bodyPr/>
            <a:lstStyle/>
            <a:p>
              <a:pPr algn="ctr" eaLnBrk="0" hangingPunct="0">
                <a:defRPr/>
              </a:pPr>
              <a:endParaRPr lang="en-US">
                <a:cs typeface="Arial" charset="0"/>
              </a:endParaRPr>
            </a:p>
          </p:txBody>
        </p:sp>
        <p:sp>
          <p:nvSpPr>
            <p:cNvPr id="21847" name="Freeform 60">
              <a:extLst>
                <a:ext uri="{FF2B5EF4-FFF2-40B4-BE49-F238E27FC236}">
                  <a16:creationId xmlns:a16="http://schemas.microsoft.com/office/drawing/2014/main" id="{BDE882AC-41DC-419D-B8CC-7C69E07BA584}"/>
                </a:ext>
              </a:extLst>
            </p:cNvPr>
            <p:cNvSpPr>
              <a:spLocks/>
            </p:cNvSpPr>
            <p:nvPr/>
          </p:nvSpPr>
          <p:spPr bwMode="auto">
            <a:xfrm>
              <a:off x="2040" y="3228"/>
              <a:ext cx="72" cy="148"/>
            </a:xfrm>
            <a:custGeom>
              <a:avLst/>
              <a:gdLst>
                <a:gd name="T0" fmla="*/ 0 w 72"/>
                <a:gd name="T1" fmla="*/ 148 h 148"/>
                <a:gd name="T2" fmla="*/ 4 w 72"/>
                <a:gd name="T3" fmla="*/ 4 h 148"/>
                <a:gd name="T4" fmla="*/ 72 w 72"/>
                <a:gd name="T5" fmla="*/ 0 h 148"/>
                <a:gd name="T6" fmla="*/ 0 60000 65536"/>
                <a:gd name="T7" fmla="*/ 0 60000 65536"/>
                <a:gd name="T8" fmla="*/ 0 60000 65536"/>
                <a:gd name="T9" fmla="*/ 0 w 72"/>
                <a:gd name="T10" fmla="*/ 0 h 148"/>
                <a:gd name="T11" fmla="*/ 72 w 72"/>
                <a:gd name="T12" fmla="*/ 148 h 148"/>
              </a:gdLst>
              <a:ahLst/>
              <a:cxnLst>
                <a:cxn ang="T6">
                  <a:pos x="T0" y="T1"/>
                </a:cxn>
                <a:cxn ang="T7">
                  <a:pos x="T2" y="T3"/>
                </a:cxn>
                <a:cxn ang="T8">
                  <a:pos x="T4" y="T5"/>
                </a:cxn>
              </a:cxnLst>
              <a:rect l="T9" t="T10" r="T11" b="T12"/>
              <a:pathLst>
                <a:path w="72" h="148">
                  <a:moveTo>
                    <a:pt x="0" y="148"/>
                  </a:moveTo>
                  <a:lnTo>
                    <a:pt x="4" y="4"/>
                  </a:lnTo>
                  <a:lnTo>
                    <a:pt x="72" y="0"/>
                  </a:lnTo>
                </a:path>
              </a:pathLst>
            </a:custGeom>
            <a:noFill/>
            <a:ln w="19050">
              <a:solidFill>
                <a:srgbClr val="99FF33"/>
              </a:solidFill>
              <a:round/>
              <a:headEnd/>
              <a:tailEnd/>
            </a:ln>
          </p:spPr>
          <p:txBody>
            <a:bodyPr/>
            <a:lstStyle/>
            <a:p>
              <a:pPr algn="ctr" eaLnBrk="0" hangingPunct="0">
                <a:defRPr/>
              </a:pPr>
              <a:endParaRPr lang="en-US">
                <a:cs typeface="Arial" charset="0"/>
              </a:endParaRPr>
            </a:p>
          </p:txBody>
        </p:sp>
        <p:sp>
          <p:nvSpPr>
            <p:cNvPr id="21848" name="Freeform 61">
              <a:extLst>
                <a:ext uri="{FF2B5EF4-FFF2-40B4-BE49-F238E27FC236}">
                  <a16:creationId xmlns:a16="http://schemas.microsoft.com/office/drawing/2014/main" id="{E04C9893-3300-468B-9B39-36F6353A383C}"/>
                </a:ext>
              </a:extLst>
            </p:cNvPr>
            <p:cNvSpPr>
              <a:spLocks/>
            </p:cNvSpPr>
            <p:nvPr/>
          </p:nvSpPr>
          <p:spPr bwMode="auto">
            <a:xfrm>
              <a:off x="2088" y="3344"/>
              <a:ext cx="160" cy="68"/>
            </a:xfrm>
            <a:custGeom>
              <a:avLst/>
              <a:gdLst>
                <a:gd name="T0" fmla="*/ 160 w 160"/>
                <a:gd name="T1" fmla="*/ 68 h 68"/>
                <a:gd name="T2" fmla="*/ 100 w 160"/>
                <a:gd name="T3" fmla="*/ 0 h 68"/>
                <a:gd name="T4" fmla="*/ 0 w 160"/>
                <a:gd name="T5" fmla="*/ 4 h 68"/>
                <a:gd name="T6" fmla="*/ 0 60000 65536"/>
                <a:gd name="T7" fmla="*/ 0 60000 65536"/>
                <a:gd name="T8" fmla="*/ 0 60000 65536"/>
                <a:gd name="T9" fmla="*/ 0 w 160"/>
                <a:gd name="T10" fmla="*/ 0 h 68"/>
                <a:gd name="T11" fmla="*/ 160 w 160"/>
                <a:gd name="T12" fmla="*/ 68 h 68"/>
              </a:gdLst>
              <a:ahLst/>
              <a:cxnLst>
                <a:cxn ang="T6">
                  <a:pos x="T0" y="T1"/>
                </a:cxn>
                <a:cxn ang="T7">
                  <a:pos x="T2" y="T3"/>
                </a:cxn>
                <a:cxn ang="T8">
                  <a:pos x="T4" y="T5"/>
                </a:cxn>
              </a:cxnLst>
              <a:rect l="T9" t="T10" r="T11" b="T12"/>
              <a:pathLst>
                <a:path w="160" h="68">
                  <a:moveTo>
                    <a:pt x="160" y="68"/>
                  </a:moveTo>
                  <a:lnTo>
                    <a:pt x="100" y="0"/>
                  </a:lnTo>
                  <a:lnTo>
                    <a:pt x="0" y="4"/>
                  </a:lnTo>
                </a:path>
              </a:pathLst>
            </a:custGeom>
            <a:noFill/>
            <a:ln w="19050">
              <a:solidFill>
                <a:srgbClr val="99FF33"/>
              </a:solidFill>
              <a:round/>
              <a:headEnd/>
              <a:tailEnd/>
            </a:ln>
          </p:spPr>
          <p:txBody>
            <a:bodyPr/>
            <a:lstStyle/>
            <a:p>
              <a:pPr algn="ctr" eaLnBrk="0" hangingPunct="0">
                <a:defRPr/>
              </a:pPr>
              <a:endParaRPr lang="en-US">
                <a:cs typeface="Arial" charset="0"/>
              </a:endParaRPr>
            </a:p>
          </p:txBody>
        </p:sp>
        <p:sp>
          <p:nvSpPr>
            <p:cNvPr id="21849" name="Freeform 62">
              <a:extLst>
                <a:ext uri="{FF2B5EF4-FFF2-40B4-BE49-F238E27FC236}">
                  <a16:creationId xmlns:a16="http://schemas.microsoft.com/office/drawing/2014/main" id="{E7EFAB10-9E3E-4F7B-8504-46C1F11BA89D}"/>
                </a:ext>
              </a:extLst>
            </p:cNvPr>
            <p:cNvSpPr>
              <a:spLocks/>
            </p:cNvSpPr>
            <p:nvPr/>
          </p:nvSpPr>
          <p:spPr bwMode="auto">
            <a:xfrm>
              <a:off x="2136" y="3552"/>
              <a:ext cx="244" cy="40"/>
            </a:xfrm>
            <a:custGeom>
              <a:avLst/>
              <a:gdLst>
                <a:gd name="T0" fmla="*/ 244 w 244"/>
                <a:gd name="T1" fmla="*/ 28 h 40"/>
                <a:gd name="T2" fmla="*/ 176 w 244"/>
                <a:gd name="T3" fmla="*/ 40 h 40"/>
                <a:gd name="T4" fmla="*/ 152 w 244"/>
                <a:gd name="T5" fmla="*/ 0 h 40"/>
                <a:gd name="T6" fmla="*/ 0 w 244"/>
                <a:gd name="T7" fmla="*/ 16 h 40"/>
                <a:gd name="T8" fmla="*/ 0 60000 65536"/>
                <a:gd name="T9" fmla="*/ 0 60000 65536"/>
                <a:gd name="T10" fmla="*/ 0 60000 65536"/>
                <a:gd name="T11" fmla="*/ 0 60000 65536"/>
                <a:gd name="T12" fmla="*/ 0 w 244"/>
                <a:gd name="T13" fmla="*/ 0 h 40"/>
                <a:gd name="T14" fmla="*/ 244 w 244"/>
                <a:gd name="T15" fmla="*/ 40 h 40"/>
              </a:gdLst>
              <a:ahLst/>
              <a:cxnLst>
                <a:cxn ang="T8">
                  <a:pos x="T0" y="T1"/>
                </a:cxn>
                <a:cxn ang="T9">
                  <a:pos x="T2" y="T3"/>
                </a:cxn>
                <a:cxn ang="T10">
                  <a:pos x="T4" y="T5"/>
                </a:cxn>
                <a:cxn ang="T11">
                  <a:pos x="T6" y="T7"/>
                </a:cxn>
              </a:cxnLst>
              <a:rect l="T12" t="T13" r="T14" b="T15"/>
              <a:pathLst>
                <a:path w="244" h="40">
                  <a:moveTo>
                    <a:pt x="244" y="28"/>
                  </a:moveTo>
                  <a:lnTo>
                    <a:pt x="176" y="40"/>
                  </a:lnTo>
                  <a:lnTo>
                    <a:pt x="152" y="0"/>
                  </a:lnTo>
                  <a:lnTo>
                    <a:pt x="0" y="16"/>
                  </a:lnTo>
                </a:path>
              </a:pathLst>
            </a:custGeom>
            <a:noFill/>
            <a:ln w="19050">
              <a:solidFill>
                <a:srgbClr val="99FF33"/>
              </a:solidFill>
              <a:round/>
              <a:headEnd/>
              <a:tailEnd/>
            </a:ln>
          </p:spPr>
          <p:txBody>
            <a:bodyPr/>
            <a:lstStyle/>
            <a:p>
              <a:pPr algn="ctr" eaLnBrk="0" hangingPunct="0">
                <a:defRPr/>
              </a:pPr>
              <a:endParaRPr lang="en-US">
                <a:cs typeface="Arial" charset="0"/>
              </a:endParaRPr>
            </a:p>
          </p:txBody>
        </p:sp>
        <p:sp>
          <p:nvSpPr>
            <p:cNvPr id="21850" name="Freeform 63">
              <a:extLst>
                <a:ext uri="{FF2B5EF4-FFF2-40B4-BE49-F238E27FC236}">
                  <a16:creationId xmlns:a16="http://schemas.microsoft.com/office/drawing/2014/main" id="{37F964E0-5DB0-41DD-A8CF-A479005F17C3}"/>
                </a:ext>
              </a:extLst>
            </p:cNvPr>
            <p:cNvSpPr>
              <a:spLocks/>
            </p:cNvSpPr>
            <p:nvPr/>
          </p:nvSpPr>
          <p:spPr bwMode="auto">
            <a:xfrm>
              <a:off x="2368" y="3472"/>
              <a:ext cx="12" cy="80"/>
            </a:xfrm>
            <a:custGeom>
              <a:avLst/>
              <a:gdLst>
                <a:gd name="T0" fmla="*/ 0 w 12"/>
                <a:gd name="T1" fmla="*/ 80 h 80"/>
                <a:gd name="T2" fmla="*/ 12 w 12"/>
                <a:gd name="T3" fmla="*/ 28 h 80"/>
                <a:gd name="T4" fmla="*/ 8 w 12"/>
                <a:gd name="T5" fmla="*/ 0 h 80"/>
                <a:gd name="T6" fmla="*/ 0 60000 65536"/>
                <a:gd name="T7" fmla="*/ 0 60000 65536"/>
                <a:gd name="T8" fmla="*/ 0 60000 65536"/>
                <a:gd name="T9" fmla="*/ 0 w 12"/>
                <a:gd name="T10" fmla="*/ 0 h 80"/>
                <a:gd name="T11" fmla="*/ 12 w 12"/>
                <a:gd name="T12" fmla="*/ 80 h 80"/>
              </a:gdLst>
              <a:ahLst/>
              <a:cxnLst>
                <a:cxn ang="T6">
                  <a:pos x="T0" y="T1"/>
                </a:cxn>
                <a:cxn ang="T7">
                  <a:pos x="T2" y="T3"/>
                </a:cxn>
                <a:cxn ang="T8">
                  <a:pos x="T4" y="T5"/>
                </a:cxn>
              </a:cxnLst>
              <a:rect l="T9" t="T10" r="T11" b="T12"/>
              <a:pathLst>
                <a:path w="12" h="80">
                  <a:moveTo>
                    <a:pt x="0" y="80"/>
                  </a:moveTo>
                  <a:lnTo>
                    <a:pt x="12" y="28"/>
                  </a:lnTo>
                  <a:lnTo>
                    <a:pt x="8" y="0"/>
                  </a:lnTo>
                </a:path>
              </a:pathLst>
            </a:custGeom>
            <a:noFill/>
            <a:ln w="19050">
              <a:solidFill>
                <a:srgbClr val="99FF33"/>
              </a:solidFill>
              <a:round/>
              <a:headEnd/>
              <a:tailEnd/>
            </a:ln>
          </p:spPr>
          <p:txBody>
            <a:bodyPr/>
            <a:lstStyle/>
            <a:p>
              <a:pPr algn="ctr" eaLnBrk="0" hangingPunct="0">
                <a:defRPr/>
              </a:pPr>
              <a:endParaRPr lang="en-US">
                <a:cs typeface="Arial" charset="0"/>
              </a:endParaRPr>
            </a:p>
          </p:txBody>
        </p:sp>
        <p:sp>
          <p:nvSpPr>
            <p:cNvPr id="21851" name="Line 64">
              <a:extLst>
                <a:ext uri="{FF2B5EF4-FFF2-40B4-BE49-F238E27FC236}">
                  <a16:creationId xmlns:a16="http://schemas.microsoft.com/office/drawing/2014/main" id="{77F2ABBF-5C78-4CD6-A5DA-01E760AA0981}"/>
                </a:ext>
              </a:extLst>
            </p:cNvPr>
            <p:cNvSpPr>
              <a:spLocks noChangeShapeType="1"/>
            </p:cNvSpPr>
            <p:nvPr/>
          </p:nvSpPr>
          <p:spPr bwMode="auto">
            <a:xfrm>
              <a:off x="1504" y="3292"/>
              <a:ext cx="24" cy="32"/>
            </a:xfrm>
            <a:prstGeom prst="line">
              <a:avLst/>
            </a:prstGeom>
            <a:noFill/>
            <a:ln w="19050">
              <a:solidFill>
                <a:srgbClr val="99FF33"/>
              </a:solidFill>
              <a:round/>
              <a:headEnd/>
              <a:tailEnd/>
            </a:ln>
          </p:spPr>
          <p:txBody>
            <a:bodyPr/>
            <a:lstStyle/>
            <a:p>
              <a:pPr>
                <a:defRPr/>
              </a:pPr>
              <a:endParaRPr lang="en-US">
                <a:cs typeface="Arial" charset="0"/>
              </a:endParaRPr>
            </a:p>
          </p:txBody>
        </p:sp>
        <p:sp>
          <p:nvSpPr>
            <p:cNvPr id="21852" name="Line 65">
              <a:extLst>
                <a:ext uri="{FF2B5EF4-FFF2-40B4-BE49-F238E27FC236}">
                  <a16:creationId xmlns:a16="http://schemas.microsoft.com/office/drawing/2014/main" id="{D0A5C8B2-14F7-43FB-8A10-FDCA36CC3671}"/>
                </a:ext>
              </a:extLst>
            </p:cNvPr>
            <p:cNvSpPr>
              <a:spLocks noChangeShapeType="1"/>
            </p:cNvSpPr>
            <p:nvPr/>
          </p:nvSpPr>
          <p:spPr bwMode="auto">
            <a:xfrm flipH="1" flipV="1">
              <a:off x="1400" y="3156"/>
              <a:ext cx="4" cy="52"/>
            </a:xfrm>
            <a:prstGeom prst="line">
              <a:avLst/>
            </a:prstGeom>
            <a:noFill/>
            <a:ln w="19050">
              <a:solidFill>
                <a:srgbClr val="99FF33"/>
              </a:solidFill>
              <a:round/>
              <a:headEnd/>
              <a:tailEnd/>
            </a:ln>
          </p:spPr>
          <p:txBody>
            <a:bodyPr/>
            <a:lstStyle/>
            <a:p>
              <a:pPr>
                <a:defRPr/>
              </a:pPr>
              <a:endParaRPr lang="en-US">
                <a:cs typeface="Arial" charset="0"/>
              </a:endParaRPr>
            </a:p>
          </p:txBody>
        </p:sp>
        <p:sp>
          <p:nvSpPr>
            <p:cNvPr id="21853" name="Line 66">
              <a:extLst>
                <a:ext uri="{FF2B5EF4-FFF2-40B4-BE49-F238E27FC236}">
                  <a16:creationId xmlns:a16="http://schemas.microsoft.com/office/drawing/2014/main" id="{B8788077-4D5D-4859-8C42-FF020906A8E2}"/>
                </a:ext>
              </a:extLst>
            </p:cNvPr>
            <p:cNvSpPr>
              <a:spLocks noChangeShapeType="1"/>
            </p:cNvSpPr>
            <p:nvPr/>
          </p:nvSpPr>
          <p:spPr bwMode="auto">
            <a:xfrm flipH="1">
              <a:off x="1928" y="3348"/>
              <a:ext cx="28" cy="20"/>
            </a:xfrm>
            <a:prstGeom prst="line">
              <a:avLst/>
            </a:prstGeom>
            <a:noFill/>
            <a:ln w="19050">
              <a:solidFill>
                <a:srgbClr val="99FF33"/>
              </a:solidFill>
              <a:round/>
              <a:headEnd/>
              <a:tailEnd/>
            </a:ln>
          </p:spPr>
          <p:txBody>
            <a:bodyPr/>
            <a:lstStyle/>
            <a:p>
              <a:pPr>
                <a:defRPr/>
              </a:pPr>
              <a:endParaRPr lang="en-US">
                <a:cs typeface="Arial" charset="0"/>
              </a:endParaRPr>
            </a:p>
          </p:txBody>
        </p:sp>
      </p:grpSp>
      <p:sp>
        <p:nvSpPr>
          <p:cNvPr id="22566" name="Freeform 67">
            <a:extLst>
              <a:ext uri="{FF2B5EF4-FFF2-40B4-BE49-F238E27FC236}">
                <a16:creationId xmlns:a16="http://schemas.microsoft.com/office/drawing/2014/main" id="{6B3637CD-8768-4607-9330-031ADDAF6C1C}"/>
              </a:ext>
            </a:extLst>
          </p:cNvPr>
          <p:cNvSpPr>
            <a:spLocks/>
          </p:cNvSpPr>
          <p:nvPr/>
        </p:nvSpPr>
        <p:spPr bwMode="auto">
          <a:xfrm>
            <a:off x="4586288" y="3770313"/>
            <a:ext cx="38100" cy="88900"/>
          </a:xfrm>
          <a:custGeom>
            <a:avLst/>
            <a:gdLst>
              <a:gd name="T0" fmla="*/ 0 w 36"/>
              <a:gd name="T1" fmla="*/ 2147483647 h 84"/>
              <a:gd name="T2" fmla="*/ 2147483647 w 36"/>
              <a:gd name="T3" fmla="*/ 2147483647 h 84"/>
              <a:gd name="T4" fmla="*/ 2147483647 w 36"/>
              <a:gd name="T5" fmla="*/ 0 h 84"/>
              <a:gd name="T6" fmla="*/ 0 60000 65536"/>
              <a:gd name="T7" fmla="*/ 0 60000 65536"/>
              <a:gd name="T8" fmla="*/ 0 60000 65536"/>
              <a:gd name="T9" fmla="*/ 0 w 36"/>
              <a:gd name="T10" fmla="*/ 0 h 84"/>
              <a:gd name="T11" fmla="*/ 36 w 36"/>
              <a:gd name="T12" fmla="*/ 84 h 84"/>
            </a:gdLst>
            <a:ahLst/>
            <a:cxnLst>
              <a:cxn ang="T6">
                <a:pos x="T0" y="T1"/>
              </a:cxn>
              <a:cxn ang="T7">
                <a:pos x="T2" y="T3"/>
              </a:cxn>
              <a:cxn ang="T8">
                <a:pos x="T4" y="T5"/>
              </a:cxn>
            </a:cxnLst>
            <a:rect l="T9" t="T10" r="T11" b="T12"/>
            <a:pathLst>
              <a:path w="36" h="84">
                <a:moveTo>
                  <a:pt x="0" y="84"/>
                </a:moveTo>
                <a:lnTo>
                  <a:pt x="27" y="48"/>
                </a:lnTo>
                <a:lnTo>
                  <a:pt x="36" y="0"/>
                </a:lnTo>
              </a:path>
            </a:pathLst>
          </a:custGeom>
          <a:noFill/>
          <a:ln w="19050">
            <a:solidFill>
              <a:srgbClr val="00B0F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567" name="Freeform 68">
            <a:extLst>
              <a:ext uri="{FF2B5EF4-FFF2-40B4-BE49-F238E27FC236}">
                <a16:creationId xmlns:a16="http://schemas.microsoft.com/office/drawing/2014/main" id="{3AC8AD15-616D-46AA-B95E-0E564CA0E479}"/>
              </a:ext>
            </a:extLst>
          </p:cNvPr>
          <p:cNvSpPr>
            <a:spLocks/>
          </p:cNvSpPr>
          <p:nvPr/>
        </p:nvSpPr>
        <p:spPr bwMode="auto">
          <a:xfrm>
            <a:off x="4787900" y="3651250"/>
            <a:ext cx="39688" cy="74613"/>
          </a:xfrm>
          <a:custGeom>
            <a:avLst/>
            <a:gdLst>
              <a:gd name="T0" fmla="*/ 2147483647 w 39"/>
              <a:gd name="T1" fmla="*/ 2147483647 h 72"/>
              <a:gd name="T2" fmla="*/ 2147483647 w 39"/>
              <a:gd name="T3" fmla="*/ 2147483647 h 72"/>
              <a:gd name="T4" fmla="*/ 0 w 39"/>
              <a:gd name="T5" fmla="*/ 0 h 72"/>
              <a:gd name="T6" fmla="*/ 0 60000 65536"/>
              <a:gd name="T7" fmla="*/ 0 60000 65536"/>
              <a:gd name="T8" fmla="*/ 0 60000 65536"/>
              <a:gd name="T9" fmla="*/ 0 w 39"/>
              <a:gd name="T10" fmla="*/ 0 h 72"/>
              <a:gd name="T11" fmla="*/ 39 w 39"/>
              <a:gd name="T12" fmla="*/ 72 h 72"/>
            </a:gdLst>
            <a:ahLst/>
            <a:cxnLst>
              <a:cxn ang="T6">
                <a:pos x="T0" y="T1"/>
              </a:cxn>
              <a:cxn ang="T7">
                <a:pos x="T2" y="T3"/>
              </a:cxn>
              <a:cxn ang="T8">
                <a:pos x="T4" y="T5"/>
              </a:cxn>
            </a:cxnLst>
            <a:rect l="T9" t="T10" r="T11" b="T12"/>
            <a:pathLst>
              <a:path w="39" h="72">
                <a:moveTo>
                  <a:pt x="39" y="72"/>
                </a:moveTo>
                <a:lnTo>
                  <a:pt x="15" y="63"/>
                </a:lnTo>
                <a:lnTo>
                  <a:pt x="0" y="0"/>
                </a:lnTo>
              </a:path>
            </a:pathLst>
          </a:custGeom>
          <a:noFill/>
          <a:ln w="19050">
            <a:solidFill>
              <a:srgbClr val="00B0F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568" name="Line 72">
            <a:extLst>
              <a:ext uri="{FF2B5EF4-FFF2-40B4-BE49-F238E27FC236}">
                <a16:creationId xmlns:a16="http://schemas.microsoft.com/office/drawing/2014/main" id="{15F5B284-452F-4A66-B215-589E9A947BAD}"/>
              </a:ext>
            </a:extLst>
          </p:cNvPr>
          <p:cNvSpPr>
            <a:spLocks noChangeShapeType="1"/>
          </p:cNvSpPr>
          <p:nvPr/>
        </p:nvSpPr>
        <p:spPr bwMode="auto">
          <a:xfrm flipV="1">
            <a:off x="4692650" y="3770313"/>
            <a:ext cx="9525" cy="134937"/>
          </a:xfrm>
          <a:prstGeom prst="line">
            <a:avLst/>
          </a:prstGeom>
          <a:noFill/>
          <a:ln w="19050">
            <a:solidFill>
              <a:srgbClr val="00B0F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569" name="Line 75">
            <a:extLst>
              <a:ext uri="{FF2B5EF4-FFF2-40B4-BE49-F238E27FC236}">
                <a16:creationId xmlns:a16="http://schemas.microsoft.com/office/drawing/2014/main" id="{01134454-4414-467A-9C0E-A292285F02FB}"/>
              </a:ext>
            </a:extLst>
          </p:cNvPr>
          <p:cNvSpPr>
            <a:spLocks noChangeShapeType="1"/>
          </p:cNvSpPr>
          <p:nvPr/>
        </p:nvSpPr>
        <p:spPr bwMode="auto">
          <a:xfrm flipH="1">
            <a:off x="5224463" y="3962400"/>
            <a:ext cx="19050" cy="73025"/>
          </a:xfrm>
          <a:prstGeom prst="line">
            <a:avLst/>
          </a:prstGeom>
          <a:noFill/>
          <a:ln w="19050">
            <a:solidFill>
              <a:srgbClr val="00B0F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570" name="Freeform 78">
            <a:extLst>
              <a:ext uri="{FF2B5EF4-FFF2-40B4-BE49-F238E27FC236}">
                <a16:creationId xmlns:a16="http://schemas.microsoft.com/office/drawing/2014/main" id="{FD7192EA-F486-41D0-852F-531396B19146}"/>
              </a:ext>
            </a:extLst>
          </p:cNvPr>
          <p:cNvSpPr>
            <a:spLocks/>
          </p:cNvSpPr>
          <p:nvPr/>
        </p:nvSpPr>
        <p:spPr bwMode="auto">
          <a:xfrm>
            <a:off x="5378450" y="4232275"/>
            <a:ext cx="877888" cy="246063"/>
          </a:xfrm>
          <a:custGeom>
            <a:avLst/>
            <a:gdLst>
              <a:gd name="T0" fmla="*/ 2147483647 w 553"/>
              <a:gd name="T1" fmla="*/ 0 h 155"/>
              <a:gd name="T2" fmla="*/ 2147483647 w 553"/>
              <a:gd name="T3" fmla="*/ 2147483647 h 155"/>
              <a:gd name="T4" fmla="*/ 2147483647 w 553"/>
              <a:gd name="T5" fmla="*/ 2147483647 h 155"/>
              <a:gd name="T6" fmla="*/ 2147483647 w 553"/>
              <a:gd name="T7" fmla="*/ 2147483647 h 155"/>
              <a:gd name="T8" fmla="*/ 2147483647 w 553"/>
              <a:gd name="T9" fmla="*/ 2147483647 h 155"/>
              <a:gd name="T10" fmla="*/ 2147483647 w 553"/>
              <a:gd name="T11" fmla="*/ 2147483647 h 155"/>
              <a:gd name="T12" fmla="*/ 2147483647 w 553"/>
              <a:gd name="T13" fmla="*/ 2147483647 h 155"/>
              <a:gd name="T14" fmla="*/ 2147483647 w 553"/>
              <a:gd name="T15" fmla="*/ 2147483647 h 155"/>
              <a:gd name="T16" fmla="*/ 2147483647 w 553"/>
              <a:gd name="T17" fmla="*/ 2147483647 h 155"/>
              <a:gd name="T18" fmla="*/ 2147483647 w 553"/>
              <a:gd name="T19" fmla="*/ 2147483647 h 155"/>
              <a:gd name="T20" fmla="*/ 2147483647 w 553"/>
              <a:gd name="T21" fmla="*/ 2147483647 h 155"/>
              <a:gd name="T22" fmla="*/ 2147483647 w 553"/>
              <a:gd name="T23" fmla="*/ 2147483647 h 155"/>
              <a:gd name="T24" fmla="*/ 2147483647 w 553"/>
              <a:gd name="T25" fmla="*/ 2147483647 h 155"/>
              <a:gd name="T26" fmla="*/ 2147483647 w 553"/>
              <a:gd name="T27" fmla="*/ 2147483647 h 155"/>
              <a:gd name="T28" fmla="*/ 2147483647 w 553"/>
              <a:gd name="T29" fmla="*/ 2147483647 h 155"/>
              <a:gd name="T30" fmla="*/ 0 w 553"/>
              <a:gd name="T31" fmla="*/ 2147483647 h 15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53"/>
              <a:gd name="T49" fmla="*/ 0 h 155"/>
              <a:gd name="T50" fmla="*/ 553 w 553"/>
              <a:gd name="T51" fmla="*/ 155 h 15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53" h="155">
                <a:moveTo>
                  <a:pt x="553" y="0"/>
                </a:moveTo>
                <a:lnTo>
                  <a:pt x="553" y="48"/>
                </a:lnTo>
                <a:lnTo>
                  <a:pt x="460" y="74"/>
                </a:lnTo>
                <a:lnTo>
                  <a:pt x="379" y="74"/>
                </a:lnTo>
                <a:lnTo>
                  <a:pt x="301" y="97"/>
                </a:lnTo>
                <a:lnTo>
                  <a:pt x="226" y="76"/>
                </a:lnTo>
                <a:lnTo>
                  <a:pt x="194" y="74"/>
                </a:lnTo>
                <a:lnTo>
                  <a:pt x="167" y="32"/>
                </a:lnTo>
                <a:lnTo>
                  <a:pt x="118" y="38"/>
                </a:lnTo>
                <a:lnTo>
                  <a:pt x="107" y="21"/>
                </a:lnTo>
                <a:lnTo>
                  <a:pt x="82" y="18"/>
                </a:lnTo>
                <a:lnTo>
                  <a:pt x="69" y="46"/>
                </a:lnTo>
                <a:lnTo>
                  <a:pt x="55" y="101"/>
                </a:lnTo>
                <a:lnTo>
                  <a:pt x="28" y="125"/>
                </a:lnTo>
                <a:lnTo>
                  <a:pt x="8" y="141"/>
                </a:lnTo>
                <a:lnTo>
                  <a:pt x="0" y="155"/>
                </a:lnTo>
              </a:path>
            </a:pathLst>
          </a:custGeom>
          <a:noFill/>
          <a:ln w="19050">
            <a:solidFill>
              <a:srgbClr val="00B0F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571" name="Freeform 80">
            <a:extLst>
              <a:ext uri="{FF2B5EF4-FFF2-40B4-BE49-F238E27FC236}">
                <a16:creationId xmlns:a16="http://schemas.microsoft.com/office/drawing/2014/main" id="{06A0E0FA-2856-4B06-BE93-374B93B9FF50}"/>
              </a:ext>
            </a:extLst>
          </p:cNvPr>
          <p:cNvSpPr>
            <a:spLocks/>
          </p:cNvSpPr>
          <p:nvPr/>
        </p:nvSpPr>
        <p:spPr bwMode="auto">
          <a:xfrm>
            <a:off x="5861050" y="4510088"/>
            <a:ext cx="401638" cy="11112"/>
          </a:xfrm>
          <a:custGeom>
            <a:avLst/>
            <a:gdLst>
              <a:gd name="T0" fmla="*/ 2147483647 w 253"/>
              <a:gd name="T1" fmla="*/ 0 h 7"/>
              <a:gd name="T2" fmla="*/ 0 w 253"/>
              <a:gd name="T3" fmla="*/ 2147483647 h 7"/>
              <a:gd name="T4" fmla="*/ 0 60000 65536"/>
              <a:gd name="T5" fmla="*/ 0 60000 65536"/>
              <a:gd name="T6" fmla="*/ 0 w 253"/>
              <a:gd name="T7" fmla="*/ 0 h 7"/>
              <a:gd name="T8" fmla="*/ 253 w 253"/>
              <a:gd name="T9" fmla="*/ 7 h 7"/>
            </a:gdLst>
            <a:ahLst/>
            <a:cxnLst>
              <a:cxn ang="T4">
                <a:pos x="T0" y="T1"/>
              </a:cxn>
              <a:cxn ang="T5">
                <a:pos x="T2" y="T3"/>
              </a:cxn>
            </a:cxnLst>
            <a:rect l="T6" t="T7" r="T8" b="T9"/>
            <a:pathLst>
              <a:path w="253" h="7">
                <a:moveTo>
                  <a:pt x="253" y="0"/>
                </a:moveTo>
                <a:lnTo>
                  <a:pt x="0" y="7"/>
                </a:lnTo>
              </a:path>
            </a:pathLst>
          </a:custGeom>
          <a:noFill/>
          <a:ln w="19050">
            <a:solidFill>
              <a:srgbClr val="00B0F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572" name="Freeform 83">
            <a:extLst>
              <a:ext uri="{FF2B5EF4-FFF2-40B4-BE49-F238E27FC236}">
                <a16:creationId xmlns:a16="http://schemas.microsoft.com/office/drawing/2014/main" id="{4DFB70EA-3E2A-480B-9CB1-E11F9B925CF5}"/>
              </a:ext>
            </a:extLst>
          </p:cNvPr>
          <p:cNvSpPr>
            <a:spLocks/>
          </p:cNvSpPr>
          <p:nvPr/>
        </p:nvSpPr>
        <p:spPr bwMode="auto">
          <a:xfrm>
            <a:off x="5237163" y="5334000"/>
            <a:ext cx="160337" cy="63500"/>
          </a:xfrm>
          <a:custGeom>
            <a:avLst/>
            <a:gdLst>
              <a:gd name="T0" fmla="*/ 2147483647 w 153"/>
              <a:gd name="T1" fmla="*/ 2147483647 h 60"/>
              <a:gd name="T2" fmla="*/ 2147483647 w 153"/>
              <a:gd name="T3" fmla="*/ 2147483647 h 60"/>
              <a:gd name="T4" fmla="*/ 2147483647 w 153"/>
              <a:gd name="T5" fmla="*/ 2147483647 h 60"/>
              <a:gd name="T6" fmla="*/ 2147483647 w 153"/>
              <a:gd name="T7" fmla="*/ 0 h 60"/>
              <a:gd name="T8" fmla="*/ 2147483647 w 153"/>
              <a:gd name="T9" fmla="*/ 2147483647 h 60"/>
              <a:gd name="T10" fmla="*/ 0 w 153"/>
              <a:gd name="T11" fmla="*/ 2147483647 h 60"/>
              <a:gd name="T12" fmla="*/ 0 60000 65536"/>
              <a:gd name="T13" fmla="*/ 0 60000 65536"/>
              <a:gd name="T14" fmla="*/ 0 60000 65536"/>
              <a:gd name="T15" fmla="*/ 0 60000 65536"/>
              <a:gd name="T16" fmla="*/ 0 60000 65536"/>
              <a:gd name="T17" fmla="*/ 0 60000 65536"/>
              <a:gd name="T18" fmla="*/ 0 w 153"/>
              <a:gd name="T19" fmla="*/ 0 h 60"/>
              <a:gd name="T20" fmla="*/ 153 w 153"/>
              <a:gd name="T21" fmla="*/ 60 h 60"/>
            </a:gdLst>
            <a:ahLst/>
            <a:cxnLst>
              <a:cxn ang="T12">
                <a:pos x="T0" y="T1"/>
              </a:cxn>
              <a:cxn ang="T13">
                <a:pos x="T2" y="T3"/>
              </a:cxn>
              <a:cxn ang="T14">
                <a:pos x="T4" y="T5"/>
              </a:cxn>
              <a:cxn ang="T15">
                <a:pos x="T6" y="T7"/>
              </a:cxn>
              <a:cxn ang="T16">
                <a:pos x="T8" y="T9"/>
              </a:cxn>
              <a:cxn ang="T17">
                <a:pos x="T10" y="T11"/>
              </a:cxn>
            </a:cxnLst>
            <a:rect l="T18" t="T19" r="T20" b="T21"/>
            <a:pathLst>
              <a:path w="153" h="60">
                <a:moveTo>
                  <a:pt x="153" y="60"/>
                </a:moveTo>
                <a:lnTo>
                  <a:pt x="90" y="48"/>
                </a:lnTo>
                <a:lnTo>
                  <a:pt x="87" y="30"/>
                </a:lnTo>
                <a:lnTo>
                  <a:pt x="42" y="0"/>
                </a:lnTo>
                <a:lnTo>
                  <a:pt x="6" y="9"/>
                </a:lnTo>
                <a:lnTo>
                  <a:pt x="0" y="36"/>
                </a:lnTo>
              </a:path>
            </a:pathLst>
          </a:custGeom>
          <a:noFill/>
          <a:ln w="19050">
            <a:solidFill>
              <a:schemeClr val="tx2"/>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grpSp>
        <p:nvGrpSpPr>
          <p:cNvPr id="17" name="Group 386">
            <a:extLst>
              <a:ext uri="{FF2B5EF4-FFF2-40B4-BE49-F238E27FC236}">
                <a16:creationId xmlns:a16="http://schemas.microsoft.com/office/drawing/2014/main" id="{C123C76F-B016-437A-B492-FF18729D89F1}"/>
              </a:ext>
            </a:extLst>
          </p:cNvPr>
          <p:cNvGrpSpPr/>
          <p:nvPr/>
        </p:nvGrpSpPr>
        <p:grpSpPr>
          <a:xfrm>
            <a:off x="5060950" y="4316413"/>
            <a:ext cx="1198563" cy="1870075"/>
            <a:chOff x="5060950" y="4316413"/>
            <a:chExt cx="1198563" cy="1870075"/>
          </a:xfrm>
          <a:effectLst>
            <a:outerShdw blurRad="50800" dist="38100" dir="2700000" algn="tl" rotWithShape="0">
              <a:prstClr val="black">
                <a:alpha val="40000"/>
              </a:prstClr>
            </a:outerShdw>
          </a:effectLst>
        </p:grpSpPr>
        <p:sp>
          <p:nvSpPr>
            <p:cNvPr id="21559" name="Freeform 79">
              <a:extLst>
                <a:ext uri="{FF2B5EF4-FFF2-40B4-BE49-F238E27FC236}">
                  <a16:creationId xmlns:a16="http://schemas.microsoft.com/office/drawing/2014/main" id="{A34FA68B-DB75-433F-8C82-CD5F55014F56}"/>
                </a:ext>
              </a:extLst>
            </p:cNvPr>
            <p:cNvSpPr>
              <a:spLocks/>
            </p:cNvSpPr>
            <p:nvPr/>
          </p:nvSpPr>
          <p:spPr bwMode="auto">
            <a:xfrm>
              <a:off x="6192838" y="4316413"/>
              <a:ext cx="66675" cy="346075"/>
            </a:xfrm>
            <a:custGeom>
              <a:avLst/>
              <a:gdLst>
                <a:gd name="T0" fmla="*/ 2147483647 w 42"/>
                <a:gd name="T1" fmla="*/ 0 h 218"/>
                <a:gd name="T2" fmla="*/ 2147483647 w 42"/>
                <a:gd name="T3" fmla="*/ 2147483647 h 218"/>
                <a:gd name="T4" fmla="*/ 2147483647 w 42"/>
                <a:gd name="T5" fmla="*/ 2147483647 h 218"/>
                <a:gd name="T6" fmla="*/ 0 w 42"/>
                <a:gd name="T7" fmla="*/ 2147483647 h 218"/>
                <a:gd name="T8" fmla="*/ 2147483647 w 42"/>
                <a:gd name="T9" fmla="*/ 2147483647 h 218"/>
                <a:gd name="T10" fmla="*/ 0 60000 65536"/>
                <a:gd name="T11" fmla="*/ 0 60000 65536"/>
                <a:gd name="T12" fmla="*/ 0 60000 65536"/>
                <a:gd name="T13" fmla="*/ 0 60000 65536"/>
                <a:gd name="T14" fmla="*/ 0 60000 65536"/>
                <a:gd name="T15" fmla="*/ 0 w 42"/>
                <a:gd name="T16" fmla="*/ 0 h 218"/>
                <a:gd name="T17" fmla="*/ 42 w 42"/>
                <a:gd name="T18" fmla="*/ 218 h 218"/>
              </a:gdLst>
              <a:ahLst/>
              <a:cxnLst>
                <a:cxn ang="T10">
                  <a:pos x="T0" y="T1"/>
                </a:cxn>
                <a:cxn ang="T11">
                  <a:pos x="T2" y="T3"/>
                </a:cxn>
                <a:cxn ang="T12">
                  <a:pos x="T4" y="T5"/>
                </a:cxn>
                <a:cxn ang="T13">
                  <a:pos x="T6" y="T7"/>
                </a:cxn>
                <a:cxn ang="T14">
                  <a:pos x="T8" y="T9"/>
                </a:cxn>
              </a:cxnLst>
              <a:rect l="T15" t="T16" r="T17" b="T18"/>
              <a:pathLst>
                <a:path w="42" h="218">
                  <a:moveTo>
                    <a:pt x="38" y="0"/>
                  </a:moveTo>
                  <a:lnTo>
                    <a:pt x="42" y="131"/>
                  </a:lnTo>
                  <a:lnTo>
                    <a:pt x="13" y="169"/>
                  </a:lnTo>
                  <a:lnTo>
                    <a:pt x="0" y="192"/>
                  </a:lnTo>
                  <a:lnTo>
                    <a:pt x="2" y="218"/>
                  </a:lnTo>
                </a:path>
              </a:pathLst>
            </a:custGeom>
            <a:noFill/>
            <a:ln w="19050">
              <a:solidFill>
                <a:schemeClr val="tx2"/>
              </a:solidFill>
              <a:round/>
              <a:headEnd/>
              <a:tailEnd/>
            </a:ln>
          </p:spPr>
          <p:txBody>
            <a:bodyPr/>
            <a:lstStyle/>
            <a:p>
              <a:pPr algn="ctr" eaLnBrk="0" hangingPunct="0">
                <a:defRPr/>
              </a:pPr>
              <a:endParaRPr lang="en-US">
                <a:cs typeface="Arial" charset="0"/>
              </a:endParaRPr>
            </a:p>
          </p:txBody>
        </p:sp>
        <p:sp>
          <p:nvSpPr>
            <p:cNvPr id="21561" name="Freeform 81">
              <a:extLst>
                <a:ext uri="{FF2B5EF4-FFF2-40B4-BE49-F238E27FC236}">
                  <a16:creationId xmlns:a16="http://schemas.microsoft.com/office/drawing/2014/main" id="{38D417ED-E95C-4893-A981-1A4451D992C5}"/>
                </a:ext>
              </a:extLst>
            </p:cNvPr>
            <p:cNvSpPr>
              <a:spLocks/>
            </p:cNvSpPr>
            <p:nvPr/>
          </p:nvSpPr>
          <p:spPr bwMode="auto">
            <a:xfrm>
              <a:off x="5637213" y="4510088"/>
              <a:ext cx="590550" cy="1676400"/>
            </a:xfrm>
            <a:custGeom>
              <a:avLst/>
              <a:gdLst>
                <a:gd name="T0" fmla="*/ 2147483647 w 564"/>
                <a:gd name="T1" fmla="*/ 0 h 1599"/>
                <a:gd name="T2" fmla="*/ 2147483647 w 564"/>
                <a:gd name="T3" fmla="*/ 2147483647 h 1599"/>
                <a:gd name="T4" fmla="*/ 2147483647 w 564"/>
                <a:gd name="T5" fmla="*/ 2147483647 h 1599"/>
                <a:gd name="T6" fmla="*/ 2147483647 w 564"/>
                <a:gd name="T7" fmla="*/ 2147483647 h 1599"/>
                <a:gd name="T8" fmla="*/ 2147483647 w 564"/>
                <a:gd name="T9" fmla="*/ 2147483647 h 1599"/>
                <a:gd name="T10" fmla="*/ 2147483647 w 564"/>
                <a:gd name="T11" fmla="*/ 2147483647 h 1599"/>
                <a:gd name="T12" fmla="*/ 2147483647 w 564"/>
                <a:gd name="T13" fmla="*/ 2147483647 h 1599"/>
                <a:gd name="T14" fmla="*/ 2147483647 w 564"/>
                <a:gd name="T15" fmla="*/ 2147483647 h 1599"/>
                <a:gd name="T16" fmla="*/ 2147483647 w 564"/>
                <a:gd name="T17" fmla="*/ 2147483647 h 1599"/>
                <a:gd name="T18" fmla="*/ 2147483647 w 564"/>
                <a:gd name="T19" fmla="*/ 2147483647 h 1599"/>
                <a:gd name="T20" fmla="*/ 2147483647 w 564"/>
                <a:gd name="T21" fmla="*/ 2147483647 h 1599"/>
                <a:gd name="T22" fmla="*/ 2147483647 w 564"/>
                <a:gd name="T23" fmla="*/ 2147483647 h 1599"/>
                <a:gd name="T24" fmla="*/ 2147483647 w 564"/>
                <a:gd name="T25" fmla="*/ 2147483647 h 1599"/>
                <a:gd name="T26" fmla="*/ 2147483647 w 564"/>
                <a:gd name="T27" fmla="*/ 2147483647 h 1599"/>
                <a:gd name="T28" fmla="*/ 2147483647 w 564"/>
                <a:gd name="T29" fmla="*/ 2147483647 h 1599"/>
                <a:gd name="T30" fmla="*/ 2147483647 w 564"/>
                <a:gd name="T31" fmla="*/ 2147483647 h 1599"/>
                <a:gd name="T32" fmla="*/ 2147483647 w 564"/>
                <a:gd name="T33" fmla="*/ 2147483647 h 1599"/>
                <a:gd name="T34" fmla="*/ 2147483647 w 564"/>
                <a:gd name="T35" fmla="*/ 2147483647 h 1599"/>
                <a:gd name="T36" fmla="*/ 2147483647 w 564"/>
                <a:gd name="T37" fmla="*/ 2147483647 h 1599"/>
                <a:gd name="T38" fmla="*/ 2147483647 w 564"/>
                <a:gd name="T39" fmla="*/ 2147483647 h 1599"/>
                <a:gd name="T40" fmla="*/ 2147483647 w 564"/>
                <a:gd name="T41" fmla="*/ 2147483647 h 1599"/>
                <a:gd name="T42" fmla="*/ 2147483647 w 564"/>
                <a:gd name="T43" fmla="*/ 2147483647 h 1599"/>
                <a:gd name="T44" fmla="*/ 2147483647 w 564"/>
                <a:gd name="T45" fmla="*/ 2147483647 h 1599"/>
                <a:gd name="T46" fmla="*/ 2147483647 w 564"/>
                <a:gd name="T47" fmla="*/ 2147483647 h 1599"/>
                <a:gd name="T48" fmla="*/ 2147483647 w 564"/>
                <a:gd name="T49" fmla="*/ 2147483647 h 1599"/>
                <a:gd name="T50" fmla="*/ 2147483647 w 564"/>
                <a:gd name="T51" fmla="*/ 2147483647 h 1599"/>
                <a:gd name="T52" fmla="*/ 2147483647 w 564"/>
                <a:gd name="T53" fmla="*/ 2147483647 h 1599"/>
                <a:gd name="T54" fmla="*/ 2147483647 w 564"/>
                <a:gd name="T55" fmla="*/ 2147483647 h 1599"/>
                <a:gd name="T56" fmla="*/ 2147483647 w 564"/>
                <a:gd name="T57" fmla="*/ 2147483647 h 1599"/>
                <a:gd name="T58" fmla="*/ 2147483647 w 564"/>
                <a:gd name="T59" fmla="*/ 2147483647 h 1599"/>
                <a:gd name="T60" fmla="*/ 2147483647 w 564"/>
                <a:gd name="T61" fmla="*/ 2147483647 h 1599"/>
                <a:gd name="T62" fmla="*/ 2147483647 w 564"/>
                <a:gd name="T63" fmla="*/ 2147483647 h 1599"/>
                <a:gd name="T64" fmla="*/ 0 w 564"/>
                <a:gd name="T65" fmla="*/ 2147483647 h 159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64"/>
                <a:gd name="T100" fmla="*/ 0 h 1599"/>
                <a:gd name="T101" fmla="*/ 564 w 564"/>
                <a:gd name="T102" fmla="*/ 1599 h 159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64" h="1599">
                  <a:moveTo>
                    <a:pt x="564" y="0"/>
                  </a:moveTo>
                  <a:lnTo>
                    <a:pt x="501" y="105"/>
                  </a:lnTo>
                  <a:lnTo>
                    <a:pt x="513" y="153"/>
                  </a:lnTo>
                  <a:lnTo>
                    <a:pt x="561" y="192"/>
                  </a:lnTo>
                  <a:lnTo>
                    <a:pt x="564" y="237"/>
                  </a:lnTo>
                  <a:lnTo>
                    <a:pt x="552" y="255"/>
                  </a:lnTo>
                  <a:lnTo>
                    <a:pt x="495" y="255"/>
                  </a:lnTo>
                  <a:lnTo>
                    <a:pt x="411" y="306"/>
                  </a:lnTo>
                  <a:lnTo>
                    <a:pt x="387" y="423"/>
                  </a:lnTo>
                  <a:lnTo>
                    <a:pt x="330" y="495"/>
                  </a:lnTo>
                  <a:lnTo>
                    <a:pt x="303" y="549"/>
                  </a:lnTo>
                  <a:lnTo>
                    <a:pt x="312" y="612"/>
                  </a:lnTo>
                  <a:lnTo>
                    <a:pt x="255" y="726"/>
                  </a:lnTo>
                  <a:lnTo>
                    <a:pt x="240" y="792"/>
                  </a:lnTo>
                  <a:lnTo>
                    <a:pt x="201" y="840"/>
                  </a:lnTo>
                  <a:lnTo>
                    <a:pt x="216" y="879"/>
                  </a:lnTo>
                  <a:lnTo>
                    <a:pt x="237" y="909"/>
                  </a:lnTo>
                  <a:lnTo>
                    <a:pt x="237" y="927"/>
                  </a:lnTo>
                  <a:lnTo>
                    <a:pt x="279" y="1065"/>
                  </a:lnTo>
                  <a:lnTo>
                    <a:pt x="255" y="1146"/>
                  </a:lnTo>
                  <a:lnTo>
                    <a:pt x="240" y="1188"/>
                  </a:lnTo>
                  <a:lnTo>
                    <a:pt x="231" y="1239"/>
                  </a:lnTo>
                  <a:lnTo>
                    <a:pt x="201" y="1269"/>
                  </a:lnTo>
                  <a:lnTo>
                    <a:pt x="159" y="1290"/>
                  </a:lnTo>
                  <a:lnTo>
                    <a:pt x="129" y="1317"/>
                  </a:lnTo>
                  <a:lnTo>
                    <a:pt x="105" y="1356"/>
                  </a:lnTo>
                  <a:lnTo>
                    <a:pt x="84" y="1413"/>
                  </a:lnTo>
                  <a:lnTo>
                    <a:pt x="69" y="1473"/>
                  </a:lnTo>
                  <a:lnTo>
                    <a:pt x="57" y="1494"/>
                  </a:lnTo>
                  <a:lnTo>
                    <a:pt x="24" y="1503"/>
                  </a:lnTo>
                  <a:lnTo>
                    <a:pt x="9" y="1527"/>
                  </a:lnTo>
                  <a:lnTo>
                    <a:pt x="39" y="1572"/>
                  </a:lnTo>
                  <a:lnTo>
                    <a:pt x="0" y="1599"/>
                  </a:lnTo>
                </a:path>
              </a:pathLst>
            </a:custGeom>
            <a:noFill/>
            <a:ln w="19050">
              <a:solidFill>
                <a:schemeClr val="tx2"/>
              </a:solidFill>
              <a:round/>
              <a:headEnd/>
              <a:tailEnd/>
            </a:ln>
          </p:spPr>
          <p:txBody>
            <a:bodyPr/>
            <a:lstStyle/>
            <a:p>
              <a:pPr algn="ctr" eaLnBrk="0" hangingPunct="0">
                <a:defRPr/>
              </a:pPr>
              <a:endParaRPr lang="en-US">
                <a:cs typeface="Arial" charset="0"/>
              </a:endParaRPr>
            </a:p>
          </p:txBody>
        </p:sp>
        <p:sp>
          <p:nvSpPr>
            <p:cNvPr id="21562" name="Freeform 82">
              <a:extLst>
                <a:ext uri="{FF2B5EF4-FFF2-40B4-BE49-F238E27FC236}">
                  <a16:creationId xmlns:a16="http://schemas.microsoft.com/office/drawing/2014/main" id="{EAB6BF36-0899-4CFD-8393-A52C7CD527A2}"/>
                </a:ext>
              </a:extLst>
            </p:cNvPr>
            <p:cNvSpPr>
              <a:spLocks/>
            </p:cNvSpPr>
            <p:nvPr/>
          </p:nvSpPr>
          <p:spPr bwMode="auto">
            <a:xfrm>
              <a:off x="5060950" y="5084763"/>
              <a:ext cx="890588" cy="1047750"/>
            </a:xfrm>
            <a:custGeom>
              <a:avLst/>
              <a:gdLst>
                <a:gd name="T0" fmla="*/ 2147483647 w 849"/>
                <a:gd name="T1" fmla="*/ 0 h 999"/>
                <a:gd name="T2" fmla="*/ 2147483647 w 849"/>
                <a:gd name="T3" fmla="*/ 2147483647 h 999"/>
                <a:gd name="T4" fmla="*/ 2147483647 w 849"/>
                <a:gd name="T5" fmla="*/ 2147483647 h 999"/>
                <a:gd name="T6" fmla="*/ 2147483647 w 849"/>
                <a:gd name="T7" fmla="*/ 2147483647 h 999"/>
                <a:gd name="T8" fmla="*/ 2147483647 w 849"/>
                <a:gd name="T9" fmla="*/ 2147483647 h 999"/>
                <a:gd name="T10" fmla="*/ 2147483647 w 849"/>
                <a:gd name="T11" fmla="*/ 2147483647 h 999"/>
                <a:gd name="T12" fmla="*/ 2147483647 w 849"/>
                <a:gd name="T13" fmla="*/ 2147483647 h 999"/>
                <a:gd name="T14" fmla="*/ 2147483647 w 849"/>
                <a:gd name="T15" fmla="*/ 2147483647 h 999"/>
                <a:gd name="T16" fmla="*/ 2147483647 w 849"/>
                <a:gd name="T17" fmla="*/ 2147483647 h 999"/>
                <a:gd name="T18" fmla="*/ 2147483647 w 849"/>
                <a:gd name="T19" fmla="*/ 2147483647 h 999"/>
                <a:gd name="T20" fmla="*/ 2147483647 w 849"/>
                <a:gd name="T21" fmla="*/ 2147483647 h 999"/>
                <a:gd name="T22" fmla="*/ 2147483647 w 849"/>
                <a:gd name="T23" fmla="*/ 2147483647 h 999"/>
                <a:gd name="T24" fmla="*/ 2147483647 w 849"/>
                <a:gd name="T25" fmla="*/ 2147483647 h 999"/>
                <a:gd name="T26" fmla="*/ 2147483647 w 849"/>
                <a:gd name="T27" fmla="*/ 2147483647 h 999"/>
                <a:gd name="T28" fmla="*/ 2147483647 w 849"/>
                <a:gd name="T29" fmla="*/ 2147483647 h 999"/>
                <a:gd name="T30" fmla="*/ 2147483647 w 849"/>
                <a:gd name="T31" fmla="*/ 2147483647 h 999"/>
                <a:gd name="T32" fmla="*/ 2147483647 w 849"/>
                <a:gd name="T33" fmla="*/ 2147483647 h 999"/>
                <a:gd name="T34" fmla="*/ 2147483647 w 849"/>
                <a:gd name="T35" fmla="*/ 2147483647 h 999"/>
                <a:gd name="T36" fmla="*/ 2147483647 w 849"/>
                <a:gd name="T37" fmla="*/ 2147483647 h 999"/>
                <a:gd name="T38" fmla="*/ 2147483647 w 849"/>
                <a:gd name="T39" fmla="*/ 2147483647 h 999"/>
                <a:gd name="T40" fmla="*/ 2147483647 w 849"/>
                <a:gd name="T41" fmla="*/ 2147483647 h 999"/>
                <a:gd name="T42" fmla="*/ 2147483647 w 849"/>
                <a:gd name="T43" fmla="*/ 2147483647 h 999"/>
                <a:gd name="T44" fmla="*/ 2147483647 w 849"/>
                <a:gd name="T45" fmla="*/ 2147483647 h 999"/>
                <a:gd name="T46" fmla="*/ 2147483647 w 849"/>
                <a:gd name="T47" fmla="*/ 2147483647 h 999"/>
                <a:gd name="T48" fmla="*/ 2147483647 w 849"/>
                <a:gd name="T49" fmla="*/ 2147483647 h 999"/>
                <a:gd name="T50" fmla="*/ 2147483647 w 849"/>
                <a:gd name="T51" fmla="*/ 2147483647 h 999"/>
                <a:gd name="T52" fmla="*/ 2147483647 w 849"/>
                <a:gd name="T53" fmla="*/ 2147483647 h 999"/>
                <a:gd name="T54" fmla="*/ 2147483647 w 849"/>
                <a:gd name="T55" fmla="*/ 2147483647 h 999"/>
                <a:gd name="T56" fmla="*/ 2147483647 w 849"/>
                <a:gd name="T57" fmla="*/ 2147483647 h 999"/>
                <a:gd name="T58" fmla="*/ 2147483647 w 849"/>
                <a:gd name="T59" fmla="*/ 2147483647 h 999"/>
                <a:gd name="T60" fmla="*/ 2147483647 w 849"/>
                <a:gd name="T61" fmla="*/ 2147483647 h 999"/>
                <a:gd name="T62" fmla="*/ 2147483647 w 849"/>
                <a:gd name="T63" fmla="*/ 2147483647 h 999"/>
                <a:gd name="T64" fmla="*/ 0 w 849"/>
                <a:gd name="T65" fmla="*/ 2147483647 h 99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49"/>
                <a:gd name="T100" fmla="*/ 0 h 999"/>
                <a:gd name="T101" fmla="*/ 849 w 849"/>
                <a:gd name="T102" fmla="*/ 999 h 99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49" h="999">
                  <a:moveTo>
                    <a:pt x="849" y="0"/>
                  </a:moveTo>
                  <a:lnTo>
                    <a:pt x="795" y="33"/>
                  </a:lnTo>
                  <a:lnTo>
                    <a:pt x="765" y="18"/>
                  </a:lnTo>
                  <a:lnTo>
                    <a:pt x="711" y="18"/>
                  </a:lnTo>
                  <a:lnTo>
                    <a:pt x="639" y="105"/>
                  </a:lnTo>
                  <a:lnTo>
                    <a:pt x="615" y="102"/>
                  </a:lnTo>
                  <a:lnTo>
                    <a:pt x="576" y="141"/>
                  </a:lnTo>
                  <a:lnTo>
                    <a:pt x="513" y="132"/>
                  </a:lnTo>
                  <a:lnTo>
                    <a:pt x="477" y="165"/>
                  </a:lnTo>
                  <a:lnTo>
                    <a:pt x="468" y="192"/>
                  </a:lnTo>
                  <a:lnTo>
                    <a:pt x="465" y="222"/>
                  </a:lnTo>
                  <a:lnTo>
                    <a:pt x="390" y="246"/>
                  </a:lnTo>
                  <a:lnTo>
                    <a:pt x="351" y="264"/>
                  </a:lnTo>
                  <a:lnTo>
                    <a:pt x="345" y="282"/>
                  </a:lnTo>
                  <a:lnTo>
                    <a:pt x="315" y="297"/>
                  </a:lnTo>
                  <a:lnTo>
                    <a:pt x="276" y="369"/>
                  </a:lnTo>
                  <a:lnTo>
                    <a:pt x="258" y="408"/>
                  </a:lnTo>
                  <a:lnTo>
                    <a:pt x="255" y="459"/>
                  </a:lnTo>
                  <a:lnTo>
                    <a:pt x="231" y="516"/>
                  </a:lnTo>
                  <a:lnTo>
                    <a:pt x="165" y="561"/>
                  </a:lnTo>
                  <a:lnTo>
                    <a:pt x="168" y="585"/>
                  </a:lnTo>
                  <a:lnTo>
                    <a:pt x="189" y="621"/>
                  </a:lnTo>
                  <a:lnTo>
                    <a:pt x="192" y="660"/>
                  </a:lnTo>
                  <a:lnTo>
                    <a:pt x="159" y="687"/>
                  </a:lnTo>
                  <a:lnTo>
                    <a:pt x="180" y="705"/>
                  </a:lnTo>
                  <a:lnTo>
                    <a:pt x="150" y="756"/>
                  </a:lnTo>
                  <a:lnTo>
                    <a:pt x="159" y="789"/>
                  </a:lnTo>
                  <a:lnTo>
                    <a:pt x="159" y="843"/>
                  </a:lnTo>
                  <a:lnTo>
                    <a:pt x="147" y="864"/>
                  </a:lnTo>
                  <a:lnTo>
                    <a:pt x="111" y="867"/>
                  </a:lnTo>
                  <a:lnTo>
                    <a:pt x="81" y="909"/>
                  </a:lnTo>
                  <a:lnTo>
                    <a:pt x="45" y="960"/>
                  </a:lnTo>
                  <a:lnTo>
                    <a:pt x="0" y="999"/>
                  </a:lnTo>
                </a:path>
              </a:pathLst>
            </a:custGeom>
            <a:noFill/>
            <a:ln w="19050">
              <a:solidFill>
                <a:schemeClr val="tx2"/>
              </a:solidFill>
              <a:round/>
              <a:headEnd/>
              <a:tailEnd/>
            </a:ln>
          </p:spPr>
          <p:txBody>
            <a:bodyPr/>
            <a:lstStyle/>
            <a:p>
              <a:pPr algn="ctr" eaLnBrk="0" hangingPunct="0">
                <a:defRPr/>
              </a:pPr>
              <a:endParaRPr lang="en-US">
                <a:cs typeface="Arial" charset="0"/>
              </a:endParaRPr>
            </a:p>
          </p:txBody>
        </p:sp>
        <p:sp>
          <p:nvSpPr>
            <p:cNvPr id="21564" name="Freeform 84">
              <a:extLst>
                <a:ext uri="{FF2B5EF4-FFF2-40B4-BE49-F238E27FC236}">
                  <a16:creationId xmlns:a16="http://schemas.microsoft.com/office/drawing/2014/main" id="{152A8D64-14BC-4293-8A3E-FAF3984D7A5E}"/>
                </a:ext>
              </a:extLst>
            </p:cNvPr>
            <p:cNvSpPr>
              <a:spLocks/>
            </p:cNvSpPr>
            <p:nvPr/>
          </p:nvSpPr>
          <p:spPr bwMode="auto">
            <a:xfrm>
              <a:off x="5227638" y="5116513"/>
              <a:ext cx="368300" cy="111125"/>
            </a:xfrm>
            <a:custGeom>
              <a:avLst/>
              <a:gdLst>
                <a:gd name="T0" fmla="*/ 2147483647 w 351"/>
                <a:gd name="T1" fmla="*/ 2147483647 h 105"/>
                <a:gd name="T2" fmla="*/ 2147483647 w 351"/>
                <a:gd name="T3" fmla="*/ 2147483647 h 105"/>
                <a:gd name="T4" fmla="*/ 2147483647 w 351"/>
                <a:gd name="T5" fmla="*/ 2147483647 h 105"/>
                <a:gd name="T6" fmla="*/ 2147483647 w 351"/>
                <a:gd name="T7" fmla="*/ 2147483647 h 105"/>
                <a:gd name="T8" fmla="*/ 2147483647 w 351"/>
                <a:gd name="T9" fmla="*/ 2147483647 h 105"/>
                <a:gd name="T10" fmla="*/ 2147483647 w 351"/>
                <a:gd name="T11" fmla="*/ 2147483647 h 105"/>
                <a:gd name="T12" fmla="*/ 2147483647 w 351"/>
                <a:gd name="T13" fmla="*/ 2147483647 h 105"/>
                <a:gd name="T14" fmla="*/ 2147483647 w 351"/>
                <a:gd name="T15" fmla="*/ 2147483647 h 105"/>
                <a:gd name="T16" fmla="*/ 2147483647 w 351"/>
                <a:gd name="T17" fmla="*/ 2147483647 h 105"/>
                <a:gd name="T18" fmla="*/ 2147483647 w 351"/>
                <a:gd name="T19" fmla="*/ 2147483647 h 105"/>
                <a:gd name="T20" fmla="*/ 2147483647 w 351"/>
                <a:gd name="T21" fmla="*/ 2147483647 h 105"/>
                <a:gd name="T22" fmla="*/ 2147483647 w 351"/>
                <a:gd name="T23" fmla="*/ 2147483647 h 105"/>
                <a:gd name="T24" fmla="*/ 0 w 351"/>
                <a:gd name="T25" fmla="*/ 0 h 10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51"/>
                <a:gd name="T40" fmla="*/ 0 h 105"/>
                <a:gd name="T41" fmla="*/ 351 w 351"/>
                <a:gd name="T42" fmla="*/ 105 h 10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51" h="105">
                  <a:moveTo>
                    <a:pt x="351" y="105"/>
                  </a:moveTo>
                  <a:lnTo>
                    <a:pt x="315" y="84"/>
                  </a:lnTo>
                  <a:lnTo>
                    <a:pt x="273" y="99"/>
                  </a:lnTo>
                  <a:lnTo>
                    <a:pt x="243" y="87"/>
                  </a:lnTo>
                  <a:lnTo>
                    <a:pt x="216" y="84"/>
                  </a:lnTo>
                  <a:lnTo>
                    <a:pt x="198" y="72"/>
                  </a:lnTo>
                  <a:lnTo>
                    <a:pt x="171" y="78"/>
                  </a:lnTo>
                  <a:lnTo>
                    <a:pt x="153" y="66"/>
                  </a:lnTo>
                  <a:lnTo>
                    <a:pt x="120" y="81"/>
                  </a:lnTo>
                  <a:lnTo>
                    <a:pt x="81" y="57"/>
                  </a:lnTo>
                  <a:lnTo>
                    <a:pt x="36" y="48"/>
                  </a:lnTo>
                  <a:lnTo>
                    <a:pt x="21" y="18"/>
                  </a:lnTo>
                  <a:lnTo>
                    <a:pt x="0" y="0"/>
                  </a:lnTo>
                </a:path>
              </a:pathLst>
            </a:custGeom>
            <a:noFill/>
            <a:ln w="19050">
              <a:solidFill>
                <a:schemeClr val="tx2"/>
              </a:solidFill>
              <a:round/>
              <a:headEnd/>
              <a:tailEnd/>
            </a:ln>
          </p:spPr>
          <p:txBody>
            <a:bodyPr/>
            <a:lstStyle/>
            <a:p>
              <a:pPr algn="ctr" eaLnBrk="0" hangingPunct="0">
                <a:defRPr/>
              </a:pPr>
              <a:endParaRPr lang="en-US">
                <a:cs typeface="Arial" charset="0"/>
              </a:endParaRPr>
            </a:p>
          </p:txBody>
        </p:sp>
        <p:sp>
          <p:nvSpPr>
            <p:cNvPr id="21565" name="Freeform 85">
              <a:extLst>
                <a:ext uri="{FF2B5EF4-FFF2-40B4-BE49-F238E27FC236}">
                  <a16:creationId xmlns:a16="http://schemas.microsoft.com/office/drawing/2014/main" id="{A34C7345-466D-4EFF-8CF3-CEEEA15F0F70}"/>
                </a:ext>
              </a:extLst>
            </p:cNvPr>
            <p:cNvSpPr>
              <a:spLocks/>
            </p:cNvSpPr>
            <p:nvPr/>
          </p:nvSpPr>
          <p:spPr bwMode="auto">
            <a:xfrm>
              <a:off x="5321300" y="5022850"/>
              <a:ext cx="466725" cy="106363"/>
            </a:xfrm>
            <a:custGeom>
              <a:avLst/>
              <a:gdLst>
                <a:gd name="T0" fmla="*/ 2147483647 w 444"/>
                <a:gd name="T1" fmla="*/ 2147483647 h 102"/>
                <a:gd name="T2" fmla="*/ 2147483647 w 444"/>
                <a:gd name="T3" fmla="*/ 2147483647 h 102"/>
                <a:gd name="T4" fmla="*/ 2147483647 w 444"/>
                <a:gd name="T5" fmla="*/ 2147483647 h 102"/>
                <a:gd name="T6" fmla="*/ 2147483647 w 444"/>
                <a:gd name="T7" fmla="*/ 2147483647 h 102"/>
                <a:gd name="T8" fmla="*/ 2147483647 w 444"/>
                <a:gd name="T9" fmla="*/ 2147483647 h 102"/>
                <a:gd name="T10" fmla="*/ 2147483647 w 444"/>
                <a:gd name="T11" fmla="*/ 2147483647 h 102"/>
                <a:gd name="T12" fmla="*/ 2147483647 w 444"/>
                <a:gd name="T13" fmla="*/ 2147483647 h 102"/>
                <a:gd name="T14" fmla="*/ 2147483647 w 444"/>
                <a:gd name="T15" fmla="*/ 0 h 102"/>
                <a:gd name="T16" fmla="*/ 2147483647 w 444"/>
                <a:gd name="T17" fmla="*/ 2147483647 h 102"/>
                <a:gd name="T18" fmla="*/ 2147483647 w 444"/>
                <a:gd name="T19" fmla="*/ 2147483647 h 102"/>
                <a:gd name="T20" fmla="*/ 2147483647 w 444"/>
                <a:gd name="T21" fmla="*/ 2147483647 h 102"/>
                <a:gd name="T22" fmla="*/ 2147483647 w 444"/>
                <a:gd name="T23" fmla="*/ 2147483647 h 102"/>
                <a:gd name="T24" fmla="*/ 2147483647 w 444"/>
                <a:gd name="T25" fmla="*/ 2147483647 h 102"/>
                <a:gd name="T26" fmla="*/ 0 w 444"/>
                <a:gd name="T27" fmla="*/ 2147483647 h 10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44"/>
                <a:gd name="T43" fmla="*/ 0 h 102"/>
                <a:gd name="T44" fmla="*/ 444 w 444"/>
                <a:gd name="T45" fmla="*/ 102 h 10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44" h="102">
                  <a:moveTo>
                    <a:pt x="444" y="102"/>
                  </a:moveTo>
                  <a:lnTo>
                    <a:pt x="420" y="84"/>
                  </a:lnTo>
                  <a:lnTo>
                    <a:pt x="402" y="90"/>
                  </a:lnTo>
                  <a:lnTo>
                    <a:pt x="366" y="72"/>
                  </a:lnTo>
                  <a:lnTo>
                    <a:pt x="360" y="54"/>
                  </a:lnTo>
                  <a:lnTo>
                    <a:pt x="291" y="27"/>
                  </a:lnTo>
                  <a:lnTo>
                    <a:pt x="246" y="12"/>
                  </a:lnTo>
                  <a:lnTo>
                    <a:pt x="228" y="0"/>
                  </a:lnTo>
                  <a:lnTo>
                    <a:pt x="141" y="3"/>
                  </a:lnTo>
                  <a:lnTo>
                    <a:pt x="117" y="21"/>
                  </a:lnTo>
                  <a:lnTo>
                    <a:pt x="90" y="21"/>
                  </a:lnTo>
                  <a:lnTo>
                    <a:pt x="57" y="36"/>
                  </a:lnTo>
                  <a:lnTo>
                    <a:pt x="57" y="54"/>
                  </a:lnTo>
                  <a:lnTo>
                    <a:pt x="0" y="54"/>
                  </a:lnTo>
                </a:path>
              </a:pathLst>
            </a:custGeom>
            <a:noFill/>
            <a:ln w="19050">
              <a:solidFill>
                <a:schemeClr val="tx2"/>
              </a:solidFill>
              <a:round/>
              <a:headEnd/>
              <a:tailEnd/>
            </a:ln>
          </p:spPr>
          <p:txBody>
            <a:bodyPr/>
            <a:lstStyle/>
            <a:p>
              <a:pPr algn="ctr" eaLnBrk="0" hangingPunct="0">
                <a:defRPr/>
              </a:pPr>
              <a:endParaRPr lang="en-US">
                <a:cs typeface="Arial" charset="0"/>
              </a:endParaRPr>
            </a:p>
          </p:txBody>
        </p:sp>
      </p:grpSp>
      <p:sp>
        <p:nvSpPr>
          <p:cNvPr id="12" name="Freeform 86">
            <a:extLst>
              <a:ext uri="{FF2B5EF4-FFF2-40B4-BE49-F238E27FC236}">
                <a16:creationId xmlns:a16="http://schemas.microsoft.com/office/drawing/2014/main" id="{8C11EB83-C866-4EA4-869C-9255B9FF899C}"/>
              </a:ext>
            </a:extLst>
          </p:cNvPr>
          <p:cNvSpPr>
            <a:spLocks/>
          </p:cNvSpPr>
          <p:nvPr/>
        </p:nvSpPr>
        <p:spPr bwMode="auto">
          <a:xfrm>
            <a:off x="5765800" y="4403725"/>
            <a:ext cx="128588" cy="600075"/>
          </a:xfrm>
          <a:custGeom>
            <a:avLst/>
            <a:gdLst>
              <a:gd name="T0" fmla="*/ 2147483647 w 81"/>
              <a:gd name="T1" fmla="*/ 0 h 378"/>
              <a:gd name="T2" fmla="*/ 2147483647 w 81"/>
              <a:gd name="T3" fmla="*/ 2147483647 h 378"/>
              <a:gd name="T4" fmla="*/ 2147483647 w 81"/>
              <a:gd name="T5" fmla="*/ 2147483647 h 378"/>
              <a:gd name="T6" fmla="*/ 2147483647 w 81"/>
              <a:gd name="T7" fmla="*/ 2147483647 h 378"/>
              <a:gd name="T8" fmla="*/ 2147483647 w 81"/>
              <a:gd name="T9" fmla="*/ 2147483647 h 378"/>
              <a:gd name="T10" fmla="*/ 2147483647 w 81"/>
              <a:gd name="T11" fmla="*/ 2147483647 h 378"/>
              <a:gd name="T12" fmla="*/ 2147483647 w 81"/>
              <a:gd name="T13" fmla="*/ 2147483647 h 378"/>
              <a:gd name="T14" fmla="*/ 2147483647 w 81"/>
              <a:gd name="T15" fmla="*/ 2147483647 h 378"/>
              <a:gd name="T16" fmla="*/ 2147483647 w 81"/>
              <a:gd name="T17" fmla="*/ 2147483647 h 378"/>
              <a:gd name="T18" fmla="*/ 2147483647 w 81"/>
              <a:gd name="T19" fmla="*/ 2147483647 h 378"/>
              <a:gd name="T20" fmla="*/ 0 w 81"/>
              <a:gd name="T21" fmla="*/ 2147483647 h 37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1"/>
              <a:gd name="T34" fmla="*/ 0 h 378"/>
              <a:gd name="T35" fmla="*/ 81 w 81"/>
              <a:gd name="T36" fmla="*/ 378 h 37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1" h="378">
                <a:moveTo>
                  <a:pt x="28" y="0"/>
                </a:moveTo>
                <a:lnTo>
                  <a:pt x="28" y="241"/>
                </a:lnTo>
                <a:lnTo>
                  <a:pt x="81" y="241"/>
                </a:lnTo>
                <a:lnTo>
                  <a:pt x="67" y="279"/>
                </a:lnTo>
                <a:lnTo>
                  <a:pt x="65" y="305"/>
                </a:lnTo>
                <a:lnTo>
                  <a:pt x="53" y="307"/>
                </a:lnTo>
                <a:lnTo>
                  <a:pt x="53" y="336"/>
                </a:lnTo>
                <a:lnTo>
                  <a:pt x="40" y="334"/>
                </a:lnTo>
                <a:lnTo>
                  <a:pt x="30" y="354"/>
                </a:lnTo>
                <a:lnTo>
                  <a:pt x="26" y="378"/>
                </a:lnTo>
                <a:lnTo>
                  <a:pt x="0" y="378"/>
                </a:lnTo>
              </a:path>
            </a:pathLst>
          </a:custGeom>
          <a:noFill/>
          <a:ln w="19050">
            <a:solidFill>
              <a:srgbClr val="66FFFF"/>
            </a:solidFill>
            <a:round/>
            <a:headEnd/>
            <a:tailEnd/>
          </a:ln>
          <a:effectLst>
            <a:outerShdw blurRad="50800" dist="38100" dir="2700000" algn="tl" rotWithShape="0">
              <a:prstClr val="black">
                <a:alpha val="40000"/>
              </a:prstClr>
            </a:outerShdw>
          </a:effectLst>
        </p:spPr>
        <p:txBody>
          <a:bodyPr/>
          <a:lstStyle/>
          <a:p>
            <a:pPr algn="ctr" eaLnBrk="0" hangingPunct="0">
              <a:defRPr/>
            </a:pPr>
            <a:endParaRPr lang="en-US">
              <a:cs typeface="Arial" charset="0"/>
            </a:endParaRPr>
          </a:p>
        </p:txBody>
      </p:sp>
      <p:sp>
        <p:nvSpPr>
          <p:cNvPr id="13" name="Freeform 87">
            <a:extLst>
              <a:ext uri="{FF2B5EF4-FFF2-40B4-BE49-F238E27FC236}">
                <a16:creationId xmlns:a16="http://schemas.microsoft.com/office/drawing/2014/main" id="{0E05A3AA-1651-4216-ADC8-0469303A4A74}"/>
              </a:ext>
            </a:extLst>
          </p:cNvPr>
          <p:cNvSpPr>
            <a:spLocks/>
          </p:cNvSpPr>
          <p:nvPr/>
        </p:nvSpPr>
        <p:spPr bwMode="auto">
          <a:xfrm>
            <a:off x="5395913" y="4654550"/>
            <a:ext cx="411162" cy="88900"/>
          </a:xfrm>
          <a:custGeom>
            <a:avLst/>
            <a:gdLst>
              <a:gd name="T0" fmla="*/ 2147483647 w 393"/>
              <a:gd name="T1" fmla="*/ 0 h 84"/>
              <a:gd name="T2" fmla="*/ 2147483647 w 393"/>
              <a:gd name="T3" fmla="*/ 2147483647 h 84"/>
              <a:gd name="T4" fmla="*/ 2147483647 w 393"/>
              <a:gd name="T5" fmla="*/ 2147483647 h 84"/>
              <a:gd name="T6" fmla="*/ 2147483647 w 393"/>
              <a:gd name="T7" fmla="*/ 2147483647 h 84"/>
              <a:gd name="T8" fmla="*/ 2147483647 w 393"/>
              <a:gd name="T9" fmla="*/ 2147483647 h 84"/>
              <a:gd name="T10" fmla="*/ 2147483647 w 393"/>
              <a:gd name="T11" fmla="*/ 2147483647 h 84"/>
              <a:gd name="T12" fmla="*/ 0 w 393"/>
              <a:gd name="T13" fmla="*/ 2147483647 h 84"/>
              <a:gd name="T14" fmla="*/ 0 60000 65536"/>
              <a:gd name="T15" fmla="*/ 0 60000 65536"/>
              <a:gd name="T16" fmla="*/ 0 60000 65536"/>
              <a:gd name="T17" fmla="*/ 0 60000 65536"/>
              <a:gd name="T18" fmla="*/ 0 60000 65536"/>
              <a:gd name="T19" fmla="*/ 0 60000 65536"/>
              <a:gd name="T20" fmla="*/ 0 60000 65536"/>
              <a:gd name="T21" fmla="*/ 0 w 393"/>
              <a:gd name="T22" fmla="*/ 0 h 84"/>
              <a:gd name="T23" fmla="*/ 393 w 393"/>
              <a:gd name="T24" fmla="*/ 84 h 8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3" h="84">
                <a:moveTo>
                  <a:pt x="393" y="0"/>
                </a:moveTo>
                <a:lnTo>
                  <a:pt x="309" y="3"/>
                </a:lnTo>
                <a:lnTo>
                  <a:pt x="234" y="27"/>
                </a:lnTo>
                <a:lnTo>
                  <a:pt x="216" y="39"/>
                </a:lnTo>
                <a:lnTo>
                  <a:pt x="96" y="51"/>
                </a:lnTo>
                <a:lnTo>
                  <a:pt x="33" y="84"/>
                </a:lnTo>
                <a:lnTo>
                  <a:pt x="0" y="51"/>
                </a:lnTo>
              </a:path>
            </a:pathLst>
          </a:custGeom>
          <a:noFill/>
          <a:ln w="19050">
            <a:solidFill>
              <a:srgbClr val="66FFFF"/>
            </a:solidFill>
            <a:round/>
            <a:headEnd/>
            <a:tailEnd/>
          </a:ln>
          <a:effectLst>
            <a:outerShdw blurRad="50800" dist="38100" dir="2700000" algn="tl" rotWithShape="0">
              <a:prstClr val="black">
                <a:alpha val="40000"/>
              </a:prstClr>
            </a:outerShdw>
          </a:effectLst>
        </p:spPr>
        <p:txBody>
          <a:bodyPr/>
          <a:lstStyle/>
          <a:p>
            <a:pPr algn="ctr" eaLnBrk="0" hangingPunct="0">
              <a:defRPr/>
            </a:pPr>
            <a:endParaRPr lang="en-US">
              <a:cs typeface="Arial" charset="0"/>
            </a:endParaRPr>
          </a:p>
        </p:txBody>
      </p:sp>
      <p:sp>
        <p:nvSpPr>
          <p:cNvPr id="15" name="Freeform 88">
            <a:extLst>
              <a:ext uri="{FF2B5EF4-FFF2-40B4-BE49-F238E27FC236}">
                <a16:creationId xmlns:a16="http://schemas.microsoft.com/office/drawing/2014/main" id="{1C61108D-BEBD-435B-B1D8-AB6DFAC6136D}"/>
              </a:ext>
            </a:extLst>
          </p:cNvPr>
          <p:cNvSpPr>
            <a:spLocks/>
          </p:cNvSpPr>
          <p:nvPr/>
        </p:nvSpPr>
        <p:spPr bwMode="auto">
          <a:xfrm>
            <a:off x="5338763" y="4683125"/>
            <a:ext cx="471487" cy="214313"/>
          </a:xfrm>
          <a:custGeom>
            <a:avLst/>
            <a:gdLst>
              <a:gd name="T0" fmla="*/ 2147483647 w 450"/>
              <a:gd name="T1" fmla="*/ 2147483647 h 204"/>
              <a:gd name="T2" fmla="*/ 2147483647 w 450"/>
              <a:gd name="T3" fmla="*/ 0 h 204"/>
              <a:gd name="T4" fmla="*/ 2147483647 w 450"/>
              <a:gd name="T5" fmla="*/ 2147483647 h 204"/>
              <a:gd name="T6" fmla="*/ 2147483647 w 450"/>
              <a:gd name="T7" fmla="*/ 2147483647 h 204"/>
              <a:gd name="T8" fmla="*/ 2147483647 w 450"/>
              <a:gd name="T9" fmla="*/ 2147483647 h 204"/>
              <a:gd name="T10" fmla="*/ 2147483647 w 450"/>
              <a:gd name="T11" fmla="*/ 2147483647 h 204"/>
              <a:gd name="T12" fmla="*/ 2147483647 w 450"/>
              <a:gd name="T13" fmla="*/ 2147483647 h 204"/>
              <a:gd name="T14" fmla="*/ 2147483647 w 450"/>
              <a:gd name="T15" fmla="*/ 2147483647 h 204"/>
              <a:gd name="T16" fmla="*/ 2147483647 w 450"/>
              <a:gd name="T17" fmla="*/ 2147483647 h 204"/>
              <a:gd name="T18" fmla="*/ 2147483647 w 450"/>
              <a:gd name="T19" fmla="*/ 2147483647 h 204"/>
              <a:gd name="T20" fmla="*/ 2147483647 w 450"/>
              <a:gd name="T21" fmla="*/ 2147483647 h 204"/>
              <a:gd name="T22" fmla="*/ 2147483647 w 450"/>
              <a:gd name="T23" fmla="*/ 2147483647 h 204"/>
              <a:gd name="T24" fmla="*/ 0 w 450"/>
              <a:gd name="T25" fmla="*/ 2147483647 h 20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50"/>
              <a:gd name="T40" fmla="*/ 0 h 204"/>
              <a:gd name="T41" fmla="*/ 450 w 450"/>
              <a:gd name="T42" fmla="*/ 204 h 20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50" h="204">
                <a:moveTo>
                  <a:pt x="450" y="21"/>
                </a:moveTo>
                <a:lnTo>
                  <a:pt x="384" y="0"/>
                </a:lnTo>
                <a:lnTo>
                  <a:pt x="303" y="54"/>
                </a:lnTo>
                <a:lnTo>
                  <a:pt x="258" y="66"/>
                </a:lnTo>
                <a:lnTo>
                  <a:pt x="240" y="45"/>
                </a:lnTo>
                <a:lnTo>
                  <a:pt x="201" y="81"/>
                </a:lnTo>
                <a:lnTo>
                  <a:pt x="192" y="126"/>
                </a:lnTo>
                <a:lnTo>
                  <a:pt x="183" y="147"/>
                </a:lnTo>
                <a:lnTo>
                  <a:pt x="123" y="144"/>
                </a:lnTo>
                <a:lnTo>
                  <a:pt x="93" y="147"/>
                </a:lnTo>
                <a:lnTo>
                  <a:pt x="63" y="159"/>
                </a:lnTo>
                <a:lnTo>
                  <a:pt x="33" y="192"/>
                </a:lnTo>
                <a:lnTo>
                  <a:pt x="0" y="204"/>
                </a:lnTo>
              </a:path>
            </a:pathLst>
          </a:custGeom>
          <a:noFill/>
          <a:ln w="19050">
            <a:solidFill>
              <a:srgbClr val="66FFFF"/>
            </a:solidFill>
            <a:round/>
            <a:headEnd/>
            <a:tailEnd/>
          </a:ln>
          <a:effectLst>
            <a:outerShdw blurRad="50800" dist="38100" dir="2700000" algn="tl" rotWithShape="0">
              <a:prstClr val="black">
                <a:alpha val="40000"/>
              </a:prstClr>
            </a:outerShdw>
          </a:effectLst>
        </p:spPr>
        <p:txBody>
          <a:bodyPr/>
          <a:lstStyle/>
          <a:p>
            <a:pPr algn="ctr" eaLnBrk="0" hangingPunct="0">
              <a:defRPr/>
            </a:pPr>
            <a:endParaRPr lang="en-US">
              <a:cs typeface="Arial" charset="0"/>
            </a:endParaRPr>
          </a:p>
        </p:txBody>
      </p:sp>
      <p:sp>
        <p:nvSpPr>
          <p:cNvPr id="16" name="Freeform 89">
            <a:extLst>
              <a:ext uri="{FF2B5EF4-FFF2-40B4-BE49-F238E27FC236}">
                <a16:creationId xmlns:a16="http://schemas.microsoft.com/office/drawing/2014/main" id="{C924465F-2717-4291-9757-32FB330B5EEC}"/>
              </a:ext>
            </a:extLst>
          </p:cNvPr>
          <p:cNvSpPr>
            <a:spLocks/>
          </p:cNvSpPr>
          <p:nvPr/>
        </p:nvSpPr>
        <p:spPr bwMode="auto">
          <a:xfrm>
            <a:off x="5348288" y="4702175"/>
            <a:ext cx="206375" cy="74613"/>
          </a:xfrm>
          <a:custGeom>
            <a:avLst/>
            <a:gdLst>
              <a:gd name="T0" fmla="*/ 2147483647 w 198"/>
              <a:gd name="T1" fmla="*/ 0 h 72"/>
              <a:gd name="T2" fmla="*/ 2147483647 w 198"/>
              <a:gd name="T3" fmla="*/ 2147483647 h 72"/>
              <a:gd name="T4" fmla="*/ 2147483647 w 198"/>
              <a:gd name="T5" fmla="*/ 2147483647 h 72"/>
              <a:gd name="T6" fmla="*/ 0 w 198"/>
              <a:gd name="T7" fmla="*/ 2147483647 h 72"/>
              <a:gd name="T8" fmla="*/ 0 60000 65536"/>
              <a:gd name="T9" fmla="*/ 0 60000 65536"/>
              <a:gd name="T10" fmla="*/ 0 60000 65536"/>
              <a:gd name="T11" fmla="*/ 0 60000 65536"/>
              <a:gd name="T12" fmla="*/ 0 w 198"/>
              <a:gd name="T13" fmla="*/ 0 h 72"/>
              <a:gd name="T14" fmla="*/ 198 w 198"/>
              <a:gd name="T15" fmla="*/ 72 h 72"/>
            </a:gdLst>
            <a:ahLst/>
            <a:cxnLst>
              <a:cxn ang="T8">
                <a:pos x="T0" y="T1"/>
              </a:cxn>
              <a:cxn ang="T9">
                <a:pos x="T2" y="T3"/>
              </a:cxn>
              <a:cxn ang="T10">
                <a:pos x="T4" y="T5"/>
              </a:cxn>
              <a:cxn ang="T11">
                <a:pos x="T6" y="T7"/>
              </a:cxn>
            </a:cxnLst>
            <a:rect l="T12" t="T13" r="T14" b="T15"/>
            <a:pathLst>
              <a:path w="198" h="72">
                <a:moveTo>
                  <a:pt x="198" y="0"/>
                </a:moveTo>
                <a:lnTo>
                  <a:pt x="69" y="72"/>
                </a:lnTo>
                <a:lnTo>
                  <a:pt x="27" y="33"/>
                </a:lnTo>
                <a:lnTo>
                  <a:pt x="0" y="42"/>
                </a:lnTo>
              </a:path>
            </a:pathLst>
          </a:custGeom>
          <a:noFill/>
          <a:ln w="19050">
            <a:solidFill>
              <a:srgbClr val="66FFFF"/>
            </a:solidFill>
            <a:round/>
            <a:headEnd/>
            <a:tailEnd/>
          </a:ln>
          <a:effectLst>
            <a:outerShdw blurRad="50800" dist="38100" dir="2700000" algn="tl" rotWithShape="0">
              <a:prstClr val="black">
                <a:alpha val="40000"/>
              </a:prstClr>
            </a:outerShdw>
          </a:effectLst>
        </p:spPr>
        <p:txBody>
          <a:bodyPr/>
          <a:lstStyle/>
          <a:p>
            <a:pPr algn="ctr" eaLnBrk="0" hangingPunct="0">
              <a:defRPr/>
            </a:pPr>
            <a:endParaRPr lang="en-US">
              <a:cs typeface="Arial" charset="0"/>
            </a:endParaRPr>
          </a:p>
        </p:txBody>
      </p:sp>
      <p:sp>
        <p:nvSpPr>
          <p:cNvPr id="22578" name="Rectangle 90">
            <a:extLst>
              <a:ext uri="{FF2B5EF4-FFF2-40B4-BE49-F238E27FC236}">
                <a16:creationId xmlns:a16="http://schemas.microsoft.com/office/drawing/2014/main" id="{1B7A9BF9-3636-4B0A-B827-67C069CC8A7D}"/>
              </a:ext>
            </a:extLst>
          </p:cNvPr>
          <p:cNvSpPr>
            <a:spLocks noChangeArrowheads="1"/>
          </p:cNvSpPr>
          <p:nvPr/>
        </p:nvSpPr>
        <p:spPr bwMode="auto">
          <a:xfrm>
            <a:off x="1112838" y="3797300"/>
            <a:ext cx="1765300" cy="2968625"/>
          </a:xfrm>
          <a:prstGeom prst="rect">
            <a:avLst/>
          </a:prstGeom>
          <a:noFill/>
          <a:ln w="9525">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algn="ctr"/>
            <a:endParaRPr lang="en-US" altLang="en-US"/>
          </a:p>
        </p:txBody>
      </p:sp>
      <p:grpSp>
        <p:nvGrpSpPr>
          <p:cNvPr id="18" name="Group 91">
            <a:extLst>
              <a:ext uri="{FF2B5EF4-FFF2-40B4-BE49-F238E27FC236}">
                <a16:creationId xmlns:a16="http://schemas.microsoft.com/office/drawing/2014/main" id="{CD4BCD90-FF91-4D76-88B3-4760E284BEAA}"/>
              </a:ext>
            </a:extLst>
          </p:cNvPr>
          <p:cNvGrpSpPr>
            <a:grpSpLocks/>
          </p:cNvGrpSpPr>
          <p:nvPr/>
        </p:nvGrpSpPr>
        <p:grpSpPr bwMode="auto">
          <a:xfrm>
            <a:off x="1184275" y="4054475"/>
            <a:ext cx="1620838" cy="2678113"/>
            <a:chOff x="755" y="2155"/>
            <a:chExt cx="1021" cy="1687"/>
          </a:xfrm>
          <a:noFill/>
        </p:grpSpPr>
        <p:sp>
          <p:nvSpPr>
            <p:cNvPr id="22847" name="Text Box 92">
              <a:extLst>
                <a:ext uri="{FF2B5EF4-FFF2-40B4-BE49-F238E27FC236}">
                  <a16:creationId xmlns:a16="http://schemas.microsoft.com/office/drawing/2014/main" id="{4AF6A490-DEBF-4E32-BB9C-1C070E16C14C}"/>
                </a:ext>
              </a:extLst>
            </p:cNvPr>
            <p:cNvSpPr txBox="1">
              <a:spLocks noChangeArrowheads="1"/>
            </p:cNvSpPr>
            <p:nvPr/>
          </p:nvSpPr>
          <p:spPr bwMode="auto">
            <a:xfrm>
              <a:off x="755" y="2155"/>
              <a:ext cx="708" cy="1687"/>
            </a:xfrm>
            <a:prstGeom prst="rect">
              <a:avLst/>
            </a:prstGeom>
            <a:grpFill/>
            <a:ln w="9525">
              <a:noFill/>
              <a:miter lim="800000"/>
              <a:headEnd/>
              <a:tailEnd/>
            </a:ln>
          </p:spPr>
          <p:txBody>
            <a:bodyPr wrap="none">
              <a:spAutoFit/>
            </a:bodyPr>
            <a:lstStyle/>
            <a:p>
              <a:pPr eaLnBrk="0" hangingPunct="0">
                <a:lnSpc>
                  <a:spcPct val="80000"/>
                </a:lnSpc>
                <a:defRPr/>
              </a:pPr>
              <a:r>
                <a:rPr lang="en-US" sz="1000" b="0" i="0" dirty="0">
                  <a:solidFill>
                    <a:srgbClr val="5F5F5F"/>
                  </a:solidFill>
                  <a:latin typeface="Helvetica LT Std" pitchFamily="34" charset="0"/>
                  <a:cs typeface="Arial" charset="0"/>
                </a:rPr>
                <a:t>Irving</a:t>
              </a:r>
            </a:p>
            <a:p>
              <a:pPr eaLnBrk="0" hangingPunct="0">
                <a:lnSpc>
                  <a:spcPct val="80000"/>
                </a:lnSpc>
                <a:defRPr/>
              </a:pPr>
              <a:r>
                <a:rPr lang="en-US" sz="1000" b="0" i="0" dirty="0">
                  <a:solidFill>
                    <a:srgbClr val="5F5F5F"/>
                  </a:solidFill>
                  <a:latin typeface="Helvetica LT Std" pitchFamily="34" charset="0"/>
                  <a:cs typeface="Arial" charset="0"/>
                </a:rPr>
                <a:t>Grand Prairie</a:t>
              </a:r>
            </a:p>
            <a:p>
              <a:pPr eaLnBrk="0" hangingPunct="0">
                <a:lnSpc>
                  <a:spcPct val="80000"/>
                </a:lnSpc>
                <a:defRPr/>
              </a:pPr>
              <a:r>
                <a:rPr lang="en-US" sz="1000" b="0" i="0" dirty="0">
                  <a:solidFill>
                    <a:srgbClr val="5F5F5F"/>
                  </a:solidFill>
                  <a:latin typeface="Helvetica LT Std" pitchFamily="34" charset="0"/>
                  <a:cs typeface="Arial" charset="0"/>
                </a:rPr>
                <a:t>Farmers Branch</a:t>
              </a:r>
            </a:p>
            <a:p>
              <a:pPr eaLnBrk="0" hangingPunct="0">
                <a:lnSpc>
                  <a:spcPct val="80000"/>
                </a:lnSpc>
                <a:defRPr/>
              </a:pPr>
              <a:r>
                <a:rPr lang="en-US" sz="1000" b="0" i="0" dirty="0">
                  <a:solidFill>
                    <a:srgbClr val="5F5F5F"/>
                  </a:solidFill>
                  <a:latin typeface="Helvetica LT Std" pitchFamily="34" charset="0"/>
                  <a:cs typeface="Arial" charset="0"/>
                </a:rPr>
                <a:t>Dallas</a:t>
              </a:r>
            </a:p>
            <a:p>
              <a:pPr eaLnBrk="0" hangingPunct="0">
                <a:lnSpc>
                  <a:spcPct val="80000"/>
                </a:lnSpc>
                <a:defRPr/>
              </a:pPr>
              <a:r>
                <a:rPr lang="en-US" sz="1000" b="0" i="0" dirty="0">
                  <a:solidFill>
                    <a:srgbClr val="5F5F5F"/>
                  </a:solidFill>
                  <a:latin typeface="Helvetica LT Std" pitchFamily="34" charset="0"/>
                  <a:cs typeface="Arial" charset="0"/>
                </a:rPr>
                <a:t>Carrollton</a:t>
              </a:r>
            </a:p>
            <a:p>
              <a:pPr eaLnBrk="0" hangingPunct="0">
                <a:lnSpc>
                  <a:spcPct val="80000"/>
                </a:lnSpc>
                <a:defRPr/>
              </a:pPr>
              <a:r>
                <a:rPr lang="en-US" sz="1000" b="0" i="0" dirty="0">
                  <a:solidFill>
                    <a:srgbClr val="5F5F5F"/>
                  </a:solidFill>
                  <a:latin typeface="Helvetica LT Std" pitchFamily="34" charset="0"/>
                  <a:cs typeface="Arial" charset="0"/>
                </a:rPr>
                <a:t>Arlington</a:t>
              </a:r>
            </a:p>
            <a:p>
              <a:pPr eaLnBrk="0" hangingPunct="0">
                <a:lnSpc>
                  <a:spcPct val="80000"/>
                </a:lnSpc>
                <a:defRPr/>
              </a:pPr>
              <a:r>
                <a:rPr lang="en-US" sz="1000" b="0" i="0" dirty="0">
                  <a:solidFill>
                    <a:srgbClr val="5F5F5F"/>
                  </a:solidFill>
                  <a:latin typeface="Helvetica LT Std" pitchFamily="34" charset="0"/>
                  <a:cs typeface="Arial" charset="0"/>
                </a:rPr>
                <a:t>Bedford</a:t>
              </a:r>
            </a:p>
            <a:p>
              <a:pPr eaLnBrk="0" hangingPunct="0">
                <a:lnSpc>
                  <a:spcPct val="80000"/>
                </a:lnSpc>
                <a:defRPr/>
              </a:pPr>
              <a:r>
                <a:rPr lang="en-US" sz="1000" b="0" i="0" dirty="0">
                  <a:solidFill>
                    <a:srgbClr val="5F5F5F"/>
                  </a:solidFill>
                  <a:latin typeface="Helvetica LT Std" pitchFamily="34" charset="0"/>
                  <a:cs typeface="Arial" charset="0"/>
                </a:rPr>
                <a:t>Euless</a:t>
              </a:r>
            </a:p>
            <a:p>
              <a:pPr eaLnBrk="0" hangingPunct="0">
                <a:lnSpc>
                  <a:spcPct val="80000"/>
                </a:lnSpc>
                <a:defRPr/>
              </a:pPr>
              <a:r>
                <a:rPr lang="en-US" sz="1000" b="0" i="0" dirty="0">
                  <a:solidFill>
                    <a:srgbClr val="5F5F5F"/>
                  </a:solidFill>
                  <a:latin typeface="Helvetica LT Std" pitchFamily="34" charset="0"/>
                  <a:cs typeface="Arial" charset="0"/>
                </a:rPr>
                <a:t>D/FW Airport</a:t>
              </a:r>
            </a:p>
            <a:p>
              <a:pPr eaLnBrk="0" hangingPunct="0">
                <a:lnSpc>
                  <a:spcPct val="80000"/>
                </a:lnSpc>
                <a:defRPr/>
              </a:pPr>
              <a:r>
                <a:rPr lang="en-US" sz="1000" b="0" i="0" dirty="0">
                  <a:solidFill>
                    <a:srgbClr val="5F5F5F"/>
                  </a:solidFill>
                  <a:latin typeface="Helvetica LT Std" pitchFamily="34" charset="0"/>
                  <a:cs typeface="Arial" charset="0"/>
                </a:rPr>
                <a:t>Mansfield</a:t>
              </a:r>
            </a:p>
            <a:p>
              <a:pPr eaLnBrk="0" hangingPunct="0">
                <a:lnSpc>
                  <a:spcPct val="80000"/>
                </a:lnSpc>
                <a:defRPr/>
              </a:pPr>
              <a:r>
                <a:rPr lang="en-US" sz="1000" b="0" i="0" dirty="0">
                  <a:solidFill>
                    <a:srgbClr val="5F5F5F"/>
                  </a:solidFill>
                  <a:latin typeface="Helvetica LT Std" pitchFamily="34" charset="0"/>
                  <a:cs typeface="Arial" charset="0"/>
                </a:rPr>
                <a:t>Grapevine</a:t>
              </a:r>
            </a:p>
            <a:p>
              <a:pPr eaLnBrk="0" hangingPunct="0">
                <a:lnSpc>
                  <a:spcPct val="80000"/>
                </a:lnSpc>
                <a:defRPr/>
              </a:pPr>
              <a:r>
                <a:rPr lang="en-US" sz="1000" b="0" i="0" dirty="0">
                  <a:solidFill>
                    <a:srgbClr val="5F5F5F"/>
                  </a:solidFill>
                  <a:latin typeface="Helvetica LT Std" pitchFamily="34" charset="0"/>
                  <a:cs typeface="Arial" charset="0"/>
                </a:rPr>
                <a:t>Colleyville</a:t>
              </a:r>
            </a:p>
            <a:p>
              <a:pPr eaLnBrk="0" hangingPunct="0">
                <a:lnSpc>
                  <a:spcPct val="80000"/>
                </a:lnSpc>
                <a:defRPr/>
              </a:pPr>
              <a:r>
                <a:rPr lang="en-US" sz="1000" b="0" i="0" dirty="0">
                  <a:solidFill>
                    <a:srgbClr val="5F5F5F"/>
                  </a:solidFill>
                  <a:latin typeface="Helvetica LT Std" pitchFamily="34" charset="0"/>
                  <a:cs typeface="Arial" charset="0"/>
                </a:rPr>
                <a:t>N. Richland Hills</a:t>
              </a:r>
            </a:p>
            <a:p>
              <a:pPr eaLnBrk="0" hangingPunct="0">
                <a:lnSpc>
                  <a:spcPct val="80000"/>
                </a:lnSpc>
                <a:defRPr/>
              </a:pPr>
              <a:r>
                <a:rPr lang="en-US" sz="1000" b="0" i="0" dirty="0">
                  <a:solidFill>
                    <a:srgbClr val="5F5F5F"/>
                  </a:solidFill>
                  <a:latin typeface="Helvetica LT Std" pitchFamily="34" charset="0"/>
                  <a:cs typeface="Arial" charset="0"/>
                </a:rPr>
                <a:t>Hurst</a:t>
              </a:r>
            </a:p>
            <a:p>
              <a:pPr eaLnBrk="0" hangingPunct="0">
                <a:lnSpc>
                  <a:spcPct val="80000"/>
                </a:lnSpc>
                <a:defRPr/>
              </a:pPr>
              <a:r>
                <a:rPr lang="en-US" sz="1000" b="0" i="0" dirty="0">
                  <a:solidFill>
                    <a:srgbClr val="5F5F5F"/>
                  </a:solidFill>
                  <a:latin typeface="Helvetica LT Std" pitchFamily="34" charset="0"/>
                  <a:cs typeface="Arial" charset="0"/>
                </a:rPr>
                <a:t>Coppell</a:t>
              </a:r>
            </a:p>
            <a:p>
              <a:pPr eaLnBrk="0" hangingPunct="0">
                <a:lnSpc>
                  <a:spcPct val="80000"/>
                </a:lnSpc>
                <a:defRPr/>
              </a:pPr>
              <a:r>
                <a:rPr lang="en-US" sz="1000" b="0" i="0" dirty="0">
                  <a:solidFill>
                    <a:srgbClr val="5F5F5F"/>
                  </a:solidFill>
                  <a:latin typeface="Helvetica LT Std" pitchFamily="34" charset="0"/>
                  <a:cs typeface="Arial" charset="0"/>
                </a:rPr>
                <a:t>Fort Worth</a:t>
              </a:r>
            </a:p>
            <a:p>
              <a:pPr eaLnBrk="0" hangingPunct="0">
                <a:lnSpc>
                  <a:spcPct val="80000"/>
                </a:lnSpc>
                <a:defRPr/>
              </a:pPr>
              <a:r>
                <a:rPr lang="en-US" sz="1000" b="0" i="0" dirty="0">
                  <a:solidFill>
                    <a:srgbClr val="5F5F5F"/>
                  </a:solidFill>
                  <a:latin typeface="Helvetica LT Std" pitchFamily="34" charset="0"/>
                  <a:cs typeface="Arial" charset="0"/>
                </a:rPr>
                <a:t>Keller</a:t>
              </a:r>
            </a:p>
            <a:p>
              <a:pPr eaLnBrk="0" hangingPunct="0">
                <a:lnSpc>
                  <a:spcPct val="80000"/>
                </a:lnSpc>
                <a:defRPr/>
              </a:pPr>
              <a:r>
                <a:rPr lang="en-US" sz="1000" b="0" i="0" dirty="0">
                  <a:solidFill>
                    <a:srgbClr val="5F5F5F"/>
                  </a:solidFill>
                  <a:latin typeface="Helvetica LT Std" pitchFamily="34" charset="0"/>
                  <a:cs typeface="Arial" charset="0"/>
                </a:rPr>
                <a:t>Duncanville</a:t>
              </a:r>
            </a:p>
            <a:p>
              <a:pPr eaLnBrk="0" hangingPunct="0">
                <a:lnSpc>
                  <a:spcPct val="80000"/>
                </a:lnSpc>
                <a:defRPr/>
              </a:pPr>
              <a:r>
                <a:rPr lang="en-US" sz="1000" b="0" i="0" dirty="0">
                  <a:solidFill>
                    <a:srgbClr val="5F5F5F"/>
                  </a:solidFill>
                  <a:latin typeface="Helvetica LT Std" pitchFamily="34" charset="0"/>
                  <a:cs typeface="Arial" charset="0"/>
                </a:rPr>
                <a:t>Cedar Hill</a:t>
              </a:r>
            </a:p>
            <a:p>
              <a:pPr eaLnBrk="0" hangingPunct="0">
                <a:lnSpc>
                  <a:spcPct val="80000"/>
                </a:lnSpc>
                <a:defRPr/>
              </a:pPr>
              <a:r>
                <a:rPr lang="en-US" sz="1000" b="0" i="0" dirty="0">
                  <a:solidFill>
                    <a:srgbClr val="5F5F5F"/>
                  </a:solidFill>
                  <a:latin typeface="Helvetica LT Std" pitchFamily="34" charset="0"/>
                  <a:cs typeface="Arial" charset="0"/>
                </a:rPr>
                <a:t>Southlake</a:t>
              </a:r>
            </a:p>
            <a:p>
              <a:pPr eaLnBrk="0" hangingPunct="0">
                <a:lnSpc>
                  <a:spcPct val="80000"/>
                </a:lnSpc>
                <a:defRPr/>
              </a:pPr>
              <a:r>
                <a:rPr lang="en-US" sz="1000" b="0" i="0" dirty="0">
                  <a:solidFill>
                    <a:srgbClr val="5F5F5F"/>
                  </a:solidFill>
                  <a:latin typeface="Helvetica LT Std" pitchFamily="34" charset="0"/>
                  <a:cs typeface="Arial" charset="0"/>
                </a:rPr>
                <a:t>Addison</a:t>
              </a:r>
            </a:p>
          </p:txBody>
        </p:sp>
        <p:sp>
          <p:nvSpPr>
            <p:cNvPr id="22848" name="Text Box 93">
              <a:extLst>
                <a:ext uri="{FF2B5EF4-FFF2-40B4-BE49-F238E27FC236}">
                  <a16:creationId xmlns:a16="http://schemas.microsoft.com/office/drawing/2014/main" id="{C19EC7AB-444F-48A6-949E-E7007BE4D2CB}"/>
                </a:ext>
              </a:extLst>
            </p:cNvPr>
            <p:cNvSpPr txBox="1">
              <a:spLocks noChangeArrowheads="1"/>
            </p:cNvSpPr>
            <p:nvPr/>
          </p:nvSpPr>
          <p:spPr bwMode="auto">
            <a:xfrm>
              <a:off x="1484" y="2155"/>
              <a:ext cx="292" cy="1675"/>
            </a:xfrm>
            <a:prstGeom prst="rect">
              <a:avLst/>
            </a:prstGeom>
            <a:grpFill/>
            <a:ln w="9525">
              <a:noFill/>
              <a:miter lim="800000"/>
              <a:headEnd/>
              <a:tailEnd/>
            </a:ln>
          </p:spPr>
          <p:txBody>
            <a:bodyPr wrap="none">
              <a:spAutoFit/>
            </a:bodyPr>
            <a:lstStyle/>
            <a:p>
              <a:pPr eaLnBrk="0" hangingPunct="0">
                <a:lnSpc>
                  <a:spcPct val="80000"/>
                </a:lnSpc>
                <a:defRPr/>
              </a:pPr>
              <a:r>
                <a:rPr lang="en-US" sz="1000" b="0" i="0" dirty="0">
                  <a:solidFill>
                    <a:srgbClr val="5F5F5F"/>
                  </a:solidFill>
                  <a:latin typeface="Helvetica LT Std" pitchFamily="34" charset="0"/>
                  <a:cs typeface="Arial" charset="0"/>
                </a:rPr>
                <a:t>1957</a:t>
              </a:r>
            </a:p>
            <a:p>
              <a:pPr eaLnBrk="0" hangingPunct="0">
                <a:lnSpc>
                  <a:spcPct val="80000"/>
                </a:lnSpc>
                <a:defRPr/>
              </a:pPr>
              <a:r>
                <a:rPr lang="en-US" sz="1000" b="0" i="0" dirty="0">
                  <a:solidFill>
                    <a:srgbClr val="5F5F5F"/>
                  </a:solidFill>
                  <a:latin typeface="Helvetica LT Std" pitchFamily="34" charset="0"/>
                  <a:cs typeface="Arial" charset="0"/>
                </a:rPr>
                <a:t>1957</a:t>
              </a:r>
            </a:p>
            <a:p>
              <a:pPr eaLnBrk="0" hangingPunct="0">
                <a:lnSpc>
                  <a:spcPct val="80000"/>
                </a:lnSpc>
                <a:defRPr/>
              </a:pPr>
              <a:r>
                <a:rPr lang="en-US" sz="1000" b="0" i="0" dirty="0">
                  <a:solidFill>
                    <a:srgbClr val="5F5F5F"/>
                  </a:solidFill>
                  <a:latin typeface="Helvetica LT Std" pitchFamily="34" charset="0"/>
                  <a:cs typeface="Arial" charset="0"/>
                </a:rPr>
                <a:t>1957</a:t>
              </a:r>
            </a:p>
            <a:p>
              <a:pPr eaLnBrk="0" hangingPunct="0">
                <a:lnSpc>
                  <a:spcPct val="80000"/>
                </a:lnSpc>
                <a:defRPr/>
              </a:pPr>
              <a:r>
                <a:rPr lang="en-US" sz="1000" b="0" i="0" dirty="0">
                  <a:solidFill>
                    <a:srgbClr val="5F5F5F"/>
                  </a:solidFill>
                  <a:latin typeface="Helvetica LT Std" pitchFamily="34" charset="0"/>
                  <a:cs typeface="Arial" charset="0"/>
                </a:rPr>
                <a:t>1957</a:t>
              </a:r>
            </a:p>
            <a:p>
              <a:pPr eaLnBrk="0" hangingPunct="0">
                <a:lnSpc>
                  <a:spcPct val="80000"/>
                </a:lnSpc>
                <a:defRPr/>
              </a:pPr>
              <a:r>
                <a:rPr lang="en-US" sz="1000" b="0" i="0" dirty="0">
                  <a:solidFill>
                    <a:srgbClr val="5F5F5F"/>
                  </a:solidFill>
                  <a:latin typeface="Helvetica LT Std" pitchFamily="34" charset="0"/>
                  <a:cs typeface="Arial" charset="0"/>
                </a:rPr>
                <a:t>1967</a:t>
              </a:r>
            </a:p>
            <a:p>
              <a:pPr eaLnBrk="0" hangingPunct="0">
                <a:lnSpc>
                  <a:spcPct val="80000"/>
                </a:lnSpc>
                <a:defRPr/>
              </a:pPr>
              <a:r>
                <a:rPr lang="en-US" sz="1000" b="0" i="0" dirty="0">
                  <a:solidFill>
                    <a:srgbClr val="5F5F5F"/>
                  </a:solidFill>
                  <a:latin typeface="Helvetica LT Std" pitchFamily="34" charset="0"/>
                  <a:cs typeface="Arial" charset="0"/>
                </a:rPr>
                <a:t>1973</a:t>
              </a:r>
            </a:p>
            <a:p>
              <a:pPr eaLnBrk="0" hangingPunct="0">
                <a:lnSpc>
                  <a:spcPct val="80000"/>
                </a:lnSpc>
                <a:defRPr/>
              </a:pPr>
              <a:r>
                <a:rPr lang="en-US" sz="1000" b="0" i="0" dirty="0">
                  <a:solidFill>
                    <a:srgbClr val="5F5F5F"/>
                  </a:solidFill>
                  <a:latin typeface="Helvetica LT Std" pitchFamily="34" charset="0"/>
                  <a:cs typeface="Arial" charset="0"/>
                </a:rPr>
                <a:t>1973</a:t>
              </a:r>
            </a:p>
            <a:p>
              <a:pPr eaLnBrk="0" hangingPunct="0">
                <a:lnSpc>
                  <a:spcPct val="80000"/>
                </a:lnSpc>
                <a:defRPr/>
              </a:pPr>
              <a:r>
                <a:rPr lang="en-US" sz="1000" b="0" i="0" dirty="0">
                  <a:solidFill>
                    <a:srgbClr val="5F5F5F"/>
                  </a:solidFill>
                  <a:latin typeface="Helvetica LT Std" pitchFamily="34" charset="0"/>
                  <a:cs typeface="Arial" charset="0"/>
                </a:rPr>
                <a:t>1973</a:t>
              </a:r>
            </a:p>
            <a:p>
              <a:pPr eaLnBrk="0" hangingPunct="0">
                <a:lnSpc>
                  <a:spcPct val="80000"/>
                </a:lnSpc>
                <a:defRPr/>
              </a:pPr>
              <a:r>
                <a:rPr lang="en-US" sz="1000" b="0" i="0" dirty="0">
                  <a:solidFill>
                    <a:srgbClr val="5F5F5F"/>
                  </a:solidFill>
                  <a:latin typeface="Helvetica LT Std" pitchFamily="34" charset="0"/>
                  <a:cs typeface="Arial" charset="0"/>
                </a:rPr>
                <a:t>1973</a:t>
              </a:r>
            </a:p>
            <a:p>
              <a:pPr eaLnBrk="0" hangingPunct="0">
                <a:lnSpc>
                  <a:spcPct val="80000"/>
                </a:lnSpc>
                <a:defRPr/>
              </a:pPr>
              <a:r>
                <a:rPr lang="en-US" sz="1000" b="0" i="0" dirty="0">
                  <a:solidFill>
                    <a:srgbClr val="5F5F5F"/>
                  </a:solidFill>
                  <a:latin typeface="Helvetica LT Std" pitchFamily="34" charset="0"/>
                  <a:cs typeface="Arial" charset="0"/>
                </a:rPr>
                <a:t>1973</a:t>
              </a:r>
            </a:p>
            <a:p>
              <a:pPr eaLnBrk="0" hangingPunct="0">
                <a:lnSpc>
                  <a:spcPct val="80000"/>
                </a:lnSpc>
                <a:defRPr/>
              </a:pPr>
              <a:r>
                <a:rPr lang="en-US" sz="1000" b="0" i="0" dirty="0">
                  <a:solidFill>
                    <a:srgbClr val="5F5F5F"/>
                  </a:solidFill>
                  <a:latin typeface="Helvetica LT Std" pitchFamily="34" charset="0"/>
                  <a:cs typeface="Arial" charset="0"/>
                </a:rPr>
                <a:t>1974</a:t>
              </a:r>
            </a:p>
            <a:p>
              <a:pPr eaLnBrk="0" hangingPunct="0">
                <a:lnSpc>
                  <a:spcPct val="80000"/>
                </a:lnSpc>
                <a:defRPr/>
              </a:pPr>
              <a:r>
                <a:rPr lang="en-US" sz="1000" b="0" i="0" dirty="0">
                  <a:solidFill>
                    <a:srgbClr val="5F5F5F"/>
                  </a:solidFill>
                  <a:latin typeface="Helvetica LT Std" pitchFamily="34" charset="0"/>
                  <a:cs typeface="Arial" charset="0"/>
                </a:rPr>
                <a:t>1975</a:t>
              </a:r>
            </a:p>
            <a:p>
              <a:pPr eaLnBrk="0" hangingPunct="0">
                <a:lnSpc>
                  <a:spcPct val="80000"/>
                </a:lnSpc>
                <a:defRPr/>
              </a:pPr>
              <a:r>
                <a:rPr lang="en-US" sz="1000" b="0" i="0" dirty="0">
                  <a:solidFill>
                    <a:srgbClr val="5F5F5F"/>
                  </a:solidFill>
                  <a:latin typeface="Helvetica LT Std" pitchFamily="34" charset="0"/>
                  <a:cs typeface="Arial" charset="0"/>
                </a:rPr>
                <a:t>1975</a:t>
              </a:r>
            </a:p>
            <a:p>
              <a:pPr eaLnBrk="0" hangingPunct="0">
                <a:lnSpc>
                  <a:spcPct val="80000"/>
                </a:lnSpc>
                <a:defRPr/>
              </a:pPr>
              <a:r>
                <a:rPr lang="en-US" sz="1000" b="0" i="0" dirty="0">
                  <a:solidFill>
                    <a:srgbClr val="5F5F5F"/>
                  </a:solidFill>
                  <a:latin typeface="Helvetica LT Std" pitchFamily="34" charset="0"/>
                  <a:cs typeface="Arial" charset="0"/>
                </a:rPr>
                <a:t>1975</a:t>
              </a:r>
            </a:p>
            <a:p>
              <a:pPr eaLnBrk="0" hangingPunct="0">
                <a:lnSpc>
                  <a:spcPct val="80000"/>
                </a:lnSpc>
                <a:defRPr/>
              </a:pPr>
              <a:r>
                <a:rPr lang="en-US" sz="1000" b="0" i="0" dirty="0">
                  <a:solidFill>
                    <a:srgbClr val="5F5F5F"/>
                  </a:solidFill>
                  <a:latin typeface="Helvetica LT Std" pitchFamily="34" charset="0"/>
                  <a:cs typeface="Arial" charset="0"/>
                </a:rPr>
                <a:t>1976</a:t>
              </a:r>
            </a:p>
            <a:p>
              <a:pPr eaLnBrk="0" hangingPunct="0">
                <a:lnSpc>
                  <a:spcPct val="80000"/>
                </a:lnSpc>
                <a:defRPr/>
              </a:pPr>
              <a:r>
                <a:rPr lang="en-US" sz="1000" b="0" i="0" dirty="0">
                  <a:solidFill>
                    <a:srgbClr val="5F5F5F"/>
                  </a:solidFill>
                  <a:latin typeface="Helvetica LT Std" pitchFamily="34" charset="0"/>
                  <a:cs typeface="Arial" charset="0"/>
                </a:rPr>
                <a:t>1976</a:t>
              </a:r>
            </a:p>
            <a:p>
              <a:pPr eaLnBrk="0" hangingPunct="0">
                <a:lnSpc>
                  <a:spcPct val="80000"/>
                </a:lnSpc>
                <a:defRPr/>
              </a:pPr>
              <a:r>
                <a:rPr lang="en-US" sz="1000" b="0" i="0" dirty="0">
                  <a:solidFill>
                    <a:srgbClr val="5F5F5F"/>
                  </a:solidFill>
                  <a:latin typeface="Helvetica LT Std" pitchFamily="34" charset="0"/>
                  <a:cs typeface="Arial" charset="0"/>
                </a:rPr>
                <a:t>1984</a:t>
              </a:r>
            </a:p>
            <a:p>
              <a:pPr eaLnBrk="0" hangingPunct="0">
                <a:lnSpc>
                  <a:spcPct val="80000"/>
                </a:lnSpc>
                <a:defRPr/>
              </a:pPr>
              <a:r>
                <a:rPr lang="en-US" sz="1000" b="0" i="0" dirty="0">
                  <a:solidFill>
                    <a:srgbClr val="5F5F5F"/>
                  </a:solidFill>
                  <a:latin typeface="Helvetica LT Std" pitchFamily="34" charset="0"/>
                  <a:cs typeface="Arial" charset="0"/>
                </a:rPr>
                <a:t>1984</a:t>
              </a:r>
            </a:p>
            <a:p>
              <a:pPr eaLnBrk="0" hangingPunct="0">
                <a:lnSpc>
                  <a:spcPct val="80000"/>
                </a:lnSpc>
                <a:defRPr/>
              </a:pPr>
              <a:r>
                <a:rPr lang="en-US" sz="1000" b="0" i="0" dirty="0">
                  <a:solidFill>
                    <a:srgbClr val="5F5F5F"/>
                  </a:solidFill>
                  <a:latin typeface="Helvetica LT Std" pitchFamily="34" charset="0"/>
                  <a:cs typeface="Arial" charset="0"/>
                </a:rPr>
                <a:t>1985</a:t>
              </a:r>
            </a:p>
            <a:p>
              <a:pPr eaLnBrk="0" hangingPunct="0">
                <a:lnSpc>
                  <a:spcPct val="80000"/>
                </a:lnSpc>
                <a:defRPr/>
              </a:pPr>
              <a:r>
                <a:rPr lang="en-US" sz="1000" b="0" i="0" dirty="0">
                  <a:solidFill>
                    <a:srgbClr val="5F5F5F"/>
                  </a:solidFill>
                  <a:latin typeface="Helvetica LT Std" pitchFamily="34" charset="0"/>
                  <a:cs typeface="Arial" charset="0"/>
                </a:rPr>
                <a:t>1988</a:t>
              </a:r>
            </a:p>
            <a:p>
              <a:pPr eaLnBrk="0" hangingPunct="0">
                <a:lnSpc>
                  <a:spcPct val="80000"/>
                </a:lnSpc>
                <a:defRPr/>
              </a:pPr>
              <a:r>
                <a:rPr lang="en-US" sz="1000" b="0" i="0" dirty="0">
                  <a:solidFill>
                    <a:srgbClr val="5F5F5F"/>
                  </a:solidFill>
                  <a:latin typeface="Helvetica LT Std" pitchFamily="34" charset="0"/>
                  <a:cs typeface="Arial" charset="0"/>
                </a:rPr>
                <a:t>1996</a:t>
              </a:r>
            </a:p>
          </p:txBody>
        </p:sp>
      </p:grpSp>
      <p:sp>
        <p:nvSpPr>
          <p:cNvPr id="22575" name="Freeform 94">
            <a:extLst>
              <a:ext uri="{FF2B5EF4-FFF2-40B4-BE49-F238E27FC236}">
                <a16:creationId xmlns:a16="http://schemas.microsoft.com/office/drawing/2014/main" id="{47397BD4-403A-43D4-92F9-43A8284A388D}"/>
              </a:ext>
            </a:extLst>
          </p:cNvPr>
          <p:cNvSpPr>
            <a:spLocks/>
          </p:cNvSpPr>
          <p:nvPr/>
        </p:nvSpPr>
        <p:spPr bwMode="auto">
          <a:xfrm>
            <a:off x="6135688" y="4170363"/>
            <a:ext cx="95250" cy="152400"/>
          </a:xfrm>
          <a:custGeom>
            <a:avLst/>
            <a:gdLst>
              <a:gd name="T0" fmla="*/ 2147483647 w 90"/>
              <a:gd name="T1" fmla="*/ 0 h 155"/>
              <a:gd name="T2" fmla="*/ 0 w 90"/>
              <a:gd name="T3" fmla="*/ 2147483647 h 155"/>
              <a:gd name="T4" fmla="*/ 2147483647 w 90"/>
              <a:gd name="T5" fmla="*/ 2147483647 h 155"/>
              <a:gd name="T6" fmla="*/ 2147483647 w 90"/>
              <a:gd name="T7" fmla="*/ 2147483647 h 155"/>
              <a:gd name="T8" fmla="*/ 2147483647 w 90"/>
              <a:gd name="T9" fmla="*/ 0 h 155"/>
              <a:gd name="T10" fmla="*/ 0 60000 65536"/>
              <a:gd name="T11" fmla="*/ 0 60000 65536"/>
              <a:gd name="T12" fmla="*/ 0 60000 65536"/>
              <a:gd name="T13" fmla="*/ 0 60000 65536"/>
              <a:gd name="T14" fmla="*/ 0 60000 65536"/>
              <a:gd name="T15" fmla="*/ 0 w 90"/>
              <a:gd name="T16" fmla="*/ 0 h 155"/>
              <a:gd name="T17" fmla="*/ 90 w 90"/>
              <a:gd name="T18" fmla="*/ 155 h 155"/>
            </a:gdLst>
            <a:ahLst/>
            <a:cxnLst>
              <a:cxn ang="T10">
                <a:pos x="T0" y="T1"/>
              </a:cxn>
              <a:cxn ang="T11">
                <a:pos x="T2" y="T3"/>
              </a:cxn>
              <a:cxn ang="T12">
                <a:pos x="T4" y="T5"/>
              </a:cxn>
              <a:cxn ang="T13">
                <a:pos x="T6" y="T7"/>
              </a:cxn>
              <a:cxn ang="T14">
                <a:pos x="T8" y="T9"/>
              </a:cxn>
            </a:cxnLst>
            <a:rect l="T15" t="T16" r="T17" b="T18"/>
            <a:pathLst>
              <a:path w="90" h="155">
                <a:moveTo>
                  <a:pt x="90" y="0"/>
                </a:moveTo>
                <a:lnTo>
                  <a:pt x="0" y="43"/>
                </a:lnTo>
                <a:lnTo>
                  <a:pt x="26" y="155"/>
                </a:lnTo>
                <a:lnTo>
                  <a:pt x="88" y="142"/>
                </a:lnTo>
                <a:lnTo>
                  <a:pt x="90" y="0"/>
                </a:lnTo>
                <a:close/>
              </a:path>
            </a:pathLst>
          </a:custGeom>
          <a:solidFill>
            <a:srgbClr val="C00000"/>
          </a:solidFill>
          <a:ln w="9525">
            <a:noFill/>
            <a:round/>
            <a:headEnd/>
            <a:tailEnd/>
          </a:ln>
          <a:effectLst>
            <a:outerShdw blurRad="50800" dist="38100" dir="2700000" algn="tl" rotWithShape="0">
              <a:prstClr val="black">
                <a:alpha val="40000"/>
              </a:prstClr>
            </a:outerShdw>
          </a:effectLst>
        </p:spPr>
        <p:txBody>
          <a:bodyPr wrap="none" anchor="ctr"/>
          <a:lstStyle/>
          <a:p>
            <a:pPr algn="ctr" eaLnBrk="0" hangingPunct="0">
              <a:defRPr/>
            </a:pPr>
            <a:endParaRPr lang="en-US">
              <a:cs typeface="Arial" charset="0"/>
            </a:endParaRPr>
          </a:p>
        </p:txBody>
      </p:sp>
      <p:grpSp>
        <p:nvGrpSpPr>
          <p:cNvPr id="22581" name="Group 385">
            <a:extLst>
              <a:ext uri="{FF2B5EF4-FFF2-40B4-BE49-F238E27FC236}">
                <a16:creationId xmlns:a16="http://schemas.microsoft.com/office/drawing/2014/main" id="{F12C7BB7-2043-43D3-AEFF-193E6EBCB927}"/>
              </a:ext>
            </a:extLst>
          </p:cNvPr>
          <p:cNvGrpSpPr>
            <a:grpSpLocks/>
          </p:cNvGrpSpPr>
          <p:nvPr/>
        </p:nvGrpSpPr>
        <p:grpSpPr bwMode="auto">
          <a:xfrm>
            <a:off x="4260850" y="3594100"/>
            <a:ext cx="1979613" cy="822325"/>
            <a:chOff x="4260850" y="3594100"/>
            <a:chExt cx="1979613" cy="822325"/>
          </a:xfrm>
        </p:grpSpPr>
        <p:sp>
          <p:nvSpPr>
            <p:cNvPr id="21556" name="Freeform 76">
              <a:extLst>
                <a:ext uri="{FF2B5EF4-FFF2-40B4-BE49-F238E27FC236}">
                  <a16:creationId xmlns:a16="http://schemas.microsoft.com/office/drawing/2014/main" id="{9807B08F-1699-4EEB-99FD-95E50713D31D}"/>
                </a:ext>
              </a:extLst>
            </p:cNvPr>
            <p:cNvSpPr>
              <a:spLocks/>
            </p:cNvSpPr>
            <p:nvPr/>
          </p:nvSpPr>
          <p:spPr bwMode="auto">
            <a:xfrm>
              <a:off x="5211763" y="4208463"/>
              <a:ext cx="342900" cy="150812"/>
            </a:xfrm>
            <a:custGeom>
              <a:avLst/>
              <a:gdLst>
                <a:gd name="T0" fmla="*/ 2147483647 w 327"/>
                <a:gd name="T1" fmla="*/ 2147483647 h 144"/>
                <a:gd name="T2" fmla="*/ 2147483647 w 327"/>
                <a:gd name="T3" fmla="*/ 0 h 144"/>
                <a:gd name="T4" fmla="*/ 2147483647 w 327"/>
                <a:gd name="T5" fmla="*/ 2147483647 h 144"/>
                <a:gd name="T6" fmla="*/ 2147483647 w 327"/>
                <a:gd name="T7" fmla="*/ 2147483647 h 144"/>
                <a:gd name="T8" fmla="*/ 2147483647 w 327"/>
                <a:gd name="T9" fmla="*/ 2147483647 h 144"/>
                <a:gd name="T10" fmla="*/ 2147483647 w 327"/>
                <a:gd name="T11" fmla="*/ 2147483647 h 144"/>
                <a:gd name="T12" fmla="*/ 2147483647 w 327"/>
                <a:gd name="T13" fmla="*/ 2147483647 h 144"/>
                <a:gd name="T14" fmla="*/ 0 w 327"/>
                <a:gd name="T15" fmla="*/ 2147483647 h 144"/>
                <a:gd name="T16" fmla="*/ 2147483647 w 327"/>
                <a:gd name="T17" fmla="*/ 2147483647 h 14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27"/>
                <a:gd name="T28" fmla="*/ 0 h 144"/>
                <a:gd name="T29" fmla="*/ 327 w 327"/>
                <a:gd name="T30" fmla="*/ 144 h 14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27" h="144">
                  <a:moveTo>
                    <a:pt x="327" y="9"/>
                  </a:moveTo>
                  <a:lnTo>
                    <a:pt x="228" y="0"/>
                  </a:lnTo>
                  <a:lnTo>
                    <a:pt x="207" y="33"/>
                  </a:lnTo>
                  <a:lnTo>
                    <a:pt x="174" y="84"/>
                  </a:lnTo>
                  <a:lnTo>
                    <a:pt x="90" y="78"/>
                  </a:lnTo>
                  <a:lnTo>
                    <a:pt x="60" y="87"/>
                  </a:lnTo>
                  <a:lnTo>
                    <a:pt x="24" y="117"/>
                  </a:lnTo>
                  <a:lnTo>
                    <a:pt x="0" y="111"/>
                  </a:lnTo>
                  <a:lnTo>
                    <a:pt x="30" y="144"/>
                  </a:lnTo>
                </a:path>
              </a:pathLst>
            </a:custGeom>
            <a:noFill/>
            <a:ln w="19050">
              <a:solidFill>
                <a:srgbClr val="00B0F0"/>
              </a:solidFill>
              <a:round/>
              <a:headEnd/>
              <a:tailEnd/>
            </a:ln>
            <a:effectLst>
              <a:outerShdw blurRad="50800" dist="38100" dir="2700000" algn="tl" rotWithShape="0">
                <a:prstClr val="black">
                  <a:alpha val="40000"/>
                </a:prstClr>
              </a:outerShdw>
            </a:effectLst>
          </p:spPr>
          <p:txBody>
            <a:bodyPr/>
            <a:lstStyle/>
            <a:p>
              <a:pPr algn="ctr" eaLnBrk="0" hangingPunct="0">
                <a:defRPr/>
              </a:pPr>
              <a:endParaRPr lang="en-US">
                <a:cs typeface="Arial" charset="0"/>
              </a:endParaRPr>
            </a:p>
          </p:txBody>
        </p:sp>
        <p:grpSp>
          <p:nvGrpSpPr>
            <p:cNvPr id="20" name="Group 384">
              <a:extLst>
                <a:ext uri="{FF2B5EF4-FFF2-40B4-BE49-F238E27FC236}">
                  <a16:creationId xmlns:a16="http://schemas.microsoft.com/office/drawing/2014/main" id="{84AE891C-48D5-427D-B2EF-F0298B4B6098}"/>
                </a:ext>
              </a:extLst>
            </p:cNvPr>
            <p:cNvGrpSpPr/>
            <p:nvPr/>
          </p:nvGrpSpPr>
          <p:grpSpPr>
            <a:xfrm>
              <a:off x="4260850" y="3594100"/>
              <a:ext cx="1979613" cy="822325"/>
              <a:chOff x="4260850" y="3594100"/>
              <a:chExt cx="1979613" cy="822325"/>
            </a:xfrm>
            <a:effectLst>
              <a:outerShdw blurRad="50800" dist="38100" dir="2700000" algn="tl" rotWithShape="0">
                <a:prstClr val="black">
                  <a:alpha val="40000"/>
                </a:prstClr>
              </a:outerShdw>
            </a:effectLst>
          </p:grpSpPr>
          <p:sp>
            <p:nvSpPr>
              <p:cNvPr id="21557" name="Freeform 77">
                <a:extLst>
                  <a:ext uri="{FF2B5EF4-FFF2-40B4-BE49-F238E27FC236}">
                    <a16:creationId xmlns:a16="http://schemas.microsoft.com/office/drawing/2014/main" id="{5845F8D4-D626-424E-9AA1-525B18620409}"/>
                  </a:ext>
                </a:extLst>
              </p:cNvPr>
              <p:cNvSpPr>
                <a:spLocks/>
              </p:cNvSpPr>
              <p:nvPr/>
            </p:nvSpPr>
            <p:spPr bwMode="auto">
              <a:xfrm>
                <a:off x="5268913" y="4229100"/>
                <a:ext cx="307975" cy="98425"/>
              </a:xfrm>
              <a:custGeom>
                <a:avLst/>
                <a:gdLst>
                  <a:gd name="T0" fmla="*/ 2147483647 w 294"/>
                  <a:gd name="T1" fmla="*/ 2147483647 h 93"/>
                  <a:gd name="T2" fmla="*/ 2147483647 w 294"/>
                  <a:gd name="T3" fmla="*/ 2147483647 h 93"/>
                  <a:gd name="T4" fmla="*/ 2147483647 w 294"/>
                  <a:gd name="T5" fmla="*/ 2147483647 h 93"/>
                  <a:gd name="T6" fmla="*/ 2147483647 w 294"/>
                  <a:gd name="T7" fmla="*/ 0 h 93"/>
                  <a:gd name="T8" fmla="*/ 2147483647 w 294"/>
                  <a:gd name="T9" fmla="*/ 2147483647 h 93"/>
                  <a:gd name="T10" fmla="*/ 2147483647 w 294"/>
                  <a:gd name="T11" fmla="*/ 2147483647 h 93"/>
                  <a:gd name="T12" fmla="*/ 2147483647 w 294"/>
                  <a:gd name="T13" fmla="*/ 2147483647 h 93"/>
                  <a:gd name="T14" fmla="*/ 2147483647 w 294"/>
                  <a:gd name="T15" fmla="*/ 2147483647 h 93"/>
                  <a:gd name="T16" fmla="*/ 0 w 294"/>
                  <a:gd name="T17" fmla="*/ 2147483647 h 9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94"/>
                  <a:gd name="T28" fmla="*/ 0 h 93"/>
                  <a:gd name="T29" fmla="*/ 294 w 294"/>
                  <a:gd name="T30" fmla="*/ 93 h 9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94" h="93">
                    <a:moveTo>
                      <a:pt x="294" y="12"/>
                    </a:moveTo>
                    <a:lnTo>
                      <a:pt x="231" y="3"/>
                    </a:lnTo>
                    <a:lnTo>
                      <a:pt x="207" y="18"/>
                    </a:lnTo>
                    <a:lnTo>
                      <a:pt x="186" y="0"/>
                    </a:lnTo>
                    <a:lnTo>
                      <a:pt x="180" y="27"/>
                    </a:lnTo>
                    <a:lnTo>
                      <a:pt x="156" y="39"/>
                    </a:lnTo>
                    <a:lnTo>
                      <a:pt x="135" y="87"/>
                    </a:lnTo>
                    <a:lnTo>
                      <a:pt x="66" y="78"/>
                    </a:lnTo>
                    <a:lnTo>
                      <a:pt x="0" y="93"/>
                    </a:lnTo>
                  </a:path>
                </a:pathLst>
              </a:custGeom>
              <a:noFill/>
              <a:ln w="19050">
                <a:solidFill>
                  <a:srgbClr val="00B0F0"/>
                </a:solidFill>
                <a:round/>
                <a:headEnd/>
                <a:tailEnd/>
              </a:ln>
            </p:spPr>
            <p:txBody>
              <a:bodyPr/>
              <a:lstStyle/>
              <a:p>
                <a:pPr algn="ctr" eaLnBrk="0" hangingPunct="0">
                  <a:defRPr/>
                </a:pPr>
                <a:endParaRPr lang="en-US">
                  <a:cs typeface="Arial" charset="0"/>
                </a:endParaRPr>
              </a:p>
            </p:txBody>
          </p:sp>
          <p:grpSp>
            <p:nvGrpSpPr>
              <p:cNvPr id="22853" name="Group 383">
                <a:extLst>
                  <a:ext uri="{FF2B5EF4-FFF2-40B4-BE49-F238E27FC236}">
                    <a16:creationId xmlns:a16="http://schemas.microsoft.com/office/drawing/2014/main" id="{D238F319-64FF-4781-8890-0FD137126D0B}"/>
                  </a:ext>
                </a:extLst>
              </p:cNvPr>
              <p:cNvGrpSpPr/>
              <p:nvPr/>
            </p:nvGrpSpPr>
            <p:grpSpPr>
              <a:xfrm>
                <a:off x="4260850" y="3594100"/>
                <a:ext cx="1979613" cy="822325"/>
                <a:chOff x="4260850" y="3594100"/>
                <a:chExt cx="1979613" cy="822325"/>
              </a:xfrm>
              <a:effectLst>
                <a:outerShdw blurRad="50800" dist="38100" dir="2700000" algn="tl" rotWithShape="0">
                  <a:prstClr val="black">
                    <a:alpha val="40000"/>
                  </a:prstClr>
                </a:outerShdw>
              </a:effectLst>
            </p:grpSpPr>
            <p:sp>
              <p:nvSpPr>
                <p:cNvPr id="21549" name="Freeform 69">
                  <a:extLst>
                    <a:ext uri="{FF2B5EF4-FFF2-40B4-BE49-F238E27FC236}">
                      <a16:creationId xmlns:a16="http://schemas.microsoft.com/office/drawing/2014/main" id="{80366365-4525-4950-A449-C8EC3E3F9851}"/>
                    </a:ext>
                  </a:extLst>
                </p:cNvPr>
                <p:cNvSpPr>
                  <a:spLocks/>
                </p:cNvSpPr>
                <p:nvPr/>
              </p:nvSpPr>
              <p:spPr bwMode="auto">
                <a:xfrm>
                  <a:off x="4948238" y="3594100"/>
                  <a:ext cx="1292225" cy="822325"/>
                </a:xfrm>
                <a:custGeom>
                  <a:avLst/>
                  <a:gdLst>
                    <a:gd name="T0" fmla="*/ 2147483647 w 814"/>
                    <a:gd name="T1" fmla="*/ 2147483647 h 518"/>
                    <a:gd name="T2" fmla="*/ 2147483647 w 814"/>
                    <a:gd name="T3" fmla="*/ 2147483647 h 518"/>
                    <a:gd name="T4" fmla="*/ 2147483647 w 814"/>
                    <a:gd name="T5" fmla="*/ 2147483647 h 518"/>
                    <a:gd name="T6" fmla="*/ 2147483647 w 814"/>
                    <a:gd name="T7" fmla="*/ 2147483647 h 518"/>
                    <a:gd name="T8" fmla="*/ 2147483647 w 814"/>
                    <a:gd name="T9" fmla="*/ 2147483647 h 518"/>
                    <a:gd name="T10" fmla="*/ 2147483647 w 814"/>
                    <a:gd name="T11" fmla="*/ 2147483647 h 518"/>
                    <a:gd name="T12" fmla="*/ 2147483647 w 814"/>
                    <a:gd name="T13" fmla="*/ 2147483647 h 518"/>
                    <a:gd name="T14" fmla="*/ 2147483647 w 814"/>
                    <a:gd name="T15" fmla="*/ 2147483647 h 518"/>
                    <a:gd name="T16" fmla="*/ 2147483647 w 814"/>
                    <a:gd name="T17" fmla="*/ 2147483647 h 518"/>
                    <a:gd name="T18" fmla="*/ 2147483647 w 814"/>
                    <a:gd name="T19" fmla="*/ 2147483647 h 518"/>
                    <a:gd name="T20" fmla="*/ 2147483647 w 814"/>
                    <a:gd name="T21" fmla="*/ 2147483647 h 518"/>
                    <a:gd name="T22" fmla="*/ 2147483647 w 814"/>
                    <a:gd name="T23" fmla="*/ 2147483647 h 518"/>
                    <a:gd name="T24" fmla="*/ 2147483647 w 814"/>
                    <a:gd name="T25" fmla="*/ 2147483647 h 518"/>
                    <a:gd name="T26" fmla="*/ 2147483647 w 814"/>
                    <a:gd name="T27" fmla="*/ 2147483647 h 518"/>
                    <a:gd name="T28" fmla="*/ 2147483647 w 814"/>
                    <a:gd name="T29" fmla="*/ 2147483647 h 518"/>
                    <a:gd name="T30" fmla="*/ 2147483647 w 814"/>
                    <a:gd name="T31" fmla="*/ 2147483647 h 518"/>
                    <a:gd name="T32" fmla="*/ 2147483647 w 814"/>
                    <a:gd name="T33" fmla="*/ 2147483647 h 518"/>
                    <a:gd name="T34" fmla="*/ 2147483647 w 814"/>
                    <a:gd name="T35" fmla="*/ 2147483647 h 518"/>
                    <a:gd name="T36" fmla="*/ 2147483647 w 814"/>
                    <a:gd name="T37" fmla="*/ 2147483647 h 518"/>
                    <a:gd name="T38" fmla="*/ 2147483647 w 814"/>
                    <a:gd name="T39" fmla="*/ 2147483647 h 518"/>
                    <a:gd name="T40" fmla="*/ 2147483647 w 814"/>
                    <a:gd name="T41" fmla="*/ 2147483647 h 518"/>
                    <a:gd name="T42" fmla="*/ 2147483647 w 814"/>
                    <a:gd name="T43" fmla="*/ 2147483647 h 518"/>
                    <a:gd name="T44" fmla="*/ 2147483647 w 814"/>
                    <a:gd name="T45" fmla="*/ 2147483647 h 518"/>
                    <a:gd name="T46" fmla="*/ 2147483647 w 814"/>
                    <a:gd name="T47" fmla="*/ 2147483647 h 518"/>
                    <a:gd name="T48" fmla="*/ 2147483647 w 814"/>
                    <a:gd name="T49" fmla="*/ 2147483647 h 518"/>
                    <a:gd name="T50" fmla="*/ 0 w 814"/>
                    <a:gd name="T51" fmla="*/ 0 h 51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814"/>
                    <a:gd name="T79" fmla="*/ 0 h 518"/>
                    <a:gd name="T80" fmla="*/ 814 w 814"/>
                    <a:gd name="T81" fmla="*/ 518 h 51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814" h="518">
                      <a:moveTo>
                        <a:pt x="814" y="400"/>
                      </a:moveTo>
                      <a:lnTo>
                        <a:pt x="813" y="470"/>
                      </a:lnTo>
                      <a:lnTo>
                        <a:pt x="734" y="492"/>
                      </a:lnTo>
                      <a:lnTo>
                        <a:pt x="650" y="491"/>
                      </a:lnTo>
                      <a:lnTo>
                        <a:pt x="570" y="518"/>
                      </a:lnTo>
                      <a:lnTo>
                        <a:pt x="498" y="495"/>
                      </a:lnTo>
                      <a:lnTo>
                        <a:pt x="456" y="492"/>
                      </a:lnTo>
                      <a:lnTo>
                        <a:pt x="392" y="395"/>
                      </a:lnTo>
                      <a:lnTo>
                        <a:pt x="370" y="384"/>
                      </a:lnTo>
                      <a:lnTo>
                        <a:pt x="341" y="329"/>
                      </a:lnTo>
                      <a:lnTo>
                        <a:pt x="305" y="323"/>
                      </a:lnTo>
                      <a:lnTo>
                        <a:pt x="281" y="256"/>
                      </a:lnTo>
                      <a:lnTo>
                        <a:pt x="259" y="248"/>
                      </a:lnTo>
                      <a:lnTo>
                        <a:pt x="242" y="248"/>
                      </a:lnTo>
                      <a:lnTo>
                        <a:pt x="184" y="232"/>
                      </a:lnTo>
                      <a:lnTo>
                        <a:pt x="129" y="224"/>
                      </a:lnTo>
                      <a:lnTo>
                        <a:pt x="95" y="166"/>
                      </a:lnTo>
                      <a:lnTo>
                        <a:pt x="83" y="170"/>
                      </a:lnTo>
                      <a:lnTo>
                        <a:pt x="67" y="147"/>
                      </a:lnTo>
                      <a:lnTo>
                        <a:pt x="44" y="153"/>
                      </a:lnTo>
                      <a:lnTo>
                        <a:pt x="38" y="131"/>
                      </a:lnTo>
                      <a:lnTo>
                        <a:pt x="24" y="115"/>
                      </a:lnTo>
                      <a:lnTo>
                        <a:pt x="22" y="77"/>
                      </a:lnTo>
                      <a:lnTo>
                        <a:pt x="22" y="57"/>
                      </a:lnTo>
                      <a:lnTo>
                        <a:pt x="6" y="40"/>
                      </a:lnTo>
                      <a:lnTo>
                        <a:pt x="0" y="0"/>
                      </a:lnTo>
                    </a:path>
                  </a:pathLst>
                </a:custGeom>
                <a:noFill/>
                <a:ln w="19050">
                  <a:solidFill>
                    <a:srgbClr val="00B0F0"/>
                  </a:solidFill>
                  <a:round/>
                  <a:headEnd/>
                  <a:tailEnd/>
                </a:ln>
              </p:spPr>
              <p:txBody>
                <a:bodyPr/>
                <a:lstStyle/>
                <a:p>
                  <a:pPr algn="ctr" eaLnBrk="0" hangingPunct="0">
                    <a:defRPr/>
                  </a:pPr>
                  <a:endParaRPr lang="en-US">
                    <a:cs typeface="Arial" charset="0"/>
                  </a:endParaRPr>
                </a:p>
              </p:txBody>
            </p:sp>
            <p:sp>
              <p:nvSpPr>
                <p:cNvPr id="21550" name="Freeform 70">
                  <a:extLst>
                    <a:ext uri="{FF2B5EF4-FFF2-40B4-BE49-F238E27FC236}">
                      <a16:creationId xmlns:a16="http://schemas.microsoft.com/office/drawing/2014/main" id="{980CE929-B0AE-45CC-AF3D-A0D93BDB4EF2}"/>
                    </a:ext>
                  </a:extLst>
                </p:cNvPr>
                <p:cNvSpPr>
                  <a:spLocks/>
                </p:cNvSpPr>
                <p:nvPr/>
              </p:nvSpPr>
              <p:spPr bwMode="auto">
                <a:xfrm>
                  <a:off x="4551363" y="3767138"/>
                  <a:ext cx="596900" cy="276225"/>
                </a:xfrm>
                <a:custGeom>
                  <a:avLst/>
                  <a:gdLst>
                    <a:gd name="T0" fmla="*/ 2147483647 w 570"/>
                    <a:gd name="T1" fmla="*/ 2147483647 h 264"/>
                    <a:gd name="T2" fmla="*/ 2147483647 w 570"/>
                    <a:gd name="T3" fmla="*/ 2147483647 h 264"/>
                    <a:gd name="T4" fmla="*/ 2147483647 w 570"/>
                    <a:gd name="T5" fmla="*/ 2147483647 h 264"/>
                    <a:gd name="T6" fmla="*/ 2147483647 w 570"/>
                    <a:gd name="T7" fmla="*/ 2147483647 h 264"/>
                    <a:gd name="T8" fmla="*/ 2147483647 w 570"/>
                    <a:gd name="T9" fmla="*/ 2147483647 h 264"/>
                    <a:gd name="T10" fmla="*/ 2147483647 w 570"/>
                    <a:gd name="T11" fmla="*/ 2147483647 h 264"/>
                    <a:gd name="T12" fmla="*/ 2147483647 w 570"/>
                    <a:gd name="T13" fmla="*/ 2147483647 h 264"/>
                    <a:gd name="T14" fmla="*/ 2147483647 w 570"/>
                    <a:gd name="T15" fmla="*/ 2147483647 h 264"/>
                    <a:gd name="T16" fmla="*/ 2147483647 w 570"/>
                    <a:gd name="T17" fmla="*/ 2147483647 h 264"/>
                    <a:gd name="T18" fmla="*/ 2147483647 w 570"/>
                    <a:gd name="T19" fmla="*/ 2147483647 h 264"/>
                    <a:gd name="T20" fmla="*/ 2147483647 w 570"/>
                    <a:gd name="T21" fmla="*/ 2147483647 h 264"/>
                    <a:gd name="T22" fmla="*/ 2147483647 w 570"/>
                    <a:gd name="T23" fmla="*/ 2147483647 h 264"/>
                    <a:gd name="T24" fmla="*/ 0 w 570"/>
                    <a:gd name="T25" fmla="*/ 0 h 26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70"/>
                    <a:gd name="T40" fmla="*/ 0 h 264"/>
                    <a:gd name="T41" fmla="*/ 570 w 570"/>
                    <a:gd name="T42" fmla="*/ 264 h 26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70" h="264">
                      <a:moveTo>
                        <a:pt x="570" y="171"/>
                      </a:moveTo>
                      <a:lnTo>
                        <a:pt x="549" y="264"/>
                      </a:lnTo>
                      <a:lnTo>
                        <a:pt x="381" y="252"/>
                      </a:lnTo>
                      <a:lnTo>
                        <a:pt x="363" y="234"/>
                      </a:lnTo>
                      <a:lnTo>
                        <a:pt x="309" y="240"/>
                      </a:lnTo>
                      <a:lnTo>
                        <a:pt x="303" y="264"/>
                      </a:lnTo>
                      <a:lnTo>
                        <a:pt x="174" y="231"/>
                      </a:lnTo>
                      <a:lnTo>
                        <a:pt x="141" y="186"/>
                      </a:lnTo>
                      <a:lnTo>
                        <a:pt x="120" y="183"/>
                      </a:lnTo>
                      <a:lnTo>
                        <a:pt x="126" y="156"/>
                      </a:lnTo>
                      <a:lnTo>
                        <a:pt x="21" y="105"/>
                      </a:lnTo>
                      <a:lnTo>
                        <a:pt x="6" y="78"/>
                      </a:lnTo>
                      <a:lnTo>
                        <a:pt x="0" y="0"/>
                      </a:lnTo>
                    </a:path>
                  </a:pathLst>
                </a:custGeom>
                <a:noFill/>
                <a:ln w="19050">
                  <a:solidFill>
                    <a:srgbClr val="00B0F0"/>
                  </a:solidFill>
                  <a:round/>
                  <a:headEnd/>
                  <a:tailEnd/>
                </a:ln>
              </p:spPr>
              <p:txBody>
                <a:bodyPr/>
                <a:lstStyle/>
                <a:p>
                  <a:pPr algn="ctr" eaLnBrk="0" hangingPunct="0">
                    <a:defRPr/>
                  </a:pPr>
                  <a:endParaRPr lang="en-US">
                    <a:cs typeface="Arial" charset="0"/>
                  </a:endParaRPr>
                </a:p>
              </p:txBody>
            </p:sp>
            <p:sp>
              <p:nvSpPr>
                <p:cNvPr id="21551" name="Freeform 71">
                  <a:extLst>
                    <a:ext uri="{FF2B5EF4-FFF2-40B4-BE49-F238E27FC236}">
                      <a16:creationId xmlns:a16="http://schemas.microsoft.com/office/drawing/2014/main" id="{96551D54-545C-42F4-953E-F02B0E49A19F}"/>
                    </a:ext>
                  </a:extLst>
                </p:cNvPr>
                <p:cNvSpPr>
                  <a:spLocks/>
                </p:cNvSpPr>
                <p:nvPr/>
              </p:nvSpPr>
              <p:spPr bwMode="auto">
                <a:xfrm>
                  <a:off x="4576763" y="3760788"/>
                  <a:ext cx="125412" cy="182562"/>
                </a:xfrm>
                <a:custGeom>
                  <a:avLst/>
                  <a:gdLst>
                    <a:gd name="T0" fmla="*/ 2147483647 w 120"/>
                    <a:gd name="T1" fmla="*/ 2147483647 h 174"/>
                    <a:gd name="T2" fmla="*/ 2147483647 w 120"/>
                    <a:gd name="T3" fmla="*/ 2147483647 h 174"/>
                    <a:gd name="T4" fmla="*/ 2147483647 w 120"/>
                    <a:gd name="T5" fmla="*/ 2147483647 h 174"/>
                    <a:gd name="T6" fmla="*/ 0 w 120"/>
                    <a:gd name="T7" fmla="*/ 0 h 174"/>
                    <a:gd name="T8" fmla="*/ 0 60000 65536"/>
                    <a:gd name="T9" fmla="*/ 0 60000 65536"/>
                    <a:gd name="T10" fmla="*/ 0 60000 65536"/>
                    <a:gd name="T11" fmla="*/ 0 60000 65536"/>
                    <a:gd name="T12" fmla="*/ 0 w 120"/>
                    <a:gd name="T13" fmla="*/ 0 h 174"/>
                    <a:gd name="T14" fmla="*/ 120 w 120"/>
                    <a:gd name="T15" fmla="*/ 174 h 174"/>
                  </a:gdLst>
                  <a:ahLst/>
                  <a:cxnLst>
                    <a:cxn ang="T8">
                      <a:pos x="T0" y="T1"/>
                    </a:cxn>
                    <a:cxn ang="T9">
                      <a:pos x="T2" y="T3"/>
                    </a:cxn>
                    <a:cxn ang="T10">
                      <a:pos x="T4" y="T5"/>
                    </a:cxn>
                    <a:cxn ang="T11">
                      <a:pos x="T6" y="T7"/>
                    </a:cxn>
                  </a:cxnLst>
                  <a:rect l="T12" t="T13" r="T14" b="T15"/>
                  <a:pathLst>
                    <a:path w="120" h="174">
                      <a:moveTo>
                        <a:pt x="105" y="174"/>
                      </a:moveTo>
                      <a:lnTo>
                        <a:pt x="120" y="144"/>
                      </a:lnTo>
                      <a:lnTo>
                        <a:pt x="3" y="90"/>
                      </a:lnTo>
                      <a:lnTo>
                        <a:pt x="0" y="0"/>
                      </a:lnTo>
                    </a:path>
                  </a:pathLst>
                </a:custGeom>
                <a:noFill/>
                <a:ln w="19050">
                  <a:solidFill>
                    <a:srgbClr val="00B0F0"/>
                  </a:solidFill>
                  <a:round/>
                  <a:headEnd/>
                  <a:tailEnd/>
                </a:ln>
              </p:spPr>
              <p:txBody>
                <a:bodyPr/>
                <a:lstStyle/>
                <a:p>
                  <a:pPr algn="ctr" eaLnBrk="0" hangingPunct="0">
                    <a:defRPr/>
                  </a:pPr>
                  <a:endParaRPr lang="en-US">
                    <a:cs typeface="Arial" charset="0"/>
                  </a:endParaRPr>
                </a:p>
              </p:txBody>
            </p:sp>
            <p:sp>
              <p:nvSpPr>
                <p:cNvPr id="21553" name="Freeform 73">
                  <a:extLst>
                    <a:ext uri="{FF2B5EF4-FFF2-40B4-BE49-F238E27FC236}">
                      <a16:creationId xmlns:a16="http://schemas.microsoft.com/office/drawing/2014/main" id="{4A25BE41-C0FA-49F3-B530-D9E346CE88E7}"/>
                    </a:ext>
                  </a:extLst>
                </p:cNvPr>
                <p:cNvSpPr>
                  <a:spLocks/>
                </p:cNvSpPr>
                <p:nvPr/>
              </p:nvSpPr>
              <p:spPr bwMode="auto">
                <a:xfrm>
                  <a:off x="4818063" y="3609975"/>
                  <a:ext cx="63500" cy="406400"/>
                </a:xfrm>
                <a:custGeom>
                  <a:avLst/>
                  <a:gdLst>
                    <a:gd name="T0" fmla="*/ 2147483647 w 60"/>
                    <a:gd name="T1" fmla="*/ 2147483647 h 387"/>
                    <a:gd name="T2" fmla="*/ 2147483647 w 60"/>
                    <a:gd name="T3" fmla="*/ 2147483647 h 387"/>
                    <a:gd name="T4" fmla="*/ 2147483647 w 60"/>
                    <a:gd name="T5" fmla="*/ 2147483647 h 387"/>
                    <a:gd name="T6" fmla="*/ 2147483647 w 60"/>
                    <a:gd name="T7" fmla="*/ 2147483647 h 387"/>
                    <a:gd name="T8" fmla="*/ 2147483647 w 60"/>
                    <a:gd name="T9" fmla="*/ 2147483647 h 387"/>
                    <a:gd name="T10" fmla="*/ 0 w 60"/>
                    <a:gd name="T11" fmla="*/ 2147483647 h 387"/>
                    <a:gd name="T12" fmla="*/ 2147483647 w 60"/>
                    <a:gd name="T13" fmla="*/ 2147483647 h 387"/>
                    <a:gd name="T14" fmla="*/ 2147483647 w 60"/>
                    <a:gd name="T15" fmla="*/ 0 h 387"/>
                    <a:gd name="T16" fmla="*/ 0 60000 65536"/>
                    <a:gd name="T17" fmla="*/ 0 60000 65536"/>
                    <a:gd name="T18" fmla="*/ 0 60000 65536"/>
                    <a:gd name="T19" fmla="*/ 0 60000 65536"/>
                    <a:gd name="T20" fmla="*/ 0 60000 65536"/>
                    <a:gd name="T21" fmla="*/ 0 60000 65536"/>
                    <a:gd name="T22" fmla="*/ 0 60000 65536"/>
                    <a:gd name="T23" fmla="*/ 0 60000 65536"/>
                    <a:gd name="T24" fmla="*/ 0 w 60"/>
                    <a:gd name="T25" fmla="*/ 0 h 387"/>
                    <a:gd name="T26" fmla="*/ 60 w 60"/>
                    <a:gd name="T27" fmla="*/ 387 h 38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0" h="387">
                      <a:moveTo>
                        <a:pt x="54" y="387"/>
                      </a:moveTo>
                      <a:lnTo>
                        <a:pt x="60" y="342"/>
                      </a:lnTo>
                      <a:lnTo>
                        <a:pt x="45" y="300"/>
                      </a:lnTo>
                      <a:lnTo>
                        <a:pt x="51" y="267"/>
                      </a:lnTo>
                      <a:lnTo>
                        <a:pt x="18" y="195"/>
                      </a:lnTo>
                      <a:lnTo>
                        <a:pt x="0" y="129"/>
                      </a:lnTo>
                      <a:lnTo>
                        <a:pt x="24" y="93"/>
                      </a:lnTo>
                      <a:lnTo>
                        <a:pt x="42" y="0"/>
                      </a:lnTo>
                    </a:path>
                  </a:pathLst>
                </a:custGeom>
                <a:noFill/>
                <a:ln w="19050">
                  <a:solidFill>
                    <a:srgbClr val="00B0F0"/>
                  </a:solidFill>
                  <a:round/>
                  <a:headEnd/>
                  <a:tailEnd/>
                </a:ln>
              </p:spPr>
              <p:txBody>
                <a:bodyPr/>
                <a:lstStyle/>
                <a:p>
                  <a:pPr algn="ctr" eaLnBrk="0" hangingPunct="0">
                    <a:defRPr/>
                  </a:pPr>
                  <a:endParaRPr lang="en-US">
                    <a:cs typeface="Arial" charset="0"/>
                  </a:endParaRPr>
                </a:p>
              </p:txBody>
            </p:sp>
            <p:sp>
              <p:nvSpPr>
                <p:cNvPr id="21554" name="Freeform 74">
                  <a:extLst>
                    <a:ext uri="{FF2B5EF4-FFF2-40B4-BE49-F238E27FC236}">
                      <a16:creationId xmlns:a16="http://schemas.microsoft.com/office/drawing/2014/main" id="{C8916D7B-F476-4EBA-9CC0-2091478A4841}"/>
                    </a:ext>
                  </a:extLst>
                </p:cNvPr>
                <p:cNvSpPr>
                  <a:spLocks/>
                </p:cNvSpPr>
                <p:nvPr/>
              </p:nvSpPr>
              <p:spPr bwMode="auto">
                <a:xfrm>
                  <a:off x="4837113" y="4046538"/>
                  <a:ext cx="25400" cy="179387"/>
                </a:xfrm>
                <a:custGeom>
                  <a:avLst/>
                  <a:gdLst>
                    <a:gd name="T0" fmla="*/ 2147483647 w 24"/>
                    <a:gd name="T1" fmla="*/ 0 h 171"/>
                    <a:gd name="T2" fmla="*/ 2147483647 w 24"/>
                    <a:gd name="T3" fmla="*/ 2147483647 h 171"/>
                    <a:gd name="T4" fmla="*/ 2147483647 w 24"/>
                    <a:gd name="T5" fmla="*/ 2147483647 h 171"/>
                    <a:gd name="T6" fmla="*/ 2147483647 w 24"/>
                    <a:gd name="T7" fmla="*/ 2147483647 h 171"/>
                    <a:gd name="T8" fmla="*/ 0 w 24"/>
                    <a:gd name="T9" fmla="*/ 2147483647 h 171"/>
                    <a:gd name="T10" fmla="*/ 0 60000 65536"/>
                    <a:gd name="T11" fmla="*/ 0 60000 65536"/>
                    <a:gd name="T12" fmla="*/ 0 60000 65536"/>
                    <a:gd name="T13" fmla="*/ 0 60000 65536"/>
                    <a:gd name="T14" fmla="*/ 0 60000 65536"/>
                    <a:gd name="T15" fmla="*/ 0 w 24"/>
                    <a:gd name="T16" fmla="*/ 0 h 171"/>
                    <a:gd name="T17" fmla="*/ 24 w 24"/>
                    <a:gd name="T18" fmla="*/ 171 h 171"/>
                  </a:gdLst>
                  <a:ahLst/>
                  <a:cxnLst>
                    <a:cxn ang="T10">
                      <a:pos x="T0" y="T1"/>
                    </a:cxn>
                    <a:cxn ang="T11">
                      <a:pos x="T2" y="T3"/>
                    </a:cxn>
                    <a:cxn ang="T12">
                      <a:pos x="T4" y="T5"/>
                    </a:cxn>
                    <a:cxn ang="T13">
                      <a:pos x="T6" y="T7"/>
                    </a:cxn>
                    <a:cxn ang="T14">
                      <a:pos x="T8" y="T9"/>
                    </a:cxn>
                  </a:cxnLst>
                  <a:rect l="T15" t="T16" r="T17" b="T18"/>
                  <a:pathLst>
                    <a:path w="24" h="171">
                      <a:moveTo>
                        <a:pt x="24" y="0"/>
                      </a:moveTo>
                      <a:lnTo>
                        <a:pt x="3" y="48"/>
                      </a:lnTo>
                      <a:lnTo>
                        <a:pt x="9" y="123"/>
                      </a:lnTo>
                      <a:lnTo>
                        <a:pt x="21" y="159"/>
                      </a:lnTo>
                      <a:lnTo>
                        <a:pt x="0" y="171"/>
                      </a:lnTo>
                    </a:path>
                  </a:pathLst>
                </a:custGeom>
                <a:noFill/>
                <a:ln w="19050">
                  <a:solidFill>
                    <a:srgbClr val="00B0F0"/>
                  </a:solidFill>
                  <a:round/>
                  <a:headEnd/>
                  <a:tailEnd/>
                </a:ln>
              </p:spPr>
              <p:txBody>
                <a:bodyPr/>
                <a:lstStyle/>
                <a:p>
                  <a:pPr algn="ctr" eaLnBrk="0" hangingPunct="0">
                    <a:defRPr/>
                  </a:pPr>
                  <a:endParaRPr lang="en-US">
                    <a:cs typeface="Arial" charset="0"/>
                  </a:endParaRPr>
                </a:p>
              </p:txBody>
            </p:sp>
            <p:sp>
              <p:nvSpPr>
                <p:cNvPr id="21573" name="Freeform 95">
                  <a:extLst>
                    <a:ext uri="{FF2B5EF4-FFF2-40B4-BE49-F238E27FC236}">
                      <a16:creationId xmlns:a16="http://schemas.microsoft.com/office/drawing/2014/main" id="{9CF2D3C1-0E1B-4B09-B8C4-E3DF3AA8AD3B}"/>
                    </a:ext>
                  </a:extLst>
                </p:cNvPr>
                <p:cNvSpPr>
                  <a:spLocks/>
                </p:cNvSpPr>
                <p:nvPr/>
              </p:nvSpPr>
              <p:spPr bwMode="auto">
                <a:xfrm>
                  <a:off x="4260850" y="3746500"/>
                  <a:ext cx="90488" cy="276225"/>
                </a:xfrm>
                <a:custGeom>
                  <a:avLst/>
                  <a:gdLst>
                    <a:gd name="T0" fmla="*/ 0 w 57"/>
                    <a:gd name="T1" fmla="*/ 0 h 174"/>
                    <a:gd name="T2" fmla="*/ 2147483647 w 57"/>
                    <a:gd name="T3" fmla="*/ 2147483647 h 174"/>
                    <a:gd name="T4" fmla="*/ 2147483647 w 57"/>
                    <a:gd name="T5" fmla="*/ 2147483647 h 174"/>
                    <a:gd name="T6" fmla="*/ 2147483647 w 57"/>
                    <a:gd name="T7" fmla="*/ 2147483647 h 174"/>
                    <a:gd name="T8" fmla="*/ 2147483647 w 57"/>
                    <a:gd name="T9" fmla="*/ 2147483647 h 174"/>
                    <a:gd name="T10" fmla="*/ 2147483647 w 57"/>
                    <a:gd name="T11" fmla="*/ 2147483647 h 174"/>
                    <a:gd name="T12" fmla="*/ 2147483647 w 57"/>
                    <a:gd name="T13" fmla="*/ 2147483647 h 174"/>
                    <a:gd name="T14" fmla="*/ 2147483647 w 57"/>
                    <a:gd name="T15" fmla="*/ 2147483647 h 174"/>
                    <a:gd name="T16" fmla="*/ 2147483647 w 57"/>
                    <a:gd name="T17" fmla="*/ 2147483647 h 174"/>
                    <a:gd name="T18" fmla="*/ 2147483647 w 57"/>
                    <a:gd name="T19" fmla="*/ 2147483647 h 174"/>
                    <a:gd name="T20" fmla="*/ 2147483647 w 57"/>
                    <a:gd name="T21" fmla="*/ 2147483647 h 174"/>
                    <a:gd name="T22" fmla="*/ 2147483647 w 57"/>
                    <a:gd name="T23" fmla="*/ 2147483647 h 17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7"/>
                    <a:gd name="T37" fmla="*/ 0 h 174"/>
                    <a:gd name="T38" fmla="*/ 57 w 57"/>
                    <a:gd name="T39" fmla="*/ 174 h 17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7" h="174">
                      <a:moveTo>
                        <a:pt x="0" y="0"/>
                      </a:moveTo>
                      <a:lnTo>
                        <a:pt x="12" y="26"/>
                      </a:lnTo>
                      <a:lnTo>
                        <a:pt x="31" y="36"/>
                      </a:lnTo>
                      <a:lnTo>
                        <a:pt x="42" y="50"/>
                      </a:lnTo>
                      <a:lnTo>
                        <a:pt x="43" y="62"/>
                      </a:lnTo>
                      <a:lnTo>
                        <a:pt x="55" y="87"/>
                      </a:lnTo>
                      <a:lnTo>
                        <a:pt x="57" y="105"/>
                      </a:lnTo>
                      <a:lnTo>
                        <a:pt x="18" y="105"/>
                      </a:lnTo>
                      <a:lnTo>
                        <a:pt x="9" y="131"/>
                      </a:lnTo>
                      <a:lnTo>
                        <a:pt x="15" y="147"/>
                      </a:lnTo>
                      <a:lnTo>
                        <a:pt x="12" y="162"/>
                      </a:lnTo>
                      <a:lnTo>
                        <a:pt x="4" y="174"/>
                      </a:lnTo>
                    </a:path>
                  </a:pathLst>
                </a:custGeom>
                <a:noFill/>
                <a:ln w="19050">
                  <a:solidFill>
                    <a:srgbClr val="00B0F0"/>
                  </a:solidFill>
                  <a:round/>
                  <a:headEnd/>
                  <a:tailEnd/>
                </a:ln>
              </p:spPr>
              <p:txBody>
                <a:bodyPr/>
                <a:lstStyle/>
                <a:p>
                  <a:pPr algn="ctr" eaLnBrk="0" hangingPunct="0">
                    <a:defRPr/>
                  </a:pPr>
                  <a:endParaRPr lang="en-US">
                    <a:cs typeface="Arial" charset="0"/>
                  </a:endParaRPr>
                </a:p>
              </p:txBody>
            </p:sp>
          </p:grpSp>
        </p:grpSp>
      </p:grpSp>
      <p:sp>
        <p:nvSpPr>
          <p:cNvPr id="22582" name="Freeform 96">
            <a:extLst>
              <a:ext uri="{FF2B5EF4-FFF2-40B4-BE49-F238E27FC236}">
                <a16:creationId xmlns:a16="http://schemas.microsoft.com/office/drawing/2014/main" id="{0D46A046-A929-48E2-A899-4EC48E38469F}"/>
              </a:ext>
            </a:extLst>
          </p:cNvPr>
          <p:cNvSpPr>
            <a:spLocks/>
          </p:cNvSpPr>
          <p:nvPr/>
        </p:nvSpPr>
        <p:spPr bwMode="auto">
          <a:xfrm>
            <a:off x="4233863" y="3844925"/>
            <a:ext cx="60325" cy="63500"/>
          </a:xfrm>
          <a:custGeom>
            <a:avLst/>
            <a:gdLst>
              <a:gd name="T0" fmla="*/ 2147483647 w 38"/>
              <a:gd name="T1" fmla="*/ 2147483647 h 40"/>
              <a:gd name="T2" fmla="*/ 2147483647 w 38"/>
              <a:gd name="T3" fmla="*/ 2147483647 h 40"/>
              <a:gd name="T4" fmla="*/ 2147483647 w 38"/>
              <a:gd name="T5" fmla="*/ 2147483647 h 40"/>
              <a:gd name="T6" fmla="*/ 0 w 38"/>
              <a:gd name="T7" fmla="*/ 0 h 40"/>
              <a:gd name="T8" fmla="*/ 0 60000 65536"/>
              <a:gd name="T9" fmla="*/ 0 60000 65536"/>
              <a:gd name="T10" fmla="*/ 0 60000 65536"/>
              <a:gd name="T11" fmla="*/ 0 60000 65536"/>
              <a:gd name="T12" fmla="*/ 0 w 38"/>
              <a:gd name="T13" fmla="*/ 0 h 40"/>
              <a:gd name="T14" fmla="*/ 38 w 38"/>
              <a:gd name="T15" fmla="*/ 40 h 40"/>
            </a:gdLst>
            <a:ahLst/>
            <a:cxnLst>
              <a:cxn ang="T8">
                <a:pos x="T0" y="T1"/>
              </a:cxn>
              <a:cxn ang="T9">
                <a:pos x="T2" y="T3"/>
              </a:cxn>
              <a:cxn ang="T10">
                <a:pos x="T4" y="T5"/>
              </a:cxn>
              <a:cxn ang="T11">
                <a:pos x="T6" y="T7"/>
              </a:cxn>
            </a:cxnLst>
            <a:rect l="T12" t="T13" r="T14" b="T15"/>
            <a:pathLst>
              <a:path w="38" h="40">
                <a:moveTo>
                  <a:pt x="38" y="40"/>
                </a:moveTo>
                <a:lnTo>
                  <a:pt x="27" y="28"/>
                </a:lnTo>
                <a:lnTo>
                  <a:pt x="14" y="30"/>
                </a:lnTo>
                <a:lnTo>
                  <a:pt x="0" y="0"/>
                </a:lnTo>
              </a:path>
            </a:pathLst>
          </a:custGeom>
          <a:noFill/>
          <a:ln w="19050">
            <a:solidFill>
              <a:srgbClr val="00B0F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583" name="Text Box 97">
            <a:extLst>
              <a:ext uri="{FF2B5EF4-FFF2-40B4-BE49-F238E27FC236}">
                <a16:creationId xmlns:a16="http://schemas.microsoft.com/office/drawing/2014/main" id="{9193F51B-2989-4674-BE6D-34E191238F73}"/>
              </a:ext>
            </a:extLst>
          </p:cNvPr>
          <p:cNvSpPr txBox="1">
            <a:spLocks noChangeArrowheads="1"/>
          </p:cNvSpPr>
          <p:nvPr/>
        </p:nvSpPr>
        <p:spPr bwMode="auto">
          <a:xfrm>
            <a:off x="3937000" y="4521200"/>
            <a:ext cx="13731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algn="r"/>
            <a:r>
              <a:rPr lang="en-US" altLang="en-US" sz="1200" i="0">
                <a:solidFill>
                  <a:srgbClr val="5F5F5F"/>
                </a:solidFill>
                <a:latin typeface="Helvetica LT Std" pitchFamily="34" charset="0"/>
              </a:rPr>
              <a:t>Jefferson Tunnel</a:t>
            </a:r>
          </a:p>
          <a:p>
            <a:pPr algn="r"/>
            <a:r>
              <a:rPr lang="en-US" altLang="en-US" sz="1200" i="0">
                <a:solidFill>
                  <a:srgbClr val="5F5F5F"/>
                </a:solidFill>
                <a:latin typeface="Helvetica LT Std" pitchFamily="34" charset="0"/>
              </a:rPr>
              <a:t>Interceptor System</a:t>
            </a:r>
          </a:p>
        </p:txBody>
      </p:sp>
      <p:sp>
        <p:nvSpPr>
          <p:cNvPr id="22584" name="Text Box 98">
            <a:extLst>
              <a:ext uri="{FF2B5EF4-FFF2-40B4-BE49-F238E27FC236}">
                <a16:creationId xmlns:a16="http://schemas.microsoft.com/office/drawing/2014/main" id="{4758178C-30DB-4ECF-9D84-4EB24CCE33BE}"/>
              </a:ext>
            </a:extLst>
          </p:cNvPr>
          <p:cNvSpPr txBox="1">
            <a:spLocks noChangeArrowheads="1"/>
          </p:cNvSpPr>
          <p:nvPr/>
        </p:nvSpPr>
        <p:spPr bwMode="auto">
          <a:xfrm>
            <a:off x="5781675" y="5243513"/>
            <a:ext cx="2568575"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algn="r"/>
            <a:r>
              <a:rPr lang="en-US" altLang="en-US" sz="1200" i="0">
                <a:solidFill>
                  <a:srgbClr val="5F5F5F"/>
                </a:solidFill>
                <a:latin typeface="Helvetica LT Std" pitchFamily="34" charset="0"/>
              </a:rPr>
              <a:t>Mountain Creek Interceptor System</a:t>
            </a:r>
          </a:p>
        </p:txBody>
      </p:sp>
      <p:sp>
        <p:nvSpPr>
          <p:cNvPr id="22585" name="Text Box 99">
            <a:extLst>
              <a:ext uri="{FF2B5EF4-FFF2-40B4-BE49-F238E27FC236}">
                <a16:creationId xmlns:a16="http://schemas.microsoft.com/office/drawing/2014/main" id="{642C20CE-4AE4-4D67-BA84-4EEEB6862143}"/>
              </a:ext>
            </a:extLst>
          </p:cNvPr>
          <p:cNvSpPr txBox="1">
            <a:spLocks noChangeArrowheads="1"/>
          </p:cNvSpPr>
          <p:nvPr/>
        </p:nvSpPr>
        <p:spPr bwMode="auto">
          <a:xfrm>
            <a:off x="6550025" y="3243263"/>
            <a:ext cx="2068513"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r>
              <a:rPr lang="en-US" altLang="en-US" sz="1200" i="0">
                <a:solidFill>
                  <a:srgbClr val="5F5F5F"/>
                </a:solidFill>
                <a:latin typeface="Helvetica LT Std" pitchFamily="34" charset="0"/>
              </a:rPr>
              <a:t>Elm Fork Interceptor System</a:t>
            </a:r>
          </a:p>
        </p:txBody>
      </p:sp>
      <p:sp>
        <p:nvSpPr>
          <p:cNvPr id="22586" name="Text Box 100">
            <a:extLst>
              <a:ext uri="{FF2B5EF4-FFF2-40B4-BE49-F238E27FC236}">
                <a16:creationId xmlns:a16="http://schemas.microsoft.com/office/drawing/2014/main" id="{F0832E35-D448-4B98-B95F-9EC6F91F5458}"/>
              </a:ext>
            </a:extLst>
          </p:cNvPr>
          <p:cNvSpPr txBox="1">
            <a:spLocks noChangeArrowheads="1"/>
          </p:cNvSpPr>
          <p:nvPr/>
        </p:nvSpPr>
        <p:spPr bwMode="auto">
          <a:xfrm>
            <a:off x="5207000" y="1222375"/>
            <a:ext cx="5540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algn="ctr"/>
            <a:r>
              <a:rPr lang="en-US" altLang="en-US" sz="1000" b="0">
                <a:solidFill>
                  <a:srgbClr val="5F5F5F"/>
                </a:solidFill>
                <a:latin typeface="Helvetica LT Std" pitchFamily="34" charset="0"/>
              </a:rPr>
              <a:t>Lake</a:t>
            </a:r>
          </a:p>
          <a:p>
            <a:pPr algn="ctr"/>
            <a:r>
              <a:rPr lang="en-US" altLang="en-US" sz="1000" b="0">
                <a:solidFill>
                  <a:srgbClr val="5F5F5F"/>
                </a:solidFill>
                <a:latin typeface="Helvetica LT Std" pitchFamily="34" charset="0"/>
              </a:rPr>
              <a:t>Lewisville</a:t>
            </a:r>
          </a:p>
        </p:txBody>
      </p:sp>
      <p:sp>
        <p:nvSpPr>
          <p:cNvPr id="22587" name="Text Box 101">
            <a:extLst>
              <a:ext uri="{FF2B5EF4-FFF2-40B4-BE49-F238E27FC236}">
                <a16:creationId xmlns:a16="http://schemas.microsoft.com/office/drawing/2014/main" id="{D64CCAAF-7322-428A-9F40-083D1C9C6C1E}"/>
              </a:ext>
            </a:extLst>
          </p:cNvPr>
          <p:cNvSpPr txBox="1">
            <a:spLocks noChangeArrowheads="1"/>
          </p:cNvSpPr>
          <p:nvPr/>
        </p:nvSpPr>
        <p:spPr bwMode="auto">
          <a:xfrm>
            <a:off x="5040313" y="1811338"/>
            <a:ext cx="6175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algn="ctr"/>
            <a:r>
              <a:rPr lang="en-US" altLang="en-US" sz="1000" b="0">
                <a:solidFill>
                  <a:srgbClr val="5F5F5F"/>
                </a:solidFill>
                <a:latin typeface="Helvetica LT Std" pitchFamily="34" charset="0"/>
              </a:rPr>
              <a:t>Grapevine</a:t>
            </a:r>
          </a:p>
          <a:p>
            <a:pPr algn="ctr"/>
            <a:r>
              <a:rPr lang="en-US" altLang="en-US" sz="1000" b="0">
                <a:solidFill>
                  <a:srgbClr val="5F5F5F"/>
                </a:solidFill>
                <a:latin typeface="Helvetica LT Std" pitchFamily="34" charset="0"/>
              </a:rPr>
              <a:t>Lake</a:t>
            </a:r>
          </a:p>
        </p:txBody>
      </p:sp>
      <p:sp>
        <p:nvSpPr>
          <p:cNvPr id="22588" name="Text Box 102">
            <a:extLst>
              <a:ext uri="{FF2B5EF4-FFF2-40B4-BE49-F238E27FC236}">
                <a16:creationId xmlns:a16="http://schemas.microsoft.com/office/drawing/2014/main" id="{392CF145-BBC0-4611-90E8-5150B34ED249}"/>
              </a:ext>
            </a:extLst>
          </p:cNvPr>
          <p:cNvSpPr txBox="1">
            <a:spLocks noChangeArrowheads="1"/>
          </p:cNvSpPr>
          <p:nvPr/>
        </p:nvSpPr>
        <p:spPr bwMode="auto">
          <a:xfrm>
            <a:off x="6710363" y="3870325"/>
            <a:ext cx="2185987"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a:lnSpc>
                <a:spcPct val="90000"/>
              </a:lnSpc>
            </a:pPr>
            <a:r>
              <a:rPr lang="en-US" altLang="en-US" sz="1600" i="0">
                <a:solidFill>
                  <a:srgbClr val="5F5F5F"/>
                </a:solidFill>
                <a:latin typeface="Helvetica LT Std" pitchFamily="34" charset="0"/>
              </a:rPr>
              <a:t>CRWS Treatment Plant</a:t>
            </a:r>
          </a:p>
        </p:txBody>
      </p:sp>
      <p:sp>
        <p:nvSpPr>
          <p:cNvPr id="22589" name="Text Box 103">
            <a:extLst>
              <a:ext uri="{FF2B5EF4-FFF2-40B4-BE49-F238E27FC236}">
                <a16:creationId xmlns:a16="http://schemas.microsoft.com/office/drawing/2014/main" id="{296E37FB-235A-449B-8CF7-C135A5B40702}"/>
              </a:ext>
            </a:extLst>
          </p:cNvPr>
          <p:cNvSpPr txBox="1">
            <a:spLocks noChangeArrowheads="1"/>
          </p:cNvSpPr>
          <p:nvPr/>
        </p:nvSpPr>
        <p:spPr bwMode="auto">
          <a:xfrm>
            <a:off x="5870575" y="5824538"/>
            <a:ext cx="806450" cy="15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r>
              <a:rPr lang="en-US" altLang="en-US" sz="1000" b="0">
                <a:solidFill>
                  <a:srgbClr val="5F5F5F"/>
                </a:solidFill>
                <a:latin typeface="Helvetica LT Std" pitchFamily="34" charset="0"/>
              </a:rPr>
              <a:t>Joe Pool Lake</a:t>
            </a:r>
          </a:p>
        </p:txBody>
      </p:sp>
      <p:sp>
        <p:nvSpPr>
          <p:cNvPr id="22590" name="Text Box 104">
            <a:extLst>
              <a:ext uri="{FF2B5EF4-FFF2-40B4-BE49-F238E27FC236}">
                <a16:creationId xmlns:a16="http://schemas.microsoft.com/office/drawing/2014/main" id="{1B1CED78-1784-4BFD-B4E0-AF7E3BF662FA}"/>
              </a:ext>
            </a:extLst>
          </p:cNvPr>
          <p:cNvSpPr txBox="1">
            <a:spLocks noChangeArrowheads="1"/>
          </p:cNvSpPr>
          <p:nvPr/>
        </p:nvSpPr>
        <p:spPr bwMode="auto">
          <a:xfrm>
            <a:off x="6191250" y="4822825"/>
            <a:ext cx="1217613" cy="153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r>
              <a:rPr lang="en-US" altLang="en-US" sz="1000" b="0">
                <a:solidFill>
                  <a:srgbClr val="5F5F5F"/>
                </a:solidFill>
                <a:latin typeface="Helvetica LT Std" pitchFamily="34" charset="0"/>
              </a:rPr>
              <a:t>Mountain Creek Lake</a:t>
            </a:r>
          </a:p>
        </p:txBody>
      </p:sp>
      <p:sp>
        <p:nvSpPr>
          <p:cNvPr id="22591" name="Text Box 105">
            <a:extLst>
              <a:ext uri="{FF2B5EF4-FFF2-40B4-BE49-F238E27FC236}">
                <a16:creationId xmlns:a16="http://schemas.microsoft.com/office/drawing/2014/main" id="{02461CB5-FCD2-4C81-A59E-F949C666F477}"/>
              </a:ext>
            </a:extLst>
          </p:cNvPr>
          <p:cNvSpPr txBox="1">
            <a:spLocks noChangeArrowheads="1"/>
          </p:cNvSpPr>
          <p:nvPr/>
        </p:nvSpPr>
        <p:spPr bwMode="auto">
          <a:xfrm>
            <a:off x="3422650" y="4827588"/>
            <a:ext cx="5111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algn="r"/>
            <a:r>
              <a:rPr lang="en-US" altLang="en-US" sz="1000" b="0">
                <a:solidFill>
                  <a:srgbClr val="5F5F5F"/>
                </a:solidFill>
                <a:latin typeface="Helvetica LT Std" pitchFamily="34" charset="0"/>
              </a:rPr>
              <a:t>Lake</a:t>
            </a:r>
          </a:p>
          <a:p>
            <a:pPr algn="r"/>
            <a:r>
              <a:rPr lang="en-US" altLang="en-US" sz="1000" b="0">
                <a:solidFill>
                  <a:srgbClr val="5F5F5F"/>
                </a:solidFill>
                <a:latin typeface="Helvetica LT Std" pitchFamily="34" charset="0"/>
              </a:rPr>
              <a:t>Arlington</a:t>
            </a:r>
          </a:p>
        </p:txBody>
      </p:sp>
      <p:sp>
        <p:nvSpPr>
          <p:cNvPr id="22592" name="Text Box 106">
            <a:extLst>
              <a:ext uri="{FF2B5EF4-FFF2-40B4-BE49-F238E27FC236}">
                <a16:creationId xmlns:a16="http://schemas.microsoft.com/office/drawing/2014/main" id="{F991535D-58A6-434E-A691-F1700485BE66}"/>
              </a:ext>
            </a:extLst>
          </p:cNvPr>
          <p:cNvSpPr txBox="1">
            <a:spLocks noChangeArrowheads="1"/>
          </p:cNvSpPr>
          <p:nvPr/>
        </p:nvSpPr>
        <p:spPr bwMode="auto">
          <a:xfrm>
            <a:off x="6315075" y="1719263"/>
            <a:ext cx="441325"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lIns="0" tIns="0" rIns="0" bIns="0">
            <a:spAutoFit/>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algn="ctr"/>
            <a:r>
              <a:rPr lang="en-US" altLang="en-US" sz="800" b="0" i="0">
                <a:solidFill>
                  <a:srgbClr val="5F5F5F"/>
                </a:solidFill>
                <a:latin typeface="Helvetica LT Std" pitchFamily="34" charset="0"/>
              </a:rPr>
              <a:t>Carrollton</a:t>
            </a:r>
          </a:p>
        </p:txBody>
      </p:sp>
      <p:sp>
        <p:nvSpPr>
          <p:cNvPr id="22593" name="Text Box 107">
            <a:extLst>
              <a:ext uri="{FF2B5EF4-FFF2-40B4-BE49-F238E27FC236}">
                <a16:creationId xmlns:a16="http://schemas.microsoft.com/office/drawing/2014/main" id="{A7E8FE71-D381-46A0-8DD5-5CFC5F86DDD5}"/>
              </a:ext>
            </a:extLst>
          </p:cNvPr>
          <p:cNvSpPr txBox="1">
            <a:spLocks noChangeArrowheads="1"/>
          </p:cNvSpPr>
          <p:nvPr/>
        </p:nvSpPr>
        <p:spPr bwMode="auto">
          <a:xfrm>
            <a:off x="6367463" y="2682875"/>
            <a:ext cx="73025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lIns="0" tIns="0" rIns="0" bIns="0">
            <a:spAutoFit/>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algn="ctr"/>
            <a:r>
              <a:rPr lang="en-US" altLang="en-US" sz="800" b="0" i="0">
                <a:solidFill>
                  <a:srgbClr val="5F5F5F"/>
                </a:solidFill>
                <a:latin typeface="Helvetica LT Std" pitchFamily="34" charset="0"/>
              </a:rPr>
              <a:t>Farmers Branch</a:t>
            </a:r>
          </a:p>
        </p:txBody>
      </p:sp>
      <p:sp>
        <p:nvSpPr>
          <p:cNvPr id="22594" name="Text Box 108">
            <a:extLst>
              <a:ext uri="{FF2B5EF4-FFF2-40B4-BE49-F238E27FC236}">
                <a16:creationId xmlns:a16="http://schemas.microsoft.com/office/drawing/2014/main" id="{8AA07F62-6D05-43E4-93FE-1AEA298C77DD}"/>
              </a:ext>
            </a:extLst>
          </p:cNvPr>
          <p:cNvSpPr txBox="1">
            <a:spLocks noChangeArrowheads="1"/>
          </p:cNvSpPr>
          <p:nvPr/>
        </p:nvSpPr>
        <p:spPr bwMode="auto">
          <a:xfrm>
            <a:off x="5892800" y="3567113"/>
            <a:ext cx="249238"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lIns="0" tIns="0" rIns="0" bIns="0">
            <a:spAutoFit/>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algn="ctr"/>
            <a:r>
              <a:rPr lang="en-US" altLang="en-US" sz="800" b="0" i="0">
                <a:solidFill>
                  <a:srgbClr val="5F5F5F"/>
                </a:solidFill>
                <a:latin typeface="Helvetica LT Std" pitchFamily="34" charset="0"/>
              </a:rPr>
              <a:t>Irving</a:t>
            </a:r>
          </a:p>
        </p:txBody>
      </p:sp>
      <p:sp>
        <p:nvSpPr>
          <p:cNvPr id="22595" name="Text Box 109">
            <a:extLst>
              <a:ext uri="{FF2B5EF4-FFF2-40B4-BE49-F238E27FC236}">
                <a16:creationId xmlns:a16="http://schemas.microsoft.com/office/drawing/2014/main" id="{B82047B1-F7A9-4792-9899-3FA6DBB24DCD}"/>
              </a:ext>
            </a:extLst>
          </p:cNvPr>
          <p:cNvSpPr txBox="1">
            <a:spLocks noChangeArrowheads="1"/>
          </p:cNvSpPr>
          <p:nvPr/>
        </p:nvSpPr>
        <p:spPr bwMode="auto">
          <a:xfrm>
            <a:off x="5580063" y="2235200"/>
            <a:ext cx="346075"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lIns="0" tIns="0" rIns="0" bIns="0">
            <a:spAutoFit/>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algn="ctr"/>
            <a:r>
              <a:rPr lang="en-US" altLang="en-US" sz="800" b="0" i="0">
                <a:solidFill>
                  <a:srgbClr val="5F5F5F"/>
                </a:solidFill>
                <a:latin typeface="Helvetica LT Std" pitchFamily="34" charset="0"/>
              </a:rPr>
              <a:t>Coppell</a:t>
            </a:r>
          </a:p>
        </p:txBody>
      </p:sp>
      <p:sp>
        <p:nvSpPr>
          <p:cNvPr id="21588" name="Text Box 110">
            <a:extLst>
              <a:ext uri="{FF2B5EF4-FFF2-40B4-BE49-F238E27FC236}">
                <a16:creationId xmlns:a16="http://schemas.microsoft.com/office/drawing/2014/main" id="{BB7A40B6-A18B-47D6-885F-4402B6627C98}"/>
              </a:ext>
            </a:extLst>
          </p:cNvPr>
          <p:cNvSpPr txBox="1">
            <a:spLocks noChangeArrowheads="1"/>
          </p:cNvSpPr>
          <p:nvPr/>
        </p:nvSpPr>
        <p:spPr bwMode="auto">
          <a:xfrm>
            <a:off x="3236913" y="2559050"/>
            <a:ext cx="485775" cy="123825"/>
          </a:xfrm>
          <a:prstGeom prst="rect">
            <a:avLst/>
          </a:prstGeom>
          <a:noFill/>
          <a:ln w="19050">
            <a:noFill/>
            <a:miter lim="800000"/>
            <a:headEnd/>
            <a:tailEnd/>
          </a:ln>
          <a:effectLst>
            <a:outerShdw dist="38100" dir="1020000" sx="13000" sy="13000" algn="tl" rotWithShape="0">
              <a:schemeClr val="bg1"/>
            </a:outerShdw>
          </a:effectLst>
        </p:spPr>
        <p:txBody>
          <a:bodyPr wrap="none" lIns="0" tIns="0" rIns="0" bIns="0">
            <a:spAutoFit/>
          </a:bodyPr>
          <a:lstStyle/>
          <a:p>
            <a:pPr algn="ctr" eaLnBrk="0" hangingPunct="0">
              <a:defRPr/>
            </a:pPr>
            <a:r>
              <a:rPr lang="en-US" sz="800" b="0" i="0" dirty="0">
                <a:solidFill>
                  <a:srgbClr val="5F5F5F"/>
                </a:solidFill>
                <a:effectLst>
                  <a:outerShdw blurRad="38100" dist="38100" dir="2700000" algn="tl">
                    <a:srgbClr val="000000">
                      <a:alpha val="43137"/>
                    </a:srgbClr>
                  </a:outerShdw>
                </a:effectLst>
                <a:latin typeface="Helvetica LT Std" pitchFamily="34" charset="0"/>
                <a:cs typeface="Arial" charset="0"/>
              </a:rPr>
              <a:t>Fort Worth</a:t>
            </a:r>
          </a:p>
        </p:txBody>
      </p:sp>
      <p:sp>
        <p:nvSpPr>
          <p:cNvPr id="22597" name="Text Box 111">
            <a:extLst>
              <a:ext uri="{FF2B5EF4-FFF2-40B4-BE49-F238E27FC236}">
                <a16:creationId xmlns:a16="http://schemas.microsoft.com/office/drawing/2014/main" id="{79A286C3-B565-40A0-BB66-253962B66C42}"/>
              </a:ext>
            </a:extLst>
          </p:cNvPr>
          <p:cNvSpPr txBox="1">
            <a:spLocks noChangeArrowheads="1"/>
          </p:cNvSpPr>
          <p:nvPr/>
        </p:nvSpPr>
        <p:spPr bwMode="auto">
          <a:xfrm>
            <a:off x="4552950" y="3432175"/>
            <a:ext cx="358775"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lIns="0" tIns="0" rIns="0" bIns="0">
            <a:spAutoFit/>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algn="ctr"/>
            <a:r>
              <a:rPr lang="en-US" altLang="en-US" sz="800" b="0" i="0">
                <a:solidFill>
                  <a:srgbClr val="5F5F5F"/>
                </a:solidFill>
                <a:latin typeface="Helvetica LT Std" pitchFamily="34" charset="0"/>
              </a:rPr>
              <a:t>Bedford</a:t>
            </a:r>
          </a:p>
        </p:txBody>
      </p:sp>
      <p:sp>
        <p:nvSpPr>
          <p:cNvPr id="22598" name="Text Box 112">
            <a:extLst>
              <a:ext uri="{FF2B5EF4-FFF2-40B4-BE49-F238E27FC236}">
                <a16:creationId xmlns:a16="http://schemas.microsoft.com/office/drawing/2014/main" id="{FBDC28BD-DC17-400F-B606-22E3987F0782}"/>
              </a:ext>
            </a:extLst>
          </p:cNvPr>
          <p:cNvSpPr txBox="1">
            <a:spLocks noChangeArrowheads="1"/>
          </p:cNvSpPr>
          <p:nvPr/>
        </p:nvSpPr>
        <p:spPr bwMode="auto">
          <a:xfrm>
            <a:off x="4908550" y="3343275"/>
            <a:ext cx="306388"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lIns="0" tIns="0" rIns="0" bIns="0">
            <a:spAutoFit/>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algn="ctr"/>
            <a:r>
              <a:rPr lang="en-US" altLang="en-US" sz="800" b="0" i="0">
                <a:solidFill>
                  <a:srgbClr val="5F5F5F"/>
                </a:solidFill>
                <a:latin typeface="Helvetica LT Std" pitchFamily="34" charset="0"/>
              </a:rPr>
              <a:t>Euless</a:t>
            </a:r>
          </a:p>
        </p:txBody>
      </p:sp>
      <p:sp>
        <p:nvSpPr>
          <p:cNvPr id="21591" name="Text Box 113">
            <a:extLst>
              <a:ext uri="{FF2B5EF4-FFF2-40B4-BE49-F238E27FC236}">
                <a16:creationId xmlns:a16="http://schemas.microsoft.com/office/drawing/2014/main" id="{784E9108-409A-471D-89E3-557FA64EB351}"/>
              </a:ext>
            </a:extLst>
          </p:cNvPr>
          <p:cNvSpPr txBox="1">
            <a:spLocks noChangeArrowheads="1"/>
          </p:cNvSpPr>
          <p:nvPr/>
        </p:nvSpPr>
        <p:spPr bwMode="auto">
          <a:xfrm>
            <a:off x="5156200" y="3603625"/>
            <a:ext cx="271463" cy="244475"/>
          </a:xfrm>
          <a:prstGeom prst="rect">
            <a:avLst/>
          </a:prstGeom>
          <a:noFill/>
          <a:ln w="19050">
            <a:noFill/>
            <a:miter lim="800000"/>
            <a:headEnd/>
            <a:tailEnd/>
          </a:ln>
          <a:effectLst>
            <a:outerShdw blurRad="50800" dist="38100" dir="2700000" sx="1000" sy="1000" algn="tl" rotWithShape="0">
              <a:schemeClr val="bg2">
                <a:alpha val="98000"/>
              </a:schemeClr>
            </a:outerShdw>
          </a:effectLst>
        </p:spPr>
        <p:txBody>
          <a:bodyPr wrap="none" lIns="0" tIns="0" rIns="0" bIns="0">
            <a:spAutoFit/>
          </a:bodyPr>
          <a:lstStyle/>
          <a:p>
            <a:pPr algn="ctr" eaLnBrk="0" hangingPunct="0">
              <a:defRPr/>
            </a:pPr>
            <a:r>
              <a:rPr lang="en-US" sz="800" b="0" i="0" dirty="0">
                <a:solidFill>
                  <a:srgbClr val="5F5F5F"/>
                </a:solidFill>
                <a:effectLst>
                  <a:outerShdw blurRad="38100" dist="38100" dir="2700000" algn="tl">
                    <a:srgbClr val="000000">
                      <a:alpha val="43137"/>
                    </a:srgbClr>
                  </a:outerShdw>
                </a:effectLst>
                <a:latin typeface="Helvetica LT Std" pitchFamily="34" charset="0"/>
                <a:cs typeface="Arial" charset="0"/>
              </a:rPr>
              <a:t>Fort</a:t>
            </a:r>
          </a:p>
          <a:p>
            <a:pPr algn="ctr" eaLnBrk="0" hangingPunct="0">
              <a:defRPr/>
            </a:pPr>
            <a:r>
              <a:rPr lang="en-US" sz="800" b="0" i="0" dirty="0">
                <a:solidFill>
                  <a:srgbClr val="5F5F5F"/>
                </a:solidFill>
                <a:effectLst>
                  <a:outerShdw blurRad="38100" dist="38100" dir="2700000" algn="tl">
                    <a:srgbClr val="000000">
                      <a:alpha val="43137"/>
                    </a:srgbClr>
                  </a:outerShdw>
                </a:effectLst>
                <a:latin typeface="Helvetica LT Std" pitchFamily="34" charset="0"/>
                <a:cs typeface="Arial" charset="0"/>
              </a:rPr>
              <a:t>Worth</a:t>
            </a:r>
          </a:p>
        </p:txBody>
      </p:sp>
      <p:sp>
        <p:nvSpPr>
          <p:cNvPr id="22600" name="Text Box 114">
            <a:extLst>
              <a:ext uri="{FF2B5EF4-FFF2-40B4-BE49-F238E27FC236}">
                <a16:creationId xmlns:a16="http://schemas.microsoft.com/office/drawing/2014/main" id="{2FB2F7C4-2F94-4A9C-8351-B770A7C1ADFA}"/>
              </a:ext>
            </a:extLst>
          </p:cNvPr>
          <p:cNvSpPr txBox="1">
            <a:spLocks noChangeArrowheads="1"/>
          </p:cNvSpPr>
          <p:nvPr/>
        </p:nvSpPr>
        <p:spPr bwMode="auto">
          <a:xfrm>
            <a:off x="4565650" y="5008563"/>
            <a:ext cx="403225"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lIns="0" tIns="0" rIns="0" bIns="0">
            <a:spAutoFit/>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algn="ctr"/>
            <a:r>
              <a:rPr lang="en-US" altLang="en-US" sz="800" b="0" i="0">
                <a:solidFill>
                  <a:srgbClr val="5F5F5F"/>
                </a:solidFill>
                <a:latin typeface="Helvetica LT Std" pitchFamily="34" charset="0"/>
              </a:rPr>
              <a:t>Arlington</a:t>
            </a:r>
          </a:p>
        </p:txBody>
      </p:sp>
      <p:sp>
        <p:nvSpPr>
          <p:cNvPr id="22601" name="Text Box 115">
            <a:extLst>
              <a:ext uri="{FF2B5EF4-FFF2-40B4-BE49-F238E27FC236}">
                <a16:creationId xmlns:a16="http://schemas.microsoft.com/office/drawing/2014/main" id="{EAEB18F5-74F2-40B9-A618-3A1C7027BB09}"/>
              </a:ext>
            </a:extLst>
          </p:cNvPr>
          <p:cNvSpPr txBox="1">
            <a:spLocks noChangeArrowheads="1"/>
          </p:cNvSpPr>
          <p:nvPr/>
        </p:nvSpPr>
        <p:spPr bwMode="auto">
          <a:xfrm>
            <a:off x="4606925" y="6170613"/>
            <a:ext cx="436563"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lIns="0" tIns="0" rIns="0" bIns="0">
            <a:spAutoFit/>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algn="ctr"/>
            <a:r>
              <a:rPr lang="en-US" altLang="en-US" sz="800" b="0" i="0">
                <a:solidFill>
                  <a:srgbClr val="5F5F5F"/>
                </a:solidFill>
                <a:latin typeface="Helvetica LT Std" pitchFamily="34" charset="0"/>
              </a:rPr>
              <a:t>Mansfield</a:t>
            </a:r>
          </a:p>
        </p:txBody>
      </p:sp>
      <p:sp>
        <p:nvSpPr>
          <p:cNvPr id="21594" name="Text Box 116">
            <a:extLst>
              <a:ext uri="{FF2B5EF4-FFF2-40B4-BE49-F238E27FC236}">
                <a16:creationId xmlns:a16="http://schemas.microsoft.com/office/drawing/2014/main" id="{14184FFE-644E-4670-AC98-986B4DBF567D}"/>
              </a:ext>
            </a:extLst>
          </p:cNvPr>
          <p:cNvSpPr txBox="1">
            <a:spLocks noChangeArrowheads="1"/>
          </p:cNvSpPr>
          <p:nvPr/>
        </p:nvSpPr>
        <p:spPr bwMode="auto">
          <a:xfrm>
            <a:off x="6283325" y="3103563"/>
            <a:ext cx="282575" cy="122237"/>
          </a:xfrm>
          <a:prstGeom prst="rect">
            <a:avLst/>
          </a:prstGeom>
          <a:noFill/>
          <a:ln w="19050">
            <a:noFill/>
            <a:miter lim="800000"/>
            <a:headEnd/>
            <a:tailEnd/>
          </a:ln>
          <a:effectLst>
            <a:outerShdw blurRad="50800" dist="50800" dir="780000" sx="44000" sy="44000" algn="ctr" rotWithShape="0">
              <a:schemeClr val="bg2"/>
            </a:outerShdw>
          </a:effectLst>
        </p:spPr>
        <p:txBody>
          <a:bodyPr wrap="none" lIns="0" tIns="0" rIns="0" bIns="0">
            <a:spAutoFit/>
          </a:bodyPr>
          <a:lstStyle/>
          <a:p>
            <a:pPr algn="ctr" eaLnBrk="0" hangingPunct="0">
              <a:defRPr/>
            </a:pPr>
            <a:r>
              <a:rPr lang="en-US" sz="800" b="0" i="0" dirty="0">
                <a:solidFill>
                  <a:srgbClr val="5F5F5F"/>
                </a:solidFill>
                <a:effectLst>
                  <a:outerShdw blurRad="38100" dist="38100" dir="2700000" algn="tl">
                    <a:srgbClr val="000000">
                      <a:alpha val="43137"/>
                    </a:srgbClr>
                  </a:outerShdw>
                </a:effectLst>
                <a:latin typeface="Helvetica LT Std" pitchFamily="34" charset="0"/>
                <a:cs typeface="Arial" charset="0"/>
              </a:rPr>
              <a:t>Dallas</a:t>
            </a:r>
          </a:p>
        </p:txBody>
      </p:sp>
      <p:sp>
        <p:nvSpPr>
          <p:cNvPr id="22603" name="Text Box 118">
            <a:extLst>
              <a:ext uri="{FF2B5EF4-FFF2-40B4-BE49-F238E27FC236}">
                <a16:creationId xmlns:a16="http://schemas.microsoft.com/office/drawing/2014/main" id="{B026AE2C-984D-4E39-8E64-DDECA5A7DD7E}"/>
              </a:ext>
            </a:extLst>
          </p:cNvPr>
          <p:cNvSpPr txBox="1">
            <a:spLocks noChangeArrowheads="1"/>
          </p:cNvSpPr>
          <p:nvPr/>
        </p:nvSpPr>
        <p:spPr bwMode="auto">
          <a:xfrm>
            <a:off x="6927850" y="2322513"/>
            <a:ext cx="369888"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lIns="0" tIns="0" rIns="0" bIns="0">
            <a:spAutoFit/>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algn="ctr"/>
            <a:r>
              <a:rPr lang="en-US" altLang="en-US" sz="800" b="0" i="0">
                <a:solidFill>
                  <a:srgbClr val="5F5F5F"/>
                </a:solidFill>
                <a:latin typeface="Helvetica LT Std" pitchFamily="34" charset="0"/>
              </a:rPr>
              <a:t>Addison</a:t>
            </a:r>
          </a:p>
        </p:txBody>
      </p:sp>
      <p:sp>
        <p:nvSpPr>
          <p:cNvPr id="22604" name="Text Box 119">
            <a:extLst>
              <a:ext uri="{FF2B5EF4-FFF2-40B4-BE49-F238E27FC236}">
                <a16:creationId xmlns:a16="http://schemas.microsoft.com/office/drawing/2014/main" id="{B8F94625-6481-4912-8D82-4F0888BE82C2}"/>
              </a:ext>
            </a:extLst>
          </p:cNvPr>
          <p:cNvSpPr txBox="1">
            <a:spLocks noChangeArrowheads="1"/>
          </p:cNvSpPr>
          <p:nvPr/>
        </p:nvSpPr>
        <p:spPr bwMode="auto">
          <a:xfrm>
            <a:off x="3487738" y="3038475"/>
            <a:ext cx="746125"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lIns="0" tIns="0" rIns="0" bIns="0">
            <a:spAutoFit/>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algn="ctr"/>
            <a:r>
              <a:rPr lang="en-US" altLang="en-US" sz="800" b="0" i="0">
                <a:solidFill>
                  <a:srgbClr val="5F5F5F"/>
                </a:solidFill>
                <a:latin typeface="Helvetica LT Std" pitchFamily="34" charset="0"/>
              </a:rPr>
              <a:t>N. Richland Hills</a:t>
            </a:r>
          </a:p>
        </p:txBody>
      </p:sp>
      <p:sp>
        <p:nvSpPr>
          <p:cNvPr id="22605" name="Text Box 120">
            <a:extLst>
              <a:ext uri="{FF2B5EF4-FFF2-40B4-BE49-F238E27FC236}">
                <a16:creationId xmlns:a16="http://schemas.microsoft.com/office/drawing/2014/main" id="{A5C1B832-C5BC-4D14-BC6C-D31CC8780007}"/>
              </a:ext>
            </a:extLst>
          </p:cNvPr>
          <p:cNvSpPr txBox="1">
            <a:spLocks noChangeArrowheads="1"/>
          </p:cNvSpPr>
          <p:nvPr/>
        </p:nvSpPr>
        <p:spPr bwMode="auto">
          <a:xfrm>
            <a:off x="4364038" y="2913063"/>
            <a:ext cx="457200"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lIns="0" tIns="0" rIns="0" bIns="0">
            <a:spAutoFit/>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algn="ctr"/>
            <a:r>
              <a:rPr lang="en-US" altLang="en-US" sz="800" b="0" i="0">
                <a:solidFill>
                  <a:srgbClr val="5F5F5F"/>
                </a:solidFill>
                <a:latin typeface="Helvetica LT Std" pitchFamily="34" charset="0"/>
              </a:rPr>
              <a:t>Colleyville</a:t>
            </a:r>
          </a:p>
        </p:txBody>
      </p:sp>
      <p:sp>
        <p:nvSpPr>
          <p:cNvPr id="22606" name="Text Box 121">
            <a:extLst>
              <a:ext uri="{FF2B5EF4-FFF2-40B4-BE49-F238E27FC236}">
                <a16:creationId xmlns:a16="http://schemas.microsoft.com/office/drawing/2014/main" id="{811C2768-E227-44CE-B6B8-D81A89B5C964}"/>
              </a:ext>
            </a:extLst>
          </p:cNvPr>
          <p:cNvSpPr txBox="1">
            <a:spLocks noChangeArrowheads="1"/>
          </p:cNvSpPr>
          <p:nvPr/>
        </p:nvSpPr>
        <p:spPr bwMode="auto">
          <a:xfrm>
            <a:off x="4294188" y="2571750"/>
            <a:ext cx="460375"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lIns="0" tIns="0" rIns="0" bIns="0">
            <a:spAutoFit/>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algn="ctr"/>
            <a:r>
              <a:rPr lang="en-US" altLang="en-US" sz="800" b="0" i="0">
                <a:solidFill>
                  <a:srgbClr val="5F5F5F"/>
                </a:solidFill>
                <a:latin typeface="Helvetica LT Std" pitchFamily="34" charset="0"/>
              </a:rPr>
              <a:t>Southlake</a:t>
            </a:r>
          </a:p>
        </p:txBody>
      </p:sp>
      <p:sp>
        <p:nvSpPr>
          <p:cNvPr id="22607" name="Text Box 122">
            <a:extLst>
              <a:ext uri="{FF2B5EF4-FFF2-40B4-BE49-F238E27FC236}">
                <a16:creationId xmlns:a16="http://schemas.microsoft.com/office/drawing/2014/main" id="{A5476A36-56F5-4723-814A-C7C379266FA1}"/>
              </a:ext>
            </a:extLst>
          </p:cNvPr>
          <p:cNvSpPr txBox="1">
            <a:spLocks noChangeArrowheads="1"/>
          </p:cNvSpPr>
          <p:nvPr/>
        </p:nvSpPr>
        <p:spPr bwMode="auto">
          <a:xfrm>
            <a:off x="3873500" y="2517775"/>
            <a:ext cx="26035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lIns="0" tIns="0" rIns="0" bIns="0">
            <a:spAutoFit/>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algn="ctr"/>
            <a:r>
              <a:rPr lang="en-US" altLang="en-US" sz="800" b="0" i="0">
                <a:solidFill>
                  <a:srgbClr val="5F5F5F"/>
                </a:solidFill>
                <a:latin typeface="Helvetica LT Std" pitchFamily="34" charset="0"/>
              </a:rPr>
              <a:t>Keller</a:t>
            </a:r>
          </a:p>
        </p:txBody>
      </p:sp>
      <p:sp>
        <p:nvSpPr>
          <p:cNvPr id="22608" name="Text Box 123">
            <a:extLst>
              <a:ext uri="{FF2B5EF4-FFF2-40B4-BE49-F238E27FC236}">
                <a16:creationId xmlns:a16="http://schemas.microsoft.com/office/drawing/2014/main" id="{3C307C84-FD41-42F0-9168-90946779E50C}"/>
              </a:ext>
            </a:extLst>
          </p:cNvPr>
          <p:cNvSpPr txBox="1">
            <a:spLocks noChangeArrowheads="1"/>
          </p:cNvSpPr>
          <p:nvPr/>
        </p:nvSpPr>
        <p:spPr bwMode="auto">
          <a:xfrm>
            <a:off x="4859338" y="2584450"/>
            <a:ext cx="476250" cy="12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lIns="0" tIns="0" rIns="0" bIns="0">
            <a:spAutoFit/>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algn="ctr"/>
            <a:r>
              <a:rPr lang="en-US" altLang="en-US" sz="800" b="0" i="0">
                <a:solidFill>
                  <a:srgbClr val="5F5F5F"/>
                </a:solidFill>
                <a:latin typeface="Helvetica LT Std" pitchFamily="34" charset="0"/>
              </a:rPr>
              <a:t>Grapevine</a:t>
            </a:r>
          </a:p>
        </p:txBody>
      </p:sp>
      <p:sp>
        <p:nvSpPr>
          <p:cNvPr id="22609" name="Text Box 124">
            <a:extLst>
              <a:ext uri="{FF2B5EF4-FFF2-40B4-BE49-F238E27FC236}">
                <a16:creationId xmlns:a16="http://schemas.microsoft.com/office/drawing/2014/main" id="{BF00EC00-C4DA-4C2D-BFB8-95A28DE67A63}"/>
              </a:ext>
            </a:extLst>
          </p:cNvPr>
          <p:cNvSpPr txBox="1">
            <a:spLocks noChangeArrowheads="1"/>
          </p:cNvSpPr>
          <p:nvPr/>
        </p:nvSpPr>
        <p:spPr bwMode="auto">
          <a:xfrm>
            <a:off x="5092700" y="2881313"/>
            <a:ext cx="587375"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lIns="0" tIns="0" rIns="0" bIns="0">
            <a:spAutoFit/>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algn="ctr"/>
            <a:r>
              <a:rPr lang="en-US" altLang="en-US" sz="800" b="0" i="0">
                <a:solidFill>
                  <a:srgbClr val="5F5F5F"/>
                </a:solidFill>
                <a:latin typeface="Helvetica LT Std" pitchFamily="34" charset="0"/>
              </a:rPr>
              <a:t>D/FW Airport</a:t>
            </a:r>
          </a:p>
        </p:txBody>
      </p:sp>
      <p:sp>
        <p:nvSpPr>
          <p:cNvPr id="22610" name="Text Box 125">
            <a:extLst>
              <a:ext uri="{FF2B5EF4-FFF2-40B4-BE49-F238E27FC236}">
                <a16:creationId xmlns:a16="http://schemas.microsoft.com/office/drawing/2014/main" id="{A17D07F5-6B40-43A8-8A51-FDE317938392}"/>
              </a:ext>
            </a:extLst>
          </p:cNvPr>
          <p:cNvSpPr txBox="1">
            <a:spLocks noChangeArrowheads="1"/>
          </p:cNvSpPr>
          <p:nvPr/>
        </p:nvSpPr>
        <p:spPr bwMode="auto">
          <a:xfrm>
            <a:off x="3140075" y="3192463"/>
            <a:ext cx="125730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algn="r"/>
            <a:r>
              <a:rPr lang="en-US" altLang="en-US" sz="1200" i="0">
                <a:solidFill>
                  <a:srgbClr val="5F5F5F"/>
                </a:solidFill>
                <a:latin typeface="Helvetica LT Std" pitchFamily="34" charset="0"/>
              </a:rPr>
              <a:t>Bear Creek Interceptor System</a:t>
            </a:r>
          </a:p>
        </p:txBody>
      </p:sp>
      <p:sp>
        <p:nvSpPr>
          <p:cNvPr id="22611" name="Text Box 126">
            <a:extLst>
              <a:ext uri="{FF2B5EF4-FFF2-40B4-BE49-F238E27FC236}">
                <a16:creationId xmlns:a16="http://schemas.microsoft.com/office/drawing/2014/main" id="{6A265476-2DC8-4E28-912C-934070B9C2AB}"/>
              </a:ext>
            </a:extLst>
          </p:cNvPr>
          <p:cNvSpPr txBox="1">
            <a:spLocks noChangeArrowheads="1"/>
          </p:cNvSpPr>
          <p:nvPr/>
        </p:nvSpPr>
        <p:spPr bwMode="auto">
          <a:xfrm>
            <a:off x="3335338" y="3997325"/>
            <a:ext cx="13731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algn="r"/>
            <a:r>
              <a:rPr lang="en-US" altLang="en-US" sz="1200" i="0">
                <a:solidFill>
                  <a:srgbClr val="5F5F5F"/>
                </a:solidFill>
                <a:latin typeface="Helvetica LT Std" pitchFamily="34" charset="0"/>
              </a:rPr>
              <a:t>West Fork</a:t>
            </a:r>
          </a:p>
          <a:p>
            <a:pPr algn="r"/>
            <a:r>
              <a:rPr lang="en-US" altLang="en-US" sz="1200" i="0">
                <a:solidFill>
                  <a:srgbClr val="5F5F5F"/>
                </a:solidFill>
                <a:latin typeface="Helvetica LT Std" pitchFamily="34" charset="0"/>
              </a:rPr>
              <a:t>Interceptor System</a:t>
            </a:r>
          </a:p>
        </p:txBody>
      </p:sp>
      <p:sp>
        <p:nvSpPr>
          <p:cNvPr id="22612" name="Text Box 127">
            <a:extLst>
              <a:ext uri="{FF2B5EF4-FFF2-40B4-BE49-F238E27FC236}">
                <a16:creationId xmlns:a16="http://schemas.microsoft.com/office/drawing/2014/main" id="{C31004EE-7799-4426-9801-CCCEAC00CAEC}"/>
              </a:ext>
            </a:extLst>
          </p:cNvPr>
          <p:cNvSpPr txBox="1">
            <a:spLocks noChangeArrowheads="1"/>
          </p:cNvSpPr>
          <p:nvPr/>
        </p:nvSpPr>
        <p:spPr bwMode="auto">
          <a:xfrm>
            <a:off x="5962650" y="2466975"/>
            <a:ext cx="3127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r>
              <a:rPr lang="en-US" altLang="en-US" sz="1000" b="0">
                <a:solidFill>
                  <a:srgbClr val="5F5F5F"/>
                </a:solidFill>
                <a:latin typeface="Helvetica LT Std" pitchFamily="34" charset="0"/>
              </a:rPr>
              <a:t>North</a:t>
            </a:r>
          </a:p>
          <a:p>
            <a:r>
              <a:rPr lang="en-US" altLang="en-US" sz="1000" b="0">
                <a:solidFill>
                  <a:srgbClr val="5F5F5F"/>
                </a:solidFill>
                <a:latin typeface="Helvetica LT Std" pitchFamily="34" charset="0"/>
              </a:rPr>
              <a:t>Lake</a:t>
            </a:r>
          </a:p>
        </p:txBody>
      </p:sp>
      <p:sp>
        <p:nvSpPr>
          <p:cNvPr id="22613" name="Text Box 128">
            <a:extLst>
              <a:ext uri="{FF2B5EF4-FFF2-40B4-BE49-F238E27FC236}">
                <a16:creationId xmlns:a16="http://schemas.microsoft.com/office/drawing/2014/main" id="{91F4C996-2A94-4017-8CB2-0F2742866816}"/>
              </a:ext>
            </a:extLst>
          </p:cNvPr>
          <p:cNvSpPr txBox="1">
            <a:spLocks noChangeArrowheads="1"/>
          </p:cNvSpPr>
          <p:nvPr/>
        </p:nvSpPr>
        <p:spPr bwMode="auto">
          <a:xfrm>
            <a:off x="5270500" y="4865688"/>
            <a:ext cx="606425"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lIns="0" tIns="0" rIns="0" bIns="0">
            <a:spAutoFit/>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algn="ctr"/>
            <a:r>
              <a:rPr lang="en-US" altLang="en-US" sz="800" b="0" i="0">
                <a:solidFill>
                  <a:srgbClr val="5F5F5F"/>
                </a:solidFill>
                <a:latin typeface="Helvetica LT Std" pitchFamily="34" charset="0"/>
              </a:rPr>
              <a:t>Grand Prairie</a:t>
            </a:r>
          </a:p>
        </p:txBody>
      </p:sp>
      <p:sp>
        <p:nvSpPr>
          <p:cNvPr id="22614" name="Text Box 129">
            <a:extLst>
              <a:ext uri="{FF2B5EF4-FFF2-40B4-BE49-F238E27FC236}">
                <a16:creationId xmlns:a16="http://schemas.microsoft.com/office/drawing/2014/main" id="{C2D636AF-3193-4E4E-960E-DB355E677651}"/>
              </a:ext>
            </a:extLst>
          </p:cNvPr>
          <p:cNvSpPr txBox="1">
            <a:spLocks noChangeArrowheads="1"/>
          </p:cNvSpPr>
          <p:nvPr/>
        </p:nvSpPr>
        <p:spPr bwMode="auto">
          <a:xfrm>
            <a:off x="5759450" y="6086475"/>
            <a:ext cx="446088"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lIns="0" tIns="0" rIns="0" bIns="0">
            <a:spAutoFit/>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algn="ctr"/>
            <a:r>
              <a:rPr lang="en-US" altLang="en-US" sz="800" b="0" i="0">
                <a:solidFill>
                  <a:srgbClr val="5F5F5F"/>
                </a:solidFill>
                <a:latin typeface="Helvetica LT Std" pitchFamily="34" charset="0"/>
              </a:rPr>
              <a:t>Cedar Hill</a:t>
            </a:r>
          </a:p>
        </p:txBody>
      </p:sp>
      <p:sp>
        <p:nvSpPr>
          <p:cNvPr id="21608" name="Text Box 130">
            <a:extLst>
              <a:ext uri="{FF2B5EF4-FFF2-40B4-BE49-F238E27FC236}">
                <a16:creationId xmlns:a16="http://schemas.microsoft.com/office/drawing/2014/main" id="{8C412F52-7D71-4F60-9894-3B6E78500A26}"/>
              </a:ext>
            </a:extLst>
          </p:cNvPr>
          <p:cNvSpPr txBox="1">
            <a:spLocks noChangeArrowheads="1"/>
          </p:cNvSpPr>
          <p:nvPr/>
        </p:nvSpPr>
        <p:spPr bwMode="auto">
          <a:xfrm>
            <a:off x="6245225" y="4533900"/>
            <a:ext cx="282575" cy="122238"/>
          </a:xfrm>
          <a:prstGeom prst="rect">
            <a:avLst/>
          </a:prstGeom>
          <a:noFill/>
          <a:ln w="19050">
            <a:noFill/>
            <a:miter lim="800000"/>
            <a:headEnd/>
            <a:tailEnd/>
          </a:ln>
        </p:spPr>
        <p:txBody>
          <a:bodyPr wrap="none" lIns="0" tIns="0" rIns="0" bIns="0">
            <a:spAutoFit/>
          </a:bodyPr>
          <a:lstStyle/>
          <a:p>
            <a:pPr algn="ctr" eaLnBrk="0" hangingPunct="0">
              <a:defRPr/>
            </a:pPr>
            <a:r>
              <a:rPr lang="en-US" sz="800" b="0" i="0">
                <a:solidFill>
                  <a:srgbClr val="5F5F5F"/>
                </a:solidFill>
                <a:effectLst>
                  <a:outerShdw blurRad="38100" dist="38100" dir="2700000" algn="tl">
                    <a:srgbClr val="000000">
                      <a:alpha val="43137"/>
                    </a:srgbClr>
                  </a:outerShdw>
                </a:effectLst>
                <a:latin typeface="Helvetica LT Std" pitchFamily="34" charset="0"/>
                <a:cs typeface="Arial" charset="0"/>
              </a:rPr>
              <a:t>Dallas</a:t>
            </a:r>
          </a:p>
        </p:txBody>
      </p:sp>
      <p:sp>
        <p:nvSpPr>
          <p:cNvPr id="22616" name="Text Box 131">
            <a:extLst>
              <a:ext uri="{FF2B5EF4-FFF2-40B4-BE49-F238E27FC236}">
                <a16:creationId xmlns:a16="http://schemas.microsoft.com/office/drawing/2014/main" id="{F4384461-3140-4193-BC2B-134339004D96}"/>
              </a:ext>
            </a:extLst>
          </p:cNvPr>
          <p:cNvSpPr txBox="1">
            <a:spLocks noChangeArrowheads="1"/>
          </p:cNvSpPr>
          <p:nvPr/>
        </p:nvSpPr>
        <p:spPr bwMode="auto">
          <a:xfrm>
            <a:off x="1201738" y="3830638"/>
            <a:ext cx="1485900" cy="239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algn="ctr">
              <a:lnSpc>
                <a:spcPct val="80000"/>
              </a:lnSpc>
            </a:pPr>
            <a:r>
              <a:rPr lang="en-US" altLang="en-US" sz="1200" b="0" i="0">
                <a:solidFill>
                  <a:srgbClr val="5F5F5F"/>
                </a:solidFill>
                <a:latin typeface="Helvetica LT Std" pitchFamily="34" charset="0"/>
              </a:rPr>
              <a:t>Contracting Parties</a:t>
            </a:r>
          </a:p>
        </p:txBody>
      </p:sp>
      <p:grpSp>
        <p:nvGrpSpPr>
          <p:cNvPr id="22617" name="Group 369">
            <a:extLst>
              <a:ext uri="{FF2B5EF4-FFF2-40B4-BE49-F238E27FC236}">
                <a16:creationId xmlns:a16="http://schemas.microsoft.com/office/drawing/2014/main" id="{B6C7FC36-0760-4E01-B186-DAC26B8716FE}"/>
              </a:ext>
            </a:extLst>
          </p:cNvPr>
          <p:cNvGrpSpPr>
            <a:grpSpLocks/>
          </p:cNvGrpSpPr>
          <p:nvPr/>
        </p:nvGrpSpPr>
        <p:grpSpPr bwMode="auto">
          <a:xfrm>
            <a:off x="1108075" y="1298575"/>
            <a:ext cx="2790825" cy="1439863"/>
            <a:chOff x="941388" y="2241550"/>
            <a:chExt cx="2790706" cy="1439862"/>
          </a:xfrm>
        </p:grpSpPr>
        <p:grpSp>
          <p:nvGrpSpPr>
            <p:cNvPr id="22633" name="Group 367">
              <a:extLst>
                <a:ext uri="{FF2B5EF4-FFF2-40B4-BE49-F238E27FC236}">
                  <a16:creationId xmlns:a16="http://schemas.microsoft.com/office/drawing/2014/main" id="{B7B07A72-3C4F-4EC3-9B4E-B4C881065C2D}"/>
                </a:ext>
              </a:extLst>
            </p:cNvPr>
            <p:cNvGrpSpPr>
              <a:grpSpLocks/>
            </p:cNvGrpSpPr>
            <p:nvPr/>
          </p:nvGrpSpPr>
          <p:grpSpPr bwMode="auto">
            <a:xfrm>
              <a:off x="941388" y="2241550"/>
              <a:ext cx="1525587" cy="1439862"/>
              <a:chOff x="941388" y="2241550"/>
              <a:chExt cx="1525587" cy="1439862"/>
            </a:xfrm>
          </p:grpSpPr>
          <p:sp>
            <p:nvSpPr>
              <p:cNvPr id="3" name="Freeform 134">
                <a:extLst>
                  <a:ext uri="{FF2B5EF4-FFF2-40B4-BE49-F238E27FC236}">
                    <a16:creationId xmlns:a16="http://schemas.microsoft.com/office/drawing/2014/main" id="{B2488A29-E00C-4FE5-8C5C-7D5E2AD48E7C}"/>
                  </a:ext>
                </a:extLst>
              </p:cNvPr>
              <p:cNvSpPr>
                <a:spLocks/>
              </p:cNvSpPr>
              <p:nvPr/>
            </p:nvSpPr>
            <p:spPr bwMode="auto">
              <a:xfrm>
                <a:off x="2417624" y="2940118"/>
                <a:ext cx="12874" cy="126041"/>
              </a:xfrm>
              <a:custGeom>
                <a:avLst/>
                <a:gdLst>
                  <a:gd name="T0" fmla="*/ 0 w 108"/>
                  <a:gd name="T1" fmla="*/ 0 h 1162"/>
                  <a:gd name="T2" fmla="*/ 0 w 108"/>
                  <a:gd name="T3" fmla="*/ 0 h 1162"/>
                  <a:gd name="T4" fmla="*/ 0 w 108"/>
                  <a:gd name="T5" fmla="*/ 0 h 1162"/>
                  <a:gd name="T6" fmla="*/ 0 60000 65536"/>
                  <a:gd name="T7" fmla="*/ 0 60000 65536"/>
                  <a:gd name="T8" fmla="*/ 0 60000 65536"/>
                  <a:gd name="T9" fmla="*/ 0 w 108"/>
                  <a:gd name="T10" fmla="*/ 0 h 1162"/>
                  <a:gd name="T11" fmla="*/ 108 w 108"/>
                  <a:gd name="T12" fmla="*/ 1162 h 1162"/>
                </a:gdLst>
                <a:ahLst/>
                <a:cxnLst>
                  <a:cxn ang="T6">
                    <a:pos x="T0" y="T1"/>
                  </a:cxn>
                  <a:cxn ang="T7">
                    <a:pos x="T2" y="T3"/>
                  </a:cxn>
                  <a:cxn ang="T8">
                    <a:pos x="T4" y="T5"/>
                  </a:cxn>
                </a:cxnLst>
                <a:rect l="T9" t="T10" r="T11" b="T12"/>
                <a:pathLst>
                  <a:path w="108" h="1162">
                    <a:moveTo>
                      <a:pt x="0" y="0"/>
                    </a:moveTo>
                    <a:lnTo>
                      <a:pt x="90" y="273"/>
                    </a:lnTo>
                    <a:lnTo>
                      <a:pt x="108" y="1162"/>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4" name="Line 135">
                <a:extLst>
                  <a:ext uri="{FF2B5EF4-FFF2-40B4-BE49-F238E27FC236}">
                    <a16:creationId xmlns:a16="http://schemas.microsoft.com/office/drawing/2014/main" id="{AC8814AC-55C2-43F7-91B0-85054EB637C4}"/>
                  </a:ext>
                </a:extLst>
              </p:cNvPr>
              <p:cNvSpPr>
                <a:spLocks noChangeShapeType="1"/>
              </p:cNvSpPr>
              <p:nvPr/>
            </p:nvSpPr>
            <p:spPr bwMode="auto">
              <a:xfrm flipV="1">
                <a:off x="2271717" y="2950800"/>
                <a:ext cx="40768" cy="44862"/>
              </a:xfrm>
              <a:prstGeom prst="line">
                <a:avLst/>
              </a:prstGeom>
              <a:noFill/>
              <a:ln w="0" cap="sq">
                <a:solidFill>
                  <a:srgbClr val="5F5F5F"/>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5" name="Freeform 136">
                <a:extLst>
                  <a:ext uri="{FF2B5EF4-FFF2-40B4-BE49-F238E27FC236}">
                    <a16:creationId xmlns:a16="http://schemas.microsoft.com/office/drawing/2014/main" id="{A27813D3-047E-4813-A33C-7F0DD4A51036}"/>
                  </a:ext>
                </a:extLst>
              </p:cNvPr>
              <p:cNvSpPr>
                <a:spLocks/>
              </p:cNvSpPr>
              <p:nvPr/>
            </p:nvSpPr>
            <p:spPr bwMode="auto">
              <a:xfrm>
                <a:off x="2333942" y="2961481"/>
                <a:ext cx="70808" cy="70498"/>
              </a:xfrm>
              <a:custGeom>
                <a:avLst/>
                <a:gdLst>
                  <a:gd name="T0" fmla="*/ 0 w 655"/>
                  <a:gd name="T1" fmla="*/ 0 h 650"/>
                  <a:gd name="T2" fmla="*/ 0 w 655"/>
                  <a:gd name="T3" fmla="*/ 0 h 650"/>
                  <a:gd name="T4" fmla="*/ 0 w 655"/>
                  <a:gd name="T5" fmla="*/ 0 h 650"/>
                  <a:gd name="T6" fmla="*/ 0 w 655"/>
                  <a:gd name="T7" fmla="*/ 0 h 650"/>
                  <a:gd name="T8" fmla="*/ 0 w 655"/>
                  <a:gd name="T9" fmla="*/ 0 h 650"/>
                  <a:gd name="T10" fmla="*/ 0 60000 65536"/>
                  <a:gd name="T11" fmla="*/ 0 60000 65536"/>
                  <a:gd name="T12" fmla="*/ 0 60000 65536"/>
                  <a:gd name="T13" fmla="*/ 0 60000 65536"/>
                  <a:gd name="T14" fmla="*/ 0 60000 65536"/>
                  <a:gd name="T15" fmla="*/ 0 w 655"/>
                  <a:gd name="T16" fmla="*/ 0 h 650"/>
                  <a:gd name="T17" fmla="*/ 655 w 655"/>
                  <a:gd name="T18" fmla="*/ 650 h 650"/>
                </a:gdLst>
                <a:ahLst/>
                <a:cxnLst>
                  <a:cxn ang="T10">
                    <a:pos x="T0" y="T1"/>
                  </a:cxn>
                  <a:cxn ang="T11">
                    <a:pos x="T2" y="T3"/>
                  </a:cxn>
                  <a:cxn ang="T12">
                    <a:pos x="T4" y="T5"/>
                  </a:cxn>
                  <a:cxn ang="T13">
                    <a:pos x="T6" y="T7"/>
                  </a:cxn>
                  <a:cxn ang="T14">
                    <a:pos x="T8" y="T9"/>
                  </a:cxn>
                </a:cxnLst>
                <a:rect l="T15" t="T16" r="T17" b="T18"/>
                <a:pathLst>
                  <a:path w="655" h="650">
                    <a:moveTo>
                      <a:pt x="79" y="0"/>
                    </a:moveTo>
                    <a:lnTo>
                      <a:pt x="0" y="67"/>
                    </a:lnTo>
                    <a:lnTo>
                      <a:pt x="174" y="650"/>
                    </a:lnTo>
                    <a:lnTo>
                      <a:pt x="175" y="650"/>
                    </a:lnTo>
                    <a:lnTo>
                      <a:pt x="655" y="616"/>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643" name="Freeform 137">
                <a:extLst>
                  <a:ext uri="{FF2B5EF4-FFF2-40B4-BE49-F238E27FC236}">
                    <a16:creationId xmlns:a16="http://schemas.microsoft.com/office/drawing/2014/main" id="{20665FAD-3126-47ED-9EE0-7F8E8725BA05}"/>
                  </a:ext>
                </a:extLst>
              </p:cNvPr>
              <p:cNvSpPr>
                <a:spLocks/>
              </p:cNvSpPr>
              <p:nvPr/>
            </p:nvSpPr>
            <p:spPr bwMode="auto">
              <a:xfrm>
                <a:off x="2078605" y="2967890"/>
                <a:ext cx="27894" cy="49135"/>
              </a:xfrm>
              <a:custGeom>
                <a:avLst/>
                <a:gdLst>
                  <a:gd name="T0" fmla="*/ 0 w 263"/>
                  <a:gd name="T1" fmla="*/ 0 h 455"/>
                  <a:gd name="T2" fmla="*/ 0 w 263"/>
                  <a:gd name="T3" fmla="*/ 0 h 455"/>
                  <a:gd name="T4" fmla="*/ 0 w 263"/>
                  <a:gd name="T5" fmla="*/ 0 h 455"/>
                  <a:gd name="T6" fmla="*/ 0 w 263"/>
                  <a:gd name="T7" fmla="*/ 0 h 455"/>
                  <a:gd name="T8" fmla="*/ 0 w 263"/>
                  <a:gd name="T9" fmla="*/ 0 h 455"/>
                  <a:gd name="T10" fmla="*/ 0 w 263"/>
                  <a:gd name="T11" fmla="*/ 0 h 455"/>
                  <a:gd name="T12" fmla="*/ 0 w 263"/>
                  <a:gd name="T13" fmla="*/ 0 h 455"/>
                  <a:gd name="T14" fmla="*/ 0 w 263"/>
                  <a:gd name="T15" fmla="*/ 0 h 455"/>
                  <a:gd name="T16" fmla="*/ 0 60000 65536"/>
                  <a:gd name="T17" fmla="*/ 0 60000 65536"/>
                  <a:gd name="T18" fmla="*/ 0 60000 65536"/>
                  <a:gd name="T19" fmla="*/ 0 60000 65536"/>
                  <a:gd name="T20" fmla="*/ 0 60000 65536"/>
                  <a:gd name="T21" fmla="*/ 0 60000 65536"/>
                  <a:gd name="T22" fmla="*/ 0 60000 65536"/>
                  <a:gd name="T23" fmla="*/ 0 60000 65536"/>
                  <a:gd name="T24" fmla="*/ 0 w 263"/>
                  <a:gd name="T25" fmla="*/ 0 h 455"/>
                  <a:gd name="T26" fmla="*/ 263 w 263"/>
                  <a:gd name="T27" fmla="*/ 455 h 45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 h="455">
                    <a:moveTo>
                      <a:pt x="0" y="0"/>
                    </a:moveTo>
                    <a:lnTo>
                      <a:pt x="112" y="128"/>
                    </a:lnTo>
                    <a:lnTo>
                      <a:pt x="94" y="167"/>
                    </a:lnTo>
                    <a:lnTo>
                      <a:pt x="145" y="222"/>
                    </a:lnTo>
                    <a:lnTo>
                      <a:pt x="184" y="239"/>
                    </a:lnTo>
                    <a:lnTo>
                      <a:pt x="218" y="324"/>
                    </a:lnTo>
                    <a:lnTo>
                      <a:pt x="259" y="388"/>
                    </a:lnTo>
                    <a:lnTo>
                      <a:pt x="263" y="455"/>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644" name="Freeform 138">
                <a:extLst>
                  <a:ext uri="{FF2B5EF4-FFF2-40B4-BE49-F238E27FC236}">
                    <a16:creationId xmlns:a16="http://schemas.microsoft.com/office/drawing/2014/main" id="{799C04F1-E6AF-4160-A60D-BE67927515FE}"/>
                  </a:ext>
                </a:extLst>
              </p:cNvPr>
              <p:cNvSpPr>
                <a:spLocks/>
              </p:cNvSpPr>
              <p:nvPr/>
            </p:nvSpPr>
            <p:spPr bwMode="auto">
              <a:xfrm>
                <a:off x="2138684" y="2931573"/>
                <a:ext cx="173801" cy="215766"/>
              </a:xfrm>
              <a:custGeom>
                <a:avLst/>
                <a:gdLst>
                  <a:gd name="T0" fmla="*/ 0 w 1621"/>
                  <a:gd name="T1" fmla="*/ 0 h 2010"/>
                  <a:gd name="T2" fmla="*/ 0 w 1621"/>
                  <a:gd name="T3" fmla="*/ 0 h 2010"/>
                  <a:gd name="T4" fmla="*/ 0 w 1621"/>
                  <a:gd name="T5" fmla="*/ 0 h 2010"/>
                  <a:gd name="T6" fmla="*/ 0 w 1621"/>
                  <a:gd name="T7" fmla="*/ 0 h 2010"/>
                  <a:gd name="T8" fmla="*/ 0 w 1621"/>
                  <a:gd name="T9" fmla="*/ 0 h 2010"/>
                  <a:gd name="T10" fmla="*/ 0 w 1621"/>
                  <a:gd name="T11" fmla="*/ 0 h 2010"/>
                  <a:gd name="T12" fmla="*/ 0 w 1621"/>
                  <a:gd name="T13" fmla="*/ 0 h 2010"/>
                  <a:gd name="T14" fmla="*/ 0 w 1621"/>
                  <a:gd name="T15" fmla="*/ 0 h 2010"/>
                  <a:gd name="T16" fmla="*/ 0 w 1621"/>
                  <a:gd name="T17" fmla="*/ 0 h 2010"/>
                  <a:gd name="T18" fmla="*/ 0 w 1621"/>
                  <a:gd name="T19" fmla="*/ 0 h 2010"/>
                  <a:gd name="T20" fmla="*/ 0 w 1621"/>
                  <a:gd name="T21" fmla="*/ 0 h 2010"/>
                  <a:gd name="T22" fmla="*/ 0 w 1621"/>
                  <a:gd name="T23" fmla="*/ 0 h 2010"/>
                  <a:gd name="T24" fmla="*/ 0 w 1621"/>
                  <a:gd name="T25" fmla="*/ 0 h 2010"/>
                  <a:gd name="T26" fmla="*/ 0 w 1621"/>
                  <a:gd name="T27" fmla="*/ 0 h 2010"/>
                  <a:gd name="T28" fmla="*/ 0 w 1621"/>
                  <a:gd name="T29" fmla="*/ 0 h 2010"/>
                  <a:gd name="T30" fmla="*/ 0 w 1621"/>
                  <a:gd name="T31" fmla="*/ 0 h 2010"/>
                  <a:gd name="T32" fmla="*/ 0 w 1621"/>
                  <a:gd name="T33" fmla="*/ 0 h 2010"/>
                  <a:gd name="T34" fmla="*/ 0 w 1621"/>
                  <a:gd name="T35" fmla="*/ 0 h 2010"/>
                  <a:gd name="T36" fmla="*/ 0 w 1621"/>
                  <a:gd name="T37" fmla="*/ 0 h 2010"/>
                  <a:gd name="T38" fmla="*/ 0 w 1621"/>
                  <a:gd name="T39" fmla="*/ 0 h 2010"/>
                  <a:gd name="T40" fmla="*/ 0 w 1621"/>
                  <a:gd name="T41" fmla="*/ 0 h 2010"/>
                  <a:gd name="T42" fmla="*/ 0 w 1621"/>
                  <a:gd name="T43" fmla="*/ 0 h 2010"/>
                  <a:gd name="T44" fmla="*/ 0 w 1621"/>
                  <a:gd name="T45" fmla="*/ 0 h 201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621"/>
                  <a:gd name="T70" fmla="*/ 0 h 2010"/>
                  <a:gd name="T71" fmla="*/ 1621 w 1621"/>
                  <a:gd name="T72" fmla="*/ 2010 h 201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621" h="2010">
                    <a:moveTo>
                      <a:pt x="0" y="0"/>
                    </a:moveTo>
                    <a:lnTo>
                      <a:pt x="9" y="172"/>
                    </a:lnTo>
                    <a:lnTo>
                      <a:pt x="112" y="482"/>
                    </a:lnTo>
                    <a:lnTo>
                      <a:pt x="180" y="679"/>
                    </a:lnTo>
                    <a:lnTo>
                      <a:pt x="213" y="945"/>
                    </a:lnTo>
                    <a:lnTo>
                      <a:pt x="271" y="1153"/>
                    </a:lnTo>
                    <a:lnTo>
                      <a:pt x="300" y="1160"/>
                    </a:lnTo>
                    <a:lnTo>
                      <a:pt x="248" y="1259"/>
                    </a:lnTo>
                    <a:lnTo>
                      <a:pt x="309" y="1332"/>
                    </a:lnTo>
                    <a:lnTo>
                      <a:pt x="324" y="1427"/>
                    </a:lnTo>
                    <a:lnTo>
                      <a:pt x="627" y="1364"/>
                    </a:lnTo>
                    <a:lnTo>
                      <a:pt x="637" y="1573"/>
                    </a:lnTo>
                    <a:lnTo>
                      <a:pt x="846" y="1534"/>
                    </a:lnTo>
                    <a:lnTo>
                      <a:pt x="929" y="1481"/>
                    </a:lnTo>
                    <a:lnTo>
                      <a:pt x="999" y="1545"/>
                    </a:lnTo>
                    <a:lnTo>
                      <a:pt x="1066" y="1532"/>
                    </a:lnTo>
                    <a:lnTo>
                      <a:pt x="1194" y="1611"/>
                    </a:lnTo>
                    <a:lnTo>
                      <a:pt x="1406" y="1447"/>
                    </a:lnTo>
                    <a:lnTo>
                      <a:pt x="1471" y="1606"/>
                    </a:lnTo>
                    <a:lnTo>
                      <a:pt x="1533" y="1679"/>
                    </a:lnTo>
                    <a:lnTo>
                      <a:pt x="1578" y="1829"/>
                    </a:lnTo>
                    <a:lnTo>
                      <a:pt x="1621" y="1905"/>
                    </a:lnTo>
                    <a:lnTo>
                      <a:pt x="1597" y="2010"/>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645" name="Freeform 139">
                <a:extLst>
                  <a:ext uri="{FF2B5EF4-FFF2-40B4-BE49-F238E27FC236}">
                    <a16:creationId xmlns:a16="http://schemas.microsoft.com/office/drawing/2014/main" id="{096370CC-462D-48E1-A34B-5F48416BD2F9}"/>
                  </a:ext>
                </a:extLst>
              </p:cNvPr>
              <p:cNvSpPr>
                <a:spLocks/>
              </p:cNvSpPr>
              <p:nvPr/>
            </p:nvSpPr>
            <p:spPr bwMode="auto">
              <a:xfrm>
                <a:off x="2200909" y="2888847"/>
                <a:ext cx="150198" cy="153813"/>
              </a:xfrm>
              <a:custGeom>
                <a:avLst/>
                <a:gdLst>
                  <a:gd name="T0" fmla="*/ 0 w 1400"/>
                  <a:gd name="T1" fmla="*/ 0 h 1428"/>
                  <a:gd name="T2" fmla="*/ 0 w 1400"/>
                  <a:gd name="T3" fmla="*/ 0 h 1428"/>
                  <a:gd name="T4" fmla="*/ 0 w 1400"/>
                  <a:gd name="T5" fmla="*/ 0 h 1428"/>
                  <a:gd name="T6" fmla="*/ 0 w 1400"/>
                  <a:gd name="T7" fmla="*/ 0 h 1428"/>
                  <a:gd name="T8" fmla="*/ 0 w 1400"/>
                  <a:gd name="T9" fmla="*/ 0 h 1428"/>
                  <a:gd name="T10" fmla="*/ 0 w 1400"/>
                  <a:gd name="T11" fmla="*/ 0 h 1428"/>
                  <a:gd name="T12" fmla="*/ 0 w 1400"/>
                  <a:gd name="T13" fmla="*/ 0 h 1428"/>
                  <a:gd name="T14" fmla="*/ 0 w 1400"/>
                  <a:gd name="T15" fmla="*/ 0 h 1428"/>
                  <a:gd name="T16" fmla="*/ 0 w 1400"/>
                  <a:gd name="T17" fmla="*/ 0 h 1428"/>
                  <a:gd name="T18" fmla="*/ 0 w 1400"/>
                  <a:gd name="T19" fmla="*/ 0 h 1428"/>
                  <a:gd name="T20" fmla="*/ 0 w 1400"/>
                  <a:gd name="T21" fmla="*/ 0 h 1428"/>
                  <a:gd name="T22" fmla="*/ 0 w 1400"/>
                  <a:gd name="T23" fmla="*/ 0 h 1428"/>
                  <a:gd name="T24" fmla="*/ 0 w 1400"/>
                  <a:gd name="T25" fmla="*/ 0 h 1428"/>
                  <a:gd name="T26" fmla="*/ 0 w 1400"/>
                  <a:gd name="T27" fmla="*/ 0 h 1428"/>
                  <a:gd name="T28" fmla="*/ 0 w 1400"/>
                  <a:gd name="T29" fmla="*/ 0 h 1428"/>
                  <a:gd name="T30" fmla="*/ 0 w 1400"/>
                  <a:gd name="T31" fmla="*/ 0 h 1428"/>
                  <a:gd name="T32" fmla="*/ 0 w 1400"/>
                  <a:gd name="T33" fmla="*/ 0 h 1428"/>
                  <a:gd name="T34" fmla="*/ 0 w 1400"/>
                  <a:gd name="T35" fmla="*/ 0 h 1428"/>
                  <a:gd name="T36" fmla="*/ 0 w 1400"/>
                  <a:gd name="T37" fmla="*/ 0 h 1428"/>
                  <a:gd name="T38" fmla="*/ 0 w 1400"/>
                  <a:gd name="T39" fmla="*/ 0 h 1428"/>
                  <a:gd name="T40" fmla="*/ 0 w 1400"/>
                  <a:gd name="T41" fmla="*/ 0 h 1428"/>
                  <a:gd name="T42" fmla="*/ 0 w 1400"/>
                  <a:gd name="T43" fmla="*/ 0 h 1428"/>
                  <a:gd name="T44" fmla="*/ 0 w 1400"/>
                  <a:gd name="T45" fmla="*/ 0 h 1428"/>
                  <a:gd name="T46" fmla="*/ 0 w 1400"/>
                  <a:gd name="T47" fmla="*/ 0 h 142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400"/>
                  <a:gd name="T73" fmla="*/ 0 h 1428"/>
                  <a:gd name="T74" fmla="*/ 1400 w 1400"/>
                  <a:gd name="T75" fmla="*/ 1428 h 142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400" h="1428">
                    <a:moveTo>
                      <a:pt x="0" y="30"/>
                    </a:moveTo>
                    <a:lnTo>
                      <a:pt x="26" y="0"/>
                    </a:lnTo>
                    <a:lnTo>
                      <a:pt x="66" y="36"/>
                    </a:lnTo>
                    <a:lnTo>
                      <a:pt x="25" y="162"/>
                    </a:lnTo>
                    <a:lnTo>
                      <a:pt x="104" y="397"/>
                    </a:lnTo>
                    <a:lnTo>
                      <a:pt x="90" y="474"/>
                    </a:lnTo>
                    <a:lnTo>
                      <a:pt x="66" y="591"/>
                    </a:lnTo>
                    <a:lnTo>
                      <a:pt x="41" y="640"/>
                    </a:lnTo>
                    <a:lnTo>
                      <a:pt x="25" y="707"/>
                    </a:lnTo>
                    <a:lnTo>
                      <a:pt x="121" y="722"/>
                    </a:lnTo>
                    <a:lnTo>
                      <a:pt x="171" y="757"/>
                    </a:lnTo>
                    <a:lnTo>
                      <a:pt x="156" y="834"/>
                    </a:lnTo>
                    <a:lnTo>
                      <a:pt x="179" y="900"/>
                    </a:lnTo>
                    <a:lnTo>
                      <a:pt x="389" y="726"/>
                    </a:lnTo>
                    <a:lnTo>
                      <a:pt x="460" y="982"/>
                    </a:lnTo>
                    <a:lnTo>
                      <a:pt x="571" y="918"/>
                    </a:lnTo>
                    <a:lnTo>
                      <a:pt x="723" y="1063"/>
                    </a:lnTo>
                    <a:lnTo>
                      <a:pt x="757" y="1167"/>
                    </a:lnTo>
                    <a:lnTo>
                      <a:pt x="834" y="1182"/>
                    </a:lnTo>
                    <a:lnTo>
                      <a:pt x="897" y="1283"/>
                    </a:lnTo>
                    <a:lnTo>
                      <a:pt x="879" y="1303"/>
                    </a:lnTo>
                    <a:lnTo>
                      <a:pt x="1053" y="1343"/>
                    </a:lnTo>
                    <a:lnTo>
                      <a:pt x="1057" y="1428"/>
                    </a:lnTo>
                    <a:lnTo>
                      <a:pt x="1400" y="1391"/>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646" name="Freeform 140">
                <a:extLst>
                  <a:ext uri="{FF2B5EF4-FFF2-40B4-BE49-F238E27FC236}">
                    <a16:creationId xmlns:a16="http://schemas.microsoft.com/office/drawing/2014/main" id="{2BD791F3-88EC-4527-B1ED-7F8F4FF18927}"/>
                  </a:ext>
                </a:extLst>
              </p:cNvPr>
              <p:cNvSpPr>
                <a:spLocks/>
              </p:cNvSpPr>
              <p:nvPr/>
            </p:nvSpPr>
            <p:spPr bwMode="auto">
              <a:xfrm>
                <a:off x="2211638" y="2747852"/>
                <a:ext cx="221006" cy="354625"/>
              </a:xfrm>
              <a:custGeom>
                <a:avLst/>
                <a:gdLst>
                  <a:gd name="T0" fmla="*/ 0 w 2057"/>
                  <a:gd name="T1" fmla="*/ 0 h 3308"/>
                  <a:gd name="T2" fmla="*/ 0 w 2057"/>
                  <a:gd name="T3" fmla="*/ 0 h 3308"/>
                  <a:gd name="T4" fmla="*/ 0 w 2057"/>
                  <a:gd name="T5" fmla="*/ 0 h 3308"/>
                  <a:gd name="T6" fmla="*/ 0 w 2057"/>
                  <a:gd name="T7" fmla="*/ 0 h 3308"/>
                  <a:gd name="T8" fmla="*/ 0 w 2057"/>
                  <a:gd name="T9" fmla="*/ 0 h 3308"/>
                  <a:gd name="T10" fmla="*/ 0 w 2057"/>
                  <a:gd name="T11" fmla="*/ 0 h 3308"/>
                  <a:gd name="T12" fmla="*/ 0 w 2057"/>
                  <a:gd name="T13" fmla="*/ 0 h 3308"/>
                  <a:gd name="T14" fmla="*/ 0 w 2057"/>
                  <a:gd name="T15" fmla="*/ 0 h 3308"/>
                  <a:gd name="T16" fmla="*/ 0 w 2057"/>
                  <a:gd name="T17" fmla="*/ 0 h 3308"/>
                  <a:gd name="T18" fmla="*/ 0 w 2057"/>
                  <a:gd name="T19" fmla="*/ 0 h 3308"/>
                  <a:gd name="T20" fmla="*/ 0 w 2057"/>
                  <a:gd name="T21" fmla="*/ 0 h 3308"/>
                  <a:gd name="T22" fmla="*/ 0 w 2057"/>
                  <a:gd name="T23" fmla="*/ 0 h 3308"/>
                  <a:gd name="T24" fmla="*/ 0 w 2057"/>
                  <a:gd name="T25" fmla="*/ 0 h 3308"/>
                  <a:gd name="T26" fmla="*/ 0 w 2057"/>
                  <a:gd name="T27" fmla="*/ 0 h 3308"/>
                  <a:gd name="T28" fmla="*/ 0 w 2057"/>
                  <a:gd name="T29" fmla="*/ 0 h 3308"/>
                  <a:gd name="T30" fmla="*/ 0 w 2057"/>
                  <a:gd name="T31" fmla="*/ 0 h 3308"/>
                  <a:gd name="T32" fmla="*/ 0 w 2057"/>
                  <a:gd name="T33" fmla="*/ 0 h 3308"/>
                  <a:gd name="T34" fmla="*/ 0 w 2057"/>
                  <a:gd name="T35" fmla="*/ 0 h 3308"/>
                  <a:gd name="T36" fmla="*/ 0 w 2057"/>
                  <a:gd name="T37" fmla="*/ 0 h 3308"/>
                  <a:gd name="T38" fmla="*/ 0 w 2057"/>
                  <a:gd name="T39" fmla="*/ 0 h 3308"/>
                  <a:gd name="T40" fmla="*/ 0 w 2057"/>
                  <a:gd name="T41" fmla="*/ 0 h 3308"/>
                  <a:gd name="T42" fmla="*/ 0 w 2057"/>
                  <a:gd name="T43" fmla="*/ 0 h 3308"/>
                  <a:gd name="T44" fmla="*/ 0 w 2057"/>
                  <a:gd name="T45" fmla="*/ 0 h 3308"/>
                  <a:gd name="T46" fmla="*/ 0 w 2057"/>
                  <a:gd name="T47" fmla="*/ 0 h 3308"/>
                  <a:gd name="T48" fmla="*/ 0 w 2057"/>
                  <a:gd name="T49" fmla="*/ 0 h 3308"/>
                  <a:gd name="T50" fmla="*/ 0 w 2057"/>
                  <a:gd name="T51" fmla="*/ 0 h 3308"/>
                  <a:gd name="T52" fmla="*/ 0 w 2057"/>
                  <a:gd name="T53" fmla="*/ 0 h 3308"/>
                  <a:gd name="T54" fmla="*/ 0 w 2057"/>
                  <a:gd name="T55" fmla="*/ 0 h 3308"/>
                  <a:gd name="T56" fmla="*/ 0 w 2057"/>
                  <a:gd name="T57" fmla="*/ 0 h 3308"/>
                  <a:gd name="T58" fmla="*/ 0 w 2057"/>
                  <a:gd name="T59" fmla="*/ 0 h 3308"/>
                  <a:gd name="T60" fmla="*/ 0 w 2057"/>
                  <a:gd name="T61" fmla="*/ 0 h 3308"/>
                  <a:gd name="T62" fmla="*/ 0 w 2057"/>
                  <a:gd name="T63" fmla="*/ 0 h 3308"/>
                  <a:gd name="T64" fmla="*/ 0 w 2057"/>
                  <a:gd name="T65" fmla="*/ 0 h 3308"/>
                  <a:gd name="T66" fmla="*/ 0 w 2057"/>
                  <a:gd name="T67" fmla="*/ 0 h 3308"/>
                  <a:gd name="T68" fmla="*/ 0 w 2057"/>
                  <a:gd name="T69" fmla="*/ 0 h 3308"/>
                  <a:gd name="T70" fmla="*/ 0 w 2057"/>
                  <a:gd name="T71" fmla="*/ 0 h 3308"/>
                  <a:gd name="T72" fmla="*/ 0 w 2057"/>
                  <a:gd name="T73" fmla="*/ 0 h 330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057"/>
                  <a:gd name="T112" fmla="*/ 0 h 3308"/>
                  <a:gd name="T113" fmla="*/ 2057 w 2057"/>
                  <a:gd name="T114" fmla="*/ 3308 h 330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057" h="3308">
                    <a:moveTo>
                      <a:pt x="0" y="0"/>
                    </a:moveTo>
                    <a:lnTo>
                      <a:pt x="24" y="267"/>
                    </a:lnTo>
                    <a:lnTo>
                      <a:pt x="183" y="393"/>
                    </a:lnTo>
                    <a:lnTo>
                      <a:pt x="160" y="508"/>
                    </a:lnTo>
                    <a:lnTo>
                      <a:pt x="197" y="660"/>
                    </a:lnTo>
                    <a:lnTo>
                      <a:pt x="213" y="774"/>
                    </a:lnTo>
                    <a:lnTo>
                      <a:pt x="234" y="1002"/>
                    </a:lnTo>
                    <a:lnTo>
                      <a:pt x="290" y="1162"/>
                    </a:lnTo>
                    <a:lnTo>
                      <a:pt x="398" y="1223"/>
                    </a:lnTo>
                    <a:lnTo>
                      <a:pt x="425" y="1346"/>
                    </a:lnTo>
                    <a:lnTo>
                      <a:pt x="473" y="1382"/>
                    </a:lnTo>
                    <a:lnTo>
                      <a:pt x="551" y="1378"/>
                    </a:lnTo>
                    <a:lnTo>
                      <a:pt x="671" y="1496"/>
                    </a:lnTo>
                    <a:lnTo>
                      <a:pt x="761" y="1577"/>
                    </a:lnTo>
                    <a:lnTo>
                      <a:pt x="833" y="1669"/>
                    </a:lnTo>
                    <a:lnTo>
                      <a:pt x="876" y="1743"/>
                    </a:lnTo>
                    <a:lnTo>
                      <a:pt x="940" y="1893"/>
                    </a:lnTo>
                    <a:lnTo>
                      <a:pt x="981" y="1929"/>
                    </a:lnTo>
                    <a:lnTo>
                      <a:pt x="1097" y="1951"/>
                    </a:lnTo>
                    <a:lnTo>
                      <a:pt x="1224" y="2002"/>
                    </a:lnTo>
                    <a:lnTo>
                      <a:pt x="1330" y="2016"/>
                    </a:lnTo>
                    <a:lnTo>
                      <a:pt x="1463" y="2009"/>
                    </a:lnTo>
                    <a:lnTo>
                      <a:pt x="1579" y="2013"/>
                    </a:lnTo>
                    <a:lnTo>
                      <a:pt x="1652" y="2132"/>
                    </a:lnTo>
                    <a:lnTo>
                      <a:pt x="1667" y="2247"/>
                    </a:lnTo>
                    <a:lnTo>
                      <a:pt x="1709" y="2321"/>
                    </a:lnTo>
                    <a:lnTo>
                      <a:pt x="1733" y="2415"/>
                    </a:lnTo>
                    <a:lnTo>
                      <a:pt x="1832" y="2478"/>
                    </a:lnTo>
                    <a:lnTo>
                      <a:pt x="1781" y="2586"/>
                    </a:lnTo>
                    <a:lnTo>
                      <a:pt x="1805" y="2689"/>
                    </a:lnTo>
                    <a:lnTo>
                      <a:pt x="1781" y="2786"/>
                    </a:lnTo>
                    <a:lnTo>
                      <a:pt x="1815" y="2870"/>
                    </a:lnTo>
                    <a:lnTo>
                      <a:pt x="1802" y="2995"/>
                    </a:lnTo>
                    <a:lnTo>
                      <a:pt x="1817" y="3091"/>
                    </a:lnTo>
                    <a:lnTo>
                      <a:pt x="1870" y="3193"/>
                    </a:lnTo>
                    <a:lnTo>
                      <a:pt x="1950" y="3265"/>
                    </a:lnTo>
                    <a:lnTo>
                      <a:pt x="2057" y="3308"/>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647" name="Freeform 141">
                <a:extLst>
                  <a:ext uri="{FF2B5EF4-FFF2-40B4-BE49-F238E27FC236}">
                    <a16:creationId xmlns:a16="http://schemas.microsoft.com/office/drawing/2014/main" id="{E908CF92-A7B6-43AF-BF07-1EBE113ED0E1}"/>
                  </a:ext>
                </a:extLst>
              </p:cNvPr>
              <p:cNvSpPr>
                <a:spLocks/>
              </p:cNvSpPr>
              <p:nvPr/>
            </p:nvSpPr>
            <p:spPr bwMode="auto">
              <a:xfrm>
                <a:off x="1889784" y="2940118"/>
                <a:ext cx="120159" cy="46998"/>
              </a:xfrm>
              <a:custGeom>
                <a:avLst/>
                <a:gdLst>
                  <a:gd name="T0" fmla="*/ 0 w 1117"/>
                  <a:gd name="T1" fmla="*/ 0 h 425"/>
                  <a:gd name="T2" fmla="*/ 0 w 1117"/>
                  <a:gd name="T3" fmla="*/ 0 h 425"/>
                  <a:gd name="T4" fmla="*/ 0 w 1117"/>
                  <a:gd name="T5" fmla="*/ 0 h 425"/>
                  <a:gd name="T6" fmla="*/ 0 w 1117"/>
                  <a:gd name="T7" fmla="*/ 0 h 425"/>
                  <a:gd name="T8" fmla="*/ 0 60000 65536"/>
                  <a:gd name="T9" fmla="*/ 0 60000 65536"/>
                  <a:gd name="T10" fmla="*/ 0 60000 65536"/>
                  <a:gd name="T11" fmla="*/ 0 60000 65536"/>
                  <a:gd name="T12" fmla="*/ 0 w 1117"/>
                  <a:gd name="T13" fmla="*/ 0 h 425"/>
                  <a:gd name="T14" fmla="*/ 1117 w 1117"/>
                  <a:gd name="T15" fmla="*/ 425 h 425"/>
                </a:gdLst>
                <a:ahLst/>
                <a:cxnLst>
                  <a:cxn ang="T8">
                    <a:pos x="T0" y="T1"/>
                  </a:cxn>
                  <a:cxn ang="T9">
                    <a:pos x="T2" y="T3"/>
                  </a:cxn>
                  <a:cxn ang="T10">
                    <a:pos x="T4" y="T5"/>
                  </a:cxn>
                  <a:cxn ang="T11">
                    <a:pos x="T6" y="T7"/>
                  </a:cxn>
                </a:cxnLst>
                <a:rect l="T12" t="T13" r="T14" b="T15"/>
                <a:pathLst>
                  <a:path w="1117" h="425">
                    <a:moveTo>
                      <a:pt x="0" y="425"/>
                    </a:moveTo>
                    <a:lnTo>
                      <a:pt x="591" y="404"/>
                    </a:lnTo>
                    <a:lnTo>
                      <a:pt x="608" y="356"/>
                    </a:lnTo>
                    <a:lnTo>
                      <a:pt x="1117" y="0"/>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648" name="Freeform 142">
                <a:extLst>
                  <a:ext uri="{FF2B5EF4-FFF2-40B4-BE49-F238E27FC236}">
                    <a16:creationId xmlns:a16="http://schemas.microsoft.com/office/drawing/2014/main" id="{B007BC25-1FB8-459B-AEEF-C1FFAE886663}"/>
                  </a:ext>
                </a:extLst>
              </p:cNvPr>
              <p:cNvSpPr>
                <a:spLocks/>
              </p:cNvSpPr>
              <p:nvPr/>
            </p:nvSpPr>
            <p:spPr bwMode="auto">
              <a:xfrm>
                <a:off x="1812539" y="2929437"/>
                <a:ext cx="79391" cy="72634"/>
              </a:xfrm>
              <a:custGeom>
                <a:avLst/>
                <a:gdLst>
                  <a:gd name="T0" fmla="*/ 0 w 733"/>
                  <a:gd name="T1" fmla="*/ 0 h 683"/>
                  <a:gd name="T2" fmla="*/ 0 w 733"/>
                  <a:gd name="T3" fmla="*/ 0 h 683"/>
                  <a:gd name="T4" fmla="*/ 0 w 733"/>
                  <a:gd name="T5" fmla="*/ 0 h 683"/>
                  <a:gd name="T6" fmla="*/ 0 60000 65536"/>
                  <a:gd name="T7" fmla="*/ 0 60000 65536"/>
                  <a:gd name="T8" fmla="*/ 0 60000 65536"/>
                  <a:gd name="T9" fmla="*/ 0 w 733"/>
                  <a:gd name="T10" fmla="*/ 0 h 683"/>
                  <a:gd name="T11" fmla="*/ 733 w 733"/>
                  <a:gd name="T12" fmla="*/ 683 h 683"/>
                </a:gdLst>
                <a:ahLst/>
                <a:cxnLst>
                  <a:cxn ang="T6">
                    <a:pos x="T0" y="T1"/>
                  </a:cxn>
                  <a:cxn ang="T7">
                    <a:pos x="T2" y="T3"/>
                  </a:cxn>
                  <a:cxn ang="T8">
                    <a:pos x="T4" y="T5"/>
                  </a:cxn>
                </a:cxnLst>
                <a:rect l="T9" t="T10" r="T11" b="T12"/>
                <a:pathLst>
                  <a:path w="733" h="683">
                    <a:moveTo>
                      <a:pt x="0" y="0"/>
                    </a:moveTo>
                    <a:lnTo>
                      <a:pt x="25" y="683"/>
                    </a:lnTo>
                    <a:lnTo>
                      <a:pt x="733" y="666"/>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649" name="Freeform 143">
                <a:extLst>
                  <a:ext uri="{FF2B5EF4-FFF2-40B4-BE49-F238E27FC236}">
                    <a16:creationId xmlns:a16="http://schemas.microsoft.com/office/drawing/2014/main" id="{A37C6C43-9F9C-480B-AA11-DB678E70F71B}"/>
                  </a:ext>
                </a:extLst>
              </p:cNvPr>
              <p:cNvSpPr>
                <a:spLocks/>
              </p:cNvSpPr>
              <p:nvPr/>
            </p:nvSpPr>
            <p:spPr bwMode="auto">
              <a:xfrm>
                <a:off x="1291136" y="2940118"/>
                <a:ext cx="145907" cy="207220"/>
              </a:xfrm>
              <a:custGeom>
                <a:avLst/>
                <a:gdLst>
                  <a:gd name="T0" fmla="*/ 0 w 1363"/>
                  <a:gd name="T1" fmla="*/ 0 h 1921"/>
                  <a:gd name="T2" fmla="*/ 0 w 1363"/>
                  <a:gd name="T3" fmla="*/ 0 h 1921"/>
                  <a:gd name="T4" fmla="*/ 0 w 1363"/>
                  <a:gd name="T5" fmla="*/ 0 h 1921"/>
                  <a:gd name="T6" fmla="*/ 0 60000 65536"/>
                  <a:gd name="T7" fmla="*/ 0 60000 65536"/>
                  <a:gd name="T8" fmla="*/ 0 60000 65536"/>
                  <a:gd name="T9" fmla="*/ 0 w 1363"/>
                  <a:gd name="T10" fmla="*/ 0 h 1921"/>
                  <a:gd name="T11" fmla="*/ 1363 w 1363"/>
                  <a:gd name="T12" fmla="*/ 1921 h 1921"/>
                </a:gdLst>
                <a:ahLst/>
                <a:cxnLst>
                  <a:cxn ang="T6">
                    <a:pos x="T0" y="T1"/>
                  </a:cxn>
                  <a:cxn ang="T7">
                    <a:pos x="T2" y="T3"/>
                  </a:cxn>
                  <a:cxn ang="T8">
                    <a:pos x="T4" y="T5"/>
                  </a:cxn>
                </a:cxnLst>
                <a:rect l="T9" t="T10" r="T11" b="T12"/>
                <a:pathLst>
                  <a:path w="1363" h="1921">
                    <a:moveTo>
                      <a:pt x="603" y="0"/>
                    </a:moveTo>
                    <a:lnTo>
                      <a:pt x="0" y="730"/>
                    </a:lnTo>
                    <a:lnTo>
                      <a:pt x="1363" y="1921"/>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650" name="Freeform 144">
                <a:extLst>
                  <a:ext uri="{FF2B5EF4-FFF2-40B4-BE49-F238E27FC236}">
                    <a16:creationId xmlns:a16="http://schemas.microsoft.com/office/drawing/2014/main" id="{762BDE59-8564-4DDA-8247-317B9F77EEF9}"/>
                  </a:ext>
                </a:extLst>
              </p:cNvPr>
              <p:cNvSpPr>
                <a:spLocks/>
              </p:cNvSpPr>
              <p:nvPr/>
            </p:nvSpPr>
            <p:spPr bwMode="auto">
              <a:xfrm>
                <a:off x="1321175" y="2852530"/>
                <a:ext cx="238172" cy="128178"/>
              </a:xfrm>
              <a:custGeom>
                <a:avLst/>
                <a:gdLst>
                  <a:gd name="T0" fmla="*/ 0 w 2210"/>
                  <a:gd name="T1" fmla="*/ 0 h 1195"/>
                  <a:gd name="T2" fmla="*/ 0 w 2210"/>
                  <a:gd name="T3" fmla="*/ 0 h 1195"/>
                  <a:gd name="T4" fmla="*/ 0 w 2210"/>
                  <a:gd name="T5" fmla="*/ 0 h 1195"/>
                  <a:gd name="T6" fmla="*/ 0 w 2210"/>
                  <a:gd name="T7" fmla="*/ 0 h 1195"/>
                  <a:gd name="T8" fmla="*/ 0 w 2210"/>
                  <a:gd name="T9" fmla="*/ 0 h 1195"/>
                  <a:gd name="T10" fmla="*/ 0 w 2210"/>
                  <a:gd name="T11" fmla="*/ 0 h 1195"/>
                  <a:gd name="T12" fmla="*/ 0 60000 65536"/>
                  <a:gd name="T13" fmla="*/ 0 60000 65536"/>
                  <a:gd name="T14" fmla="*/ 0 60000 65536"/>
                  <a:gd name="T15" fmla="*/ 0 60000 65536"/>
                  <a:gd name="T16" fmla="*/ 0 60000 65536"/>
                  <a:gd name="T17" fmla="*/ 0 60000 65536"/>
                  <a:gd name="T18" fmla="*/ 0 w 2210"/>
                  <a:gd name="T19" fmla="*/ 0 h 1195"/>
                  <a:gd name="T20" fmla="*/ 2210 w 2210"/>
                  <a:gd name="T21" fmla="*/ 1195 h 1195"/>
                </a:gdLst>
                <a:ahLst/>
                <a:cxnLst>
                  <a:cxn ang="T12">
                    <a:pos x="T0" y="T1"/>
                  </a:cxn>
                  <a:cxn ang="T13">
                    <a:pos x="T2" y="T3"/>
                  </a:cxn>
                  <a:cxn ang="T14">
                    <a:pos x="T4" y="T5"/>
                  </a:cxn>
                  <a:cxn ang="T15">
                    <a:pos x="T6" y="T7"/>
                  </a:cxn>
                  <a:cxn ang="T16">
                    <a:pos x="T8" y="T9"/>
                  </a:cxn>
                  <a:cxn ang="T17">
                    <a:pos x="T10" y="T11"/>
                  </a:cxn>
                </a:cxnLst>
                <a:rect l="T18" t="T19" r="T20" b="T21"/>
                <a:pathLst>
                  <a:path w="2210" h="1195">
                    <a:moveTo>
                      <a:pt x="33" y="0"/>
                    </a:moveTo>
                    <a:lnTo>
                      <a:pt x="0" y="441"/>
                    </a:lnTo>
                    <a:lnTo>
                      <a:pt x="613" y="457"/>
                    </a:lnTo>
                    <a:lnTo>
                      <a:pt x="1685" y="477"/>
                    </a:lnTo>
                    <a:lnTo>
                      <a:pt x="1674" y="1195"/>
                    </a:lnTo>
                    <a:lnTo>
                      <a:pt x="2210" y="1187"/>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651" name="Freeform 145">
                <a:extLst>
                  <a:ext uri="{FF2B5EF4-FFF2-40B4-BE49-F238E27FC236}">
                    <a16:creationId xmlns:a16="http://schemas.microsoft.com/office/drawing/2014/main" id="{82BD6186-B197-41D1-8918-861EB242A923}"/>
                  </a:ext>
                </a:extLst>
              </p:cNvPr>
              <p:cNvSpPr>
                <a:spLocks/>
              </p:cNvSpPr>
              <p:nvPr/>
            </p:nvSpPr>
            <p:spPr bwMode="auto">
              <a:xfrm>
                <a:off x="1441334" y="2905937"/>
                <a:ext cx="62225" cy="74770"/>
              </a:xfrm>
              <a:custGeom>
                <a:avLst/>
                <a:gdLst>
                  <a:gd name="T0" fmla="*/ 0 w 583"/>
                  <a:gd name="T1" fmla="*/ 0 h 716"/>
                  <a:gd name="T2" fmla="*/ 0 w 583"/>
                  <a:gd name="T3" fmla="*/ 0 h 716"/>
                  <a:gd name="T4" fmla="*/ 0 w 583"/>
                  <a:gd name="T5" fmla="*/ 0 h 716"/>
                  <a:gd name="T6" fmla="*/ 0 60000 65536"/>
                  <a:gd name="T7" fmla="*/ 0 60000 65536"/>
                  <a:gd name="T8" fmla="*/ 0 60000 65536"/>
                  <a:gd name="T9" fmla="*/ 0 w 583"/>
                  <a:gd name="T10" fmla="*/ 0 h 716"/>
                  <a:gd name="T11" fmla="*/ 583 w 583"/>
                  <a:gd name="T12" fmla="*/ 716 h 716"/>
                </a:gdLst>
                <a:ahLst/>
                <a:cxnLst>
                  <a:cxn ang="T6">
                    <a:pos x="T0" y="T1"/>
                  </a:cxn>
                  <a:cxn ang="T7">
                    <a:pos x="T2" y="T3"/>
                  </a:cxn>
                  <a:cxn ang="T8">
                    <a:pos x="T4" y="T5"/>
                  </a:cxn>
                </a:cxnLst>
                <a:rect l="T9" t="T10" r="T11" b="T12"/>
                <a:pathLst>
                  <a:path w="583" h="716">
                    <a:moveTo>
                      <a:pt x="1" y="0"/>
                    </a:moveTo>
                    <a:lnTo>
                      <a:pt x="0" y="708"/>
                    </a:lnTo>
                    <a:lnTo>
                      <a:pt x="583" y="716"/>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652" name="Freeform 146">
                <a:extLst>
                  <a:ext uri="{FF2B5EF4-FFF2-40B4-BE49-F238E27FC236}">
                    <a16:creationId xmlns:a16="http://schemas.microsoft.com/office/drawing/2014/main" id="{515CAEB7-E2B7-4CEE-8E26-6192C1252067}"/>
                  </a:ext>
                </a:extLst>
              </p:cNvPr>
              <p:cNvSpPr>
                <a:spLocks/>
              </p:cNvSpPr>
              <p:nvPr/>
            </p:nvSpPr>
            <p:spPr bwMode="auto">
              <a:xfrm>
                <a:off x="1246076" y="2850394"/>
                <a:ext cx="270357" cy="309763"/>
              </a:xfrm>
              <a:custGeom>
                <a:avLst/>
                <a:gdLst>
                  <a:gd name="T0" fmla="*/ 0 w 2505"/>
                  <a:gd name="T1" fmla="*/ 0 h 2888"/>
                  <a:gd name="T2" fmla="*/ 0 w 2505"/>
                  <a:gd name="T3" fmla="*/ 0 h 2888"/>
                  <a:gd name="T4" fmla="*/ 0 w 2505"/>
                  <a:gd name="T5" fmla="*/ 0 h 2888"/>
                  <a:gd name="T6" fmla="*/ 0 w 2505"/>
                  <a:gd name="T7" fmla="*/ 0 h 2888"/>
                  <a:gd name="T8" fmla="*/ 0 w 2505"/>
                  <a:gd name="T9" fmla="*/ 0 h 2888"/>
                  <a:gd name="T10" fmla="*/ 0 w 2505"/>
                  <a:gd name="T11" fmla="*/ 0 h 2888"/>
                  <a:gd name="T12" fmla="*/ 0 w 2505"/>
                  <a:gd name="T13" fmla="*/ 0 h 2888"/>
                  <a:gd name="T14" fmla="*/ 0 w 2505"/>
                  <a:gd name="T15" fmla="*/ 0 h 2888"/>
                  <a:gd name="T16" fmla="*/ 0 w 2505"/>
                  <a:gd name="T17" fmla="*/ 0 h 2888"/>
                  <a:gd name="T18" fmla="*/ 0 w 2505"/>
                  <a:gd name="T19" fmla="*/ 0 h 2888"/>
                  <a:gd name="T20" fmla="*/ 0 w 2505"/>
                  <a:gd name="T21" fmla="*/ 0 h 2888"/>
                  <a:gd name="T22" fmla="*/ 0 w 2505"/>
                  <a:gd name="T23" fmla="*/ 0 h 2888"/>
                  <a:gd name="T24" fmla="*/ 0 w 2505"/>
                  <a:gd name="T25" fmla="*/ 0 h 2888"/>
                  <a:gd name="T26" fmla="*/ 0 w 2505"/>
                  <a:gd name="T27" fmla="*/ 0 h 2888"/>
                  <a:gd name="T28" fmla="*/ 0 w 2505"/>
                  <a:gd name="T29" fmla="*/ 0 h 2888"/>
                  <a:gd name="T30" fmla="*/ 0 w 2505"/>
                  <a:gd name="T31" fmla="*/ 0 h 2888"/>
                  <a:gd name="T32" fmla="*/ 0 w 2505"/>
                  <a:gd name="T33" fmla="*/ 0 h 2888"/>
                  <a:gd name="T34" fmla="*/ 0 w 2505"/>
                  <a:gd name="T35" fmla="*/ 0 h 2888"/>
                  <a:gd name="T36" fmla="*/ 0 w 2505"/>
                  <a:gd name="T37" fmla="*/ 0 h 2888"/>
                  <a:gd name="T38" fmla="*/ 0 w 2505"/>
                  <a:gd name="T39" fmla="*/ 0 h 2888"/>
                  <a:gd name="T40" fmla="*/ 0 w 2505"/>
                  <a:gd name="T41" fmla="*/ 0 h 2888"/>
                  <a:gd name="T42" fmla="*/ 0 w 2505"/>
                  <a:gd name="T43" fmla="*/ 0 h 2888"/>
                  <a:gd name="T44" fmla="*/ 0 w 2505"/>
                  <a:gd name="T45" fmla="*/ 0 h 2888"/>
                  <a:gd name="T46" fmla="*/ 0 w 2505"/>
                  <a:gd name="T47" fmla="*/ 0 h 2888"/>
                  <a:gd name="T48" fmla="*/ 0 w 2505"/>
                  <a:gd name="T49" fmla="*/ 0 h 2888"/>
                  <a:gd name="T50" fmla="*/ 0 w 2505"/>
                  <a:gd name="T51" fmla="*/ 0 h 2888"/>
                  <a:gd name="T52" fmla="*/ 0 w 2505"/>
                  <a:gd name="T53" fmla="*/ 0 h 2888"/>
                  <a:gd name="T54" fmla="*/ 0 w 2505"/>
                  <a:gd name="T55" fmla="*/ 0 h 2888"/>
                  <a:gd name="T56" fmla="*/ 0 w 2505"/>
                  <a:gd name="T57" fmla="*/ 0 h 2888"/>
                  <a:gd name="T58" fmla="*/ 0 w 2505"/>
                  <a:gd name="T59" fmla="*/ 0 h 2888"/>
                  <a:gd name="T60" fmla="*/ 0 w 2505"/>
                  <a:gd name="T61" fmla="*/ 0 h 2888"/>
                  <a:gd name="T62" fmla="*/ 0 w 2505"/>
                  <a:gd name="T63" fmla="*/ 0 h 2888"/>
                  <a:gd name="T64" fmla="*/ 0 w 2505"/>
                  <a:gd name="T65" fmla="*/ 0 h 288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505"/>
                  <a:gd name="T100" fmla="*/ 0 h 2888"/>
                  <a:gd name="T101" fmla="*/ 2505 w 2505"/>
                  <a:gd name="T102" fmla="*/ 2888 h 288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505" h="2888">
                    <a:moveTo>
                      <a:pt x="0" y="0"/>
                    </a:moveTo>
                    <a:lnTo>
                      <a:pt x="153" y="193"/>
                    </a:lnTo>
                    <a:lnTo>
                      <a:pt x="181" y="173"/>
                    </a:lnTo>
                    <a:lnTo>
                      <a:pt x="227" y="314"/>
                    </a:lnTo>
                    <a:lnTo>
                      <a:pt x="306" y="367"/>
                    </a:lnTo>
                    <a:lnTo>
                      <a:pt x="334" y="356"/>
                    </a:lnTo>
                    <a:lnTo>
                      <a:pt x="435" y="446"/>
                    </a:lnTo>
                    <a:lnTo>
                      <a:pt x="534" y="518"/>
                    </a:lnTo>
                    <a:lnTo>
                      <a:pt x="543" y="680"/>
                    </a:lnTo>
                    <a:lnTo>
                      <a:pt x="575" y="754"/>
                    </a:lnTo>
                    <a:lnTo>
                      <a:pt x="787" y="782"/>
                    </a:lnTo>
                    <a:lnTo>
                      <a:pt x="855" y="807"/>
                    </a:lnTo>
                    <a:lnTo>
                      <a:pt x="992" y="847"/>
                    </a:lnTo>
                    <a:lnTo>
                      <a:pt x="1057" y="835"/>
                    </a:lnTo>
                    <a:lnTo>
                      <a:pt x="1247" y="968"/>
                    </a:lnTo>
                    <a:lnTo>
                      <a:pt x="1397" y="921"/>
                    </a:lnTo>
                    <a:lnTo>
                      <a:pt x="1496" y="993"/>
                    </a:lnTo>
                    <a:lnTo>
                      <a:pt x="1653" y="1061"/>
                    </a:lnTo>
                    <a:lnTo>
                      <a:pt x="1678" y="1174"/>
                    </a:lnTo>
                    <a:lnTo>
                      <a:pt x="1777" y="1246"/>
                    </a:lnTo>
                    <a:lnTo>
                      <a:pt x="1953" y="1313"/>
                    </a:lnTo>
                    <a:lnTo>
                      <a:pt x="2127" y="1352"/>
                    </a:lnTo>
                    <a:lnTo>
                      <a:pt x="2215" y="1396"/>
                    </a:lnTo>
                    <a:lnTo>
                      <a:pt x="2288" y="1516"/>
                    </a:lnTo>
                    <a:lnTo>
                      <a:pt x="2357" y="1723"/>
                    </a:lnTo>
                    <a:lnTo>
                      <a:pt x="2378" y="1760"/>
                    </a:lnTo>
                    <a:lnTo>
                      <a:pt x="2505" y="1811"/>
                    </a:lnTo>
                    <a:lnTo>
                      <a:pt x="2499" y="1888"/>
                    </a:lnTo>
                    <a:lnTo>
                      <a:pt x="2459" y="2033"/>
                    </a:lnTo>
                    <a:lnTo>
                      <a:pt x="2444" y="2110"/>
                    </a:lnTo>
                    <a:lnTo>
                      <a:pt x="2504" y="2155"/>
                    </a:lnTo>
                    <a:lnTo>
                      <a:pt x="2412" y="2236"/>
                    </a:lnTo>
                    <a:lnTo>
                      <a:pt x="2379" y="2888"/>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653" name="Freeform 147">
                <a:extLst>
                  <a:ext uri="{FF2B5EF4-FFF2-40B4-BE49-F238E27FC236}">
                    <a16:creationId xmlns:a16="http://schemas.microsoft.com/office/drawing/2014/main" id="{92517F5C-D381-45EB-98CF-B5FE17DE47A3}"/>
                  </a:ext>
                </a:extLst>
              </p:cNvPr>
              <p:cNvSpPr>
                <a:spLocks/>
              </p:cNvSpPr>
              <p:nvPr/>
            </p:nvSpPr>
            <p:spPr bwMode="auto">
              <a:xfrm>
                <a:off x="1754605" y="2925164"/>
                <a:ext cx="60079" cy="74770"/>
              </a:xfrm>
              <a:custGeom>
                <a:avLst/>
                <a:gdLst>
                  <a:gd name="T0" fmla="*/ 0 w 564"/>
                  <a:gd name="T1" fmla="*/ 0 h 715"/>
                  <a:gd name="T2" fmla="*/ 0 w 564"/>
                  <a:gd name="T3" fmla="*/ 0 h 715"/>
                  <a:gd name="T4" fmla="*/ 0 w 564"/>
                  <a:gd name="T5" fmla="*/ 0 h 715"/>
                  <a:gd name="T6" fmla="*/ 0 60000 65536"/>
                  <a:gd name="T7" fmla="*/ 0 60000 65536"/>
                  <a:gd name="T8" fmla="*/ 0 60000 65536"/>
                  <a:gd name="T9" fmla="*/ 0 w 564"/>
                  <a:gd name="T10" fmla="*/ 0 h 715"/>
                  <a:gd name="T11" fmla="*/ 564 w 564"/>
                  <a:gd name="T12" fmla="*/ 715 h 715"/>
                </a:gdLst>
                <a:ahLst/>
                <a:cxnLst>
                  <a:cxn ang="T6">
                    <a:pos x="T0" y="T1"/>
                  </a:cxn>
                  <a:cxn ang="T7">
                    <a:pos x="T2" y="T3"/>
                  </a:cxn>
                  <a:cxn ang="T8">
                    <a:pos x="T4" y="T5"/>
                  </a:cxn>
                </a:cxnLst>
                <a:rect l="T9" t="T10" r="T11" b="T12"/>
                <a:pathLst>
                  <a:path w="564" h="715">
                    <a:moveTo>
                      <a:pt x="0" y="0"/>
                    </a:moveTo>
                    <a:lnTo>
                      <a:pt x="37" y="705"/>
                    </a:lnTo>
                    <a:lnTo>
                      <a:pt x="564" y="715"/>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654" name="Freeform 148">
                <a:extLst>
                  <a:ext uri="{FF2B5EF4-FFF2-40B4-BE49-F238E27FC236}">
                    <a16:creationId xmlns:a16="http://schemas.microsoft.com/office/drawing/2014/main" id="{C6A34734-0FEC-43E3-9978-31498B017354}"/>
                  </a:ext>
                </a:extLst>
              </p:cNvPr>
              <p:cNvSpPr>
                <a:spLocks/>
              </p:cNvSpPr>
              <p:nvPr/>
            </p:nvSpPr>
            <p:spPr bwMode="auto">
              <a:xfrm>
                <a:off x="1559347" y="2918755"/>
                <a:ext cx="231735" cy="173040"/>
              </a:xfrm>
              <a:custGeom>
                <a:avLst/>
                <a:gdLst>
                  <a:gd name="T0" fmla="*/ 0 w 2159"/>
                  <a:gd name="T1" fmla="*/ 0 h 1608"/>
                  <a:gd name="T2" fmla="*/ 0 w 2159"/>
                  <a:gd name="T3" fmla="*/ 0 h 1608"/>
                  <a:gd name="T4" fmla="*/ 0 w 2159"/>
                  <a:gd name="T5" fmla="*/ 0 h 1608"/>
                  <a:gd name="T6" fmla="*/ 0 w 2159"/>
                  <a:gd name="T7" fmla="*/ 0 h 1608"/>
                  <a:gd name="T8" fmla="*/ 0 w 2159"/>
                  <a:gd name="T9" fmla="*/ 0 h 1608"/>
                  <a:gd name="T10" fmla="*/ 0 w 2159"/>
                  <a:gd name="T11" fmla="*/ 0 h 1608"/>
                  <a:gd name="T12" fmla="*/ 0 60000 65536"/>
                  <a:gd name="T13" fmla="*/ 0 60000 65536"/>
                  <a:gd name="T14" fmla="*/ 0 60000 65536"/>
                  <a:gd name="T15" fmla="*/ 0 60000 65536"/>
                  <a:gd name="T16" fmla="*/ 0 60000 65536"/>
                  <a:gd name="T17" fmla="*/ 0 60000 65536"/>
                  <a:gd name="T18" fmla="*/ 0 w 2159"/>
                  <a:gd name="T19" fmla="*/ 0 h 1608"/>
                  <a:gd name="T20" fmla="*/ 2159 w 2159"/>
                  <a:gd name="T21" fmla="*/ 1608 h 1608"/>
                </a:gdLst>
                <a:ahLst/>
                <a:cxnLst>
                  <a:cxn ang="T12">
                    <a:pos x="T0" y="T1"/>
                  </a:cxn>
                  <a:cxn ang="T13">
                    <a:pos x="T2" y="T3"/>
                  </a:cxn>
                  <a:cxn ang="T14">
                    <a:pos x="T4" y="T5"/>
                  </a:cxn>
                  <a:cxn ang="T15">
                    <a:pos x="T6" y="T7"/>
                  </a:cxn>
                  <a:cxn ang="T16">
                    <a:pos x="T8" y="T9"/>
                  </a:cxn>
                  <a:cxn ang="T17">
                    <a:pos x="T10" y="T11"/>
                  </a:cxn>
                </a:cxnLst>
                <a:rect l="T18" t="T19" r="T20" b="T21"/>
                <a:pathLst>
                  <a:path w="2159" h="1608">
                    <a:moveTo>
                      <a:pt x="25" y="0"/>
                    </a:moveTo>
                    <a:lnTo>
                      <a:pt x="0" y="594"/>
                    </a:lnTo>
                    <a:lnTo>
                      <a:pt x="353" y="595"/>
                    </a:lnTo>
                    <a:lnTo>
                      <a:pt x="358" y="1608"/>
                    </a:lnTo>
                    <a:lnTo>
                      <a:pt x="1275" y="1589"/>
                    </a:lnTo>
                    <a:lnTo>
                      <a:pt x="2159" y="1591"/>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655" name="Freeform 149">
                <a:extLst>
                  <a:ext uri="{FF2B5EF4-FFF2-40B4-BE49-F238E27FC236}">
                    <a16:creationId xmlns:a16="http://schemas.microsoft.com/office/drawing/2014/main" id="{5F3447E4-C429-4F92-99E1-1ABBA7E0858A}"/>
                  </a:ext>
                </a:extLst>
              </p:cNvPr>
              <p:cNvSpPr>
                <a:spLocks/>
              </p:cNvSpPr>
              <p:nvPr/>
            </p:nvSpPr>
            <p:spPr bwMode="auto">
              <a:xfrm>
                <a:off x="1563639" y="2920891"/>
                <a:ext cx="64371" cy="61953"/>
              </a:xfrm>
              <a:custGeom>
                <a:avLst/>
                <a:gdLst>
                  <a:gd name="T0" fmla="*/ 0 w 613"/>
                  <a:gd name="T1" fmla="*/ 0 h 571"/>
                  <a:gd name="T2" fmla="*/ 0 w 613"/>
                  <a:gd name="T3" fmla="*/ 0 h 571"/>
                  <a:gd name="T4" fmla="*/ 0 w 613"/>
                  <a:gd name="T5" fmla="*/ 0 h 571"/>
                  <a:gd name="T6" fmla="*/ 0 60000 65536"/>
                  <a:gd name="T7" fmla="*/ 0 60000 65536"/>
                  <a:gd name="T8" fmla="*/ 0 60000 65536"/>
                  <a:gd name="T9" fmla="*/ 0 w 613"/>
                  <a:gd name="T10" fmla="*/ 0 h 571"/>
                  <a:gd name="T11" fmla="*/ 613 w 613"/>
                  <a:gd name="T12" fmla="*/ 571 h 571"/>
                </a:gdLst>
                <a:ahLst/>
                <a:cxnLst>
                  <a:cxn ang="T6">
                    <a:pos x="T0" y="T1"/>
                  </a:cxn>
                  <a:cxn ang="T7">
                    <a:pos x="T2" y="T3"/>
                  </a:cxn>
                  <a:cxn ang="T8">
                    <a:pos x="T4" y="T5"/>
                  </a:cxn>
                </a:cxnLst>
                <a:rect l="T9" t="T10" r="T11" b="T12"/>
                <a:pathLst>
                  <a:path w="613" h="571">
                    <a:moveTo>
                      <a:pt x="0" y="0"/>
                    </a:moveTo>
                    <a:lnTo>
                      <a:pt x="611" y="7"/>
                    </a:lnTo>
                    <a:lnTo>
                      <a:pt x="613" y="571"/>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656" name="Line 150">
                <a:extLst>
                  <a:ext uri="{FF2B5EF4-FFF2-40B4-BE49-F238E27FC236}">
                    <a16:creationId xmlns:a16="http://schemas.microsoft.com/office/drawing/2014/main" id="{2ABB89F4-4A6F-4A11-82A5-AA50B68E15FE}"/>
                  </a:ext>
                </a:extLst>
              </p:cNvPr>
              <p:cNvSpPr>
                <a:spLocks noChangeShapeType="1"/>
              </p:cNvSpPr>
              <p:nvPr/>
            </p:nvSpPr>
            <p:spPr bwMode="auto">
              <a:xfrm>
                <a:off x="1694526" y="2914483"/>
                <a:ext cx="4291" cy="175176"/>
              </a:xfrm>
              <a:prstGeom prst="line">
                <a:avLst/>
              </a:prstGeom>
              <a:noFill/>
              <a:ln w="0" cap="sq">
                <a:solidFill>
                  <a:srgbClr val="5F5F5F"/>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2657" name="Freeform 151">
                <a:extLst>
                  <a:ext uri="{FF2B5EF4-FFF2-40B4-BE49-F238E27FC236}">
                    <a16:creationId xmlns:a16="http://schemas.microsoft.com/office/drawing/2014/main" id="{5CA7BBD9-AFE7-4EF0-A481-084E3DCA006F}"/>
                  </a:ext>
                </a:extLst>
              </p:cNvPr>
              <p:cNvSpPr>
                <a:spLocks/>
              </p:cNvSpPr>
              <p:nvPr/>
            </p:nvSpPr>
            <p:spPr bwMode="auto">
              <a:xfrm>
                <a:off x="2024962" y="2948663"/>
                <a:ext cx="83682" cy="68361"/>
              </a:xfrm>
              <a:custGeom>
                <a:avLst/>
                <a:gdLst>
                  <a:gd name="T0" fmla="*/ 0 w 770"/>
                  <a:gd name="T1" fmla="*/ 0 h 643"/>
                  <a:gd name="T2" fmla="*/ 0 w 770"/>
                  <a:gd name="T3" fmla="*/ 0 h 643"/>
                  <a:gd name="T4" fmla="*/ 0 w 770"/>
                  <a:gd name="T5" fmla="*/ 0 h 643"/>
                  <a:gd name="T6" fmla="*/ 0 60000 65536"/>
                  <a:gd name="T7" fmla="*/ 0 60000 65536"/>
                  <a:gd name="T8" fmla="*/ 0 60000 65536"/>
                  <a:gd name="T9" fmla="*/ 0 w 770"/>
                  <a:gd name="T10" fmla="*/ 0 h 643"/>
                  <a:gd name="T11" fmla="*/ 770 w 770"/>
                  <a:gd name="T12" fmla="*/ 643 h 643"/>
                </a:gdLst>
                <a:ahLst/>
                <a:cxnLst>
                  <a:cxn ang="T6">
                    <a:pos x="T0" y="T1"/>
                  </a:cxn>
                  <a:cxn ang="T7">
                    <a:pos x="T2" y="T3"/>
                  </a:cxn>
                  <a:cxn ang="T8">
                    <a:pos x="T4" y="T5"/>
                  </a:cxn>
                </a:cxnLst>
                <a:rect l="T9" t="T10" r="T11" b="T12"/>
                <a:pathLst>
                  <a:path w="770" h="643">
                    <a:moveTo>
                      <a:pt x="0" y="643"/>
                    </a:moveTo>
                    <a:lnTo>
                      <a:pt x="66" y="448"/>
                    </a:lnTo>
                    <a:lnTo>
                      <a:pt x="770" y="0"/>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658" name="Freeform 152">
                <a:extLst>
                  <a:ext uri="{FF2B5EF4-FFF2-40B4-BE49-F238E27FC236}">
                    <a16:creationId xmlns:a16="http://schemas.microsoft.com/office/drawing/2014/main" id="{6D41A236-5D9F-4AEE-8105-B1A450387EF4}"/>
                  </a:ext>
                </a:extLst>
              </p:cNvPr>
              <p:cNvSpPr>
                <a:spLocks/>
              </p:cNvSpPr>
              <p:nvPr/>
            </p:nvSpPr>
            <p:spPr bwMode="auto">
              <a:xfrm>
                <a:off x="1930552" y="2963617"/>
                <a:ext cx="272503" cy="102542"/>
              </a:xfrm>
              <a:custGeom>
                <a:avLst/>
                <a:gdLst>
                  <a:gd name="T0" fmla="*/ 0 w 2533"/>
                  <a:gd name="T1" fmla="*/ 0 h 948"/>
                  <a:gd name="T2" fmla="*/ 0 w 2533"/>
                  <a:gd name="T3" fmla="*/ 0 h 948"/>
                  <a:gd name="T4" fmla="*/ 0 w 2533"/>
                  <a:gd name="T5" fmla="*/ 0 h 948"/>
                  <a:gd name="T6" fmla="*/ 0 w 2533"/>
                  <a:gd name="T7" fmla="*/ 0 h 948"/>
                  <a:gd name="T8" fmla="*/ 0 w 2533"/>
                  <a:gd name="T9" fmla="*/ 0 h 948"/>
                  <a:gd name="T10" fmla="*/ 0 w 2533"/>
                  <a:gd name="T11" fmla="*/ 0 h 948"/>
                  <a:gd name="T12" fmla="*/ 0 w 2533"/>
                  <a:gd name="T13" fmla="*/ 0 h 948"/>
                  <a:gd name="T14" fmla="*/ 0 w 2533"/>
                  <a:gd name="T15" fmla="*/ 0 h 948"/>
                  <a:gd name="T16" fmla="*/ 0 w 2533"/>
                  <a:gd name="T17" fmla="*/ 0 h 948"/>
                  <a:gd name="T18" fmla="*/ 0 w 2533"/>
                  <a:gd name="T19" fmla="*/ 0 h 948"/>
                  <a:gd name="T20" fmla="*/ 0 w 2533"/>
                  <a:gd name="T21" fmla="*/ 0 h 948"/>
                  <a:gd name="T22" fmla="*/ 0 w 2533"/>
                  <a:gd name="T23" fmla="*/ 0 h 948"/>
                  <a:gd name="T24" fmla="*/ 0 w 2533"/>
                  <a:gd name="T25" fmla="*/ 0 h 948"/>
                  <a:gd name="T26" fmla="*/ 0 w 2533"/>
                  <a:gd name="T27" fmla="*/ 0 h 948"/>
                  <a:gd name="T28" fmla="*/ 0 w 2533"/>
                  <a:gd name="T29" fmla="*/ 0 h 948"/>
                  <a:gd name="T30" fmla="*/ 0 w 2533"/>
                  <a:gd name="T31" fmla="*/ 0 h 948"/>
                  <a:gd name="T32" fmla="*/ 0 w 2533"/>
                  <a:gd name="T33" fmla="*/ 0 h 948"/>
                  <a:gd name="T34" fmla="*/ 0 w 2533"/>
                  <a:gd name="T35" fmla="*/ 0 h 94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533"/>
                  <a:gd name="T55" fmla="*/ 0 h 948"/>
                  <a:gd name="T56" fmla="*/ 2533 w 2533"/>
                  <a:gd name="T57" fmla="*/ 948 h 94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533" h="948">
                    <a:moveTo>
                      <a:pt x="2533" y="0"/>
                    </a:moveTo>
                    <a:lnTo>
                      <a:pt x="2247" y="25"/>
                    </a:lnTo>
                    <a:lnTo>
                      <a:pt x="2044" y="151"/>
                    </a:lnTo>
                    <a:lnTo>
                      <a:pt x="1823" y="324"/>
                    </a:lnTo>
                    <a:lnTo>
                      <a:pt x="1812" y="469"/>
                    </a:lnTo>
                    <a:lnTo>
                      <a:pt x="1690" y="533"/>
                    </a:lnTo>
                    <a:lnTo>
                      <a:pt x="1622" y="498"/>
                    </a:lnTo>
                    <a:lnTo>
                      <a:pt x="1049" y="873"/>
                    </a:lnTo>
                    <a:lnTo>
                      <a:pt x="890" y="948"/>
                    </a:lnTo>
                    <a:lnTo>
                      <a:pt x="655" y="845"/>
                    </a:lnTo>
                    <a:lnTo>
                      <a:pt x="559" y="841"/>
                    </a:lnTo>
                    <a:lnTo>
                      <a:pt x="438" y="914"/>
                    </a:lnTo>
                    <a:lnTo>
                      <a:pt x="381" y="917"/>
                    </a:lnTo>
                    <a:lnTo>
                      <a:pt x="322" y="881"/>
                    </a:lnTo>
                    <a:lnTo>
                      <a:pt x="269" y="780"/>
                    </a:lnTo>
                    <a:lnTo>
                      <a:pt x="206" y="677"/>
                    </a:lnTo>
                    <a:lnTo>
                      <a:pt x="93" y="702"/>
                    </a:lnTo>
                    <a:lnTo>
                      <a:pt x="0" y="947"/>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659" name="Freeform 153">
                <a:extLst>
                  <a:ext uri="{FF2B5EF4-FFF2-40B4-BE49-F238E27FC236}">
                    <a16:creationId xmlns:a16="http://schemas.microsoft.com/office/drawing/2014/main" id="{3E34AF53-EBD5-4F4A-8B70-3E1C204D6398}"/>
                  </a:ext>
                </a:extLst>
              </p:cNvPr>
              <p:cNvSpPr>
                <a:spLocks/>
              </p:cNvSpPr>
              <p:nvPr/>
            </p:nvSpPr>
            <p:spPr bwMode="auto">
              <a:xfrm>
                <a:off x="1821122" y="2927300"/>
                <a:ext cx="429138" cy="346080"/>
              </a:xfrm>
              <a:custGeom>
                <a:avLst/>
                <a:gdLst>
                  <a:gd name="T0" fmla="*/ 0 w 3966"/>
                  <a:gd name="T1" fmla="*/ 0 h 3206"/>
                  <a:gd name="T2" fmla="*/ 0 w 3966"/>
                  <a:gd name="T3" fmla="*/ 0 h 3206"/>
                  <a:gd name="T4" fmla="*/ 0 w 3966"/>
                  <a:gd name="T5" fmla="*/ 0 h 3206"/>
                  <a:gd name="T6" fmla="*/ 0 w 3966"/>
                  <a:gd name="T7" fmla="*/ 0 h 3206"/>
                  <a:gd name="T8" fmla="*/ 0 w 3966"/>
                  <a:gd name="T9" fmla="*/ 0 h 3206"/>
                  <a:gd name="T10" fmla="*/ 0 w 3966"/>
                  <a:gd name="T11" fmla="*/ 0 h 3206"/>
                  <a:gd name="T12" fmla="*/ 0 w 3966"/>
                  <a:gd name="T13" fmla="*/ 0 h 3206"/>
                  <a:gd name="T14" fmla="*/ 0 w 3966"/>
                  <a:gd name="T15" fmla="*/ 0 h 3206"/>
                  <a:gd name="T16" fmla="*/ 0 w 3966"/>
                  <a:gd name="T17" fmla="*/ 0 h 3206"/>
                  <a:gd name="T18" fmla="*/ 0 w 3966"/>
                  <a:gd name="T19" fmla="*/ 0 h 3206"/>
                  <a:gd name="T20" fmla="*/ 0 w 3966"/>
                  <a:gd name="T21" fmla="*/ 0 h 3206"/>
                  <a:gd name="T22" fmla="*/ 0 w 3966"/>
                  <a:gd name="T23" fmla="*/ 0 h 3206"/>
                  <a:gd name="T24" fmla="*/ 0 w 3966"/>
                  <a:gd name="T25" fmla="*/ 0 h 3206"/>
                  <a:gd name="T26" fmla="*/ 0 w 3966"/>
                  <a:gd name="T27" fmla="*/ 0 h 3206"/>
                  <a:gd name="T28" fmla="*/ 0 w 3966"/>
                  <a:gd name="T29" fmla="*/ 0 h 3206"/>
                  <a:gd name="T30" fmla="*/ 0 w 3966"/>
                  <a:gd name="T31" fmla="*/ 0 h 3206"/>
                  <a:gd name="T32" fmla="*/ 0 w 3966"/>
                  <a:gd name="T33" fmla="*/ 0 h 3206"/>
                  <a:gd name="T34" fmla="*/ 0 w 3966"/>
                  <a:gd name="T35" fmla="*/ 0 h 3206"/>
                  <a:gd name="T36" fmla="*/ 0 w 3966"/>
                  <a:gd name="T37" fmla="*/ 0 h 3206"/>
                  <a:gd name="T38" fmla="*/ 0 w 3966"/>
                  <a:gd name="T39" fmla="*/ 0 h 3206"/>
                  <a:gd name="T40" fmla="*/ 0 w 3966"/>
                  <a:gd name="T41" fmla="*/ 0 h 3206"/>
                  <a:gd name="T42" fmla="*/ 0 w 3966"/>
                  <a:gd name="T43" fmla="*/ 0 h 3206"/>
                  <a:gd name="T44" fmla="*/ 0 w 3966"/>
                  <a:gd name="T45" fmla="*/ 0 h 320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966"/>
                  <a:gd name="T70" fmla="*/ 0 h 3206"/>
                  <a:gd name="T71" fmla="*/ 3966 w 3966"/>
                  <a:gd name="T72" fmla="*/ 3206 h 320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966" h="3206">
                    <a:moveTo>
                      <a:pt x="0" y="0"/>
                    </a:moveTo>
                    <a:lnTo>
                      <a:pt x="213" y="45"/>
                    </a:lnTo>
                    <a:lnTo>
                      <a:pt x="349" y="96"/>
                    </a:lnTo>
                    <a:lnTo>
                      <a:pt x="492" y="250"/>
                    </a:lnTo>
                    <a:lnTo>
                      <a:pt x="597" y="427"/>
                    </a:lnTo>
                    <a:lnTo>
                      <a:pt x="644" y="597"/>
                    </a:lnTo>
                    <a:lnTo>
                      <a:pt x="702" y="795"/>
                    </a:lnTo>
                    <a:lnTo>
                      <a:pt x="713" y="985"/>
                    </a:lnTo>
                    <a:lnTo>
                      <a:pt x="761" y="1193"/>
                    </a:lnTo>
                    <a:lnTo>
                      <a:pt x="1005" y="1276"/>
                    </a:lnTo>
                    <a:lnTo>
                      <a:pt x="973" y="1402"/>
                    </a:lnTo>
                    <a:lnTo>
                      <a:pt x="1471" y="1777"/>
                    </a:lnTo>
                    <a:lnTo>
                      <a:pt x="1564" y="1716"/>
                    </a:lnTo>
                    <a:lnTo>
                      <a:pt x="1906" y="2051"/>
                    </a:lnTo>
                    <a:lnTo>
                      <a:pt x="2117" y="2241"/>
                    </a:lnTo>
                    <a:lnTo>
                      <a:pt x="2422" y="2234"/>
                    </a:lnTo>
                    <a:lnTo>
                      <a:pt x="2757" y="2581"/>
                    </a:lnTo>
                    <a:lnTo>
                      <a:pt x="2707" y="2727"/>
                    </a:lnTo>
                    <a:lnTo>
                      <a:pt x="3087" y="3041"/>
                    </a:lnTo>
                    <a:lnTo>
                      <a:pt x="3576" y="2700"/>
                    </a:lnTo>
                    <a:lnTo>
                      <a:pt x="3706" y="3009"/>
                    </a:lnTo>
                    <a:lnTo>
                      <a:pt x="3813" y="3041"/>
                    </a:lnTo>
                    <a:lnTo>
                      <a:pt x="3966" y="3206"/>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660" name="Freeform 154">
                <a:extLst>
                  <a:ext uri="{FF2B5EF4-FFF2-40B4-BE49-F238E27FC236}">
                    <a16:creationId xmlns:a16="http://schemas.microsoft.com/office/drawing/2014/main" id="{7ED00C45-6EB3-4A15-98F7-CB400B6BF773}"/>
                  </a:ext>
                </a:extLst>
              </p:cNvPr>
              <p:cNvSpPr>
                <a:spLocks/>
              </p:cNvSpPr>
              <p:nvPr/>
            </p:nvSpPr>
            <p:spPr bwMode="auto">
              <a:xfrm>
                <a:off x="1921969" y="2925164"/>
                <a:ext cx="124450" cy="132450"/>
              </a:xfrm>
              <a:custGeom>
                <a:avLst/>
                <a:gdLst>
                  <a:gd name="T0" fmla="*/ 0 w 1144"/>
                  <a:gd name="T1" fmla="*/ 0 h 1212"/>
                  <a:gd name="T2" fmla="*/ 0 w 1144"/>
                  <a:gd name="T3" fmla="*/ 0 h 1212"/>
                  <a:gd name="T4" fmla="*/ 0 w 1144"/>
                  <a:gd name="T5" fmla="*/ 0 h 1212"/>
                  <a:gd name="T6" fmla="*/ 0 w 1144"/>
                  <a:gd name="T7" fmla="*/ 0 h 1212"/>
                  <a:gd name="T8" fmla="*/ 0 w 1144"/>
                  <a:gd name="T9" fmla="*/ 0 h 1212"/>
                  <a:gd name="T10" fmla="*/ 0 w 1144"/>
                  <a:gd name="T11" fmla="*/ 0 h 1212"/>
                  <a:gd name="T12" fmla="*/ 0 w 1144"/>
                  <a:gd name="T13" fmla="*/ 0 h 1212"/>
                  <a:gd name="T14" fmla="*/ 0 w 1144"/>
                  <a:gd name="T15" fmla="*/ 0 h 1212"/>
                  <a:gd name="T16" fmla="*/ 0 60000 65536"/>
                  <a:gd name="T17" fmla="*/ 0 60000 65536"/>
                  <a:gd name="T18" fmla="*/ 0 60000 65536"/>
                  <a:gd name="T19" fmla="*/ 0 60000 65536"/>
                  <a:gd name="T20" fmla="*/ 0 60000 65536"/>
                  <a:gd name="T21" fmla="*/ 0 60000 65536"/>
                  <a:gd name="T22" fmla="*/ 0 60000 65536"/>
                  <a:gd name="T23" fmla="*/ 0 60000 65536"/>
                  <a:gd name="T24" fmla="*/ 0 w 1144"/>
                  <a:gd name="T25" fmla="*/ 0 h 1212"/>
                  <a:gd name="T26" fmla="*/ 1144 w 1144"/>
                  <a:gd name="T27" fmla="*/ 1212 h 12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44" h="1212">
                    <a:moveTo>
                      <a:pt x="0" y="0"/>
                    </a:moveTo>
                    <a:lnTo>
                      <a:pt x="304" y="491"/>
                    </a:lnTo>
                    <a:lnTo>
                      <a:pt x="295" y="530"/>
                    </a:lnTo>
                    <a:lnTo>
                      <a:pt x="380" y="678"/>
                    </a:lnTo>
                    <a:lnTo>
                      <a:pt x="612" y="724"/>
                    </a:lnTo>
                    <a:lnTo>
                      <a:pt x="944" y="850"/>
                    </a:lnTo>
                    <a:lnTo>
                      <a:pt x="994" y="885"/>
                    </a:lnTo>
                    <a:lnTo>
                      <a:pt x="1144" y="1212"/>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661" name="Line 155">
                <a:extLst>
                  <a:ext uri="{FF2B5EF4-FFF2-40B4-BE49-F238E27FC236}">
                    <a16:creationId xmlns:a16="http://schemas.microsoft.com/office/drawing/2014/main" id="{4DA86F39-6268-4173-9903-052499BD7E59}"/>
                  </a:ext>
                </a:extLst>
              </p:cNvPr>
              <p:cNvSpPr>
                <a:spLocks noChangeShapeType="1"/>
              </p:cNvSpPr>
              <p:nvPr/>
            </p:nvSpPr>
            <p:spPr bwMode="auto">
              <a:xfrm>
                <a:off x="2027108" y="2948663"/>
                <a:ext cx="25748" cy="34181"/>
              </a:xfrm>
              <a:prstGeom prst="line">
                <a:avLst/>
              </a:prstGeom>
              <a:noFill/>
              <a:ln w="0" cap="sq">
                <a:solidFill>
                  <a:srgbClr val="5F5F5F"/>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2665" name="Freeform 156">
                <a:extLst>
                  <a:ext uri="{FF2B5EF4-FFF2-40B4-BE49-F238E27FC236}">
                    <a16:creationId xmlns:a16="http://schemas.microsoft.com/office/drawing/2014/main" id="{8F01EC25-68AB-4D18-95B3-D0D7C1FFF716}"/>
                  </a:ext>
                </a:extLst>
              </p:cNvPr>
              <p:cNvSpPr>
                <a:spLocks/>
              </p:cNvSpPr>
              <p:nvPr/>
            </p:nvSpPr>
            <p:spPr bwMode="auto">
              <a:xfrm>
                <a:off x="1849399" y="2619375"/>
                <a:ext cx="514328" cy="528638"/>
              </a:xfrm>
              <a:custGeom>
                <a:avLst/>
                <a:gdLst>
                  <a:gd name="T0" fmla="*/ 0 w 4758"/>
                  <a:gd name="T1" fmla="*/ 0 h 4923"/>
                  <a:gd name="T2" fmla="*/ 0 w 4758"/>
                  <a:gd name="T3" fmla="*/ 0 h 4923"/>
                  <a:gd name="T4" fmla="*/ 0 w 4758"/>
                  <a:gd name="T5" fmla="*/ 0 h 4923"/>
                  <a:gd name="T6" fmla="*/ 0 w 4758"/>
                  <a:gd name="T7" fmla="*/ 0 h 4923"/>
                  <a:gd name="T8" fmla="*/ 0 w 4758"/>
                  <a:gd name="T9" fmla="*/ 0 h 4923"/>
                  <a:gd name="T10" fmla="*/ 0 w 4758"/>
                  <a:gd name="T11" fmla="*/ 0 h 4923"/>
                  <a:gd name="T12" fmla="*/ 0 w 4758"/>
                  <a:gd name="T13" fmla="*/ 0 h 4923"/>
                  <a:gd name="T14" fmla="*/ 0 w 4758"/>
                  <a:gd name="T15" fmla="*/ 0 h 4923"/>
                  <a:gd name="T16" fmla="*/ 0 w 4758"/>
                  <a:gd name="T17" fmla="*/ 0 h 4923"/>
                  <a:gd name="T18" fmla="*/ 0 w 4758"/>
                  <a:gd name="T19" fmla="*/ 0 h 4923"/>
                  <a:gd name="T20" fmla="*/ 0 w 4758"/>
                  <a:gd name="T21" fmla="*/ 0 h 4923"/>
                  <a:gd name="T22" fmla="*/ 0 w 4758"/>
                  <a:gd name="T23" fmla="*/ 0 h 4923"/>
                  <a:gd name="T24" fmla="*/ 0 w 4758"/>
                  <a:gd name="T25" fmla="*/ 0 h 4923"/>
                  <a:gd name="T26" fmla="*/ 0 w 4758"/>
                  <a:gd name="T27" fmla="*/ 0 h 4923"/>
                  <a:gd name="T28" fmla="*/ 0 w 4758"/>
                  <a:gd name="T29" fmla="*/ 0 h 4923"/>
                  <a:gd name="T30" fmla="*/ 0 w 4758"/>
                  <a:gd name="T31" fmla="*/ 0 h 4923"/>
                  <a:gd name="T32" fmla="*/ 0 w 4758"/>
                  <a:gd name="T33" fmla="*/ 0 h 4923"/>
                  <a:gd name="T34" fmla="*/ 0 w 4758"/>
                  <a:gd name="T35" fmla="*/ 0 h 4923"/>
                  <a:gd name="T36" fmla="*/ 0 w 4758"/>
                  <a:gd name="T37" fmla="*/ 0 h 4923"/>
                  <a:gd name="T38" fmla="*/ 0 w 4758"/>
                  <a:gd name="T39" fmla="*/ 0 h 4923"/>
                  <a:gd name="T40" fmla="*/ 0 w 4758"/>
                  <a:gd name="T41" fmla="*/ 0 h 4923"/>
                  <a:gd name="T42" fmla="*/ 0 w 4758"/>
                  <a:gd name="T43" fmla="*/ 0 h 4923"/>
                  <a:gd name="T44" fmla="*/ 0 w 4758"/>
                  <a:gd name="T45" fmla="*/ 0 h 4923"/>
                  <a:gd name="T46" fmla="*/ 0 w 4758"/>
                  <a:gd name="T47" fmla="*/ 0 h 4923"/>
                  <a:gd name="T48" fmla="*/ 0 w 4758"/>
                  <a:gd name="T49" fmla="*/ 0 h 4923"/>
                  <a:gd name="T50" fmla="*/ 0 w 4758"/>
                  <a:gd name="T51" fmla="*/ 0 h 4923"/>
                  <a:gd name="T52" fmla="*/ 0 w 4758"/>
                  <a:gd name="T53" fmla="*/ 0 h 4923"/>
                  <a:gd name="T54" fmla="*/ 0 w 4758"/>
                  <a:gd name="T55" fmla="*/ 0 h 4923"/>
                  <a:gd name="T56" fmla="*/ 0 w 4758"/>
                  <a:gd name="T57" fmla="*/ 0 h 4923"/>
                  <a:gd name="T58" fmla="*/ 0 w 4758"/>
                  <a:gd name="T59" fmla="*/ 0 h 4923"/>
                  <a:gd name="T60" fmla="*/ 0 w 4758"/>
                  <a:gd name="T61" fmla="*/ 0 h 4923"/>
                  <a:gd name="T62" fmla="*/ 0 w 4758"/>
                  <a:gd name="T63" fmla="*/ 0 h 4923"/>
                  <a:gd name="T64" fmla="*/ 0 w 4758"/>
                  <a:gd name="T65" fmla="*/ 0 h 4923"/>
                  <a:gd name="T66" fmla="*/ 0 w 4758"/>
                  <a:gd name="T67" fmla="*/ 0 h 4923"/>
                  <a:gd name="T68" fmla="*/ 0 w 4758"/>
                  <a:gd name="T69" fmla="*/ 0 h 4923"/>
                  <a:gd name="T70" fmla="*/ 0 w 4758"/>
                  <a:gd name="T71" fmla="*/ 0 h 4923"/>
                  <a:gd name="T72" fmla="*/ 0 w 4758"/>
                  <a:gd name="T73" fmla="*/ 0 h 4923"/>
                  <a:gd name="T74" fmla="*/ 0 w 4758"/>
                  <a:gd name="T75" fmla="*/ 0 h 4923"/>
                  <a:gd name="T76" fmla="*/ 0 w 4758"/>
                  <a:gd name="T77" fmla="*/ 0 h 4923"/>
                  <a:gd name="T78" fmla="*/ 0 w 4758"/>
                  <a:gd name="T79" fmla="*/ 0 h 4923"/>
                  <a:gd name="T80" fmla="*/ 0 w 4758"/>
                  <a:gd name="T81" fmla="*/ 0 h 4923"/>
                  <a:gd name="T82" fmla="*/ 0 w 4758"/>
                  <a:gd name="T83" fmla="*/ 0 h 4923"/>
                  <a:gd name="T84" fmla="*/ 0 w 4758"/>
                  <a:gd name="T85" fmla="*/ 0 h 4923"/>
                  <a:gd name="T86" fmla="*/ 0 w 4758"/>
                  <a:gd name="T87" fmla="*/ 0 h 4923"/>
                  <a:gd name="T88" fmla="*/ 0 w 4758"/>
                  <a:gd name="T89" fmla="*/ 0 h 4923"/>
                  <a:gd name="T90" fmla="*/ 0 w 4758"/>
                  <a:gd name="T91" fmla="*/ 0 h 4923"/>
                  <a:gd name="T92" fmla="*/ 0 w 4758"/>
                  <a:gd name="T93" fmla="*/ 0 h 4923"/>
                  <a:gd name="T94" fmla="*/ 0 w 4758"/>
                  <a:gd name="T95" fmla="*/ 0 h 4923"/>
                  <a:gd name="T96" fmla="*/ 0 w 4758"/>
                  <a:gd name="T97" fmla="*/ 0 h 4923"/>
                  <a:gd name="T98" fmla="*/ 0 w 4758"/>
                  <a:gd name="T99" fmla="*/ 0 h 4923"/>
                  <a:gd name="T100" fmla="*/ 0 w 4758"/>
                  <a:gd name="T101" fmla="*/ 0 h 4923"/>
                  <a:gd name="T102" fmla="*/ 0 w 4758"/>
                  <a:gd name="T103" fmla="*/ 0 h 4923"/>
                  <a:gd name="T104" fmla="*/ 0 w 4758"/>
                  <a:gd name="T105" fmla="*/ 0 h 4923"/>
                  <a:gd name="T106" fmla="*/ 0 w 4758"/>
                  <a:gd name="T107" fmla="*/ 0 h 4923"/>
                  <a:gd name="T108" fmla="*/ 0 w 4758"/>
                  <a:gd name="T109" fmla="*/ 0 h 492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758"/>
                  <a:gd name="T166" fmla="*/ 0 h 4923"/>
                  <a:gd name="T167" fmla="*/ 4758 w 4758"/>
                  <a:gd name="T168" fmla="*/ 4923 h 492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758" h="4923">
                    <a:moveTo>
                      <a:pt x="4608" y="4915"/>
                    </a:moveTo>
                    <a:lnTo>
                      <a:pt x="4619" y="4912"/>
                    </a:lnTo>
                    <a:lnTo>
                      <a:pt x="4639" y="4901"/>
                    </a:lnTo>
                    <a:lnTo>
                      <a:pt x="4666" y="4892"/>
                    </a:lnTo>
                    <a:lnTo>
                      <a:pt x="4683" y="4887"/>
                    </a:lnTo>
                    <a:lnTo>
                      <a:pt x="4720" y="4831"/>
                    </a:lnTo>
                    <a:lnTo>
                      <a:pt x="4726" y="4815"/>
                    </a:lnTo>
                    <a:lnTo>
                      <a:pt x="4725" y="4789"/>
                    </a:lnTo>
                    <a:lnTo>
                      <a:pt x="4736" y="4783"/>
                    </a:lnTo>
                    <a:lnTo>
                      <a:pt x="4752" y="4779"/>
                    </a:lnTo>
                    <a:lnTo>
                      <a:pt x="4755" y="4765"/>
                    </a:lnTo>
                    <a:lnTo>
                      <a:pt x="4758" y="4743"/>
                    </a:lnTo>
                    <a:lnTo>
                      <a:pt x="4758" y="4702"/>
                    </a:lnTo>
                    <a:lnTo>
                      <a:pt x="4742" y="4685"/>
                    </a:lnTo>
                    <a:lnTo>
                      <a:pt x="4731" y="4645"/>
                    </a:lnTo>
                    <a:lnTo>
                      <a:pt x="4745" y="4620"/>
                    </a:lnTo>
                    <a:lnTo>
                      <a:pt x="4752" y="4598"/>
                    </a:lnTo>
                    <a:lnTo>
                      <a:pt x="4748" y="4581"/>
                    </a:lnTo>
                    <a:lnTo>
                      <a:pt x="4710" y="4541"/>
                    </a:lnTo>
                    <a:lnTo>
                      <a:pt x="4673" y="4489"/>
                    </a:lnTo>
                    <a:lnTo>
                      <a:pt x="4629" y="4442"/>
                    </a:lnTo>
                    <a:lnTo>
                      <a:pt x="4619" y="4409"/>
                    </a:lnTo>
                    <a:lnTo>
                      <a:pt x="4589" y="4388"/>
                    </a:lnTo>
                    <a:lnTo>
                      <a:pt x="4574" y="4367"/>
                    </a:lnTo>
                    <a:lnTo>
                      <a:pt x="4531" y="4315"/>
                    </a:lnTo>
                    <a:lnTo>
                      <a:pt x="4498" y="4235"/>
                    </a:lnTo>
                    <a:lnTo>
                      <a:pt x="4465" y="4166"/>
                    </a:lnTo>
                    <a:lnTo>
                      <a:pt x="4456" y="4127"/>
                    </a:lnTo>
                    <a:lnTo>
                      <a:pt x="4470" y="4077"/>
                    </a:lnTo>
                    <a:lnTo>
                      <a:pt x="4490" y="4040"/>
                    </a:lnTo>
                    <a:lnTo>
                      <a:pt x="4517" y="4027"/>
                    </a:lnTo>
                    <a:lnTo>
                      <a:pt x="4538" y="4008"/>
                    </a:lnTo>
                    <a:lnTo>
                      <a:pt x="4556" y="3965"/>
                    </a:lnTo>
                    <a:lnTo>
                      <a:pt x="4556" y="3946"/>
                    </a:lnTo>
                    <a:lnTo>
                      <a:pt x="4564" y="3937"/>
                    </a:lnTo>
                    <a:lnTo>
                      <a:pt x="4564" y="3921"/>
                    </a:lnTo>
                    <a:lnTo>
                      <a:pt x="4543" y="3898"/>
                    </a:lnTo>
                    <a:lnTo>
                      <a:pt x="4526" y="3842"/>
                    </a:lnTo>
                    <a:lnTo>
                      <a:pt x="4486" y="3811"/>
                    </a:lnTo>
                    <a:lnTo>
                      <a:pt x="4453" y="3788"/>
                    </a:lnTo>
                    <a:lnTo>
                      <a:pt x="4430" y="3751"/>
                    </a:lnTo>
                    <a:lnTo>
                      <a:pt x="4429" y="3722"/>
                    </a:lnTo>
                    <a:lnTo>
                      <a:pt x="4410" y="3651"/>
                    </a:lnTo>
                    <a:lnTo>
                      <a:pt x="4396" y="3614"/>
                    </a:lnTo>
                    <a:lnTo>
                      <a:pt x="4376" y="3606"/>
                    </a:lnTo>
                    <a:lnTo>
                      <a:pt x="4391" y="3581"/>
                    </a:lnTo>
                    <a:lnTo>
                      <a:pt x="4400" y="3573"/>
                    </a:lnTo>
                    <a:lnTo>
                      <a:pt x="4404" y="3553"/>
                    </a:lnTo>
                    <a:lnTo>
                      <a:pt x="4386" y="3503"/>
                    </a:lnTo>
                    <a:lnTo>
                      <a:pt x="4355" y="3462"/>
                    </a:lnTo>
                    <a:lnTo>
                      <a:pt x="4295" y="3434"/>
                    </a:lnTo>
                    <a:lnTo>
                      <a:pt x="4248" y="3434"/>
                    </a:lnTo>
                    <a:lnTo>
                      <a:pt x="4186" y="3360"/>
                    </a:lnTo>
                    <a:lnTo>
                      <a:pt x="4145" y="3340"/>
                    </a:lnTo>
                    <a:lnTo>
                      <a:pt x="4089" y="3333"/>
                    </a:lnTo>
                    <a:lnTo>
                      <a:pt x="4025" y="3309"/>
                    </a:lnTo>
                    <a:lnTo>
                      <a:pt x="3993" y="3285"/>
                    </a:lnTo>
                    <a:lnTo>
                      <a:pt x="3946" y="3224"/>
                    </a:lnTo>
                    <a:lnTo>
                      <a:pt x="3927" y="3180"/>
                    </a:lnTo>
                    <a:lnTo>
                      <a:pt x="3940" y="3146"/>
                    </a:lnTo>
                    <a:lnTo>
                      <a:pt x="3931" y="3120"/>
                    </a:lnTo>
                    <a:lnTo>
                      <a:pt x="3868" y="3031"/>
                    </a:lnTo>
                    <a:lnTo>
                      <a:pt x="3846" y="2996"/>
                    </a:lnTo>
                    <a:lnTo>
                      <a:pt x="3842" y="2979"/>
                    </a:lnTo>
                    <a:lnTo>
                      <a:pt x="3826" y="2959"/>
                    </a:lnTo>
                    <a:lnTo>
                      <a:pt x="3789" y="2951"/>
                    </a:lnTo>
                    <a:lnTo>
                      <a:pt x="3759" y="2931"/>
                    </a:lnTo>
                    <a:lnTo>
                      <a:pt x="3742" y="2892"/>
                    </a:lnTo>
                    <a:lnTo>
                      <a:pt x="3722" y="2886"/>
                    </a:lnTo>
                    <a:lnTo>
                      <a:pt x="3709" y="2852"/>
                    </a:lnTo>
                    <a:lnTo>
                      <a:pt x="3678" y="2829"/>
                    </a:lnTo>
                    <a:lnTo>
                      <a:pt x="3637" y="2790"/>
                    </a:lnTo>
                    <a:lnTo>
                      <a:pt x="3618" y="2779"/>
                    </a:lnTo>
                    <a:lnTo>
                      <a:pt x="3601" y="2694"/>
                    </a:lnTo>
                    <a:lnTo>
                      <a:pt x="3577" y="2633"/>
                    </a:lnTo>
                    <a:lnTo>
                      <a:pt x="3565" y="2615"/>
                    </a:lnTo>
                    <a:lnTo>
                      <a:pt x="3554" y="2591"/>
                    </a:lnTo>
                    <a:lnTo>
                      <a:pt x="3551" y="2567"/>
                    </a:lnTo>
                    <a:lnTo>
                      <a:pt x="3528" y="2524"/>
                    </a:lnTo>
                    <a:lnTo>
                      <a:pt x="3510" y="2497"/>
                    </a:lnTo>
                    <a:lnTo>
                      <a:pt x="3490" y="2472"/>
                    </a:lnTo>
                    <a:lnTo>
                      <a:pt x="3460" y="2443"/>
                    </a:lnTo>
                    <a:lnTo>
                      <a:pt x="3424" y="2404"/>
                    </a:lnTo>
                    <a:lnTo>
                      <a:pt x="3417" y="2393"/>
                    </a:lnTo>
                    <a:lnTo>
                      <a:pt x="3424" y="2375"/>
                    </a:lnTo>
                    <a:lnTo>
                      <a:pt x="3420" y="2339"/>
                    </a:lnTo>
                    <a:lnTo>
                      <a:pt x="3407" y="2309"/>
                    </a:lnTo>
                    <a:lnTo>
                      <a:pt x="3389" y="2299"/>
                    </a:lnTo>
                    <a:lnTo>
                      <a:pt x="3370" y="2277"/>
                    </a:lnTo>
                    <a:lnTo>
                      <a:pt x="3369" y="2252"/>
                    </a:lnTo>
                    <a:lnTo>
                      <a:pt x="3379" y="2245"/>
                    </a:lnTo>
                    <a:lnTo>
                      <a:pt x="3381" y="2202"/>
                    </a:lnTo>
                    <a:lnTo>
                      <a:pt x="3379" y="2171"/>
                    </a:lnTo>
                    <a:lnTo>
                      <a:pt x="3367" y="2143"/>
                    </a:lnTo>
                    <a:lnTo>
                      <a:pt x="3356" y="2118"/>
                    </a:lnTo>
                    <a:lnTo>
                      <a:pt x="3348" y="2087"/>
                    </a:lnTo>
                    <a:lnTo>
                      <a:pt x="3344" y="2054"/>
                    </a:lnTo>
                    <a:lnTo>
                      <a:pt x="3358" y="2033"/>
                    </a:lnTo>
                    <a:lnTo>
                      <a:pt x="3357" y="1986"/>
                    </a:lnTo>
                    <a:lnTo>
                      <a:pt x="3332" y="1961"/>
                    </a:lnTo>
                    <a:lnTo>
                      <a:pt x="3288" y="1928"/>
                    </a:lnTo>
                    <a:lnTo>
                      <a:pt x="3250" y="1889"/>
                    </a:lnTo>
                    <a:lnTo>
                      <a:pt x="3228" y="1868"/>
                    </a:lnTo>
                    <a:lnTo>
                      <a:pt x="3211" y="1847"/>
                    </a:lnTo>
                    <a:lnTo>
                      <a:pt x="3210" y="1815"/>
                    </a:lnTo>
                    <a:lnTo>
                      <a:pt x="3213" y="1788"/>
                    </a:lnTo>
                    <a:lnTo>
                      <a:pt x="3209" y="1766"/>
                    </a:lnTo>
                    <a:lnTo>
                      <a:pt x="3180" y="1750"/>
                    </a:lnTo>
                    <a:lnTo>
                      <a:pt x="3165" y="1761"/>
                    </a:lnTo>
                    <a:lnTo>
                      <a:pt x="3150" y="1769"/>
                    </a:lnTo>
                    <a:lnTo>
                      <a:pt x="3147" y="1748"/>
                    </a:lnTo>
                    <a:lnTo>
                      <a:pt x="3119" y="1726"/>
                    </a:lnTo>
                    <a:lnTo>
                      <a:pt x="3099" y="1695"/>
                    </a:lnTo>
                    <a:lnTo>
                      <a:pt x="3091" y="1656"/>
                    </a:lnTo>
                    <a:lnTo>
                      <a:pt x="3084" y="1590"/>
                    </a:lnTo>
                    <a:lnTo>
                      <a:pt x="3085" y="1534"/>
                    </a:lnTo>
                    <a:lnTo>
                      <a:pt x="3099" y="1494"/>
                    </a:lnTo>
                    <a:lnTo>
                      <a:pt x="3096" y="1437"/>
                    </a:lnTo>
                    <a:lnTo>
                      <a:pt x="3086" y="1378"/>
                    </a:lnTo>
                    <a:lnTo>
                      <a:pt x="3077" y="1339"/>
                    </a:lnTo>
                    <a:lnTo>
                      <a:pt x="3063" y="1342"/>
                    </a:lnTo>
                    <a:lnTo>
                      <a:pt x="3043" y="1319"/>
                    </a:lnTo>
                    <a:lnTo>
                      <a:pt x="3004" y="1275"/>
                    </a:lnTo>
                    <a:lnTo>
                      <a:pt x="2959" y="1244"/>
                    </a:lnTo>
                    <a:lnTo>
                      <a:pt x="2913" y="1222"/>
                    </a:lnTo>
                    <a:lnTo>
                      <a:pt x="2889" y="1203"/>
                    </a:lnTo>
                    <a:lnTo>
                      <a:pt x="2867" y="1179"/>
                    </a:lnTo>
                    <a:lnTo>
                      <a:pt x="2828" y="1161"/>
                    </a:lnTo>
                    <a:lnTo>
                      <a:pt x="2805" y="1147"/>
                    </a:lnTo>
                    <a:lnTo>
                      <a:pt x="2750" y="1158"/>
                    </a:lnTo>
                    <a:lnTo>
                      <a:pt x="2720" y="1160"/>
                    </a:lnTo>
                    <a:lnTo>
                      <a:pt x="2704" y="1140"/>
                    </a:lnTo>
                    <a:lnTo>
                      <a:pt x="2660" y="1098"/>
                    </a:lnTo>
                    <a:lnTo>
                      <a:pt x="2608" y="1044"/>
                    </a:lnTo>
                    <a:lnTo>
                      <a:pt x="2556" y="978"/>
                    </a:lnTo>
                    <a:lnTo>
                      <a:pt x="2535" y="924"/>
                    </a:lnTo>
                    <a:lnTo>
                      <a:pt x="2549" y="904"/>
                    </a:lnTo>
                    <a:lnTo>
                      <a:pt x="2557" y="864"/>
                    </a:lnTo>
                    <a:lnTo>
                      <a:pt x="2554" y="797"/>
                    </a:lnTo>
                    <a:lnTo>
                      <a:pt x="2579" y="733"/>
                    </a:lnTo>
                    <a:lnTo>
                      <a:pt x="2595" y="669"/>
                    </a:lnTo>
                    <a:lnTo>
                      <a:pt x="2610" y="629"/>
                    </a:lnTo>
                    <a:lnTo>
                      <a:pt x="2653" y="593"/>
                    </a:lnTo>
                    <a:lnTo>
                      <a:pt x="2701" y="580"/>
                    </a:lnTo>
                    <a:lnTo>
                      <a:pt x="2727" y="537"/>
                    </a:lnTo>
                    <a:lnTo>
                      <a:pt x="2731" y="487"/>
                    </a:lnTo>
                    <a:lnTo>
                      <a:pt x="2683" y="401"/>
                    </a:lnTo>
                    <a:lnTo>
                      <a:pt x="2680" y="352"/>
                    </a:lnTo>
                    <a:lnTo>
                      <a:pt x="2604" y="346"/>
                    </a:lnTo>
                    <a:lnTo>
                      <a:pt x="2554" y="317"/>
                    </a:lnTo>
                    <a:lnTo>
                      <a:pt x="2495" y="277"/>
                    </a:lnTo>
                    <a:lnTo>
                      <a:pt x="2453" y="230"/>
                    </a:lnTo>
                    <a:lnTo>
                      <a:pt x="2410" y="224"/>
                    </a:lnTo>
                    <a:lnTo>
                      <a:pt x="2358" y="235"/>
                    </a:lnTo>
                    <a:lnTo>
                      <a:pt x="2307" y="239"/>
                    </a:lnTo>
                    <a:lnTo>
                      <a:pt x="2266" y="254"/>
                    </a:lnTo>
                    <a:lnTo>
                      <a:pt x="2242" y="230"/>
                    </a:lnTo>
                    <a:lnTo>
                      <a:pt x="2211" y="210"/>
                    </a:lnTo>
                    <a:lnTo>
                      <a:pt x="2181" y="182"/>
                    </a:lnTo>
                    <a:lnTo>
                      <a:pt x="2169" y="139"/>
                    </a:lnTo>
                    <a:lnTo>
                      <a:pt x="2014" y="110"/>
                    </a:lnTo>
                    <a:lnTo>
                      <a:pt x="1967" y="92"/>
                    </a:lnTo>
                    <a:lnTo>
                      <a:pt x="1911" y="50"/>
                    </a:lnTo>
                    <a:lnTo>
                      <a:pt x="1852" y="20"/>
                    </a:lnTo>
                    <a:lnTo>
                      <a:pt x="1788" y="2"/>
                    </a:lnTo>
                    <a:lnTo>
                      <a:pt x="1720" y="21"/>
                    </a:lnTo>
                    <a:lnTo>
                      <a:pt x="1673" y="19"/>
                    </a:lnTo>
                    <a:lnTo>
                      <a:pt x="1635" y="18"/>
                    </a:lnTo>
                    <a:lnTo>
                      <a:pt x="1599" y="14"/>
                    </a:lnTo>
                    <a:lnTo>
                      <a:pt x="1525" y="9"/>
                    </a:lnTo>
                    <a:lnTo>
                      <a:pt x="1375" y="0"/>
                    </a:lnTo>
                    <a:lnTo>
                      <a:pt x="1328" y="6"/>
                    </a:lnTo>
                    <a:lnTo>
                      <a:pt x="1300" y="25"/>
                    </a:lnTo>
                    <a:lnTo>
                      <a:pt x="1266" y="15"/>
                    </a:lnTo>
                    <a:lnTo>
                      <a:pt x="1235" y="34"/>
                    </a:lnTo>
                    <a:lnTo>
                      <a:pt x="1163" y="59"/>
                    </a:lnTo>
                    <a:lnTo>
                      <a:pt x="1086" y="101"/>
                    </a:lnTo>
                    <a:lnTo>
                      <a:pt x="1036" y="103"/>
                    </a:lnTo>
                    <a:lnTo>
                      <a:pt x="974" y="133"/>
                    </a:lnTo>
                    <a:lnTo>
                      <a:pt x="936" y="186"/>
                    </a:lnTo>
                    <a:lnTo>
                      <a:pt x="869" y="193"/>
                    </a:lnTo>
                    <a:lnTo>
                      <a:pt x="797" y="188"/>
                    </a:lnTo>
                    <a:lnTo>
                      <a:pt x="735" y="223"/>
                    </a:lnTo>
                    <a:lnTo>
                      <a:pt x="701" y="265"/>
                    </a:lnTo>
                    <a:lnTo>
                      <a:pt x="644" y="272"/>
                    </a:lnTo>
                    <a:lnTo>
                      <a:pt x="623" y="294"/>
                    </a:lnTo>
                    <a:lnTo>
                      <a:pt x="592" y="292"/>
                    </a:lnTo>
                    <a:lnTo>
                      <a:pt x="553" y="255"/>
                    </a:lnTo>
                    <a:lnTo>
                      <a:pt x="532" y="242"/>
                    </a:lnTo>
                    <a:lnTo>
                      <a:pt x="492" y="232"/>
                    </a:lnTo>
                    <a:lnTo>
                      <a:pt x="446" y="253"/>
                    </a:lnTo>
                    <a:lnTo>
                      <a:pt x="367" y="292"/>
                    </a:lnTo>
                    <a:lnTo>
                      <a:pt x="273" y="313"/>
                    </a:lnTo>
                    <a:lnTo>
                      <a:pt x="191" y="325"/>
                    </a:lnTo>
                    <a:lnTo>
                      <a:pt x="85" y="353"/>
                    </a:lnTo>
                    <a:lnTo>
                      <a:pt x="70" y="373"/>
                    </a:lnTo>
                    <a:lnTo>
                      <a:pt x="45" y="417"/>
                    </a:lnTo>
                    <a:lnTo>
                      <a:pt x="0" y="434"/>
                    </a:lnTo>
                    <a:lnTo>
                      <a:pt x="21" y="485"/>
                    </a:lnTo>
                    <a:lnTo>
                      <a:pt x="96" y="520"/>
                    </a:lnTo>
                    <a:lnTo>
                      <a:pt x="136" y="534"/>
                    </a:lnTo>
                    <a:lnTo>
                      <a:pt x="146" y="576"/>
                    </a:lnTo>
                    <a:lnTo>
                      <a:pt x="213" y="614"/>
                    </a:lnTo>
                    <a:lnTo>
                      <a:pt x="282" y="639"/>
                    </a:lnTo>
                    <a:lnTo>
                      <a:pt x="341" y="660"/>
                    </a:lnTo>
                    <a:lnTo>
                      <a:pt x="426" y="684"/>
                    </a:lnTo>
                    <a:lnTo>
                      <a:pt x="505" y="706"/>
                    </a:lnTo>
                    <a:lnTo>
                      <a:pt x="598" y="757"/>
                    </a:lnTo>
                    <a:lnTo>
                      <a:pt x="628" y="779"/>
                    </a:lnTo>
                    <a:lnTo>
                      <a:pt x="673" y="778"/>
                    </a:lnTo>
                    <a:lnTo>
                      <a:pt x="715" y="836"/>
                    </a:lnTo>
                    <a:lnTo>
                      <a:pt x="774" y="864"/>
                    </a:lnTo>
                    <a:lnTo>
                      <a:pt x="822" y="931"/>
                    </a:lnTo>
                    <a:lnTo>
                      <a:pt x="876" y="985"/>
                    </a:lnTo>
                    <a:lnTo>
                      <a:pt x="903" y="1032"/>
                    </a:lnTo>
                    <a:lnTo>
                      <a:pt x="924" y="1062"/>
                    </a:lnTo>
                    <a:lnTo>
                      <a:pt x="941" y="1079"/>
                    </a:lnTo>
                    <a:lnTo>
                      <a:pt x="926" y="1158"/>
                    </a:lnTo>
                    <a:lnTo>
                      <a:pt x="932" y="1195"/>
                    </a:lnTo>
                    <a:lnTo>
                      <a:pt x="965" y="1228"/>
                    </a:lnTo>
                    <a:lnTo>
                      <a:pt x="1028" y="1287"/>
                    </a:lnTo>
                    <a:lnTo>
                      <a:pt x="1059" y="1332"/>
                    </a:lnTo>
                    <a:lnTo>
                      <a:pt x="1099" y="1389"/>
                    </a:lnTo>
                    <a:lnTo>
                      <a:pt x="1127" y="1428"/>
                    </a:lnTo>
                    <a:lnTo>
                      <a:pt x="1142" y="1491"/>
                    </a:lnTo>
                    <a:lnTo>
                      <a:pt x="1174" y="1516"/>
                    </a:lnTo>
                    <a:lnTo>
                      <a:pt x="1244" y="1564"/>
                    </a:lnTo>
                    <a:lnTo>
                      <a:pt x="1303" y="1580"/>
                    </a:lnTo>
                    <a:lnTo>
                      <a:pt x="1371" y="1613"/>
                    </a:lnTo>
                    <a:lnTo>
                      <a:pt x="1430" y="1625"/>
                    </a:lnTo>
                    <a:lnTo>
                      <a:pt x="1509" y="1620"/>
                    </a:lnTo>
                    <a:lnTo>
                      <a:pt x="1532" y="1680"/>
                    </a:lnTo>
                    <a:lnTo>
                      <a:pt x="1548" y="1735"/>
                    </a:lnTo>
                    <a:lnTo>
                      <a:pt x="1582" y="1773"/>
                    </a:lnTo>
                    <a:lnTo>
                      <a:pt x="1597" y="1818"/>
                    </a:lnTo>
                    <a:lnTo>
                      <a:pt x="1624" y="1911"/>
                    </a:lnTo>
                    <a:lnTo>
                      <a:pt x="1673" y="1938"/>
                    </a:lnTo>
                    <a:lnTo>
                      <a:pt x="1769" y="1965"/>
                    </a:lnTo>
                    <a:lnTo>
                      <a:pt x="1822" y="2013"/>
                    </a:lnTo>
                    <a:lnTo>
                      <a:pt x="1837" y="2097"/>
                    </a:lnTo>
                    <a:lnTo>
                      <a:pt x="1852" y="2195"/>
                    </a:lnTo>
                    <a:lnTo>
                      <a:pt x="1862" y="2269"/>
                    </a:lnTo>
                    <a:lnTo>
                      <a:pt x="1888" y="2314"/>
                    </a:lnTo>
                    <a:lnTo>
                      <a:pt x="1939" y="2341"/>
                    </a:lnTo>
                    <a:lnTo>
                      <a:pt x="1983" y="2382"/>
                    </a:lnTo>
                    <a:lnTo>
                      <a:pt x="2112" y="2435"/>
                    </a:lnTo>
                    <a:lnTo>
                      <a:pt x="2160" y="2450"/>
                    </a:lnTo>
                    <a:lnTo>
                      <a:pt x="2249" y="2482"/>
                    </a:lnTo>
                    <a:lnTo>
                      <a:pt x="2316" y="2484"/>
                    </a:lnTo>
                    <a:lnTo>
                      <a:pt x="2381" y="2490"/>
                    </a:lnTo>
                    <a:lnTo>
                      <a:pt x="2464" y="2524"/>
                    </a:lnTo>
                    <a:lnTo>
                      <a:pt x="2538" y="2583"/>
                    </a:lnTo>
                    <a:lnTo>
                      <a:pt x="2602" y="2574"/>
                    </a:lnTo>
                    <a:lnTo>
                      <a:pt x="2651" y="2561"/>
                    </a:lnTo>
                    <a:lnTo>
                      <a:pt x="2713" y="2622"/>
                    </a:lnTo>
                    <a:lnTo>
                      <a:pt x="2795" y="2654"/>
                    </a:lnTo>
                    <a:lnTo>
                      <a:pt x="2822" y="2738"/>
                    </a:lnTo>
                    <a:lnTo>
                      <a:pt x="2819" y="2817"/>
                    </a:lnTo>
                    <a:lnTo>
                      <a:pt x="2820" y="2871"/>
                    </a:lnTo>
                    <a:lnTo>
                      <a:pt x="2860" y="2877"/>
                    </a:lnTo>
                    <a:lnTo>
                      <a:pt x="2860" y="2935"/>
                    </a:lnTo>
                    <a:lnTo>
                      <a:pt x="2851" y="2980"/>
                    </a:lnTo>
                    <a:lnTo>
                      <a:pt x="2869" y="2993"/>
                    </a:lnTo>
                    <a:lnTo>
                      <a:pt x="2884" y="3020"/>
                    </a:lnTo>
                    <a:lnTo>
                      <a:pt x="2910" y="3098"/>
                    </a:lnTo>
                    <a:lnTo>
                      <a:pt x="2910" y="3151"/>
                    </a:lnTo>
                    <a:lnTo>
                      <a:pt x="2907" y="3237"/>
                    </a:lnTo>
                    <a:lnTo>
                      <a:pt x="2911" y="3338"/>
                    </a:lnTo>
                    <a:lnTo>
                      <a:pt x="2924" y="3433"/>
                    </a:lnTo>
                    <a:lnTo>
                      <a:pt x="2936" y="3509"/>
                    </a:lnTo>
                    <a:lnTo>
                      <a:pt x="2949" y="3612"/>
                    </a:lnTo>
                    <a:lnTo>
                      <a:pt x="2954" y="3657"/>
                    </a:lnTo>
                    <a:lnTo>
                      <a:pt x="2967" y="3697"/>
                    </a:lnTo>
                    <a:lnTo>
                      <a:pt x="2973" y="3725"/>
                    </a:lnTo>
                    <a:lnTo>
                      <a:pt x="3029" y="3791"/>
                    </a:lnTo>
                    <a:lnTo>
                      <a:pt x="3066" y="3813"/>
                    </a:lnTo>
                    <a:lnTo>
                      <a:pt x="3140" y="3878"/>
                    </a:lnTo>
                    <a:lnTo>
                      <a:pt x="3205" y="3867"/>
                    </a:lnTo>
                    <a:lnTo>
                      <a:pt x="3208" y="3846"/>
                    </a:lnTo>
                    <a:lnTo>
                      <a:pt x="3211" y="3814"/>
                    </a:lnTo>
                    <a:lnTo>
                      <a:pt x="3275" y="3775"/>
                    </a:lnTo>
                    <a:lnTo>
                      <a:pt x="3329" y="3740"/>
                    </a:lnTo>
                    <a:lnTo>
                      <a:pt x="3380" y="3734"/>
                    </a:lnTo>
                    <a:lnTo>
                      <a:pt x="3430" y="3740"/>
                    </a:lnTo>
                    <a:lnTo>
                      <a:pt x="3491" y="3746"/>
                    </a:lnTo>
                    <a:lnTo>
                      <a:pt x="3570" y="3780"/>
                    </a:lnTo>
                    <a:lnTo>
                      <a:pt x="3626" y="3797"/>
                    </a:lnTo>
                    <a:lnTo>
                      <a:pt x="3661" y="3792"/>
                    </a:lnTo>
                    <a:lnTo>
                      <a:pt x="3711" y="3758"/>
                    </a:lnTo>
                    <a:lnTo>
                      <a:pt x="3724" y="3724"/>
                    </a:lnTo>
                    <a:lnTo>
                      <a:pt x="3763" y="3720"/>
                    </a:lnTo>
                    <a:lnTo>
                      <a:pt x="3785" y="3733"/>
                    </a:lnTo>
                    <a:lnTo>
                      <a:pt x="3818" y="3777"/>
                    </a:lnTo>
                    <a:lnTo>
                      <a:pt x="3840" y="3764"/>
                    </a:lnTo>
                    <a:lnTo>
                      <a:pt x="3863" y="3772"/>
                    </a:lnTo>
                    <a:lnTo>
                      <a:pt x="3902" y="3815"/>
                    </a:lnTo>
                    <a:lnTo>
                      <a:pt x="3936" y="3838"/>
                    </a:lnTo>
                    <a:lnTo>
                      <a:pt x="3972" y="3879"/>
                    </a:lnTo>
                    <a:lnTo>
                      <a:pt x="4036" y="3924"/>
                    </a:lnTo>
                    <a:lnTo>
                      <a:pt x="4039" y="3948"/>
                    </a:lnTo>
                    <a:lnTo>
                      <a:pt x="4060" y="3996"/>
                    </a:lnTo>
                    <a:lnTo>
                      <a:pt x="4098" y="4041"/>
                    </a:lnTo>
                    <a:lnTo>
                      <a:pt x="4152" y="4064"/>
                    </a:lnTo>
                    <a:lnTo>
                      <a:pt x="4192" y="4128"/>
                    </a:lnTo>
                    <a:lnTo>
                      <a:pt x="4249" y="4146"/>
                    </a:lnTo>
                    <a:lnTo>
                      <a:pt x="4258" y="4199"/>
                    </a:lnTo>
                    <a:lnTo>
                      <a:pt x="4255" y="4222"/>
                    </a:lnTo>
                    <a:lnTo>
                      <a:pt x="4253" y="4283"/>
                    </a:lnTo>
                    <a:lnTo>
                      <a:pt x="4260" y="4293"/>
                    </a:lnTo>
                    <a:lnTo>
                      <a:pt x="4295" y="4320"/>
                    </a:lnTo>
                    <a:lnTo>
                      <a:pt x="4328" y="4327"/>
                    </a:lnTo>
                    <a:lnTo>
                      <a:pt x="4327" y="4365"/>
                    </a:lnTo>
                    <a:lnTo>
                      <a:pt x="4308" y="4409"/>
                    </a:lnTo>
                    <a:lnTo>
                      <a:pt x="4298" y="4452"/>
                    </a:lnTo>
                    <a:lnTo>
                      <a:pt x="4294" y="4476"/>
                    </a:lnTo>
                    <a:lnTo>
                      <a:pt x="4269" y="4514"/>
                    </a:lnTo>
                    <a:lnTo>
                      <a:pt x="4250" y="4586"/>
                    </a:lnTo>
                    <a:lnTo>
                      <a:pt x="4257" y="4631"/>
                    </a:lnTo>
                    <a:lnTo>
                      <a:pt x="4270" y="4675"/>
                    </a:lnTo>
                    <a:lnTo>
                      <a:pt x="4304" y="4705"/>
                    </a:lnTo>
                    <a:lnTo>
                      <a:pt x="4310" y="4747"/>
                    </a:lnTo>
                    <a:lnTo>
                      <a:pt x="4320" y="4790"/>
                    </a:lnTo>
                    <a:lnTo>
                      <a:pt x="4346" y="4818"/>
                    </a:lnTo>
                    <a:lnTo>
                      <a:pt x="4363" y="4861"/>
                    </a:lnTo>
                    <a:lnTo>
                      <a:pt x="4362" y="4902"/>
                    </a:lnTo>
                    <a:lnTo>
                      <a:pt x="4380" y="4923"/>
                    </a:lnTo>
                    <a:lnTo>
                      <a:pt x="4446" y="4904"/>
                    </a:lnTo>
                    <a:lnTo>
                      <a:pt x="4485" y="4891"/>
                    </a:lnTo>
                    <a:lnTo>
                      <a:pt x="4513" y="4892"/>
                    </a:lnTo>
                    <a:lnTo>
                      <a:pt x="4542" y="4904"/>
                    </a:lnTo>
                    <a:lnTo>
                      <a:pt x="4504" y="4908"/>
                    </a:lnTo>
                    <a:lnTo>
                      <a:pt x="4608" y="4915"/>
                    </a:lnTo>
                  </a:path>
                </a:pathLst>
              </a:custGeom>
              <a:solidFill>
                <a:schemeClr val="accent6">
                  <a:lumMod val="75000"/>
                </a:schemeClr>
              </a:solidFill>
              <a:ln w="0" cap="sq">
                <a:solidFill>
                  <a:srgbClr val="5F5F5F"/>
                </a:solidFill>
                <a:miter lim="800000"/>
                <a:headEnd/>
                <a:tailEnd/>
              </a:ln>
            </p:spPr>
            <p:txBody>
              <a:bodyPr/>
              <a:lstStyle/>
              <a:p>
                <a:pPr algn="ctr" eaLnBrk="0" hangingPunct="0">
                  <a:defRPr/>
                </a:pPr>
                <a:endParaRPr lang="en-US">
                  <a:cs typeface="Arial" charset="0"/>
                </a:endParaRPr>
              </a:p>
            </p:txBody>
          </p:sp>
          <p:sp>
            <p:nvSpPr>
              <p:cNvPr id="22663" name="Freeform 157">
                <a:extLst>
                  <a:ext uri="{FF2B5EF4-FFF2-40B4-BE49-F238E27FC236}">
                    <a16:creationId xmlns:a16="http://schemas.microsoft.com/office/drawing/2014/main" id="{E087E6A7-FE30-49D6-93F6-A2A521300AE9}"/>
                  </a:ext>
                </a:extLst>
              </p:cNvPr>
              <p:cNvSpPr>
                <a:spLocks/>
              </p:cNvSpPr>
              <p:nvPr/>
            </p:nvSpPr>
            <p:spPr bwMode="auto">
              <a:xfrm>
                <a:off x="1134500" y="2846121"/>
                <a:ext cx="6437" cy="181585"/>
              </a:xfrm>
              <a:custGeom>
                <a:avLst/>
                <a:gdLst>
                  <a:gd name="T0" fmla="*/ 0 w 55"/>
                  <a:gd name="T1" fmla="*/ 0 h 1687"/>
                  <a:gd name="T2" fmla="*/ 0 w 55"/>
                  <a:gd name="T3" fmla="*/ 0 h 1687"/>
                  <a:gd name="T4" fmla="*/ 0 w 55"/>
                  <a:gd name="T5" fmla="*/ 0 h 1687"/>
                  <a:gd name="T6" fmla="*/ 0 60000 65536"/>
                  <a:gd name="T7" fmla="*/ 0 60000 65536"/>
                  <a:gd name="T8" fmla="*/ 0 60000 65536"/>
                  <a:gd name="T9" fmla="*/ 0 w 55"/>
                  <a:gd name="T10" fmla="*/ 0 h 1687"/>
                  <a:gd name="T11" fmla="*/ 55 w 55"/>
                  <a:gd name="T12" fmla="*/ 1687 h 1687"/>
                </a:gdLst>
                <a:ahLst/>
                <a:cxnLst>
                  <a:cxn ang="T6">
                    <a:pos x="T0" y="T1"/>
                  </a:cxn>
                  <a:cxn ang="T7">
                    <a:pos x="T2" y="T3"/>
                  </a:cxn>
                  <a:cxn ang="T8">
                    <a:pos x="T4" y="T5"/>
                  </a:cxn>
                </a:cxnLst>
                <a:rect l="T9" t="T10" r="T11" b="T12"/>
                <a:pathLst>
                  <a:path w="55" h="1687">
                    <a:moveTo>
                      <a:pt x="55" y="0"/>
                    </a:moveTo>
                    <a:lnTo>
                      <a:pt x="9" y="1304"/>
                    </a:lnTo>
                    <a:lnTo>
                      <a:pt x="0" y="1687"/>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664" name="Freeform 158">
                <a:extLst>
                  <a:ext uri="{FF2B5EF4-FFF2-40B4-BE49-F238E27FC236}">
                    <a16:creationId xmlns:a16="http://schemas.microsoft.com/office/drawing/2014/main" id="{03B5E6FD-3930-43E5-8AA0-30EDF1884120}"/>
                  </a:ext>
                </a:extLst>
              </p:cNvPr>
              <p:cNvSpPr>
                <a:spLocks/>
              </p:cNvSpPr>
              <p:nvPr/>
            </p:nvSpPr>
            <p:spPr bwMode="auto">
              <a:xfrm>
                <a:off x="941388" y="2241550"/>
                <a:ext cx="1525587" cy="1439862"/>
              </a:xfrm>
              <a:custGeom>
                <a:avLst/>
                <a:gdLst>
                  <a:gd name="T0" fmla="*/ 0 w 14143"/>
                  <a:gd name="T1" fmla="*/ 0 h 13406"/>
                  <a:gd name="T2" fmla="*/ 0 w 14143"/>
                  <a:gd name="T3" fmla="*/ 0 h 13406"/>
                  <a:gd name="T4" fmla="*/ 0 w 14143"/>
                  <a:gd name="T5" fmla="*/ 0 h 13406"/>
                  <a:gd name="T6" fmla="*/ 0 w 14143"/>
                  <a:gd name="T7" fmla="*/ 0 h 13406"/>
                  <a:gd name="T8" fmla="*/ 0 w 14143"/>
                  <a:gd name="T9" fmla="*/ 0 h 13406"/>
                  <a:gd name="T10" fmla="*/ 0 w 14143"/>
                  <a:gd name="T11" fmla="*/ 0 h 13406"/>
                  <a:gd name="T12" fmla="*/ 0 w 14143"/>
                  <a:gd name="T13" fmla="*/ 0 h 13406"/>
                  <a:gd name="T14" fmla="*/ 0 w 14143"/>
                  <a:gd name="T15" fmla="*/ 0 h 13406"/>
                  <a:gd name="T16" fmla="*/ 0 w 14143"/>
                  <a:gd name="T17" fmla="*/ 0 h 13406"/>
                  <a:gd name="T18" fmla="*/ 0 w 14143"/>
                  <a:gd name="T19" fmla="*/ 0 h 13406"/>
                  <a:gd name="T20" fmla="*/ 0 w 14143"/>
                  <a:gd name="T21" fmla="*/ 0 h 13406"/>
                  <a:gd name="T22" fmla="*/ 0 w 14143"/>
                  <a:gd name="T23" fmla="*/ 0 h 13406"/>
                  <a:gd name="T24" fmla="*/ 0 w 14143"/>
                  <a:gd name="T25" fmla="*/ 0 h 13406"/>
                  <a:gd name="T26" fmla="*/ 0 w 14143"/>
                  <a:gd name="T27" fmla="*/ 0 h 13406"/>
                  <a:gd name="T28" fmla="*/ 0 w 14143"/>
                  <a:gd name="T29" fmla="*/ 0 h 13406"/>
                  <a:gd name="T30" fmla="*/ 0 w 14143"/>
                  <a:gd name="T31" fmla="*/ 0 h 13406"/>
                  <a:gd name="T32" fmla="*/ 0 w 14143"/>
                  <a:gd name="T33" fmla="*/ 0 h 13406"/>
                  <a:gd name="T34" fmla="*/ 0 w 14143"/>
                  <a:gd name="T35" fmla="*/ 0 h 13406"/>
                  <a:gd name="T36" fmla="*/ 0 w 14143"/>
                  <a:gd name="T37" fmla="*/ 0 h 13406"/>
                  <a:gd name="T38" fmla="*/ 0 w 14143"/>
                  <a:gd name="T39" fmla="*/ 0 h 13406"/>
                  <a:gd name="T40" fmla="*/ 0 w 14143"/>
                  <a:gd name="T41" fmla="*/ 0 h 13406"/>
                  <a:gd name="T42" fmla="*/ 0 w 14143"/>
                  <a:gd name="T43" fmla="*/ 0 h 13406"/>
                  <a:gd name="T44" fmla="*/ 0 w 14143"/>
                  <a:gd name="T45" fmla="*/ 0 h 13406"/>
                  <a:gd name="T46" fmla="*/ 0 w 14143"/>
                  <a:gd name="T47" fmla="*/ 0 h 13406"/>
                  <a:gd name="T48" fmla="*/ 0 w 14143"/>
                  <a:gd name="T49" fmla="*/ 0 h 13406"/>
                  <a:gd name="T50" fmla="*/ 0 w 14143"/>
                  <a:gd name="T51" fmla="*/ 0 h 13406"/>
                  <a:gd name="T52" fmla="*/ 0 w 14143"/>
                  <a:gd name="T53" fmla="*/ 0 h 13406"/>
                  <a:gd name="T54" fmla="*/ 0 w 14143"/>
                  <a:gd name="T55" fmla="*/ 0 h 13406"/>
                  <a:gd name="T56" fmla="*/ 0 w 14143"/>
                  <a:gd name="T57" fmla="*/ 0 h 13406"/>
                  <a:gd name="T58" fmla="*/ 0 w 14143"/>
                  <a:gd name="T59" fmla="*/ 0 h 13406"/>
                  <a:gd name="T60" fmla="*/ 0 w 14143"/>
                  <a:gd name="T61" fmla="*/ 0 h 13406"/>
                  <a:gd name="T62" fmla="*/ 0 w 14143"/>
                  <a:gd name="T63" fmla="*/ 0 h 13406"/>
                  <a:gd name="T64" fmla="*/ 0 w 14143"/>
                  <a:gd name="T65" fmla="*/ 0 h 13406"/>
                  <a:gd name="T66" fmla="*/ 0 w 14143"/>
                  <a:gd name="T67" fmla="*/ 0 h 13406"/>
                  <a:gd name="T68" fmla="*/ 0 w 14143"/>
                  <a:gd name="T69" fmla="*/ 0 h 13406"/>
                  <a:gd name="T70" fmla="*/ 0 w 14143"/>
                  <a:gd name="T71" fmla="*/ 0 h 13406"/>
                  <a:gd name="T72" fmla="*/ 0 w 14143"/>
                  <a:gd name="T73" fmla="*/ 0 h 13406"/>
                  <a:gd name="T74" fmla="*/ 0 w 14143"/>
                  <a:gd name="T75" fmla="*/ 0 h 13406"/>
                  <a:gd name="T76" fmla="*/ 0 w 14143"/>
                  <a:gd name="T77" fmla="*/ 0 h 13406"/>
                  <a:gd name="T78" fmla="*/ 0 w 14143"/>
                  <a:gd name="T79" fmla="*/ 0 h 13406"/>
                  <a:gd name="T80" fmla="*/ 0 w 14143"/>
                  <a:gd name="T81" fmla="*/ 0 h 13406"/>
                  <a:gd name="T82" fmla="*/ 0 w 14143"/>
                  <a:gd name="T83" fmla="*/ 0 h 13406"/>
                  <a:gd name="T84" fmla="*/ 0 w 14143"/>
                  <a:gd name="T85" fmla="*/ 0 h 13406"/>
                  <a:gd name="T86" fmla="*/ 0 w 14143"/>
                  <a:gd name="T87" fmla="*/ 0 h 13406"/>
                  <a:gd name="T88" fmla="*/ 0 w 14143"/>
                  <a:gd name="T89" fmla="*/ 0 h 13406"/>
                  <a:gd name="T90" fmla="*/ 0 w 14143"/>
                  <a:gd name="T91" fmla="*/ 0 h 13406"/>
                  <a:gd name="T92" fmla="*/ 0 w 14143"/>
                  <a:gd name="T93" fmla="*/ 0 h 13406"/>
                  <a:gd name="T94" fmla="*/ 0 w 14143"/>
                  <a:gd name="T95" fmla="*/ 0 h 13406"/>
                  <a:gd name="T96" fmla="*/ 0 w 14143"/>
                  <a:gd name="T97" fmla="*/ 0 h 13406"/>
                  <a:gd name="T98" fmla="*/ 0 w 14143"/>
                  <a:gd name="T99" fmla="*/ 0 h 13406"/>
                  <a:gd name="T100" fmla="*/ 0 w 14143"/>
                  <a:gd name="T101" fmla="*/ 0 h 13406"/>
                  <a:gd name="T102" fmla="*/ 0 w 14143"/>
                  <a:gd name="T103" fmla="*/ 0 h 13406"/>
                  <a:gd name="T104" fmla="*/ 0 w 14143"/>
                  <a:gd name="T105" fmla="*/ 0 h 13406"/>
                  <a:gd name="T106" fmla="*/ 0 w 14143"/>
                  <a:gd name="T107" fmla="*/ 0 h 13406"/>
                  <a:gd name="T108" fmla="*/ 0 w 14143"/>
                  <a:gd name="T109" fmla="*/ 0 h 13406"/>
                  <a:gd name="T110" fmla="*/ 0 w 14143"/>
                  <a:gd name="T111" fmla="*/ 0 h 13406"/>
                  <a:gd name="T112" fmla="*/ 0 w 14143"/>
                  <a:gd name="T113" fmla="*/ 0 h 13406"/>
                  <a:gd name="T114" fmla="*/ 0 w 14143"/>
                  <a:gd name="T115" fmla="*/ 0 h 13406"/>
                  <a:gd name="T116" fmla="*/ 0 w 14143"/>
                  <a:gd name="T117" fmla="*/ 0 h 13406"/>
                  <a:gd name="T118" fmla="*/ 0 w 14143"/>
                  <a:gd name="T119" fmla="*/ 0 h 13406"/>
                  <a:gd name="T120" fmla="*/ 0 w 14143"/>
                  <a:gd name="T121" fmla="*/ 0 h 1340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4143"/>
                  <a:gd name="T184" fmla="*/ 0 h 13406"/>
                  <a:gd name="T185" fmla="*/ 14143 w 14143"/>
                  <a:gd name="T186" fmla="*/ 13406 h 1340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4143" h="13406">
                    <a:moveTo>
                      <a:pt x="7745" y="11406"/>
                    </a:moveTo>
                    <a:lnTo>
                      <a:pt x="7704" y="11399"/>
                    </a:lnTo>
                    <a:lnTo>
                      <a:pt x="7714" y="11345"/>
                    </a:lnTo>
                    <a:lnTo>
                      <a:pt x="7692" y="11294"/>
                    </a:lnTo>
                    <a:lnTo>
                      <a:pt x="7664" y="11252"/>
                    </a:lnTo>
                    <a:lnTo>
                      <a:pt x="7649" y="11258"/>
                    </a:lnTo>
                    <a:lnTo>
                      <a:pt x="7620" y="11216"/>
                    </a:lnTo>
                    <a:lnTo>
                      <a:pt x="7579" y="11205"/>
                    </a:lnTo>
                    <a:lnTo>
                      <a:pt x="7564" y="11240"/>
                    </a:lnTo>
                    <a:lnTo>
                      <a:pt x="7538" y="11226"/>
                    </a:lnTo>
                    <a:lnTo>
                      <a:pt x="7515" y="11189"/>
                    </a:lnTo>
                    <a:lnTo>
                      <a:pt x="7486" y="11197"/>
                    </a:lnTo>
                    <a:lnTo>
                      <a:pt x="7374" y="11062"/>
                    </a:lnTo>
                    <a:lnTo>
                      <a:pt x="7321" y="11039"/>
                    </a:lnTo>
                    <a:lnTo>
                      <a:pt x="7276" y="10911"/>
                    </a:lnTo>
                    <a:lnTo>
                      <a:pt x="7199" y="10778"/>
                    </a:lnTo>
                    <a:lnTo>
                      <a:pt x="7045" y="10571"/>
                    </a:lnTo>
                    <a:lnTo>
                      <a:pt x="6933" y="10533"/>
                    </a:lnTo>
                    <a:lnTo>
                      <a:pt x="6909" y="10486"/>
                    </a:lnTo>
                    <a:lnTo>
                      <a:pt x="6867" y="10469"/>
                    </a:lnTo>
                    <a:lnTo>
                      <a:pt x="6833" y="10442"/>
                    </a:lnTo>
                    <a:lnTo>
                      <a:pt x="6838" y="10366"/>
                    </a:lnTo>
                    <a:lnTo>
                      <a:pt x="6767" y="10289"/>
                    </a:lnTo>
                    <a:lnTo>
                      <a:pt x="6752" y="10191"/>
                    </a:lnTo>
                    <a:lnTo>
                      <a:pt x="6750" y="10140"/>
                    </a:lnTo>
                    <a:lnTo>
                      <a:pt x="6696" y="10088"/>
                    </a:lnTo>
                    <a:lnTo>
                      <a:pt x="6707" y="10046"/>
                    </a:lnTo>
                    <a:lnTo>
                      <a:pt x="6602" y="9940"/>
                    </a:lnTo>
                    <a:lnTo>
                      <a:pt x="6557" y="9795"/>
                    </a:lnTo>
                    <a:lnTo>
                      <a:pt x="6479" y="9655"/>
                    </a:lnTo>
                    <a:lnTo>
                      <a:pt x="6435" y="9616"/>
                    </a:lnTo>
                    <a:lnTo>
                      <a:pt x="6421" y="9528"/>
                    </a:lnTo>
                    <a:lnTo>
                      <a:pt x="6408" y="9468"/>
                    </a:lnTo>
                    <a:lnTo>
                      <a:pt x="6402" y="9401"/>
                    </a:lnTo>
                    <a:lnTo>
                      <a:pt x="6301" y="9313"/>
                    </a:lnTo>
                    <a:lnTo>
                      <a:pt x="6277" y="9229"/>
                    </a:lnTo>
                    <a:lnTo>
                      <a:pt x="6246" y="9188"/>
                    </a:lnTo>
                    <a:lnTo>
                      <a:pt x="6158" y="9159"/>
                    </a:lnTo>
                    <a:lnTo>
                      <a:pt x="6147" y="9118"/>
                    </a:lnTo>
                    <a:lnTo>
                      <a:pt x="6036" y="9059"/>
                    </a:lnTo>
                    <a:lnTo>
                      <a:pt x="5965" y="8935"/>
                    </a:lnTo>
                    <a:lnTo>
                      <a:pt x="5868" y="8912"/>
                    </a:lnTo>
                    <a:lnTo>
                      <a:pt x="5843" y="8866"/>
                    </a:lnTo>
                    <a:lnTo>
                      <a:pt x="5770" y="8869"/>
                    </a:lnTo>
                    <a:lnTo>
                      <a:pt x="5762" y="8834"/>
                    </a:lnTo>
                    <a:lnTo>
                      <a:pt x="5765" y="8764"/>
                    </a:lnTo>
                    <a:lnTo>
                      <a:pt x="5749" y="8713"/>
                    </a:lnTo>
                    <a:lnTo>
                      <a:pt x="5715" y="8802"/>
                    </a:lnTo>
                    <a:lnTo>
                      <a:pt x="5697" y="8754"/>
                    </a:lnTo>
                    <a:lnTo>
                      <a:pt x="5700" y="8697"/>
                    </a:lnTo>
                    <a:lnTo>
                      <a:pt x="5672" y="8689"/>
                    </a:lnTo>
                    <a:lnTo>
                      <a:pt x="5643" y="8697"/>
                    </a:lnTo>
                    <a:lnTo>
                      <a:pt x="5594" y="8571"/>
                    </a:lnTo>
                    <a:lnTo>
                      <a:pt x="5522" y="8541"/>
                    </a:lnTo>
                    <a:lnTo>
                      <a:pt x="5447" y="8563"/>
                    </a:lnTo>
                    <a:lnTo>
                      <a:pt x="5441" y="8506"/>
                    </a:lnTo>
                    <a:lnTo>
                      <a:pt x="5409" y="8559"/>
                    </a:lnTo>
                    <a:lnTo>
                      <a:pt x="5300" y="8559"/>
                    </a:lnTo>
                    <a:lnTo>
                      <a:pt x="5191" y="8538"/>
                    </a:lnTo>
                    <a:lnTo>
                      <a:pt x="5145" y="8522"/>
                    </a:lnTo>
                    <a:lnTo>
                      <a:pt x="5087" y="8515"/>
                    </a:lnTo>
                    <a:lnTo>
                      <a:pt x="5014" y="8519"/>
                    </a:lnTo>
                    <a:lnTo>
                      <a:pt x="4972" y="8506"/>
                    </a:lnTo>
                    <a:lnTo>
                      <a:pt x="4896" y="8518"/>
                    </a:lnTo>
                    <a:lnTo>
                      <a:pt x="4838" y="8515"/>
                    </a:lnTo>
                    <a:lnTo>
                      <a:pt x="4766" y="8491"/>
                    </a:lnTo>
                    <a:lnTo>
                      <a:pt x="4723" y="8452"/>
                    </a:lnTo>
                    <a:lnTo>
                      <a:pt x="4609" y="8403"/>
                    </a:lnTo>
                    <a:lnTo>
                      <a:pt x="4553" y="8441"/>
                    </a:lnTo>
                    <a:lnTo>
                      <a:pt x="4530" y="8499"/>
                    </a:lnTo>
                    <a:lnTo>
                      <a:pt x="4520" y="8538"/>
                    </a:lnTo>
                    <a:lnTo>
                      <a:pt x="4411" y="8537"/>
                    </a:lnTo>
                    <a:lnTo>
                      <a:pt x="4376" y="8530"/>
                    </a:lnTo>
                    <a:lnTo>
                      <a:pt x="4364" y="8560"/>
                    </a:lnTo>
                    <a:lnTo>
                      <a:pt x="4329" y="8567"/>
                    </a:lnTo>
                    <a:lnTo>
                      <a:pt x="4300" y="8537"/>
                    </a:lnTo>
                    <a:lnTo>
                      <a:pt x="4294" y="8560"/>
                    </a:lnTo>
                    <a:lnTo>
                      <a:pt x="4232" y="8595"/>
                    </a:lnTo>
                    <a:lnTo>
                      <a:pt x="4199" y="8571"/>
                    </a:lnTo>
                    <a:lnTo>
                      <a:pt x="4099" y="8752"/>
                    </a:lnTo>
                    <a:lnTo>
                      <a:pt x="4055" y="8863"/>
                    </a:lnTo>
                    <a:lnTo>
                      <a:pt x="4022" y="8974"/>
                    </a:lnTo>
                    <a:lnTo>
                      <a:pt x="3991" y="9055"/>
                    </a:lnTo>
                    <a:lnTo>
                      <a:pt x="3957" y="9059"/>
                    </a:lnTo>
                    <a:lnTo>
                      <a:pt x="3939" y="9150"/>
                    </a:lnTo>
                    <a:lnTo>
                      <a:pt x="3950" y="9184"/>
                    </a:lnTo>
                    <a:lnTo>
                      <a:pt x="3971" y="9222"/>
                    </a:lnTo>
                    <a:lnTo>
                      <a:pt x="3930" y="9231"/>
                    </a:lnTo>
                    <a:lnTo>
                      <a:pt x="3868" y="9266"/>
                    </a:lnTo>
                    <a:lnTo>
                      <a:pt x="3827" y="9277"/>
                    </a:lnTo>
                    <a:lnTo>
                      <a:pt x="3778" y="9370"/>
                    </a:lnTo>
                    <a:lnTo>
                      <a:pt x="3733" y="9368"/>
                    </a:lnTo>
                    <a:lnTo>
                      <a:pt x="3686" y="9499"/>
                    </a:lnTo>
                    <a:lnTo>
                      <a:pt x="3645" y="9526"/>
                    </a:lnTo>
                    <a:lnTo>
                      <a:pt x="3529" y="9494"/>
                    </a:lnTo>
                    <a:lnTo>
                      <a:pt x="3483" y="9487"/>
                    </a:lnTo>
                    <a:lnTo>
                      <a:pt x="3470" y="9459"/>
                    </a:lnTo>
                    <a:lnTo>
                      <a:pt x="3453" y="9440"/>
                    </a:lnTo>
                    <a:lnTo>
                      <a:pt x="3418" y="9452"/>
                    </a:lnTo>
                    <a:lnTo>
                      <a:pt x="3296" y="9392"/>
                    </a:lnTo>
                    <a:lnTo>
                      <a:pt x="3265" y="9336"/>
                    </a:lnTo>
                    <a:lnTo>
                      <a:pt x="3214" y="9281"/>
                    </a:lnTo>
                    <a:lnTo>
                      <a:pt x="3120" y="9267"/>
                    </a:lnTo>
                    <a:lnTo>
                      <a:pt x="3037" y="9252"/>
                    </a:lnTo>
                    <a:lnTo>
                      <a:pt x="3006" y="9205"/>
                    </a:lnTo>
                    <a:lnTo>
                      <a:pt x="2974" y="9162"/>
                    </a:lnTo>
                    <a:lnTo>
                      <a:pt x="2929" y="9132"/>
                    </a:lnTo>
                    <a:lnTo>
                      <a:pt x="2789" y="9098"/>
                    </a:lnTo>
                    <a:lnTo>
                      <a:pt x="2653" y="9058"/>
                    </a:lnTo>
                    <a:lnTo>
                      <a:pt x="2518" y="8922"/>
                    </a:lnTo>
                    <a:lnTo>
                      <a:pt x="2502" y="8855"/>
                    </a:lnTo>
                    <a:lnTo>
                      <a:pt x="2459" y="8825"/>
                    </a:lnTo>
                    <a:lnTo>
                      <a:pt x="2390" y="8781"/>
                    </a:lnTo>
                    <a:lnTo>
                      <a:pt x="2308" y="8766"/>
                    </a:lnTo>
                    <a:lnTo>
                      <a:pt x="2216" y="8653"/>
                    </a:lnTo>
                    <a:lnTo>
                      <a:pt x="2156" y="8589"/>
                    </a:lnTo>
                    <a:lnTo>
                      <a:pt x="2120" y="8447"/>
                    </a:lnTo>
                    <a:lnTo>
                      <a:pt x="2061" y="8351"/>
                    </a:lnTo>
                    <a:lnTo>
                      <a:pt x="2019" y="8309"/>
                    </a:lnTo>
                    <a:lnTo>
                      <a:pt x="2014" y="8201"/>
                    </a:lnTo>
                    <a:lnTo>
                      <a:pt x="2011" y="8069"/>
                    </a:lnTo>
                    <a:lnTo>
                      <a:pt x="2022" y="7995"/>
                    </a:lnTo>
                    <a:lnTo>
                      <a:pt x="1986" y="7850"/>
                    </a:lnTo>
                    <a:lnTo>
                      <a:pt x="1945" y="7802"/>
                    </a:lnTo>
                    <a:lnTo>
                      <a:pt x="1881" y="7725"/>
                    </a:lnTo>
                    <a:lnTo>
                      <a:pt x="1847" y="7685"/>
                    </a:lnTo>
                    <a:lnTo>
                      <a:pt x="1836" y="7612"/>
                    </a:lnTo>
                    <a:lnTo>
                      <a:pt x="1831" y="7507"/>
                    </a:lnTo>
                    <a:lnTo>
                      <a:pt x="1805" y="7454"/>
                    </a:lnTo>
                    <a:lnTo>
                      <a:pt x="1755" y="7406"/>
                    </a:lnTo>
                    <a:lnTo>
                      <a:pt x="1716" y="7405"/>
                    </a:lnTo>
                    <a:lnTo>
                      <a:pt x="1692" y="7307"/>
                    </a:lnTo>
                    <a:lnTo>
                      <a:pt x="1621" y="7295"/>
                    </a:lnTo>
                    <a:lnTo>
                      <a:pt x="1567" y="7224"/>
                    </a:lnTo>
                    <a:lnTo>
                      <a:pt x="1385" y="7116"/>
                    </a:lnTo>
                    <a:lnTo>
                      <a:pt x="1285" y="7072"/>
                    </a:lnTo>
                    <a:lnTo>
                      <a:pt x="1282" y="7037"/>
                    </a:lnTo>
                    <a:lnTo>
                      <a:pt x="1101" y="6874"/>
                    </a:lnTo>
                    <a:lnTo>
                      <a:pt x="1060" y="6753"/>
                    </a:lnTo>
                    <a:lnTo>
                      <a:pt x="911" y="6655"/>
                    </a:lnTo>
                    <a:lnTo>
                      <a:pt x="811" y="6529"/>
                    </a:lnTo>
                    <a:lnTo>
                      <a:pt x="725" y="6451"/>
                    </a:lnTo>
                    <a:lnTo>
                      <a:pt x="702" y="6387"/>
                    </a:lnTo>
                    <a:lnTo>
                      <a:pt x="578" y="6343"/>
                    </a:lnTo>
                    <a:lnTo>
                      <a:pt x="475" y="6266"/>
                    </a:lnTo>
                    <a:lnTo>
                      <a:pt x="405" y="6202"/>
                    </a:lnTo>
                    <a:lnTo>
                      <a:pt x="352" y="6042"/>
                    </a:lnTo>
                    <a:lnTo>
                      <a:pt x="264" y="5899"/>
                    </a:lnTo>
                    <a:lnTo>
                      <a:pt x="217" y="5864"/>
                    </a:lnTo>
                    <a:lnTo>
                      <a:pt x="174" y="5879"/>
                    </a:lnTo>
                    <a:lnTo>
                      <a:pt x="117" y="5834"/>
                    </a:lnTo>
                    <a:lnTo>
                      <a:pt x="61" y="5799"/>
                    </a:lnTo>
                    <a:lnTo>
                      <a:pt x="25" y="5785"/>
                    </a:lnTo>
                    <a:lnTo>
                      <a:pt x="0" y="5674"/>
                    </a:lnTo>
                    <a:lnTo>
                      <a:pt x="23" y="5619"/>
                    </a:lnTo>
                    <a:lnTo>
                      <a:pt x="11" y="5574"/>
                    </a:lnTo>
                    <a:lnTo>
                      <a:pt x="32" y="5553"/>
                    </a:lnTo>
                    <a:lnTo>
                      <a:pt x="3842" y="5707"/>
                    </a:lnTo>
                    <a:lnTo>
                      <a:pt x="3995" y="0"/>
                    </a:lnTo>
                    <a:lnTo>
                      <a:pt x="7054" y="16"/>
                    </a:lnTo>
                    <a:lnTo>
                      <a:pt x="7085" y="2474"/>
                    </a:lnTo>
                    <a:lnTo>
                      <a:pt x="7123" y="2461"/>
                    </a:lnTo>
                    <a:lnTo>
                      <a:pt x="7141" y="2451"/>
                    </a:lnTo>
                    <a:lnTo>
                      <a:pt x="7196" y="2484"/>
                    </a:lnTo>
                    <a:lnTo>
                      <a:pt x="7348" y="2654"/>
                    </a:lnTo>
                    <a:lnTo>
                      <a:pt x="7413" y="2705"/>
                    </a:lnTo>
                    <a:lnTo>
                      <a:pt x="7476" y="2711"/>
                    </a:lnTo>
                    <a:lnTo>
                      <a:pt x="7506" y="2706"/>
                    </a:lnTo>
                    <a:lnTo>
                      <a:pt x="7526" y="2660"/>
                    </a:lnTo>
                    <a:lnTo>
                      <a:pt x="7555" y="2656"/>
                    </a:lnTo>
                    <a:lnTo>
                      <a:pt x="7669" y="2714"/>
                    </a:lnTo>
                    <a:lnTo>
                      <a:pt x="7688" y="2713"/>
                    </a:lnTo>
                    <a:lnTo>
                      <a:pt x="7709" y="2683"/>
                    </a:lnTo>
                    <a:lnTo>
                      <a:pt x="7710" y="2638"/>
                    </a:lnTo>
                    <a:lnTo>
                      <a:pt x="7731" y="2605"/>
                    </a:lnTo>
                    <a:lnTo>
                      <a:pt x="7772" y="2644"/>
                    </a:lnTo>
                    <a:lnTo>
                      <a:pt x="7798" y="2662"/>
                    </a:lnTo>
                    <a:lnTo>
                      <a:pt x="7846" y="2669"/>
                    </a:lnTo>
                    <a:lnTo>
                      <a:pt x="7851" y="2711"/>
                    </a:lnTo>
                    <a:lnTo>
                      <a:pt x="7908" y="2761"/>
                    </a:lnTo>
                    <a:lnTo>
                      <a:pt x="7913" y="2838"/>
                    </a:lnTo>
                    <a:lnTo>
                      <a:pt x="7929" y="2904"/>
                    </a:lnTo>
                    <a:lnTo>
                      <a:pt x="7996" y="2923"/>
                    </a:lnTo>
                    <a:lnTo>
                      <a:pt x="8047" y="2911"/>
                    </a:lnTo>
                    <a:lnTo>
                      <a:pt x="8093" y="2924"/>
                    </a:lnTo>
                    <a:lnTo>
                      <a:pt x="8124" y="2910"/>
                    </a:lnTo>
                    <a:lnTo>
                      <a:pt x="8166" y="2920"/>
                    </a:lnTo>
                    <a:lnTo>
                      <a:pt x="8259" y="2979"/>
                    </a:lnTo>
                    <a:lnTo>
                      <a:pt x="8310" y="2981"/>
                    </a:lnTo>
                    <a:lnTo>
                      <a:pt x="8361" y="3003"/>
                    </a:lnTo>
                    <a:lnTo>
                      <a:pt x="8439" y="3002"/>
                    </a:lnTo>
                    <a:lnTo>
                      <a:pt x="8460" y="2978"/>
                    </a:lnTo>
                    <a:lnTo>
                      <a:pt x="8527" y="2969"/>
                    </a:lnTo>
                    <a:lnTo>
                      <a:pt x="8566" y="2983"/>
                    </a:lnTo>
                    <a:lnTo>
                      <a:pt x="8593" y="3039"/>
                    </a:lnTo>
                    <a:lnTo>
                      <a:pt x="8676" y="3092"/>
                    </a:lnTo>
                    <a:lnTo>
                      <a:pt x="8718" y="3090"/>
                    </a:lnTo>
                    <a:lnTo>
                      <a:pt x="8754" y="3046"/>
                    </a:lnTo>
                    <a:lnTo>
                      <a:pt x="8774" y="3010"/>
                    </a:lnTo>
                    <a:lnTo>
                      <a:pt x="8810" y="2973"/>
                    </a:lnTo>
                    <a:lnTo>
                      <a:pt x="8892" y="3004"/>
                    </a:lnTo>
                    <a:lnTo>
                      <a:pt x="9004" y="3008"/>
                    </a:lnTo>
                    <a:lnTo>
                      <a:pt x="9040" y="2968"/>
                    </a:lnTo>
                    <a:lnTo>
                      <a:pt x="9073" y="2975"/>
                    </a:lnTo>
                    <a:lnTo>
                      <a:pt x="9053" y="3021"/>
                    </a:lnTo>
                    <a:lnTo>
                      <a:pt x="9081" y="3148"/>
                    </a:lnTo>
                    <a:lnTo>
                      <a:pt x="9137" y="3164"/>
                    </a:lnTo>
                    <a:lnTo>
                      <a:pt x="9190" y="3151"/>
                    </a:lnTo>
                    <a:lnTo>
                      <a:pt x="9224" y="3191"/>
                    </a:lnTo>
                    <a:lnTo>
                      <a:pt x="9220" y="3226"/>
                    </a:lnTo>
                    <a:lnTo>
                      <a:pt x="9203" y="3262"/>
                    </a:lnTo>
                    <a:lnTo>
                      <a:pt x="9234" y="3296"/>
                    </a:lnTo>
                    <a:lnTo>
                      <a:pt x="9272" y="3310"/>
                    </a:lnTo>
                    <a:lnTo>
                      <a:pt x="9306" y="3331"/>
                    </a:lnTo>
                    <a:lnTo>
                      <a:pt x="9396" y="3288"/>
                    </a:lnTo>
                    <a:lnTo>
                      <a:pt x="9444" y="3230"/>
                    </a:lnTo>
                    <a:lnTo>
                      <a:pt x="9489" y="3165"/>
                    </a:lnTo>
                    <a:lnTo>
                      <a:pt x="9526" y="3153"/>
                    </a:lnTo>
                    <a:lnTo>
                      <a:pt x="9595" y="3174"/>
                    </a:lnTo>
                    <a:lnTo>
                      <a:pt x="9607" y="3241"/>
                    </a:lnTo>
                    <a:lnTo>
                      <a:pt x="9618" y="3266"/>
                    </a:lnTo>
                    <a:lnTo>
                      <a:pt x="9677" y="3241"/>
                    </a:lnTo>
                    <a:lnTo>
                      <a:pt x="9736" y="3254"/>
                    </a:lnTo>
                    <a:lnTo>
                      <a:pt x="9739" y="3304"/>
                    </a:lnTo>
                    <a:lnTo>
                      <a:pt x="9760" y="3342"/>
                    </a:lnTo>
                    <a:lnTo>
                      <a:pt x="9812" y="3355"/>
                    </a:lnTo>
                    <a:lnTo>
                      <a:pt x="9857" y="3324"/>
                    </a:lnTo>
                    <a:lnTo>
                      <a:pt x="9885" y="3294"/>
                    </a:lnTo>
                    <a:lnTo>
                      <a:pt x="9889" y="3261"/>
                    </a:lnTo>
                    <a:lnTo>
                      <a:pt x="9929" y="3279"/>
                    </a:lnTo>
                    <a:lnTo>
                      <a:pt x="9946" y="3300"/>
                    </a:lnTo>
                    <a:lnTo>
                      <a:pt x="9966" y="3258"/>
                    </a:lnTo>
                    <a:lnTo>
                      <a:pt x="10003" y="3240"/>
                    </a:lnTo>
                    <a:lnTo>
                      <a:pt x="10040" y="3266"/>
                    </a:lnTo>
                    <a:lnTo>
                      <a:pt x="10054" y="3301"/>
                    </a:lnTo>
                    <a:lnTo>
                      <a:pt x="10009" y="3335"/>
                    </a:lnTo>
                    <a:lnTo>
                      <a:pt x="10019" y="3427"/>
                    </a:lnTo>
                    <a:lnTo>
                      <a:pt x="10066" y="3463"/>
                    </a:lnTo>
                    <a:lnTo>
                      <a:pt x="10120" y="3454"/>
                    </a:lnTo>
                    <a:lnTo>
                      <a:pt x="10144" y="3421"/>
                    </a:lnTo>
                    <a:lnTo>
                      <a:pt x="10132" y="3361"/>
                    </a:lnTo>
                    <a:lnTo>
                      <a:pt x="10169" y="3333"/>
                    </a:lnTo>
                    <a:lnTo>
                      <a:pt x="10139" y="3312"/>
                    </a:lnTo>
                    <a:lnTo>
                      <a:pt x="10144" y="3293"/>
                    </a:lnTo>
                    <a:lnTo>
                      <a:pt x="10202" y="3312"/>
                    </a:lnTo>
                    <a:lnTo>
                      <a:pt x="10235" y="3275"/>
                    </a:lnTo>
                    <a:lnTo>
                      <a:pt x="10233" y="3176"/>
                    </a:lnTo>
                    <a:lnTo>
                      <a:pt x="10260" y="3188"/>
                    </a:lnTo>
                    <a:lnTo>
                      <a:pt x="10297" y="3157"/>
                    </a:lnTo>
                    <a:lnTo>
                      <a:pt x="10322" y="3159"/>
                    </a:lnTo>
                    <a:lnTo>
                      <a:pt x="10347" y="3212"/>
                    </a:lnTo>
                    <a:lnTo>
                      <a:pt x="10350" y="3254"/>
                    </a:lnTo>
                    <a:lnTo>
                      <a:pt x="10379" y="3280"/>
                    </a:lnTo>
                    <a:lnTo>
                      <a:pt x="10436" y="3265"/>
                    </a:lnTo>
                    <a:lnTo>
                      <a:pt x="10467" y="3301"/>
                    </a:lnTo>
                    <a:lnTo>
                      <a:pt x="10506" y="3312"/>
                    </a:lnTo>
                    <a:lnTo>
                      <a:pt x="10546" y="3288"/>
                    </a:lnTo>
                    <a:lnTo>
                      <a:pt x="10568" y="3207"/>
                    </a:lnTo>
                    <a:lnTo>
                      <a:pt x="10651" y="3222"/>
                    </a:lnTo>
                    <a:lnTo>
                      <a:pt x="10628" y="3264"/>
                    </a:lnTo>
                    <a:lnTo>
                      <a:pt x="10659" y="3304"/>
                    </a:lnTo>
                    <a:lnTo>
                      <a:pt x="10739" y="3322"/>
                    </a:lnTo>
                    <a:lnTo>
                      <a:pt x="10758" y="3369"/>
                    </a:lnTo>
                    <a:lnTo>
                      <a:pt x="10830" y="3344"/>
                    </a:lnTo>
                    <a:lnTo>
                      <a:pt x="10918" y="3447"/>
                    </a:lnTo>
                    <a:lnTo>
                      <a:pt x="10941" y="3456"/>
                    </a:lnTo>
                    <a:lnTo>
                      <a:pt x="10959" y="3436"/>
                    </a:lnTo>
                    <a:lnTo>
                      <a:pt x="10982" y="3364"/>
                    </a:lnTo>
                    <a:lnTo>
                      <a:pt x="11075" y="3379"/>
                    </a:lnTo>
                    <a:lnTo>
                      <a:pt x="11099" y="3364"/>
                    </a:lnTo>
                    <a:lnTo>
                      <a:pt x="11115" y="3302"/>
                    </a:lnTo>
                    <a:lnTo>
                      <a:pt x="11080" y="3304"/>
                    </a:lnTo>
                    <a:lnTo>
                      <a:pt x="11114" y="3277"/>
                    </a:lnTo>
                    <a:lnTo>
                      <a:pt x="11162" y="3281"/>
                    </a:lnTo>
                    <a:lnTo>
                      <a:pt x="11177" y="3264"/>
                    </a:lnTo>
                    <a:lnTo>
                      <a:pt x="11228" y="3262"/>
                    </a:lnTo>
                    <a:lnTo>
                      <a:pt x="11246" y="3245"/>
                    </a:lnTo>
                    <a:lnTo>
                      <a:pt x="11257" y="3266"/>
                    </a:lnTo>
                    <a:lnTo>
                      <a:pt x="11261" y="3222"/>
                    </a:lnTo>
                    <a:lnTo>
                      <a:pt x="11300" y="3242"/>
                    </a:lnTo>
                    <a:lnTo>
                      <a:pt x="11324" y="3199"/>
                    </a:lnTo>
                    <a:lnTo>
                      <a:pt x="11441" y="3250"/>
                    </a:lnTo>
                    <a:lnTo>
                      <a:pt x="11488" y="3226"/>
                    </a:lnTo>
                    <a:lnTo>
                      <a:pt x="11511" y="3230"/>
                    </a:lnTo>
                    <a:lnTo>
                      <a:pt x="11520" y="3173"/>
                    </a:lnTo>
                    <a:lnTo>
                      <a:pt x="11578" y="3173"/>
                    </a:lnTo>
                    <a:lnTo>
                      <a:pt x="11659" y="3140"/>
                    </a:lnTo>
                    <a:lnTo>
                      <a:pt x="11679" y="3103"/>
                    </a:lnTo>
                    <a:lnTo>
                      <a:pt x="11726" y="3130"/>
                    </a:lnTo>
                    <a:lnTo>
                      <a:pt x="11755" y="3157"/>
                    </a:lnTo>
                    <a:lnTo>
                      <a:pt x="11799" y="3177"/>
                    </a:lnTo>
                    <a:lnTo>
                      <a:pt x="11824" y="3180"/>
                    </a:lnTo>
                    <a:lnTo>
                      <a:pt x="11835" y="3198"/>
                    </a:lnTo>
                    <a:lnTo>
                      <a:pt x="11962" y="3185"/>
                    </a:lnTo>
                    <a:lnTo>
                      <a:pt x="11966" y="3153"/>
                    </a:lnTo>
                    <a:lnTo>
                      <a:pt x="12002" y="3167"/>
                    </a:lnTo>
                    <a:lnTo>
                      <a:pt x="12019" y="3125"/>
                    </a:lnTo>
                    <a:lnTo>
                      <a:pt x="12036" y="3143"/>
                    </a:lnTo>
                    <a:lnTo>
                      <a:pt x="12037" y="3101"/>
                    </a:lnTo>
                    <a:lnTo>
                      <a:pt x="12060" y="3055"/>
                    </a:lnTo>
                    <a:lnTo>
                      <a:pt x="12167" y="3091"/>
                    </a:lnTo>
                    <a:lnTo>
                      <a:pt x="12204" y="3115"/>
                    </a:lnTo>
                    <a:lnTo>
                      <a:pt x="12215" y="3139"/>
                    </a:lnTo>
                    <a:lnTo>
                      <a:pt x="12238" y="3107"/>
                    </a:lnTo>
                    <a:lnTo>
                      <a:pt x="12250" y="3145"/>
                    </a:lnTo>
                    <a:lnTo>
                      <a:pt x="12274" y="3166"/>
                    </a:lnTo>
                    <a:lnTo>
                      <a:pt x="12306" y="3173"/>
                    </a:lnTo>
                    <a:lnTo>
                      <a:pt x="12344" y="3171"/>
                    </a:lnTo>
                    <a:lnTo>
                      <a:pt x="12378" y="3208"/>
                    </a:lnTo>
                    <a:lnTo>
                      <a:pt x="12402" y="3242"/>
                    </a:lnTo>
                    <a:lnTo>
                      <a:pt x="12442" y="3284"/>
                    </a:lnTo>
                    <a:lnTo>
                      <a:pt x="12495" y="3310"/>
                    </a:lnTo>
                    <a:lnTo>
                      <a:pt x="12553" y="3304"/>
                    </a:lnTo>
                    <a:lnTo>
                      <a:pt x="12563" y="3322"/>
                    </a:lnTo>
                    <a:lnTo>
                      <a:pt x="12582" y="3325"/>
                    </a:lnTo>
                    <a:lnTo>
                      <a:pt x="12593" y="3350"/>
                    </a:lnTo>
                    <a:lnTo>
                      <a:pt x="12607" y="3368"/>
                    </a:lnTo>
                    <a:lnTo>
                      <a:pt x="12652" y="3379"/>
                    </a:lnTo>
                    <a:lnTo>
                      <a:pt x="12671" y="3381"/>
                    </a:lnTo>
                    <a:lnTo>
                      <a:pt x="12688" y="3396"/>
                    </a:lnTo>
                    <a:lnTo>
                      <a:pt x="12710" y="3385"/>
                    </a:lnTo>
                    <a:lnTo>
                      <a:pt x="12742" y="3397"/>
                    </a:lnTo>
                    <a:lnTo>
                      <a:pt x="12774" y="3382"/>
                    </a:lnTo>
                    <a:lnTo>
                      <a:pt x="12775" y="3407"/>
                    </a:lnTo>
                    <a:lnTo>
                      <a:pt x="12797" y="3403"/>
                    </a:lnTo>
                    <a:lnTo>
                      <a:pt x="12789" y="3422"/>
                    </a:lnTo>
                    <a:lnTo>
                      <a:pt x="12820" y="3415"/>
                    </a:lnTo>
                    <a:lnTo>
                      <a:pt x="12831" y="3446"/>
                    </a:lnTo>
                    <a:lnTo>
                      <a:pt x="12882" y="3424"/>
                    </a:lnTo>
                    <a:lnTo>
                      <a:pt x="12907" y="3423"/>
                    </a:lnTo>
                    <a:lnTo>
                      <a:pt x="12909" y="3464"/>
                    </a:lnTo>
                    <a:lnTo>
                      <a:pt x="12950" y="3497"/>
                    </a:lnTo>
                    <a:lnTo>
                      <a:pt x="12993" y="3482"/>
                    </a:lnTo>
                    <a:lnTo>
                      <a:pt x="12986" y="3517"/>
                    </a:lnTo>
                    <a:lnTo>
                      <a:pt x="13042" y="3498"/>
                    </a:lnTo>
                    <a:lnTo>
                      <a:pt x="13071" y="3510"/>
                    </a:lnTo>
                    <a:lnTo>
                      <a:pt x="13086" y="3483"/>
                    </a:lnTo>
                    <a:lnTo>
                      <a:pt x="13108" y="3498"/>
                    </a:lnTo>
                    <a:lnTo>
                      <a:pt x="13130" y="3472"/>
                    </a:lnTo>
                    <a:lnTo>
                      <a:pt x="13141" y="3510"/>
                    </a:lnTo>
                    <a:lnTo>
                      <a:pt x="13161" y="3466"/>
                    </a:lnTo>
                    <a:lnTo>
                      <a:pt x="13206" y="3464"/>
                    </a:lnTo>
                    <a:lnTo>
                      <a:pt x="13223" y="3486"/>
                    </a:lnTo>
                    <a:lnTo>
                      <a:pt x="13289" y="3470"/>
                    </a:lnTo>
                    <a:lnTo>
                      <a:pt x="13338" y="3493"/>
                    </a:lnTo>
                    <a:lnTo>
                      <a:pt x="13484" y="5472"/>
                    </a:lnTo>
                    <a:lnTo>
                      <a:pt x="13543" y="5501"/>
                    </a:lnTo>
                    <a:lnTo>
                      <a:pt x="13555" y="5541"/>
                    </a:lnTo>
                    <a:lnTo>
                      <a:pt x="13613" y="5565"/>
                    </a:lnTo>
                    <a:lnTo>
                      <a:pt x="13654" y="5591"/>
                    </a:lnTo>
                    <a:lnTo>
                      <a:pt x="13693" y="5678"/>
                    </a:lnTo>
                    <a:lnTo>
                      <a:pt x="13734" y="5725"/>
                    </a:lnTo>
                    <a:lnTo>
                      <a:pt x="13729" y="5760"/>
                    </a:lnTo>
                    <a:lnTo>
                      <a:pt x="13773" y="5805"/>
                    </a:lnTo>
                    <a:lnTo>
                      <a:pt x="13754" y="5879"/>
                    </a:lnTo>
                    <a:lnTo>
                      <a:pt x="13733" y="5948"/>
                    </a:lnTo>
                    <a:lnTo>
                      <a:pt x="13817" y="6033"/>
                    </a:lnTo>
                    <a:lnTo>
                      <a:pt x="13875" y="6036"/>
                    </a:lnTo>
                    <a:lnTo>
                      <a:pt x="13863" y="6069"/>
                    </a:lnTo>
                    <a:lnTo>
                      <a:pt x="13842" y="6079"/>
                    </a:lnTo>
                    <a:lnTo>
                      <a:pt x="13885" y="6118"/>
                    </a:lnTo>
                    <a:lnTo>
                      <a:pt x="13938" y="6205"/>
                    </a:lnTo>
                    <a:lnTo>
                      <a:pt x="13965" y="6226"/>
                    </a:lnTo>
                    <a:lnTo>
                      <a:pt x="13936" y="6289"/>
                    </a:lnTo>
                    <a:lnTo>
                      <a:pt x="13983" y="6338"/>
                    </a:lnTo>
                    <a:lnTo>
                      <a:pt x="14002" y="6340"/>
                    </a:lnTo>
                    <a:lnTo>
                      <a:pt x="14031" y="6398"/>
                    </a:lnTo>
                    <a:lnTo>
                      <a:pt x="14024" y="6453"/>
                    </a:lnTo>
                    <a:lnTo>
                      <a:pt x="14047" y="6471"/>
                    </a:lnTo>
                    <a:lnTo>
                      <a:pt x="14094" y="6443"/>
                    </a:lnTo>
                    <a:lnTo>
                      <a:pt x="14110" y="6449"/>
                    </a:lnTo>
                    <a:lnTo>
                      <a:pt x="14103" y="6496"/>
                    </a:lnTo>
                    <a:lnTo>
                      <a:pt x="14091" y="6558"/>
                    </a:lnTo>
                    <a:lnTo>
                      <a:pt x="14143" y="6635"/>
                    </a:lnTo>
                    <a:lnTo>
                      <a:pt x="14077" y="6671"/>
                    </a:lnTo>
                    <a:lnTo>
                      <a:pt x="14089" y="6705"/>
                    </a:lnTo>
                    <a:lnTo>
                      <a:pt x="14118" y="6732"/>
                    </a:lnTo>
                    <a:lnTo>
                      <a:pt x="14139" y="6763"/>
                    </a:lnTo>
                    <a:lnTo>
                      <a:pt x="14095" y="6820"/>
                    </a:lnTo>
                    <a:lnTo>
                      <a:pt x="14106" y="6854"/>
                    </a:lnTo>
                    <a:lnTo>
                      <a:pt x="14107" y="6925"/>
                    </a:lnTo>
                    <a:lnTo>
                      <a:pt x="14060" y="7010"/>
                    </a:lnTo>
                    <a:lnTo>
                      <a:pt x="14045" y="7100"/>
                    </a:lnTo>
                    <a:lnTo>
                      <a:pt x="14008" y="7111"/>
                    </a:lnTo>
                    <a:lnTo>
                      <a:pt x="13991" y="7160"/>
                    </a:lnTo>
                    <a:lnTo>
                      <a:pt x="14006" y="7205"/>
                    </a:lnTo>
                    <a:lnTo>
                      <a:pt x="13972" y="7219"/>
                    </a:lnTo>
                    <a:lnTo>
                      <a:pt x="13956" y="7290"/>
                    </a:lnTo>
                    <a:lnTo>
                      <a:pt x="13973" y="7315"/>
                    </a:lnTo>
                    <a:lnTo>
                      <a:pt x="13997" y="7393"/>
                    </a:lnTo>
                    <a:lnTo>
                      <a:pt x="13946" y="7457"/>
                    </a:lnTo>
                    <a:lnTo>
                      <a:pt x="13940" y="7540"/>
                    </a:lnTo>
                    <a:lnTo>
                      <a:pt x="14006" y="7578"/>
                    </a:lnTo>
                    <a:lnTo>
                      <a:pt x="14004" y="7667"/>
                    </a:lnTo>
                    <a:lnTo>
                      <a:pt x="14019" y="7750"/>
                    </a:lnTo>
                    <a:lnTo>
                      <a:pt x="14030" y="7794"/>
                    </a:lnTo>
                    <a:lnTo>
                      <a:pt x="14004" y="7895"/>
                    </a:lnTo>
                    <a:lnTo>
                      <a:pt x="13948" y="7987"/>
                    </a:lnTo>
                    <a:lnTo>
                      <a:pt x="13872" y="7994"/>
                    </a:lnTo>
                    <a:lnTo>
                      <a:pt x="13860" y="8075"/>
                    </a:lnTo>
                    <a:lnTo>
                      <a:pt x="13803" y="8157"/>
                    </a:lnTo>
                    <a:lnTo>
                      <a:pt x="13784" y="8216"/>
                    </a:lnTo>
                    <a:lnTo>
                      <a:pt x="13825" y="8267"/>
                    </a:lnTo>
                    <a:lnTo>
                      <a:pt x="13885" y="8319"/>
                    </a:lnTo>
                    <a:lnTo>
                      <a:pt x="13923" y="8378"/>
                    </a:lnTo>
                    <a:lnTo>
                      <a:pt x="13803" y="8384"/>
                    </a:lnTo>
                    <a:lnTo>
                      <a:pt x="13694" y="8387"/>
                    </a:lnTo>
                    <a:lnTo>
                      <a:pt x="13045" y="8727"/>
                    </a:lnTo>
                    <a:lnTo>
                      <a:pt x="12976" y="8772"/>
                    </a:lnTo>
                    <a:lnTo>
                      <a:pt x="12944" y="8829"/>
                    </a:lnTo>
                    <a:lnTo>
                      <a:pt x="12909" y="8824"/>
                    </a:lnTo>
                    <a:lnTo>
                      <a:pt x="12923" y="8782"/>
                    </a:lnTo>
                    <a:lnTo>
                      <a:pt x="13019" y="8687"/>
                    </a:lnTo>
                    <a:lnTo>
                      <a:pt x="13086" y="8661"/>
                    </a:lnTo>
                    <a:lnTo>
                      <a:pt x="13122" y="8621"/>
                    </a:lnTo>
                    <a:lnTo>
                      <a:pt x="13187" y="8631"/>
                    </a:lnTo>
                    <a:lnTo>
                      <a:pt x="13228" y="8581"/>
                    </a:lnTo>
                    <a:lnTo>
                      <a:pt x="13172" y="8602"/>
                    </a:lnTo>
                    <a:lnTo>
                      <a:pt x="13138" y="8560"/>
                    </a:lnTo>
                    <a:lnTo>
                      <a:pt x="12953" y="8623"/>
                    </a:lnTo>
                    <a:lnTo>
                      <a:pt x="12908" y="8639"/>
                    </a:lnTo>
                    <a:lnTo>
                      <a:pt x="12885" y="8608"/>
                    </a:lnTo>
                    <a:lnTo>
                      <a:pt x="12952" y="8550"/>
                    </a:lnTo>
                    <a:lnTo>
                      <a:pt x="12977" y="8424"/>
                    </a:lnTo>
                    <a:lnTo>
                      <a:pt x="12967" y="8342"/>
                    </a:lnTo>
                    <a:lnTo>
                      <a:pt x="12926" y="8312"/>
                    </a:lnTo>
                    <a:lnTo>
                      <a:pt x="12880" y="8327"/>
                    </a:lnTo>
                    <a:lnTo>
                      <a:pt x="12811" y="8363"/>
                    </a:lnTo>
                    <a:lnTo>
                      <a:pt x="12784" y="8466"/>
                    </a:lnTo>
                    <a:lnTo>
                      <a:pt x="12741" y="8481"/>
                    </a:lnTo>
                    <a:lnTo>
                      <a:pt x="12706" y="8425"/>
                    </a:lnTo>
                    <a:lnTo>
                      <a:pt x="12661" y="8422"/>
                    </a:lnTo>
                    <a:lnTo>
                      <a:pt x="12606" y="8389"/>
                    </a:lnTo>
                    <a:lnTo>
                      <a:pt x="12578" y="8352"/>
                    </a:lnTo>
                    <a:lnTo>
                      <a:pt x="12554" y="8331"/>
                    </a:lnTo>
                    <a:lnTo>
                      <a:pt x="12556" y="8353"/>
                    </a:lnTo>
                    <a:lnTo>
                      <a:pt x="12615" y="8453"/>
                    </a:lnTo>
                    <a:lnTo>
                      <a:pt x="12644" y="8452"/>
                    </a:lnTo>
                    <a:lnTo>
                      <a:pt x="12633" y="8506"/>
                    </a:lnTo>
                    <a:lnTo>
                      <a:pt x="12662" y="8552"/>
                    </a:lnTo>
                    <a:lnTo>
                      <a:pt x="12636" y="8624"/>
                    </a:lnTo>
                    <a:lnTo>
                      <a:pt x="12693" y="8672"/>
                    </a:lnTo>
                    <a:lnTo>
                      <a:pt x="12755" y="8681"/>
                    </a:lnTo>
                    <a:lnTo>
                      <a:pt x="12740" y="8714"/>
                    </a:lnTo>
                    <a:lnTo>
                      <a:pt x="12736" y="8757"/>
                    </a:lnTo>
                    <a:lnTo>
                      <a:pt x="12769" y="8761"/>
                    </a:lnTo>
                    <a:lnTo>
                      <a:pt x="12792" y="8791"/>
                    </a:lnTo>
                    <a:lnTo>
                      <a:pt x="12862" y="8830"/>
                    </a:lnTo>
                    <a:lnTo>
                      <a:pt x="12788" y="8824"/>
                    </a:lnTo>
                    <a:lnTo>
                      <a:pt x="12790" y="8926"/>
                    </a:lnTo>
                    <a:lnTo>
                      <a:pt x="12729" y="8926"/>
                    </a:lnTo>
                    <a:lnTo>
                      <a:pt x="12706" y="8971"/>
                    </a:lnTo>
                    <a:lnTo>
                      <a:pt x="12667" y="8961"/>
                    </a:lnTo>
                    <a:lnTo>
                      <a:pt x="12679" y="9005"/>
                    </a:lnTo>
                    <a:lnTo>
                      <a:pt x="12573" y="9110"/>
                    </a:lnTo>
                    <a:lnTo>
                      <a:pt x="12552" y="9076"/>
                    </a:lnTo>
                    <a:lnTo>
                      <a:pt x="12455" y="9055"/>
                    </a:lnTo>
                    <a:lnTo>
                      <a:pt x="12521" y="9093"/>
                    </a:lnTo>
                    <a:lnTo>
                      <a:pt x="12506" y="9177"/>
                    </a:lnTo>
                    <a:lnTo>
                      <a:pt x="12527" y="9221"/>
                    </a:lnTo>
                    <a:lnTo>
                      <a:pt x="12482" y="9201"/>
                    </a:lnTo>
                    <a:lnTo>
                      <a:pt x="12471" y="9253"/>
                    </a:lnTo>
                    <a:lnTo>
                      <a:pt x="12451" y="9286"/>
                    </a:lnTo>
                    <a:lnTo>
                      <a:pt x="12528" y="9244"/>
                    </a:lnTo>
                    <a:lnTo>
                      <a:pt x="12499" y="9286"/>
                    </a:lnTo>
                    <a:lnTo>
                      <a:pt x="12441" y="9357"/>
                    </a:lnTo>
                    <a:lnTo>
                      <a:pt x="12134" y="9596"/>
                    </a:lnTo>
                    <a:lnTo>
                      <a:pt x="11968" y="9710"/>
                    </a:lnTo>
                    <a:lnTo>
                      <a:pt x="11972" y="9672"/>
                    </a:lnTo>
                    <a:lnTo>
                      <a:pt x="11894" y="9699"/>
                    </a:lnTo>
                    <a:lnTo>
                      <a:pt x="11834" y="9696"/>
                    </a:lnTo>
                    <a:lnTo>
                      <a:pt x="11843" y="9698"/>
                    </a:lnTo>
                    <a:lnTo>
                      <a:pt x="11677" y="9768"/>
                    </a:lnTo>
                    <a:lnTo>
                      <a:pt x="11663" y="9858"/>
                    </a:lnTo>
                    <a:lnTo>
                      <a:pt x="11921" y="9719"/>
                    </a:lnTo>
                    <a:lnTo>
                      <a:pt x="11922" y="9732"/>
                    </a:lnTo>
                    <a:lnTo>
                      <a:pt x="11642" y="9894"/>
                    </a:lnTo>
                    <a:lnTo>
                      <a:pt x="11382" y="10039"/>
                    </a:lnTo>
                    <a:lnTo>
                      <a:pt x="11374" y="10023"/>
                    </a:lnTo>
                    <a:lnTo>
                      <a:pt x="11639" y="9874"/>
                    </a:lnTo>
                    <a:lnTo>
                      <a:pt x="11626" y="9827"/>
                    </a:lnTo>
                    <a:lnTo>
                      <a:pt x="11566" y="9836"/>
                    </a:lnTo>
                    <a:lnTo>
                      <a:pt x="11370" y="9937"/>
                    </a:lnTo>
                    <a:lnTo>
                      <a:pt x="11369" y="9912"/>
                    </a:lnTo>
                    <a:lnTo>
                      <a:pt x="11415" y="9873"/>
                    </a:lnTo>
                    <a:lnTo>
                      <a:pt x="11360" y="9845"/>
                    </a:lnTo>
                    <a:lnTo>
                      <a:pt x="11399" y="9756"/>
                    </a:lnTo>
                    <a:lnTo>
                      <a:pt x="11425" y="9695"/>
                    </a:lnTo>
                    <a:lnTo>
                      <a:pt x="11363" y="9787"/>
                    </a:lnTo>
                    <a:lnTo>
                      <a:pt x="11307" y="9815"/>
                    </a:lnTo>
                    <a:lnTo>
                      <a:pt x="11294" y="9813"/>
                    </a:lnTo>
                    <a:lnTo>
                      <a:pt x="11266" y="9846"/>
                    </a:lnTo>
                    <a:lnTo>
                      <a:pt x="11226" y="9873"/>
                    </a:lnTo>
                    <a:lnTo>
                      <a:pt x="11205" y="9830"/>
                    </a:lnTo>
                    <a:lnTo>
                      <a:pt x="11185" y="9815"/>
                    </a:lnTo>
                    <a:lnTo>
                      <a:pt x="11172" y="9742"/>
                    </a:lnTo>
                    <a:lnTo>
                      <a:pt x="11130" y="9728"/>
                    </a:lnTo>
                    <a:lnTo>
                      <a:pt x="11157" y="9769"/>
                    </a:lnTo>
                    <a:lnTo>
                      <a:pt x="11152" y="9846"/>
                    </a:lnTo>
                    <a:lnTo>
                      <a:pt x="11175" y="9873"/>
                    </a:lnTo>
                    <a:lnTo>
                      <a:pt x="11186" y="9888"/>
                    </a:lnTo>
                    <a:lnTo>
                      <a:pt x="11147" y="9936"/>
                    </a:lnTo>
                    <a:lnTo>
                      <a:pt x="11084" y="9971"/>
                    </a:lnTo>
                    <a:lnTo>
                      <a:pt x="11086" y="9936"/>
                    </a:lnTo>
                    <a:lnTo>
                      <a:pt x="11120" y="9915"/>
                    </a:lnTo>
                    <a:lnTo>
                      <a:pt x="11103" y="9832"/>
                    </a:lnTo>
                    <a:lnTo>
                      <a:pt x="11079" y="9914"/>
                    </a:lnTo>
                    <a:lnTo>
                      <a:pt x="11058" y="9880"/>
                    </a:lnTo>
                    <a:lnTo>
                      <a:pt x="11031" y="9868"/>
                    </a:lnTo>
                    <a:lnTo>
                      <a:pt x="11008" y="9860"/>
                    </a:lnTo>
                    <a:lnTo>
                      <a:pt x="10991" y="9842"/>
                    </a:lnTo>
                    <a:lnTo>
                      <a:pt x="10977" y="9753"/>
                    </a:lnTo>
                    <a:lnTo>
                      <a:pt x="10937" y="9777"/>
                    </a:lnTo>
                    <a:lnTo>
                      <a:pt x="10903" y="9795"/>
                    </a:lnTo>
                    <a:lnTo>
                      <a:pt x="10902" y="9833"/>
                    </a:lnTo>
                    <a:lnTo>
                      <a:pt x="10936" y="9880"/>
                    </a:lnTo>
                    <a:lnTo>
                      <a:pt x="10933" y="9940"/>
                    </a:lnTo>
                    <a:lnTo>
                      <a:pt x="10982" y="9948"/>
                    </a:lnTo>
                    <a:lnTo>
                      <a:pt x="11024" y="9971"/>
                    </a:lnTo>
                    <a:lnTo>
                      <a:pt x="11064" y="10007"/>
                    </a:lnTo>
                    <a:lnTo>
                      <a:pt x="11057" y="10043"/>
                    </a:lnTo>
                    <a:lnTo>
                      <a:pt x="11010" y="10064"/>
                    </a:lnTo>
                    <a:lnTo>
                      <a:pt x="11048" y="10075"/>
                    </a:lnTo>
                    <a:lnTo>
                      <a:pt x="11095" y="10038"/>
                    </a:lnTo>
                    <a:lnTo>
                      <a:pt x="11191" y="10112"/>
                    </a:lnTo>
                    <a:lnTo>
                      <a:pt x="10894" y="10291"/>
                    </a:lnTo>
                    <a:lnTo>
                      <a:pt x="10859" y="10241"/>
                    </a:lnTo>
                    <a:lnTo>
                      <a:pt x="10821" y="10243"/>
                    </a:lnTo>
                    <a:lnTo>
                      <a:pt x="10770" y="10246"/>
                    </a:lnTo>
                    <a:lnTo>
                      <a:pt x="10748" y="10298"/>
                    </a:lnTo>
                    <a:lnTo>
                      <a:pt x="10753" y="10346"/>
                    </a:lnTo>
                    <a:lnTo>
                      <a:pt x="10768" y="10393"/>
                    </a:lnTo>
                    <a:lnTo>
                      <a:pt x="10719" y="10437"/>
                    </a:lnTo>
                    <a:lnTo>
                      <a:pt x="10661" y="10484"/>
                    </a:lnTo>
                    <a:lnTo>
                      <a:pt x="10644" y="10523"/>
                    </a:lnTo>
                    <a:lnTo>
                      <a:pt x="10606" y="10532"/>
                    </a:lnTo>
                    <a:lnTo>
                      <a:pt x="10581" y="10537"/>
                    </a:lnTo>
                    <a:lnTo>
                      <a:pt x="10606" y="10468"/>
                    </a:lnTo>
                    <a:lnTo>
                      <a:pt x="10617" y="10436"/>
                    </a:lnTo>
                    <a:lnTo>
                      <a:pt x="10604" y="10370"/>
                    </a:lnTo>
                    <a:lnTo>
                      <a:pt x="10562" y="10423"/>
                    </a:lnTo>
                    <a:lnTo>
                      <a:pt x="10590" y="10457"/>
                    </a:lnTo>
                    <a:lnTo>
                      <a:pt x="10570" y="10515"/>
                    </a:lnTo>
                    <a:lnTo>
                      <a:pt x="10559" y="10541"/>
                    </a:lnTo>
                    <a:lnTo>
                      <a:pt x="10520" y="10534"/>
                    </a:lnTo>
                    <a:lnTo>
                      <a:pt x="10503" y="10502"/>
                    </a:lnTo>
                    <a:lnTo>
                      <a:pt x="10509" y="10454"/>
                    </a:lnTo>
                    <a:lnTo>
                      <a:pt x="10407" y="10498"/>
                    </a:lnTo>
                    <a:lnTo>
                      <a:pt x="10370" y="10529"/>
                    </a:lnTo>
                    <a:lnTo>
                      <a:pt x="10338" y="10517"/>
                    </a:lnTo>
                    <a:lnTo>
                      <a:pt x="10339" y="10542"/>
                    </a:lnTo>
                    <a:lnTo>
                      <a:pt x="10279" y="10617"/>
                    </a:lnTo>
                    <a:lnTo>
                      <a:pt x="10311" y="10624"/>
                    </a:lnTo>
                    <a:lnTo>
                      <a:pt x="10367" y="10647"/>
                    </a:lnTo>
                    <a:lnTo>
                      <a:pt x="10369" y="10679"/>
                    </a:lnTo>
                    <a:lnTo>
                      <a:pt x="10398" y="10652"/>
                    </a:lnTo>
                    <a:lnTo>
                      <a:pt x="10431" y="10605"/>
                    </a:lnTo>
                    <a:lnTo>
                      <a:pt x="10471" y="10577"/>
                    </a:lnTo>
                    <a:lnTo>
                      <a:pt x="10499" y="10554"/>
                    </a:lnTo>
                    <a:lnTo>
                      <a:pt x="10500" y="10624"/>
                    </a:lnTo>
                    <a:lnTo>
                      <a:pt x="10489" y="10666"/>
                    </a:lnTo>
                    <a:lnTo>
                      <a:pt x="10329" y="10920"/>
                    </a:lnTo>
                    <a:lnTo>
                      <a:pt x="10301" y="10925"/>
                    </a:lnTo>
                    <a:lnTo>
                      <a:pt x="10241" y="10871"/>
                    </a:lnTo>
                    <a:lnTo>
                      <a:pt x="10159" y="10891"/>
                    </a:lnTo>
                    <a:lnTo>
                      <a:pt x="10140" y="10898"/>
                    </a:lnTo>
                    <a:lnTo>
                      <a:pt x="10129" y="10879"/>
                    </a:lnTo>
                    <a:lnTo>
                      <a:pt x="9960" y="10882"/>
                    </a:lnTo>
                    <a:lnTo>
                      <a:pt x="9985" y="10935"/>
                    </a:lnTo>
                    <a:lnTo>
                      <a:pt x="10123" y="10928"/>
                    </a:lnTo>
                    <a:lnTo>
                      <a:pt x="10118" y="11011"/>
                    </a:lnTo>
                    <a:lnTo>
                      <a:pt x="10180" y="11062"/>
                    </a:lnTo>
                    <a:lnTo>
                      <a:pt x="10243" y="11081"/>
                    </a:lnTo>
                    <a:lnTo>
                      <a:pt x="10256" y="11096"/>
                    </a:lnTo>
                    <a:lnTo>
                      <a:pt x="10225" y="11165"/>
                    </a:lnTo>
                    <a:lnTo>
                      <a:pt x="10129" y="11425"/>
                    </a:lnTo>
                    <a:lnTo>
                      <a:pt x="10101" y="11558"/>
                    </a:lnTo>
                    <a:lnTo>
                      <a:pt x="10057" y="11574"/>
                    </a:lnTo>
                    <a:lnTo>
                      <a:pt x="10012" y="11569"/>
                    </a:lnTo>
                    <a:lnTo>
                      <a:pt x="10018" y="11498"/>
                    </a:lnTo>
                    <a:lnTo>
                      <a:pt x="9998" y="11487"/>
                    </a:lnTo>
                    <a:lnTo>
                      <a:pt x="9972" y="11514"/>
                    </a:lnTo>
                    <a:lnTo>
                      <a:pt x="9932" y="11567"/>
                    </a:lnTo>
                    <a:lnTo>
                      <a:pt x="9905" y="11584"/>
                    </a:lnTo>
                    <a:lnTo>
                      <a:pt x="9872" y="11580"/>
                    </a:lnTo>
                    <a:lnTo>
                      <a:pt x="9795" y="11497"/>
                    </a:lnTo>
                    <a:lnTo>
                      <a:pt x="9722" y="11443"/>
                    </a:lnTo>
                    <a:lnTo>
                      <a:pt x="9793" y="11575"/>
                    </a:lnTo>
                    <a:lnTo>
                      <a:pt x="9841" y="11661"/>
                    </a:lnTo>
                    <a:lnTo>
                      <a:pt x="9909" y="11670"/>
                    </a:lnTo>
                    <a:lnTo>
                      <a:pt x="9976" y="11673"/>
                    </a:lnTo>
                    <a:lnTo>
                      <a:pt x="10045" y="11645"/>
                    </a:lnTo>
                    <a:lnTo>
                      <a:pt x="10096" y="11629"/>
                    </a:lnTo>
                    <a:lnTo>
                      <a:pt x="10060" y="11729"/>
                    </a:lnTo>
                    <a:lnTo>
                      <a:pt x="10055" y="11848"/>
                    </a:lnTo>
                    <a:lnTo>
                      <a:pt x="10030" y="11843"/>
                    </a:lnTo>
                    <a:lnTo>
                      <a:pt x="10027" y="11901"/>
                    </a:lnTo>
                    <a:lnTo>
                      <a:pt x="10036" y="11964"/>
                    </a:lnTo>
                    <a:lnTo>
                      <a:pt x="9979" y="11970"/>
                    </a:lnTo>
                    <a:lnTo>
                      <a:pt x="9935" y="11966"/>
                    </a:lnTo>
                    <a:lnTo>
                      <a:pt x="9970" y="12102"/>
                    </a:lnTo>
                    <a:lnTo>
                      <a:pt x="10033" y="12140"/>
                    </a:lnTo>
                    <a:lnTo>
                      <a:pt x="10018" y="12163"/>
                    </a:lnTo>
                    <a:lnTo>
                      <a:pt x="9955" y="12108"/>
                    </a:lnTo>
                    <a:lnTo>
                      <a:pt x="9956" y="12201"/>
                    </a:lnTo>
                    <a:lnTo>
                      <a:pt x="10028" y="12232"/>
                    </a:lnTo>
                    <a:lnTo>
                      <a:pt x="10048" y="12299"/>
                    </a:lnTo>
                    <a:lnTo>
                      <a:pt x="10068" y="12383"/>
                    </a:lnTo>
                    <a:lnTo>
                      <a:pt x="10103" y="12443"/>
                    </a:lnTo>
                    <a:lnTo>
                      <a:pt x="10106" y="12497"/>
                    </a:lnTo>
                    <a:lnTo>
                      <a:pt x="10119" y="12560"/>
                    </a:lnTo>
                    <a:lnTo>
                      <a:pt x="10090" y="12622"/>
                    </a:lnTo>
                    <a:lnTo>
                      <a:pt x="10089" y="12661"/>
                    </a:lnTo>
                    <a:lnTo>
                      <a:pt x="10105" y="12717"/>
                    </a:lnTo>
                    <a:lnTo>
                      <a:pt x="10136" y="12706"/>
                    </a:lnTo>
                    <a:lnTo>
                      <a:pt x="10138" y="12751"/>
                    </a:lnTo>
                    <a:lnTo>
                      <a:pt x="10177" y="12768"/>
                    </a:lnTo>
                    <a:lnTo>
                      <a:pt x="10203" y="12783"/>
                    </a:lnTo>
                    <a:lnTo>
                      <a:pt x="10202" y="12814"/>
                    </a:lnTo>
                    <a:lnTo>
                      <a:pt x="10212" y="12878"/>
                    </a:lnTo>
                    <a:lnTo>
                      <a:pt x="10238" y="12899"/>
                    </a:lnTo>
                    <a:lnTo>
                      <a:pt x="10221" y="12935"/>
                    </a:lnTo>
                    <a:lnTo>
                      <a:pt x="10219" y="12967"/>
                    </a:lnTo>
                    <a:lnTo>
                      <a:pt x="10248" y="12958"/>
                    </a:lnTo>
                    <a:lnTo>
                      <a:pt x="10256" y="12993"/>
                    </a:lnTo>
                    <a:lnTo>
                      <a:pt x="10269" y="13060"/>
                    </a:lnTo>
                    <a:lnTo>
                      <a:pt x="10342" y="13101"/>
                    </a:lnTo>
                    <a:lnTo>
                      <a:pt x="10388" y="13114"/>
                    </a:lnTo>
                    <a:lnTo>
                      <a:pt x="10418" y="13154"/>
                    </a:lnTo>
                    <a:lnTo>
                      <a:pt x="10444" y="13207"/>
                    </a:lnTo>
                    <a:lnTo>
                      <a:pt x="10436" y="13256"/>
                    </a:lnTo>
                    <a:lnTo>
                      <a:pt x="10363" y="13259"/>
                    </a:lnTo>
                    <a:lnTo>
                      <a:pt x="10228" y="13292"/>
                    </a:lnTo>
                    <a:lnTo>
                      <a:pt x="10194" y="13323"/>
                    </a:lnTo>
                    <a:lnTo>
                      <a:pt x="10200" y="13386"/>
                    </a:lnTo>
                    <a:lnTo>
                      <a:pt x="10182" y="13406"/>
                    </a:lnTo>
                    <a:lnTo>
                      <a:pt x="10071" y="13354"/>
                    </a:lnTo>
                    <a:lnTo>
                      <a:pt x="9955" y="13262"/>
                    </a:lnTo>
                    <a:lnTo>
                      <a:pt x="9887" y="13201"/>
                    </a:lnTo>
                    <a:lnTo>
                      <a:pt x="9756" y="13183"/>
                    </a:lnTo>
                    <a:lnTo>
                      <a:pt x="9706" y="13156"/>
                    </a:lnTo>
                    <a:lnTo>
                      <a:pt x="9560" y="13161"/>
                    </a:lnTo>
                    <a:lnTo>
                      <a:pt x="9422" y="13171"/>
                    </a:lnTo>
                    <a:lnTo>
                      <a:pt x="9362" y="13162"/>
                    </a:lnTo>
                    <a:lnTo>
                      <a:pt x="9289" y="13175"/>
                    </a:lnTo>
                    <a:lnTo>
                      <a:pt x="9198" y="13157"/>
                    </a:lnTo>
                    <a:lnTo>
                      <a:pt x="9144" y="13100"/>
                    </a:lnTo>
                    <a:lnTo>
                      <a:pt x="9062" y="13062"/>
                    </a:lnTo>
                    <a:lnTo>
                      <a:pt x="9006" y="13024"/>
                    </a:lnTo>
                    <a:lnTo>
                      <a:pt x="8952" y="12972"/>
                    </a:lnTo>
                    <a:lnTo>
                      <a:pt x="8914" y="12974"/>
                    </a:lnTo>
                    <a:lnTo>
                      <a:pt x="8895" y="12982"/>
                    </a:lnTo>
                    <a:lnTo>
                      <a:pt x="8814" y="12951"/>
                    </a:lnTo>
                    <a:lnTo>
                      <a:pt x="8768" y="12937"/>
                    </a:lnTo>
                    <a:lnTo>
                      <a:pt x="8706" y="12956"/>
                    </a:lnTo>
                    <a:lnTo>
                      <a:pt x="8645" y="12905"/>
                    </a:lnTo>
                    <a:lnTo>
                      <a:pt x="8611" y="12873"/>
                    </a:lnTo>
                    <a:lnTo>
                      <a:pt x="8581" y="12832"/>
                    </a:lnTo>
                    <a:lnTo>
                      <a:pt x="8565" y="12840"/>
                    </a:lnTo>
                    <a:lnTo>
                      <a:pt x="8531" y="12787"/>
                    </a:lnTo>
                    <a:lnTo>
                      <a:pt x="8426" y="12805"/>
                    </a:lnTo>
                    <a:lnTo>
                      <a:pt x="8376" y="12776"/>
                    </a:lnTo>
                    <a:lnTo>
                      <a:pt x="8309" y="12760"/>
                    </a:lnTo>
                    <a:lnTo>
                      <a:pt x="8258" y="12762"/>
                    </a:lnTo>
                    <a:lnTo>
                      <a:pt x="8205" y="12731"/>
                    </a:lnTo>
                    <a:lnTo>
                      <a:pt x="8216" y="12701"/>
                    </a:lnTo>
                    <a:lnTo>
                      <a:pt x="8186" y="12604"/>
                    </a:lnTo>
                    <a:lnTo>
                      <a:pt x="8126" y="12581"/>
                    </a:lnTo>
                    <a:lnTo>
                      <a:pt x="8119" y="12489"/>
                    </a:lnTo>
                    <a:lnTo>
                      <a:pt x="7978" y="12187"/>
                    </a:lnTo>
                    <a:lnTo>
                      <a:pt x="7944" y="12157"/>
                    </a:lnTo>
                    <a:lnTo>
                      <a:pt x="7923" y="12106"/>
                    </a:lnTo>
                    <a:lnTo>
                      <a:pt x="7873" y="12084"/>
                    </a:lnTo>
                    <a:lnTo>
                      <a:pt x="7837" y="11999"/>
                    </a:lnTo>
                    <a:lnTo>
                      <a:pt x="7794" y="11970"/>
                    </a:lnTo>
                    <a:lnTo>
                      <a:pt x="7809" y="11755"/>
                    </a:lnTo>
                    <a:lnTo>
                      <a:pt x="7789" y="11686"/>
                    </a:lnTo>
                    <a:lnTo>
                      <a:pt x="7713" y="11629"/>
                    </a:lnTo>
                    <a:lnTo>
                      <a:pt x="7733" y="11526"/>
                    </a:lnTo>
                    <a:lnTo>
                      <a:pt x="7745" y="11406"/>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6" name="Freeform 159">
                <a:extLst>
                  <a:ext uri="{FF2B5EF4-FFF2-40B4-BE49-F238E27FC236}">
                    <a16:creationId xmlns:a16="http://schemas.microsoft.com/office/drawing/2014/main" id="{A2966534-0DD7-42EF-9B17-067F1613C589}"/>
                  </a:ext>
                </a:extLst>
              </p:cNvPr>
              <p:cNvSpPr>
                <a:spLocks/>
              </p:cNvSpPr>
              <p:nvPr/>
            </p:nvSpPr>
            <p:spPr bwMode="auto">
              <a:xfrm>
                <a:off x="1125918" y="2974299"/>
                <a:ext cx="165218" cy="57680"/>
              </a:xfrm>
              <a:custGeom>
                <a:avLst/>
                <a:gdLst>
                  <a:gd name="T0" fmla="*/ 0 w 1514"/>
                  <a:gd name="T1" fmla="*/ 0 h 548"/>
                  <a:gd name="T2" fmla="*/ 0 w 1514"/>
                  <a:gd name="T3" fmla="*/ 0 h 548"/>
                  <a:gd name="T4" fmla="*/ 0 w 1514"/>
                  <a:gd name="T5" fmla="*/ 0 h 548"/>
                  <a:gd name="T6" fmla="*/ 0 60000 65536"/>
                  <a:gd name="T7" fmla="*/ 0 60000 65536"/>
                  <a:gd name="T8" fmla="*/ 0 60000 65536"/>
                  <a:gd name="T9" fmla="*/ 0 w 1514"/>
                  <a:gd name="T10" fmla="*/ 0 h 548"/>
                  <a:gd name="T11" fmla="*/ 1514 w 1514"/>
                  <a:gd name="T12" fmla="*/ 548 h 548"/>
                </a:gdLst>
                <a:ahLst/>
                <a:cxnLst>
                  <a:cxn ang="T6">
                    <a:pos x="T0" y="T1"/>
                  </a:cxn>
                  <a:cxn ang="T7">
                    <a:pos x="T2" y="T3"/>
                  </a:cxn>
                  <a:cxn ang="T8">
                    <a:pos x="T4" y="T5"/>
                  </a:cxn>
                </a:cxnLst>
                <a:rect l="T9" t="T10" r="T11" b="T12"/>
                <a:pathLst>
                  <a:path w="1514" h="548">
                    <a:moveTo>
                      <a:pt x="0" y="548"/>
                    </a:moveTo>
                    <a:lnTo>
                      <a:pt x="957" y="0"/>
                    </a:lnTo>
                    <a:lnTo>
                      <a:pt x="1514" y="421"/>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666" name="Freeform 160">
                <a:extLst>
                  <a:ext uri="{FF2B5EF4-FFF2-40B4-BE49-F238E27FC236}">
                    <a16:creationId xmlns:a16="http://schemas.microsoft.com/office/drawing/2014/main" id="{9FFAD0DB-4292-41AB-B94D-E42ABC3A867A}"/>
                  </a:ext>
                </a:extLst>
              </p:cNvPr>
              <p:cNvSpPr>
                <a:spLocks/>
              </p:cNvSpPr>
              <p:nvPr/>
            </p:nvSpPr>
            <p:spPr bwMode="auto">
              <a:xfrm>
                <a:off x="1930552" y="3226381"/>
                <a:ext cx="53642" cy="76907"/>
              </a:xfrm>
              <a:custGeom>
                <a:avLst/>
                <a:gdLst>
                  <a:gd name="T0" fmla="*/ 0 w 487"/>
                  <a:gd name="T1" fmla="*/ 0 h 707"/>
                  <a:gd name="T2" fmla="*/ 0 w 487"/>
                  <a:gd name="T3" fmla="*/ 0 h 707"/>
                  <a:gd name="T4" fmla="*/ 0 w 487"/>
                  <a:gd name="T5" fmla="*/ 0 h 707"/>
                  <a:gd name="T6" fmla="*/ 0 60000 65536"/>
                  <a:gd name="T7" fmla="*/ 0 60000 65536"/>
                  <a:gd name="T8" fmla="*/ 0 60000 65536"/>
                  <a:gd name="T9" fmla="*/ 0 w 487"/>
                  <a:gd name="T10" fmla="*/ 0 h 707"/>
                  <a:gd name="T11" fmla="*/ 487 w 487"/>
                  <a:gd name="T12" fmla="*/ 707 h 707"/>
                </a:gdLst>
                <a:ahLst/>
                <a:cxnLst>
                  <a:cxn ang="T6">
                    <a:pos x="T0" y="T1"/>
                  </a:cxn>
                  <a:cxn ang="T7">
                    <a:pos x="T2" y="T3"/>
                  </a:cxn>
                  <a:cxn ang="T8">
                    <a:pos x="T4" y="T5"/>
                  </a:cxn>
                </a:cxnLst>
                <a:rect l="T9" t="T10" r="T11" b="T12"/>
                <a:pathLst>
                  <a:path w="487" h="707">
                    <a:moveTo>
                      <a:pt x="487" y="0"/>
                    </a:moveTo>
                    <a:lnTo>
                      <a:pt x="0" y="458"/>
                    </a:lnTo>
                    <a:lnTo>
                      <a:pt x="195" y="707"/>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667" name="Freeform 161">
                <a:extLst>
                  <a:ext uri="{FF2B5EF4-FFF2-40B4-BE49-F238E27FC236}">
                    <a16:creationId xmlns:a16="http://schemas.microsoft.com/office/drawing/2014/main" id="{860BE22D-D726-4B89-8506-84ABDCCD1CCE}"/>
                  </a:ext>
                </a:extLst>
              </p:cNvPr>
              <p:cNvSpPr>
                <a:spLocks/>
              </p:cNvSpPr>
              <p:nvPr/>
            </p:nvSpPr>
            <p:spPr bwMode="auto">
              <a:xfrm>
                <a:off x="1943426" y="3296879"/>
                <a:ext cx="34331" cy="89724"/>
              </a:xfrm>
              <a:custGeom>
                <a:avLst/>
                <a:gdLst>
                  <a:gd name="T0" fmla="*/ 0 w 319"/>
                  <a:gd name="T1" fmla="*/ 0 h 830"/>
                  <a:gd name="T2" fmla="*/ 0 w 319"/>
                  <a:gd name="T3" fmla="*/ 0 h 830"/>
                  <a:gd name="T4" fmla="*/ 0 w 319"/>
                  <a:gd name="T5" fmla="*/ 0 h 830"/>
                  <a:gd name="T6" fmla="*/ 0 w 319"/>
                  <a:gd name="T7" fmla="*/ 0 h 830"/>
                  <a:gd name="T8" fmla="*/ 0 w 319"/>
                  <a:gd name="T9" fmla="*/ 0 h 830"/>
                  <a:gd name="T10" fmla="*/ 0 60000 65536"/>
                  <a:gd name="T11" fmla="*/ 0 60000 65536"/>
                  <a:gd name="T12" fmla="*/ 0 60000 65536"/>
                  <a:gd name="T13" fmla="*/ 0 60000 65536"/>
                  <a:gd name="T14" fmla="*/ 0 60000 65536"/>
                  <a:gd name="T15" fmla="*/ 0 w 319"/>
                  <a:gd name="T16" fmla="*/ 0 h 830"/>
                  <a:gd name="T17" fmla="*/ 319 w 319"/>
                  <a:gd name="T18" fmla="*/ 830 h 830"/>
                </a:gdLst>
                <a:ahLst/>
                <a:cxnLst>
                  <a:cxn ang="T10">
                    <a:pos x="T0" y="T1"/>
                  </a:cxn>
                  <a:cxn ang="T11">
                    <a:pos x="T2" y="T3"/>
                  </a:cxn>
                  <a:cxn ang="T12">
                    <a:pos x="T4" y="T5"/>
                  </a:cxn>
                  <a:cxn ang="T13">
                    <a:pos x="T6" y="T7"/>
                  </a:cxn>
                  <a:cxn ang="T14">
                    <a:pos x="T8" y="T9"/>
                  </a:cxn>
                </a:cxnLst>
                <a:rect l="T15" t="T16" r="T17" b="T18"/>
                <a:pathLst>
                  <a:path w="319" h="830">
                    <a:moveTo>
                      <a:pt x="190" y="0"/>
                    </a:moveTo>
                    <a:lnTo>
                      <a:pt x="0" y="74"/>
                    </a:lnTo>
                    <a:lnTo>
                      <a:pt x="319" y="689"/>
                    </a:lnTo>
                    <a:lnTo>
                      <a:pt x="226" y="742"/>
                    </a:lnTo>
                    <a:lnTo>
                      <a:pt x="231" y="830"/>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668" name="Freeform 162">
                <a:extLst>
                  <a:ext uri="{FF2B5EF4-FFF2-40B4-BE49-F238E27FC236}">
                    <a16:creationId xmlns:a16="http://schemas.microsoft.com/office/drawing/2014/main" id="{2116A311-5F5F-49CE-BE5D-72ED8A245614}"/>
                  </a:ext>
                </a:extLst>
              </p:cNvPr>
              <p:cNvSpPr>
                <a:spLocks/>
              </p:cNvSpPr>
              <p:nvPr/>
            </p:nvSpPr>
            <p:spPr bwMode="auto">
              <a:xfrm>
                <a:off x="1949863" y="3444283"/>
                <a:ext cx="90119" cy="53407"/>
              </a:xfrm>
              <a:custGeom>
                <a:avLst/>
                <a:gdLst>
                  <a:gd name="T0" fmla="*/ 0 w 835"/>
                  <a:gd name="T1" fmla="*/ 0 h 496"/>
                  <a:gd name="T2" fmla="*/ 0 w 835"/>
                  <a:gd name="T3" fmla="*/ 0 h 496"/>
                  <a:gd name="T4" fmla="*/ 0 w 835"/>
                  <a:gd name="T5" fmla="*/ 0 h 496"/>
                  <a:gd name="T6" fmla="*/ 0 w 835"/>
                  <a:gd name="T7" fmla="*/ 0 h 496"/>
                  <a:gd name="T8" fmla="*/ 0 w 835"/>
                  <a:gd name="T9" fmla="*/ 0 h 496"/>
                  <a:gd name="T10" fmla="*/ 0 w 835"/>
                  <a:gd name="T11" fmla="*/ 0 h 496"/>
                  <a:gd name="T12" fmla="*/ 0 w 835"/>
                  <a:gd name="T13" fmla="*/ 0 h 496"/>
                  <a:gd name="T14" fmla="*/ 0 w 835"/>
                  <a:gd name="T15" fmla="*/ 0 h 496"/>
                  <a:gd name="T16" fmla="*/ 0 60000 65536"/>
                  <a:gd name="T17" fmla="*/ 0 60000 65536"/>
                  <a:gd name="T18" fmla="*/ 0 60000 65536"/>
                  <a:gd name="T19" fmla="*/ 0 60000 65536"/>
                  <a:gd name="T20" fmla="*/ 0 60000 65536"/>
                  <a:gd name="T21" fmla="*/ 0 60000 65536"/>
                  <a:gd name="T22" fmla="*/ 0 60000 65536"/>
                  <a:gd name="T23" fmla="*/ 0 60000 65536"/>
                  <a:gd name="T24" fmla="*/ 0 w 835"/>
                  <a:gd name="T25" fmla="*/ 0 h 496"/>
                  <a:gd name="T26" fmla="*/ 835 w 835"/>
                  <a:gd name="T27" fmla="*/ 496 h 49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35" h="496">
                    <a:moveTo>
                      <a:pt x="835" y="79"/>
                    </a:moveTo>
                    <a:lnTo>
                      <a:pt x="243" y="90"/>
                    </a:lnTo>
                    <a:lnTo>
                      <a:pt x="133" y="0"/>
                    </a:lnTo>
                    <a:lnTo>
                      <a:pt x="0" y="8"/>
                    </a:lnTo>
                    <a:lnTo>
                      <a:pt x="14" y="476"/>
                    </a:lnTo>
                    <a:lnTo>
                      <a:pt x="91" y="471"/>
                    </a:lnTo>
                    <a:lnTo>
                      <a:pt x="169" y="496"/>
                    </a:lnTo>
                    <a:lnTo>
                      <a:pt x="422" y="367"/>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669" name="Freeform 163">
                <a:extLst>
                  <a:ext uri="{FF2B5EF4-FFF2-40B4-BE49-F238E27FC236}">
                    <a16:creationId xmlns:a16="http://schemas.microsoft.com/office/drawing/2014/main" id="{3A088D9E-5736-441F-8DCA-B7E00595B177}"/>
                  </a:ext>
                </a:extLst>
              </p:cNvPr>
              <p:cNvSpPr>
                <a:spLocks/>
              </p:cNvSpPr>
              <p:nvPr/>
            </p:nvSpPr>
            <p:spPr bwMode="auto">
              <a:xfrm>
                <a:off x="1913386" y="3168701"/>
                <a:ext cx="77245" cy="42726"/>
              </a:xfrm>
              <a:custGeom>
                <a:avLst/>
                <a:gdLst>
                  <a:gd name="T0" fmla="*/ 0 w 702"/>
                  <a:gd name="T1" fmla="*/ 0 h 388"/>
                  <a:gd name="T2" fmla="*/ 0 w 702"/>
                  <a:gd name="T3" fmla="*/ 0 h 388"/>
                  <a:gd name="T4" fmla="*/ 0 w 702"/>
                  <a:gd name="T5" fmla="*/ 0 h 388"/>
                  <a:gd name="T6" fmla="*/ 0 w 702"/>
                  <a:gd name="T7" fmla="*/ 0 h 388"/>
                  <a:gd name="T8" fmla="*/ 0 w 702"/>
                  <a:gd name="T9" fmla="*/ 0 h 388"/>
                  <a:gd name="T10" fmla="*/ 0 60000 65536"/>
                  <a:gd name="T11" fmla="*/ 0 60000 65536"/>
                  <a:gd name="T12" fmla="*/ 0 60000 65536"/>
                  <a:gd name="T13" fmla="*/ 0 60000 65536"/>
                  <a:gd name="T14" fmla="*/ 0 60000 65536"/>
                  <a:gd name="T15" fmla="*/ 0 w 702"/>
                  <a:gd name="T16" fmla="*/ 0 h 388"/>
                  <a:gd name="T17" fmla="*/ 702 w 702"/>
                  <a:gd name="T18" fmla="*/ 388 h 388"/>
                </a:gdLst>
                <a:ahLst/>
                <a:cxnLst>
                  <a:cxn ang="T10">
                    <a:pos x="T0" y="T1"/>
                  </a:cxn>
                  <a:cxn ang="T11">
                    <a:pos x="T2" y="T3"/>
                  </a:cxn>
                  <a:cxn ang="T12">
                    <a:pos x="T4" y="T5"/>
                  </a:cxn>
                  <a:cxn ang="T13">
                    <a:pos x="T6" y="T7"/>
                  </a:cxn>
                  <a:cxn ang="T14">
                    <a:pos x="T8" y="T9"/>
                  </a:cxn>
                </a:cxnLst>
                <a:rect l="T15" t="T16" r="T17" b="T18"/>
                <a:pathLst>
                  <a:path w="702" h="388">
                    <a:moveTo>
                      <a:pt x="0" y="113"/>
                    </a:moveTo>
                    <a:lnTo>
                      <a:pt x="159" y="228"/>
                    </a:lnTo>
                    <a:lnTo>
                      <a:pt x="205" y="388"/>
                    </a:lnTo>
                    <a:lnTo>
                      <a:pt x="501" y="364"/>
                    </a:lnTo>
                    <a:lnTo>
                      <a:pt x="702" y="0"/>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670" name="Freeform 164">
                <a:extLst>
                  <a:ext uri="{FF2B5EF4-FFF2-40B4-BE49-F238E27FC236}">
                    <a16:creationId xmlns:a16="http://schemas.microsoft.com/office/drawing/2014/main" id="{3799A132-1117-4AA4-93EE-F65F025F4A3D}"/>
                  </a:ext>
                </a:extLst>
              </p:cNvPr>
              <p:cNvSpPr>
                <a:spLocks/>
              </p:cNvSpPr>
              <p:nvPr/>
            </p:nvSpPr>
            <p:spPr bwMode="auto">
              <a:xfrm>
                <a:off x="1872618" y="3072568"/>
                <a:ext cx="87973" cy="108951"/>
              </a:xfrm>
              <a:custGeom>
                <a:avLst/>
                <a:gdLst>
                  <a:gd name="T0" fmla="*/ 0 w 823"/>
                  <a:gd name="T1" fmla="*/ 0 h 1010"/>
                  <a:gd name="T2" fmla="*/ 0 w 823"/>
                  <a:gd name="T3" fmla="*/ 0 h 1010"/>
                  <a:gd name="T4" fmla="*/ 0 w 823"/>
                  <a:gd name="T5" fmla="*/ 0 h 1010"/>
                  <a:gd name="T6" fmla="*/ 0 w 823"/>
                  <a:gd name="T7" fmla="*/ 0 h 1010"/>
                  <a:gd name="T8" fmla="*/ 0 w 823"/>
                  <a:gd name="T9" fmla="*/ 0 h 1010"/>
                  <a:gd name="T10" fmla="*/ 0 w 823"/>
                  <a:gd name="T11" fmla="*/ 0 h 1010"/>
                  <a:gd name="T12" fmla="*/ 0 w 823"/>
                  <a:gd name="T13" fmla="*/ 0 h 1010"/>
                  <a:gd name="T14" fmla="*/ 0 w 823"/>
                  <a:gd name="T15" fmla="*/ 0 h 1010"/>
                  <a:gd name="T16" fmla="*/ 0 w 823"/>
                  <a:gd name="T17" fmla="*/ 0 h 1010"/>
                  <a:gd name="T18" fmla="*/ 0 w 823"/>
                  <a:gd name="T19" fmla="*/ 0 h 1010"/>
                  <a:gd name="T20" fmla="*/ 0 w 823"/>
                  <a:gd name="T21" fmla="*/ 0 h 1010"/>
                  <a:gd name="T22" fmla="*/ 0 w 823"/>
                  <a:gd name="T23" fmla="*/ 0 h 101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23"/>
                  <a:gd name="T37" fmla="*/ 0 h 1010"/>
                  <a:gd name="T38" fmla="*/ 823 w 823"/>
                  <a:gd name="T39" fmla="*/ 1010 h 101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23" h="1010">
                    <a:moveTo>
                      <a:pt x="519" y="0"/>
                    </a:moveTo>
                    <a:lnTo>
                      <a:pt x="363" y="446"/>
                    </a:lnTo>
                    <a:lnTo>
                      <a:pt x="227" y="587"/>
                    </a:lnTo>
                    <a:lnTo>
                      <a:pt x="0" y="828"/>
                    </a:lnTo>
                    <a:lnTo>
                      <a:pt x="104" y="804"/>
                    </a:lnTo>
                    <a:lnTo>
                      <a:pt x="239" y="825"/>
                    </a:lnTo>
                    <a:lnTo>
                      <a:pt x="306" y="812"/>
                    </a:lnTo>
                    <a:lnTo>
                      <a:pt x="301" y="908"/>
                    </a:lnTo>
                    <a:lnTo>
                      <a:pt x="353" y="972"/>
                    </a:lnTo>
                    <a:lnTo>
                      <a:pt x="364" y="1010"/>
                    </a:lnTo>
                    <a:lnTo>
                      <a:pt x="615" y="882"/>
                    </a:lnTo>
                    <a:lnTo>
                      <a:pt x="823" y="642"/>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671" name="Freeform 165">
                <a:extLst>
                  <a:ext uri="{FF2B5EF4-FFF2-40B4-BE49-F238E27FC236}">
                    <a16:creationId xmlns:a16="http://schemas.microsoft.com/office/drawing/2014/main" id="{4D764885-2514-4DD0-BB03-ECA22141626E}"/>
                  </a:ext>
                </a:extLst>
              </p:cNvPr>
              <p:cNvSpPr>
                <a:spLocks/>
              </p:cNvSpPr>
              <p:nvPr/>
            </p:nvSpPr>
            <p:spPr bwMode="auto">
              <a:xfrm>
                <a:off x="1842579" y="3495554"/>
                <a:ext cx="122304" cy="64089"/>
              </a:xfrm>
              <a:custGeom>
                <a:avLst/>
                <a:gdLst>
                  <a:gd name="T0" fmla="*/ 0 w 1129"/>
                  <a:gd name="T1" fmla="*/ 0 h 602"/>
                  <a:gd name="T2" fmla="*/ 0 w 1129"/>
                  <a:gd name="T3" fmla="*/ 0 h 602"/>
                  <a:gd name="T4" fmla="*/ 0 w 1129"/>
                  <a:gd name="T5" fmla="*/ 0 h 602"/>
                  <a:gd name="T6" fmla="*/ 0 60000 65536"/>
                  <a:gd name="T7" fmla="*/ 0 60000 65536"/>
                  <a:gd name="T8" fmla="*/ 0 60000 65536"/>
                  <a:gd name="T9" fmla="*/ 0 w 1129"/>
                  <a:gd name="T10" fmla="*/ 0 h 602"/>
                  <a:gd name="T11" fmla="*/ 1129 w 1129"/>
                  <a:gd name="T12" fmla="*/ 602 h 602"/>
                </a:gdLst>
                <a:ahLst/>
                <a:cxnLst>
                  <a:cxn ang="T6">
                    <a:pos x="T0" y="T1"/>
                  </a:cxn>
                  <a:cxn ang="T7">
                    <a:pos x="T2" y="T3"/>
                  </a:cxn>
                  <a:cxn ang="T8">
                    <a:pos x="T4" y="T5"/>
                  </a:cxn>
                </a:cxnLst>
                <a:rect l="T9" t="T10" r="T11" b="T12"/>
                <a:pathLst>
                  <a:path w="1129" h="602">
                    <a:moveTo>
                      <a:pt x="0" y="0"/>
                    </a:moveTo>
                    <a:lnTo>
                      <a:pt x="31" y="602"/>
                    </a:lnTo>
                    <a:lnTo>
                      <a:pt x="1129" y="572"/>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672" name="Line 166">
                <a:extLst>
                  <a:ext uri="{FF2B5EF4-FFF2-40B4-BE49-F238E27FC236}">
                    <a16:creationId xmlns:a16="http://schemas.microsoft.com/office/drawing/2014/main" id="{80565FA7-E5D3-4DDB-B0B9-6FF4E5069055}"/>
                  </a:ext>
                </a:extLst>
              </p:cNvPr>
              <p:cNvSpPr>
                <a:spLocks noChangeShapeType="1"/>
              </p:cNvSpPr>
              <p:nvPr/>
            </p:nvSpPr>
            <p:spPr bwMode="auto">
              <a:xfrm>
                <a:off x="1896221" y="3493418"/>
                <a:ext cx="55788" cy="2136"/>
              </a:xfrm>
              <a:prstGeom prst="line">
                <a:avLst/>
              </a:prstGeom>
              <a:noFill/>
              <a:ln w="0" cap="sq">
                <a:solidFill>
                  <a:srgbClr val="5F5F5F"/>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2673" name="Freeform 167">
                <a:extLst>
                  <a:ext uri="{FF2B5EF4-FFF2-40B4-BE49-F238E27FC236}">
                    <a16:creationId xmlns:a16="http://schemas.microsoft.com/office/drawing/2014/main" id="{D0AF14DD-0D9E-43B4-AA1F-B3A9F1E22DF4}"/>
                  </a:ext>
                </a:extLst>
              </p:cNvPr>
              <p:cNvSpPr>
                <a:spLocks/>
              </p:cNvSpPr>
              <p:nvPr/>
            </p:nvSpPr>
            <p:spPr bwMode="auto">
              <a:xfrm>
                <a:off x="1786791" y="3313969"/>
                <a:ext cx="229589" cy="100406"/>
              </a:xfrm>
              <a:custGeom>
                <a:avLst/>
                <a:gdLst>
                  <a:gd name="T0" fmla="*/ 0 w 2142"/>
                  <a:gd name="T1" fmla="*/ 0 h 939"/>
                  <a:gd name="T2" fmla="*/ 0 w 2142"/>
                  <a:gd name="T3" fmla="*/ 0 h 939"/>
                  <a:gd name="T4" fmla="*/ 0 w 2142"/>
                  <a:gd name="T5" fmla="*/ 0 h 939"/>
                  <a:gd name="T6" fmla="*/ 0 w 2142"/>
                  <a:gd name="T7" fmla="*/ 0 h 939"/>
                  <a:gd name="T8" fmla="*/ 0 w 2142"/>
                  <a:gd name="T9" fmla="*/ 0 h 939"/>
                  <a:gd name="T10" fmla="*/ 0 w 2142"/>
                  <a:gd name="T11" fmla="*/ 0 h 939"/>
                  <a:gd name="T12" fmla="*/ 0 w 2142"/>
                  <a:gd name="T13" fmla="*/ 0 h 939"/>
                  <a:gd name="T14" fmla="*/ 0 w 2142"/>
                  <a:gd name="T15" fmla="*/ 0 h 939"/>
                  <a:gd name="T16" fmla="*/ 0 w 2142"/>
                  <a:gd name="T17" fmla="*/ 0 h 939"/>
                  <a:gd name="T18" fmla="*/ 0 w 2142"/>
                  <a:gd name="T19" fmla="*/ 0 h 93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42"/>
                  <a:gd name="T31" fmla="*/ 0 h 939"/>
                  <a:gd name="T32" fmla="*/ 2142 w 2142"/>
                  <a:gd name="T33" fmla="*/ 939 h 93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42" h="939">
                    <a:moveTo>
                      <a:pt x="0" y="0"/>
                    </a:moveTo>
                    <a:lnTo>
                      <a:pt x="20" y="754"/>
                    </a:lnTo>
                    <a:lnTo>
                      <a:pt x="1204" y="692"/>
                    </a:lnTo>
                    <a:lnTo>
                      <a:pt x="1672" y="687"/>
                    </a:lnTo>
                    <a:lnTo>
                      <a:pt x="1796" y="699"/>
                    </a:lnTo>
                    <a:lnTo>
                      <a:pt x="1803" y="814"/>
                    </a:lnTo>
                    <a:lnTo>
                      <a:pt x="1879" y="820"/>
                    </a:lnTo>
                    <a:lnTo>
                      <a:pt x="1987" y="871"/>
                    </a:lnTo>
                    <a:lnTo>
                      <a:pt x="2067" y="934"/>
                    </a:lnTo>
                    <a:lnTo>
                      <a:pt x="2142" y="939"/>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674" name="Line 168">
                <a:extLst>
                  <a:ext uri="{FF2B5EF4-FFF2-40B4-BE49-F238E27FC236}">
                    <a16:creationId xmlns:a16="http://schemas.microsoft.com/office/drawing/2014/main" id="{837BCA37-BD37-49E5-96E7-EEAC6F6EC427}"/>
                  </a:ext>
                </a:extLst>
              </p:cNvPr>
              <p:cNvSpPr>
                <a:spLocks noChangeShapeType="1"/>
              </p:cNvSpPr>
              <p:nvPr/>
            </p:nvSpPr>
            <p:spPr bwMode="auto">
              <a:xfrm flipH="1" flipV="1">
                <a:off x="1926261" y="3386603"/>
                <a:ext cx="4291" cy="106815"/>
              </a:xfrm>
              <a:prstGeom prst="line">
                <a:avLst/>
              </a:prstGeom>
              <a:noFill/>
              <a:ln w="0" cap="sq">
                <a:solidFill>
                  <a:srgbClr val="5F5F5F"/>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2675" name="Freeform 169">
                <a:extLst>
                  <a:ext uri="{FF2B5EF4-FFF2-40B4-BE49-F238E27FC236}">
                    <a16:creationId xmlns:a16="http://schemas.microsoft.com/office/drawing/2014/main" id="{AFF99A34-7744-4914-AA56-83CE607963BB}"/>
                  </a:ext>
                </a:extLst>
              </p:cNvPr>
              <p:cNvSpPr>
                <a:spLocks/>
              </p:cNvSpPr>
              <p:nvPr/>
            </p:nvSpPr>
            <p:spPr bwMode="auto">
              <a:xfrm>
                <a:off x="1780354" y="3228518"/>
                <a:ext cx="79391" cy="269173"/>
              </a:xfrm>
              <a:custGeom>
                <a:avLst/>
                <a:gdLst>
                  <a:gd name="T0" fmla="*/ 0 w 745"/>
                  <a:gd name="T1" fmla="*/ 0 h 2495"/>
                  <a:gd name="T2" fmla="*/ 0 w 745"/>
                  <a:gd name="T3" fmla="*/ 0 h 2495"/>
                  <a:gd name="T4" fmla="*/ 0 w 745"/>
                  <a:gd name="T5" fmla="*/ 0 h 2495"/>
                  <a:gd name="T6" fmla="*/ 0 w 745"/>
                  <a:gd name="T7" fmla="*/ 0 h 2495"/>
                  <a:gd name="T8" fmla="*/ 0 w 745"/>
                  <a:gd name="T9" fmla="*/ 0 h 2495"/>
                  <a:gd name="T10" fmla="*/ 0 60000 65536"/>
                  <a:gd name="T11" fmla="*/ 0 60000 65536"/>
                  <a:gd name="T12" fmla="*/ 0 60000 65536"/>
                  <a:gd name="T13" fmla="*/ 0 60000 65536"/>
                  <a:gd name="T14" fmla="*/ 0 60000 65536"/>
                  <a:gd name="T15" fmla="*/ 0 w 745"/>
                  <a:gd name="T16" fmla="*/ 0 h 2495"/>
                  <a:gd name="T17" fmla="*/ 745 w 745"/>
                  <a:gd name="T18" fmla="*/ 2495 h 2495"/>
                </a:gdLst>
                <a:ahLst/>
                <a:cxnLst>
                  <a:cxn ang="T10">
                    <a:pos x="T0" y="T1"/>
                  </a:cxn>
                  <a:cxn ang="T11">
                    <a:pos x="T2" y="T3"/>
                  </a:cxn>
                  <a:cxn ang="T12">
                    <a:pos x="T4" y="T5"/>
                  </a:cxn>
                  <a:cxn ang="T13">
                    <a:pos x="T6" y="T7"/>
                  </a:cxn>
                  <a:cxn ang="T14">
                    <a:pos x="T8" y="T9"/>
                  </a:cxn>
                </a:cxnLst>
                <a:rect l="T15" t="T16" r="T17" b="T18"/>
                <a:pathLst>
                  <a:path w="745" h="2495">
                    <a:moveTo>
                      <a:pt x="692" y="0"/>
                    </a:moveTo>
                    <a:lnTo>
                      <a:pt x="745" y="2465"/>
                    </a:lnTo>
                    <a:lnTo>
                      <a:pt x="163" y="2495"/>
                    </a:lnTo>
                    <a:lnTo>
                      <a:pt x="122" y="2440"/>
                    </a:lnTo>
                    <a:lnTo>
                      <a:pt x="0" y="2485"/>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676" name="Freeform 170">
                <a:extLst>
                  <a:ext uri="{FF2B5EF4-FFF2-40B4-BE49-F238E27FC236}">
                    <a16:creationId xmlns:a16="http://schemas.microsoft.com/office/drawing/2014/main" id="{3F0C3C37-8313-4CE8-994F-026586ACF6FB}"/>
                  </a:ext>
                </a:extLst>
              </p:cNvPr>
              <p:cNvSpPr>
                <a:spLocks/>
              </p:cNvSpPr>
              <p:nvPr/>
            </p:nvSpPr>
            <p:spPr bwMode="auto">
              <a:xfrm>
                <a:off x="1861890" y="3482737"/>
                <a:ext cx="47205" cy="76907"/>
              </a:xfrm>
              <a:custGeom>
                <a:avLst/>
                <a:gdLst>
                  <a:gd name="T0" fmla="*/ 0 w 439"/>
                  <a:gd name="T1" fmla="*/ 0 h 710"/>
                  <a:gd name="T2" fmla="*/ 0 w 439"/>
                  <a:gd name="T3" fmla="*/ 0 h 710"/>
                  <a:gd name="T4" fmla="*/ 0 w 439"/>
                  <a:gd name="T5" fmla="*/ 0 h 710"/>
                  <a:gd name="T6" fmla="*/ 0 w 439"/>
                  <a:gd name="T7" fmla="*/ 0 h 710"/>
                  <a:gd name="T8" fmla="*/ 0 w 439"/>
                  <a:gd name="T9" fmla="*/ 0 h 710"/>
                  <a:gd name="T10" fmla="*/ 0 w 439"/>
                  <a:gd name="T11" fmla="*/ 0 h 710"/>
                  <a:gd name="T12" fmla="*/ 0 w 439"/>
                  <a:gd name="T13" fmla="*/ 0 h 710"/>
                  <a:gd name="T14" fmla="*/ 0 60000 65536"/>
                  <a:gd name="T15" fmla="*/ 0 60000 65536"/>
                  <a:gd name="T16" fmla="*/ 0 60000 65536"/>
                  <a:gd name="T17" fmla="*/ 0 60000 65536"/>
                  <a:gd name="T18" fmla="*/ 0 60000 65536"/>
                  <a:gd name="T19" fmla="*/ 0 60000 65536"/>
                  <a:gd name="T20" fmla="*/ 0 60000 65536"/>
                  <a:gd name="T21" fmla="*/ 0 w 439"/>
                  <a:gd name="T22" fmla="*/ 0 h 710"/>
                  <a:gd name="T23" fmla="*/ 439 w 439"/>
                  <a:gd name="T24" fmla="*/ 710 h 7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39" h="710">
                    <a:moveTo>
                      <a:pt x="0" y="15"/>
                    </a:moveTo>
                    <a:lnTo>
                      <a:pt x="286" y="0"/>
                    </a:lnTo>
                    <a:lnTo>
                      <a:pt x="321" y="114"/>
                    </a:lnTo>
                    <a:lnTo>
                      <a:pt x="347" y="236"/>
                    </a:lnTo>
                    <a:lnTo>
                      <a:pt x="373" y="369"/>
                    </a:lnTo>
                    <a:lnTo>
                      <a:pt x="421" y="376"/>
                    </a:lnTo>
                    <a:lnTo>
                      <a:pt x="439" y="710"/>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677" name="Freeform 171">
                <a:extLst>
                  <a:ext uri="{FF2B5EF4-FFF2-40B4-BE49-F238E27FC236}">
                    <a16:creationId xmlns:a16="http://schemas.microsoft.com/office/drawing/2014/main" id="{1BA4635D-E2C5-40AD-AA83-9A256A9D15E0}"/>
                  </a:ext>
                </a:extLst>
              </p:cNvPr>
              <p:cNvSpPr>
                <a:spLocks/>
              </p:cNvSpPr>
              <p:nvPr/>
            </p:nvSpPr>
            <p:spPr bwMode="auto">
              <a:xfrm>
                <a:off x="1818976" y="3559643"/>
                <a:ext cx="25748" cy="29908"/>
              </a:xfrm>
              <a:custGeom>
                <a:avLst/>
                <a:gdLst>
                  <a:gd name="T0" fmla="*/ 0 w 248"/>
                  <a:gd name="T1" fmla="*/ 0 h 268"/>
                  <a:gd name="T2" fmla="*/ 0 w 248"/>
                  <a:gd name="T3" fmla="*/ 0 h 268"/>
                  <a:gd name="T4" fmla="*/ 0 w 248"/>
                  <a:gd name="T5" fmla="*/ 0 h 268"/>
                  <a:gd name="T6" fmla="*/ 0 60000 65536"/>
                  <a:gd name="T7" fmla="*/ 0 60000 65536"/>
                  <a:gd name="T8" fmla="*/ 0 60000 65536"/>
                  <a:gd name="T9" fmla="*/ 0 w 248"/>
                  <a:gd name="T10" fmla="*/ 0 h 268"/>
                  <a:gd name="T11" fmla="*/ 248 w 248"/>
                  <a:gd name="T12" fmla="*/ 268 h 268"/>
                </a:gdLst>
                <a:ahLst/>
                <a:cxnLst>
                  <a:cxn ang="T6">
                    <a:pos x="T0" y="T1"/>
                  </a:cxn>
                  <a:cxn ang="T7">
                    <a:pos x="T2" y="T3"/>
                  </a:cxn>
                  <a:cxn ang="T8">
                    <a:pos x="T4" y="T5"/>
                  </a:cxn>
                </a:cxnLst>
                <a:rect l="T9" t="T10" r="T11" b="T12"/>
                <a:pathLst>
                  <a:path w="248" h="268">
                    <a:moveTo>
                      <a:pt x="248" y="0"/>
                    </a:moveTo>
                    <a:lnTo>
                      <a:pt x="147" y="155"/>
                    </a:lnTo>
                    <a:lnTo>
                      <a:pt x="0" y="268"/>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678" name="Line 172">
                <a:extLst>
                  <a:ext uri="{FF2B5EF4-FFF2-40B4-BE49-F238E27FC236}">
                    <a16:creationId xmlns:a16="http://schemas.microsoft.com/office/drawing/2014/main" id="{52E8AA12-A767-4D54-A5A4-64A8A8D23EEA}"/>
                  </a:ext>
                </a:extLst>
              </p:cNvPr>
              <p:cNvSpPr>
                <a:spLocks noChangeShapeType="1"/>
              </p:cNvSpPr>
              <p:nvPr/>
            </p:nvSpPr>
            <p:spPr bwMode="auto">
              <a:xfrm flipH="1">
                <a:off x="1887638" y="3559643"/>
                <a:ext cx="32185" cy="70498"/>
              </a:xfrm>
              <a:prstGeom prst="line">
                <a:avLst/>
              </a:prstGeom>
              <a:noFill/>
              <a:ln w="0" cap="sq">
                <a:solidFill>
                  <a:srgbClr val="5F5F5F"/>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2679" name="Freeform 173">
                <a:extLst>
                  <a:ext uri="{FF2B5EF4-FFF2-40B4-BE49-F238E27FC236}">
                    <a16:creationId xmlns:a16="http://schemas.microsoft.com/office/drawing/2014/main" id="{001FC95B-3EF5-4862-8A6F-F1B225ED0EE1}"/>
                  </a:ext>
                </a:extLst>
              </p:cNvPr>
              <p:cNvSpPr>
                <a:spLocks/>
              </p:cNvSpPr>
              <p:nvPr/>
            </p:nvSpPr>
            <p:spPr bwMode="auto">
              <a:xfrm>
                <a:off x="1876910" y="3057614"/>
                <a:ext cx="19311" cy="74770"/>
              </a:xfrm>
              <a:custGeom>
                <a:avLst/>
                <a:gdLst>
                  <a:gd name="T0" fmla="*/ 0 w 180"/>
                  <a:gd name="T1" fmla="*/ 0 h 689"/>
                  <a:gd name="T2" fmla="*/ 0 w 180"/>
                  <a:gd name="T3" fmla="*/ 0 h 689"/>
                  <a:gd name="T4" fmla="*/ 0 w 180"/>
                  <a:gd name="T5" fmla="*/ 0 h 689"/>
                  <a:gd name="T6" fmla="*/ 0 60000 65536"/>
                  <a:gd name="T7" fmla="*/ 0 60000 65536"/>
                  <a:gd name="T8" fmla="*/ 0 60000 65536"/>
                  <a:gd name="T9" fmla="*/ 0 w 180"/>
                  <a:gd name="T10" fmla="*/ 0 h 689"/>
                  <a:gd name="T11" fmla="*/ 180 w 180"/>
                  <a:gd name="T12" fmla="*/ 689 h 689"/>
                </a:gdLst>
                <a:ahLst/>
                <a:cxnLst>
                  <a:cxn ang="T6">
                    <a:pos x="T0" y="T1"/>
                  </a:cxn>
                  <a:cxn ang="T7">
                    <a:pos x="T2" y="T3"/>
                  </a:cxn>
                  <a:cxn ang="T8">
                    <a:pos x="T4" y="T5"/>
                  </a:cxn>
                </a:cxnLst>
                <a:rect l="T9" t="T10" r="T11" b="T12"/>
                <a:pathLst>
                  <a:path w="180" h="689">
                    <a:moveTo>
                      <a:pt x="0" y="0"/>
                    </a:moveTo>
                    <a:lnTo>
                      <a:pt x="5" y="459"/>
                    </a:lnTo>
                    <a:lnTo>
                      <a:pt x="180" y="689"/>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680" name="Freeform 174">
                <a:extLst>
                  <a:ext uri="{FF2B5EF4-FFF2-40B4-BE49-F238E27FC236}">
                    <a16:creationId xmlns:a16="http://schemas.microsoft.com/office/drawing/2014/main" id="{2EC93C19-842E-43FE-A8F1-774E211165BA}"/>
                  </a:ext>
                </a:extLst>
              </p:cNvPr>
              <p:cNvSpPr>
                <a:spLocks/>
              </p:cNvSpPr>
              <p:nvPr/>
            </p:nvSpPr>
            <p:spPr bwMode="auto">
              <a:xfrm>
                <a:off x="1829704" y="3002071"/>
                <a:ext cx="77245" cy="55544"/>
              </a:xfrm>
              <a:custGeom>
                <a:avLst/>
                <a:gdLst>
                  <a:gd name="T0" fmla="*/ 0 w 704"/>
                  <a:gd name="T1" fmla="*/ 0 h 535"/>
                  <a:gd name="T2" fmla="*/ 0 w 704"/>
                  <a:gd name="T3" fmla="*/ 0 h 535"/>
                  <a:gd name="T4" fmla="*/ 0 w 704"/>
                  <a:gd name="T5" fmla="*/ 0 h 535"/>
                  <a:gd name="T6" fmla="*/ 0 60000 65536"/>
                  <a:gd name="T7" fmla="*/ 0 60000 65536"/>
                  <a:gd name="T8" fmla="*/ 0 60000 65536"/>
                  <a:gd name="T9" fmla="*/ 0 w 704"/>
                  <a:gd name="T10" fmla="*/ 0 h 535"/>
                  <a:gd name="T11" fmla="*/ 704 w 704"/>
                  <a:gd name="T12" fmla="*/ 535 h 535"/>
                </a:gdLst>
                <a:ahLst/>
                <a:cxnLst>
                  <a:cxn ang="T6">
                    <a:pos x="T0" y="T1"/>
                  </a:cxn>
                  <a:cxn ang="T7">
                    <a:pos x="T2" y="T3"/>
                  </a:cxn>
                  <a:cxn ang="T8">
                    <a:pos x="T4" y="T5"/>
                  </a:cxn>
                </a:cxnLst>
                <a:rect l="T9" t="T10" r="T11" b="T12"/>
                <a:pathLst>
                  <a:path w="704" h="535">
                    <a:moveTo>
                      <a:pt x="0" y="0"/>
                    </a:moveTo>
                    <a:lnTo>
                      <a:pt x="19" y="535"/>
                    </a:lnTo>
                    <a:lnTo>
                      <a:pt x="704" y="519"/>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681" name="Freeform 175">
                <a:extLst>
                  <a:ext uri="{FF2B5EF4-FFF2-40B4-BE49-F238E27FC236}">
                    <a16:creationId xmlns:a16="http://schemas.microsoft.com/office/drawing/2014/main" id="{BD9CA79D-6DC8-44C5-8244-09BDCB6CF0A6}"/>
                  </a:ext>
                </a:extLst>
              </p:cNvPr>
              <p:cNvSpPr>
                <a:spLocks/>
              </p:cNvSpPr>
              <p:nvPr/>
            </p:nvSpPr>
            <p:spPr bwMode="auto">
              <a:xfrm>
                <a:off x="1853307" y="3160156"/>
                <a:ext cx="49351" cy="83315"/>
              </a:xfrm>
              <a:custGeom>
                <a:avLst/>
                <a:gdLst>
                  <a:gd name="T0" fmla="*/ 0 w 444"/>
                  <a:gd name="T1" fmla="*/ 0 h 798"/>
                  <a:gd name="T2" fmla="*/ 0 w 444"/>
                  <a:gd name="T3" fmla="*/ 0 h 798"/>
                  <a:gd name="T4" fmla="*/ 0 w 444"/>
                  <a:gd name="T5" fmla="*/ 0 h 798"/>
                  <a:gd name="T6" fmla="*/ 0 w 444"/>
                  <a:gd name="T7" fmla="*/ 0 h 798"/>
                  <a:gd name="T8" fmla="*/ 0 60000 65536"/>
                  <a:gd name="T9" fmla="*/ 0 60000 65536"/>
                  <a:gd name="T10" fmla="*/ 0 60000 65536"/>
                  <a:gd name="T11" fmla="*/ 0 60000 65536"/>
                  <a:gd name="T12" fmla="*/ 0 w 444"/>
                  <a:gd name="T13" fmla="*/ 0 h 798"/>
                  <a:gd name="T14" fmla="*/ 444 w 444"/>
                  <a:gd name="T15" fmla="*/ 798 h 798"/>
                </a:gdLst>
                <a:ahLst/>
                <a:cxnLst>
                  <a:cxn ang="T8">
                    <a:pos x="T0" y="T1"/>
                  </a:cxn>
                  <a:cxn ang="T9">
                    <a:pos x="T2" y="T3"/>
                  </a:cxn>
                  <a:cxn ang="T10">
                    <a:pos x="T4" y="T5"/>
                  </a:cxn>
                  <a:cxn ang="T11">
                    <a:pos x="T6" y="T7"/>
                  </a:cxn>
                </a:cxnLst>
                <a:rect l="T12" t="T13" r="T14" b="T15"/>
                <a:pathLst>
                  <a:path w="444" h="798">
                    <a:moveTo>
                      <a:pt x="192" y="0"/>
                    </a:moveTo>
                    <a:lnTo>
                      <a:pt x="0" y="72"/>
                    </a:lnTo>
                    <a:lnTo>
                      <a:pt x="21" y="654"/>
                    </a:lnTo>
                    <a:lnTo>
                      <a:pt x="444" y="798"/>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682" name="Freeform 176">
                <a:extLst>
                  <a:ext uri="{FF2B5EF4-FFF2-40B4-BE49-F238E27FC236}">
                    <a16:creationId xmlns:a16="http://schemas.microsoft.com/office/drawing/2014/main" id="{0F8D54D6-89F5-435B-B857-2A217C0A0AA0}"/>
                  </a:ext>
                </a:extLst>
              </p:cNvPr>
              <p:cNvSpPr>
                <a:spLocks/>
              </p:cNvSpPr>
              <p:nvPr/>
            </p:nvSpPr>
            <p:spPr bwMode="auto">
              <a:xfrm>
                <a:off x="1838287" y="3108885"/>
                <a:ext cx="19311" cy="55544"/>
              </a:xfrm>
              <a:custGeom>
                <a:avLst/>
                <a:gdLst>
                  <a:gd name="T0" fmla="*/ 0 w 180"/>
                  <a:gd name="T1" fmla="*/ 0 h 534"/>
                  <a:gd name="T2" fmla="*/ 0 w 180"/>
                  <a:gd name="T3" fmla="*/ 0 h 534"/>
                  <a:gd name="T4" fmla="*/ 0 w 180"/>
                  <a:gd name="T5" fmla="*/ 0 h 534"/>
                  <a:gd name="T6" fmla="*/ 0 60000 65536"/>
                  <a:gd name="T7" fmla="*/ 0 60000 65536"/>
                  <a:gd name="T8" fmla="*/ 0 60000 65536"/>
                  <a:gd name="T9" fmla="*/ 0 w 180"/>
                  <a:gd name="T10" fmla="*/ 0 h 534"/>
                  <a:gd name="T11" fmla="*/ 180 w 180"/>
                  <a:gd name="T12" fmla="*/ 534 h 534"/>
                </a:gdLst>
                <a:ahLst/>
                <a:cxnLst>
                  <a:cxn ang="T6">
                    <a:pos x="T0" y="T1"/>
                  </a:cxn>
                  <a:cxn ang="T7">
                    <a:pos x="T2" y="T3"/>
                  </a:cxn>
                  <a:cxn ang="T8">
                    <a:pos x="T4" y="T5"/>
                  </a:cxn>
                </a:cxnLst>
                <a:rect l="T9" t="T10" r="T11" b="T12"/>
                <a:pathLst>
                  <a:path w="180" h="534">
                    <a:moveTo>
                      <a:pt x="0" y="0"/>
                    </a:moveTo>
                    <a:lnTo>
                      <a:pt x="3" y="440"/>
                    </a:lnTo>
                    <a:lnTo>
                      <a:pt x="180" y="534"/>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683" name="Line 177">
                <a:extLst>
                  <a:ext uri="{FF2B5EF4-FFF2-40B4-BE49-F238E27FC236}">
                    <a16:creationId xmlns:a16="http://schemas.microsoft.com/office/drawing/2014/main" id="{B31ECF3E-DDFE-444B-8CEA-B96172DF0A54}"/>
                  </a:ext>
                </a:extLst>
              </p:cNvPr>
              <p:cNvSpPr>
                <a:spLocks noChangeShapeType="1"/>
              </p:cNvSpPr>
              <p:nvPr/>
            </p:nvSpPr>
            <p:spPr bwMode="auto">
              <a:xfrm>
                <a:off x="1780354" y="3177247"/>
                <a:ext cx="4291" cy="136723"/>
              </a:xfrm>
              <a:prstGeom prst="line">
                <a:avLst/>
              </a:prstGeom>
              <a:noFill/>
              <a:ln w="0" cap="sq">
                <a:solidFill>
                  <a:srgbClr val="5F5F5F"/>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2684" name="Freeform 178">
                <a:extLst>
                  <a:ext uri="{FF2B5EF4-FFF2-40B4-BE49-F238E27FC236}">
                    <a16:creationId xmlns:a16="http://schemas.microsoft.com/office/drawing/2014/main" id="{88E451F7-0672-449D-8701-D7A5E66CF5F8}"/>
                  </a:ext>
                </a:extLst>
              </p:cNvPr>
              <p:cNvSpPr>
                <a:spLocks/>
              </p:cNvSpPr>
              <p:nvPr/>
            </p:nvSpPr>
            <p:spPr bwMode="auto">
              <a:xfrm>
                <a:off x="1698817" y="3179383"/>
                <a:ext cx="85828" cy="134587"/>
              </a:xfrm>
              <a:custGeom>
                <a:avLst/>
                <a:gdLst>
                  <a:gd name="T0" fmla="*/ 0 w 792"/>
                  <a:gd name="T1" fmla="*/ 0 h 1243"/>
                  <a:gd name="T2" fmla="*/ 0 w 792"/>
                  <a:gd name="T3" fmla="*/ 0 h 1243"/>
                  <a:gd name="T4" fmla="*/ 0 w 792"/>
                  <a:gd name="T5" fmla="*/ 0 h 1243"/>
                  <a:gd name="T6" fmla="*/ 0 60000 65536"/>
                  <a:gd name="T7" fmla="*/ 0 60000 65536"/>
                  <a:gd name="T8" fmla="*/ 0 60000 65536"/>
                  <a:gd name="T9" fmla="*/ 0 w 792"/>
                  <a:gd name="T10" fmla="*/ 0 h 1243"/>
                  <a:gd name="T11" fmla="*/ 792 w 792"/>
                  <a:gd name="T12" fmla="*/ 1243 h 1243"/>
                </a:gdLst>
                <a:ahLst/>
                <a:cxnLst>
                  <a:cxn ang="T6">
                    <a:pos x="T0" y="T1"/>
                  </a:cxn>
                  <a:cxn ang="T7">
                    <a:pos x="T2" y="T3"/>
                  </a:cxn>
                  <a:cxn ang="T8">
                    <a:pos x="T4" y="T5"/>
                  </a:cxn>
                </a:cxnLst>
                <a:rect l="T9" t="T10" r="T11" b="T12"/>
                <a:pathLst>
                  <a:path w="792" h="1243">
                    <a:moveTo>
                      <a:pt x="0" y="0"/>
                    </a:moveTo>
                    <a:lnTo>
                      <a:pt x="17" y="1243"/>
                    </a:lnTo>
                    <a:lnTo>
                      <a:pt x="792" y="1241"/>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685" name="Freeform 179">
                <a:extLst>
                  <a:ext uri="{FF2B5EF4-FFF2-40B4-BE49-F238E27FC236}">
                    <a16:creationId xmlns:a16="http://schemas.microsoft.com/office/drawing/2014/main" id="{BC9D98F1-0706-43F6-8ACB-60700F195A6D}"/>
                  </a:ext>
                </a:extLst>
              </p:cNvPr>
              <p:cNvSpPr>
                <a:spLocks/>
              </p:cNvSpPr>
              <p:nvPr/>
            </p:nvSpPr>
            <p:spPr bwMode="auto">
              <a:xfrm>
                <a:off x="1709546" y="3117430"/>
                <a:ext cx="30040" cy="64089"/>
              </a:xfrm>
              <a:custGeom>
                <a:avLst/>
                <a:gdLst>
                  <a:gd name="T0" fmla="*/ 0 w 281"/>
                  <a:gd name="T1" fmla="*/ 0 h 587"/>
                  <a:gd name="T2" fmla="*/ 0 w 281"/>
                  <a:gd name="T3" fmla="*/ 0 h 587"/>
                  <a:gd name="T4" fmla="*/ 0 w 281"/>
                  <a:gd name="T5" fmla="*/ 0 h 587"/>
                  <a:gd name="T6" fmla="*/ 0 w 281"/>
                  <a:gd name="T7" fmla="*/ 0 h 587"/>
                  <a:gd name="T8" fmla="*/ 0 60000 65536"/>
                  <a:gd name="T9" fmla="*/ 0 60000 65536"/>
                  <a:gd name="T10" fmla="*/ 0 60000 65536"/>
                  <a:gd name="T11" fmla="*/ 0 60000 65536"/>
                  <a:gd name="T12" fmla="*/ 0 w 281"/>
                  <a:gd name="T13" fmla="*/ 0 h 587"/>
                  <a:gd name="T14" fmla="*/ 281 w 281"/>
                  <a:gd name="T15" fmla="*/ 587 h 587"/>
                </a:gdLst>
                <a:ahLst/>
                <a:cxnLst>
                  <a:cxn ang="T8">
                    <a:pos x="T0" y="T1"/>
                  </a:cxn>
                  <a:cxn ang="T9">
                    <a:pos x="T2" y="T3"/>
                  </a:cxn>
                  <a:cxn ang="T10">
                    <a:pos x="T4" y="T5"/>
                  </a:cxn>
                  <a:cxn ang="T11">
                    <a:pos x="T6" y="T7"/>
                  </a:cxn>
                </a:cxnLst>
                <a:rect l="T12" t="T13" r="T14" b="T15"/>
                <a:pathLst>
                  <a:path w="281" h="587">
                    <a:moveTo>
                      <a:pt x="281" y="9"/>
                    </a:moveTo>
                    <a:lnTo>
                      <a:pt x="70" y="0"/>
                    </a:lnTo>
                    <a:lnTo>
                      <a:pt x="0" y="320"/>
                    </a:lnTo>
                    <a:lnTo>
                      <a:pt x="14" y="587"/>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686" name="Freeform 180">
                <a:extLst>
                  <a:ext uri="{FF2B5EF4-FFF2-40B4-BE49-F238E27FC236}">
                    <a16:creationId xmlns:a16="http://schemas.microsoft.com/office/drawing/2014/main" id="{C2E2BD5F-A123-4F41-AD67-4A87D1C53F1D}"/>
                  </a:ext>
                </a:extLst>
              </p:cNvPr>
              <p:cNvSpPr>
                <a:spLocks/>
              </p:cNvSpPr>
              <p:nvPr/>
            </p:nvSpPr>
            <p:spPr bwMode="auto">
              <a:xfrm>
                <a:off x="1619427" y="3091795"/>
                <a:ext cx="10728" cy="140995"/>
              </a:xfrm>
              <a:custGeom>
                <a:avLst/>
                <a:gdLst>
                  <a:gd name="T0" fmla="*/ 0 w 94"/>
                  <a:gd name="T1" fmla="*/ 0 h 1315"/>
                  <a:gd name="T2" fmla="*/ 0 w 94"/>
                  <a:gd name="T3" fmla="*/ 0 h 1315"/>
                  <a:gd name="T4" fmla="*/ 0 w 94"/>
                  <a:gd name="T5" fmla="*/ 0 h 1315"/>
                  <a:gd name="T6" fmla="*/ 0 w 94"/>
                  <a:gd name="T7" fmla="*/ 0 h 1315"/>
                  <a:gd name="T8" fmla="*/ 0 w 94"/>
                  <a:gd name="T9" fmla="*/ 0 h 1315"/>
                  <a:gd name="T10" fmla="*/ 0 w 94"/>
                  <a:gd name="T11" fmla="*/ 0 h 1315"/>
                  <a:gd name="T12" fmla="*/ 0 60000 65536"/>
                  <a:gd name="T13" fmla="*/ 0 60000 65536"/>
                  <a:gd name="T14" fmla="*/ 0 60000 65536"/>
                  <a:gd name="T15" fmla="*/ 0 60000 65536"/>
                  <a:gd name="T16" fmla="*/ 0 60000 65536"/>
                  <a:gd name="T17" fmla="*/ 0 60000 65536"/>
                  <a:gd name="T18" fmla="*/ 0 w 94"/>
                  <a:gd name="T19" fmla="*/ 0 h 1315"/>
                  <a:gd name="T20" fmla="*/ 94 w 94"/>
                  <a:gd name="T21" fmla="*/ 1315 h 1315"/>
                </a:gdLst>
                <a:ahLst/>
                <a:cxnLst>
                  <a:cxn ang="T12">
                    <a:pos x="T0" y="T1"/>
                  </a:cxn>
                  <a:cxn ang="T13">
                    <a:pos x="T2" y="T3"/>
                  </a:cxn>
                  <a:cxn ang="T14">
                    <a:pos x="T4" y="T5"/>
                  </a:cxn>
                  <a:cxn ang="T15">
                    <a:pos x="T6" y="T7"/>
                  </a:cxn>
                  <a:cxn ang="T16">
                    <a:pos x="T8" y="T9"/>
                  </a:cxn>
                  <a:cxn ang="T17">
                    <a:pos x="T10" y="T11"/>
                  </a:cxn>
                </a:cxnLst>
                <a:rect l="T18" t="T19" r="T20" b="T21"/>
                <a:pathLst>
                  <a:path w="94" h="1315">
                    <a:moveTo>
                      <a:pt x="93" y="0"/>
                    </a:moveTo>
                    <a:lnTo>
                      <a:pt x="89" y="823"/>
                    </a:lnTo>
                    <a:lnTo>
                      <a:pt x="94" y="1110"/>
                    </a:lnTo>
                    <a:lnTo>
                      <a:pt x="42" y="1217"/>
                    </a:lnTo>
                    <a:lnTo>
                      <a:pt x="45" y="1284"/>
                    </a:lnTo>
                    <a:lnTo>
                      <a:pt x="0" y="1315"/>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687" name="Freeform 181">
                <a:extLst>
                  <a:ext uri="{FF2B5EF4-FFF2-40B4-BE49-F238E27FC236}">
                    <a16:creationId xmlns:a16="http://schemas.microsoft.com/office/drawing/2014/main" id="{DC6877CD-C46C-4547-AD67-99571AC9E548}"/>
                  </a:ext>
                </a:extLst>
              </p:cNvPr>
              <p:cNvSpPr>
                <a:spLocks/>
              </p:cNvSpPr>
              <p:nvPr/>
            </p:nvSpPr>
            <p:spPr bwMode="auto">
              <a:xfrm>
                <a:off x="1791082" y="3057614"/>
                <a:ext cx="85828" cy="51271"/>
              </a:xfrm>
              <a:custGeom>
                <a:avLst/>
                <a:gdLst>
                  <a:gd name="T0" fmla="*/ 0 w 799"/>
                  <a:gd name="T1" fmla="*/ 0 h 462"/>
                  <a:gd name="T2" fmla="*/ 0 w 799"/>
                  <a:gd name="T3" fmla="*/ 0 h 462"/>
                  <a:gd name="T4" fmla="*/ 0 w 799"/>
                  <a:gd name="T5" fmla="*/ 0 h 462"/>
                  <a:gd name="T6" fmla="*/ 0 60000 65536"/>
                  <a:gd name="T7" fmla="*/ 0 60000 65536"/>
                  <a:gd name="T8" fmla="*/ 0 60000 65536"/>
                  <a:gd name="T9" fmla="*/ 0 w 799"/>
                  <a:gd name="T10" fmla="*/ 0 h 462"/>
                  <a:gd name="T11" fmla="*/ 799 w 799"/>
                  <a:gd name="T12" fmla="*/ 462 h 462"/>
                </a:gdLst>
                <a:ahLst/>
                <a:cxnLst>
                  <a:cxn ang="T6">
                    <a:pos x="T0" y="T1"/>
                  </a:cxn>
                  <a:cxn ang="T7">
                    <a:pos x="T2" y="T3"/>
                  </a:cxn>
                  <a:cxn ang="T8">
                    <a:pos x="T4" y="T5"/>
                  </a:cxn>
                </a:cxnLst>
                <a:rect l="T9" t="T10" r="T11" b="T12"/>
                <a:pathLst>
                  <a:path w="799" h="462">
                    <a:moveTo>
                      <a:pt x="0" y="0"/>
                    </a:moveTo>
                    <a:lnTo>
                      <a:pt x="14" y="456"/>
                    </a:lnTo>
                    <a:lnTo>
                      <a:pt x="799" y="462"/>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688" name="Freeform 182">
                <a:extLst>
                  <a:ext uri="{FF2B5EF4-FFF2-40B4-BE49-F238E27FC236}">
                    <a16:creationId xmlns:a16="http://schemas.microsoft.com/office/drawing/2014/main" id="{C7303D14-02C8-4CC5-B215-2ACE9C756F95}"/>
                  </a:ext>
                </a:extLst>
              </p:cNvPr>
              <p:cNvSpPr>
                <a:spLocks/>
              </p:cNvSpPr>
              <p:nvPr/>
            </p:nvSpPr>
            <p:spPr bwMode="auto">
              <a:xfrm>
                <a:off x="1771771" y="3002071"/>
                <a:ext cx="60079" cy="55544"/>
              </a:xfrm>
              <a:custGeom>
                <a:avLst/>
                <a:gdLst>
                  <a:gd name="T0" fmla="*/ 0 w 563"/>
                  <a:gd name="T1" fmla="*/ 0 h 525"/>
                  <a:gd name="T2" fmla="*/ 0 w 563"/>
                  <a:gd name="T3" fmla="*/ 0 h 525"/>
                  <a:gd name="T4" fmla="*/ 0 w 563"/>
                  <a:gd name="T5" fmla="*/ 0 h 525"/>
                  <a:gd name="T6" fmla="*/ 0 60000 65536"/>
                  <a:gd name="T7" fmla="*/ 0 60000 65536"/>
                  <a:gd name="T8" fmla="*/ 0 60000 65536"/>
                  <a:gd name="T9" fmla="*/ 0 w 563"/>
                  <a:gd name="T10" fmla="*/ 0 h 525"/>
                  <a:gd name="T11" fmla="*/ 563 w 563"/>
                  <a:gd name="T12" fmla="*/ 525 h 525"/>
                </a:gdLst>
                <a:ahLst/>
                <a:cxnLst>
                  <a:cxn ang="T6">
                    <a:pos x="T0" y="T1"/>
                  </a:cxn>
                  <a:cxn ang="T7">
                    <a:pos x="T2" y="T3"/>
                  </a:cxn>
                  <a:cxn ang="T8">
                    <a:pos x="T4" y="T5"/>
                  </a:cxn>
                </a:cxnLst>
                <a:rect l="T9" t="T10" r="T11" b="T12"/>
                <a:pathLst>
                  <a:path w="563" h="525">
                    <a:moveTo>
                      <a:pt x="0" y="0"/>
                    </a:moveTo>
                    <a:lnTo>
                      <a:pt x="27" y="516"/>
                    </a:lnTo>
                    <a:lnTo>
                      <a:pt x="563" y="525"/>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689" name="Freeform 183">
                <a:extLst>
                  <a:ext uri="{FF2B5EF4-FFF2-40B4-BE49-F238E27FC236}">
                    <a16:creationId xmlns:a16="http://schemas.microsoft.com/office/drawing/2014/main" id="{648BF208-F310-4024-9AB0-8322289DFCAB}"/>
                  </a:ext>
                </a:extLst>
              </p:cNvPr>
              <p:cNvSpPr>
                <a:spLocks/>
              </p:cNvSpPr>
              <p:nvPr/>
            </p:nvSpPr>
            <p:spPr bwMode="auto">
              <a:xfrm>
                <a:off x="1739585" y="3089659"/>
                <a:ext cx="98702" cy="66225"/>
              </a:xfrm>
              <a:custGeom>
                <a:avLst/>
                <a:gdLst>
                  <a:gd name="T0" fmla="*/ 0 w 911"/>
                  <a:gd name="T1" fmla="*/ 0 h 612"/>
                  <a:gd name="T2" fmla="*/ 0 w 911"/>
                  <a:gd name="T3" fmla="*/ 0 h 612"/>
                  <a:gd name="T4" fmla="*/ 0 w 911"/>
                  <a:gd name="T5" fmla="*/ 0 h 612"/>
                  <a:gd name="T6" fmla="*/ 0 w 911"/>
                  <a:gd name="T7" fmla="*/ 0 h 612"/>
                  <a:gd name="T8" fmla="*/ 0 w 911"/>
                  <a:gd name="T9" fmla="*/ 0 h 612"/>
                  <a:gd name="T10" fmla="*/ 0 w 911"/>
                  <a:gd name="T11" fmla="*/ 0 h 612"/>
                  <a:gd name="T12" fmla="*/ 0 w 911"/>
                  <a:gd name="T13" fmla="*/ 0 h 612"/>
                  <a:gd name="T14" fmla="*/ 0 60000 65536"/>
                  <a:gd name="T15" fmla="*/ 0 60000 65536"/>
                  <a:gd name="T16" fmla="*/ 0 60000 65536"/>
                  <a:gd name="T17" fmla="*/ 0 60000 65536"/>
                  <a:gd name="T18" fmla="*/ 0 60000 65536"/>
                  <a:gd name="T19" fmla="*/ 0 60000 65536"/>
                  <a:gd name="T20" fmla="*/ 0 60000 65536"/>
                  <a:gd name="T21" fmla="*/ 0 w 911"/>
                  <a:gd name="T22" fmla="*/ 0 h 612"/>
                  <a:gd name="T23" fmla="*/ 911 w 911"/>
                  <a:gd name="T24" fmla="*/ 612 h 6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1" h="612">
                    <a:moveTo>
                      <a:pt x="0" y="0"/>
                    </a:moveTo>
                    <a:lnTo>
                      <a:pt x="4" y="267"/>
                    </a:lnTo>
                    <a:lnTo>
                      <a:pt x="70" y="254"/>
                    </a:lnTo>
                    <a:lnTo>
                      <a:pt x="81" y="463"/>
                    </a:lnTo>
                    <a:lnTo>
                      <a:pt x="492" y="461"/>
                    </a:lnTo>
                    <a:lnTo>
                      <a:pt x="636" y="473"/>
                    </a:lnTo>
                    <a:lnTo>
                      <a:pt x="911" y="612"/>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690" name="Freeform 184">
                <a:extLst>
                  <a:ext uri="{FF2B5EF4-FFF2-40B4-BE49-F238E27FC236}">
                    <a16:creationId xmlns:a16="http://schemas.microsoft.com/office/drawing/2014/main" id="{851AD8BD-378E-4456-BA6A-6ED6D17FA708}"/>
                  </a:ext>
                </a:extLst>
              </p:cNvPr>
              <p:cNvSpPr>
                <a:spLocks/>
              </p:cNvSpPr>
              <p:nvPr/>
            </p:nvSpPr>
            <p:spPr bwMode="auto">
              <a:xfrm>
                <a:off x="1632301" y="3247744"/>
                <a:ext cx="223152" cy="4273"/>
              </a:xfrm>
              <a:custGeom>
                <a:avLst/>
                <a:gdLst>
                  <a:gd name="T0" fmla="*/ 0 w 2058"/>
                  <a:gd name="T1" fmla="*/ 0 h 50"/>
                  <a:gd name="T2" fmla="*/ 0 w 2058"/>
                  <a:gd name="T3" fmla="*/ 0 h 50"/>
                  <a:gd name="T4" fmla="*/ 0 w 2058"/>
                  <a:gd name="T5" fmla="*/ 0 h 50"/>
                  <a:gd name="T6" fmla="*/ 0 60000 65536"/>
                  <a:gd name="T7" fmla="*/ 0 60000 65536"/>
                  <a:gd name="T8" fmla="*/ 0 60000 65536"/>
                  <a:gd name="T9" fmla="*/ 0 w 2058"/>
                  <a:gd name="T10" fmla="*/ 0 h 50"/>
                  <a:gd name="T11" fmla="*/ 2058 w 2058"/>
                  <a:gd name="T12" fmla="*/ 50 h 50"/>
                </a:gdLst>
                <a:ahLst/>
                <a:cxnLst>
                  <a:cxn ang="T6">
                    <a:pos x="T0" y="T1"/>
                  </a:cxn>
                  <a:cxn ang="T7">
                    <a:pos x="T2" y="T3"/>
                  </a:cxn>
                  <a:cxn ang="T8">
                    <a:pos x="T4" y="T5"/>
                  </a:cxn>
                </a:cxnLst>
                <a:rect l="T9" t="T10" r="T11" b="T12"/>
                <a:pathLst>
                  <a:path w="2058" h="50">
                    <a:moveTo>
                      <a:pt x="0" y="50"/>
                    </a:moveTo>
                    <a:lnTo>
                      <a:pt x="612" y="47"/>
                    </a:lnTo>
                    <a:lnTo>
                      <a:pt x="2058" y="0"/>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691" name="Freeform 185">
                <a:extLst>
                  <a:ext uri="{FF2B5EF4-FFF2-40B4-BE49-F238E27FC236}">
                    <a16:creationId xmlns:a16="http://schemas.microsoft.com/office/drawing/2014/main" id="{5E55E3F5-CF5F-4984-945E-D3C2B7A16A36}"/>
                  </a:ext>
                </a:extLst>
              </p:cNvPr>
              <p:cNvSpPr>
                <a:spLocks/>
              </p:cNvSpPr>
              <p:nvPr/>
            </p:nvSpPr>
            <p:spPr bwMode="auto">
              <a:xfrm>
                <a:off x="1628009" y="3166565"/>
                <a:ext cx="225298" cy="19227"/>
              </a:xfrm>
              <a:custGeom>
                <a:avLst/>
                <a:gdLst>
                  <a:gd name="T0" fmla="*/ 0 w 2087"/>
                  <a:gd name="T1" fmla="*/ 0 h 182"/>
                  <a:gd name="T2" fmla="*/ 0 w 2087"/>
                  <a:gd name="T3" fmla="*/ 0 h 182"/>
                  <a:gd name="T4" fmla="*/ 0 w 2087"/>
                  <a:gd name="T5" fmla="*/ 0 h 182"/>
                  <a:gd name="T6" fmla="*/ 0 w 2087"/>
                  <a:gd name="T7" fmla="*/ 0 h 182"/>
                  <a:gd name="T8" fmla="*/ 0 w 2087"/>
                  <a:gd name="T9" fmla="*/ 0 h 182"/>
                  <a:gd name="T10" fmla="*/ 0 60000 65536"/>
                  <a:gd name="T11" fmla="*/ 0 60000 65536"/>
                  <a:gd name="T12" fmla="*/ 0 60000 65536"/>
                  <a:gd name="T13" fmla="*/ 0 60000 65536"/>
                  <a:gd name="T14" fmla="*/ 0 60000 65536"/>
                  <a:gd name="T15" fmla="*/ 0 w 2087"/>
                  <a:gd name="T16" fmla="*/ 0 h 182"/>
                  <a:gd name="T17" fmla="*/ 2087 w 2087"/>
                  <a:gd name="T18" fmla="*/ 182 h 182"/>
                </a:gdLst>
                <a:ahLst/>
                <a:cxnLst>
                  <a:cxn ang="T10">
                    <a:pos x="T0" y="T1"/>
                  </a:cxn>
                  <a:cxn ang="T11">
                    <a:pos x="T2" y="T3"/>
                  </a:cxn>
                  <a:cxn ang="T12">
                    <a:pos x="T4" y="T5"/>
                  </a:cxn>
                  <a:cxn ang="T13">
                    <a:pos x="T6" y="T7"/>
                  </a:cxn>
                  <a:cxn ang="T14">
                    <a:pos x="T8" y="T9"/>
                  </a:cxn>
                </a:cxnLst>
                <a:rect l="T15" t="T16" r="T17" b="T18"/>
                <a:pathLst>
                  <a:path w="2087" h="182">
                    <a:moveTo>
                      <a:pt x="0" y="129"/>
                    </a:moveTo>
                    <a:lnTo>
                      <a:pt x="1892" y="105"/>
                    </a:lnTo>
                    <a:lnTo>
                      <a:pt x="1896" y="182"/>
                    </a:lnTo>
                    <a:lnTo>
                      <a:pt x="1943" y="180"/>
                    </a:lnTo>
                    <a:lnTo>
                      <a:pt x="2087" y="0"/>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692" name="Line 186">
                <a:extLst>
                  <a:ext uri="{FF2B5EF4-FFF2-40B4-BE49-F238E27FC236}">
                    <a16:creationId xmlns:a16="http://schemas.microsoft.com/office/drawing/2014/main" id="{5BFDD779-3477-4BE6-9AEB-06C0C75E21D5}"/>
                  </a:ext>
                </a:extLst>
              </p:cNvPr>
              <p:cNvSpPr>
                <a:spLocks noChangeShapeType="1"/>
              </p:cNvSpPr>
              <p:nvPr/>
            </p:nvSpPr>
            <p:spPr bwMode="auto">
              <a:xfrm flipH="1">
                <a:off x="1690235" y="3371649"/>
                <a:ext cx="96556" cy="0"/>
              </a:xfrm>
              <a:prstGeom prst="line">
                <a:avLst/>
              </a:prstGeom>
              <a:noFill/>
              <a:ln w="0" cap="sq">
                <a:solidFill>
                  <a:srgbClr val="5F5F5F"/>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2693" name="Line 187">
                <a:extLst>
                  <a:ext uri="{FF2B5EF4-FFF2-40B4-BE49-F238E27FC236}">
                    <a16:creationId xmlns:a16="http://schemas.microsoft.com/office/drawing/2014/main" id="{113A3129-C41F-4E02-BCD1-D524B1E73280}"/>
                  </a:ext>
                </a:extLst>
              </p:cNvPr>
              <p:cNvSpPr>
                <a:spLocks noChangeShapeType="1"/>
              </p:cNvSpPr>
              <p:nvPr/>
            </p:nvSpPr>
            <p:spPr bwMode="auto">
              <a:xfrm flipH="1" flipV="1">
                <a:off x="1698817" y="3313969"/>
                <a:ext cx="0" cy="57680"/>
              </a:xfrm>
              <a:prstGeom prst="line">
                <a:avLst/>
              </a:prstGeom>
              <a:noFill/>
              <a:ln w="0" cap="sq">
                <a:solidFill>
                  <a:srgbClr val="5F5F5F"/>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2694" name="Line 188">
                <a:extLst>
                  <a:ext uri="{FF2B5EF4-FFF2-40B4-BE49-F238E27FC236}">
                    <a16:creationId xmlns:a16="http://schemas.microsoft.com/office/drawing/2014/main" id="{E036A87B-0CEF-4F46-8629-47C1B128FE2E}"/>
                  </a:ext>
                </a:extLst>
              </p:cNvPr>
              <p:cNvSpPr>
                <a:spLocks noChangeShapeType="1"/>
              </p:cNvSpPr>
              <p:nvPr/>
            </p:nvSpPr>
            <p:spPr bwMode="auto">
              <a:xfrm>
                <a:off x="1913386" y="3309697"/>
                <a:ext cx="2146" cy="76907"/>
              </a:xfrm>
              <a:prstGeom prst="line">
                <a:avLst/>
              </a:prstGeom>
              <a:noFill/>
              <a:ln w="0" cap="sq">
                <a:solidFill>
                  <a:srgbClr val="5F5F5F"/>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2695" name="Line 189">
                <a:extLst>
                  <a:ext uri="{FF2B5EF4-FFF2-40B4-BE49-F238E27FC236}">
                    <a16:creationId xmlns:a16="http://schemas.microsoft.com/office/drawing/2014/main" id="{F1D8264C-BE8B-4459-8AE2-A7BE8F4E3BF6}"/>
                  </a:ext>
                </a:extLst>
              </p:cNvPr>
              <p:cNvSpPr>
                <a:spLocks noChangeShapeType="1"/>
              </p:cNvSpPr>
              <p:nvPr/>
            </p:nvSpPr>
            <p:spPr bwMode="auto">
              <a:xfrm>
                <a:off x="1505705" y="3089659"/>
                <a:ext cx="92265" cy="2136"/>
              </a:xfrm>
              <a:prstGeom prst="line">
                <a:avLst/>
              </a:prstGeom>
              <a:noFill/>
              <a:ln w="0" cap="sq">
                <a:solidFill>
                  <a:srgbClr val="5F5F5F"/>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2696" name="Freeform 190">
                <a:extLst>
                  <a:ext uri="{FF2B5EF4-FFF2-40B4-BE49-F238E27FC236}">
                    <a16:creationId xmlns:a16="http://schemas.microsoft.com/office/drawing/2014/main" id="{5AA889D9-C7EE-4B3E-BF55-FC2D47BB1AAA}"/>
                  </a:ext>
                </a:extLst>
              </p:cNvPr>
              <p:cNvSpPr>
                <a:spLocks/>
              </p:cNvSpPr>
              <p:nvPr/>
            </p:nvSpPr>
            <p:spPr bwMode="auto">
              <a:xfrm>
                <a:off x="1407003" y="3038388"/>
                <a:ext cx="94410" cy="79043"/>
              </a:xfrm>
              <a:custGeom>
                <a:avLst/>
                <a:gdLst>
                  <a:gd name="T0" fmla="*/ 0 w 890"/>
                  <a:gd name="T1" fmla="*/ 0 h 726"/>
                  <a:gd name="T2" fmla="*/ 0 w 890"/>
                  <a:gd name="T3" fmla="*/ 0 h 726"/>
                  <a:gd name="T4" fmla="*/ 0 w 890"/>
                  <a:gd name="T5" fmla="*/ 0 h 726"/>
                  <a:gd name="T6" fmla="*/ 0 w 890"/>
                  <a:gd name="T7" fmla="*/ 0 h 726"/>
                  <a:gd name="T8" fmla="*/ 0 w 890"/>
                  <a:gd name="T9" fmla="*/ 0 h 726"/>
                  <a:gd name="T10" fmla="*/ 0 w 890"/>
                  <a:gd name="T11" fmla="*/ 0 h 726"/>
                  <a:gd name="T12" fmla="*/ 0 w 890"/>
                  <a:gd name="T13" fmla="*/ 0 h 726"/>
                  <a:gd name="T14" fmla="*/ 0 60000 65536"/>
                  <a:gd name="T15" fmla="*/ 0 60000 65536"/>
                  <a:gd name="T16" fmla="*/ 0 60000 65536"/>
                  <a:gd name="T17" fmla="*/ 0 60000 65536"/>
                  <a:gd name="T18" fmla="*/ 0 60000 65536"/>
                  <a:gd name="T19" fmla="*/ 0 60000 65536"/>
                  <a:gd name="T20" fmla="*/ 0 60000 65536"/>
                  <a:gd name="T21" fmla="*/ 0 w 890"/>
                  <a:gd name="T22" fmla="*/ 0 h 726"/>
                  <a:gd name="T23" fmla="*/ 890 w 890"/>
                  <a:gd name="T24" fmla="*/ 726 h 72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90" h="726">
                    <a:moveTo>
                      <a:pt x="0" y="726"/>
                    </a:moveTo>
                    <a:lnTo>
                      <a:pt x="16" y="476"/>
                    </a:lnTo>
                    <a:lnTo>
                      <a:pt x="227" y="475"/>
                    </a:lnTo>
                    <a:lnTo>
                      <a:pt x="242" y="62"/>
                    </a:lnTo>
                    <a:lnTo>
                      <a:pt x="491" y="59"/>
                    </a:lnTo>
                    <a:lnTo>
                      <a:pt x="498" y="1"/>
                    </a:lnTo>
                    <a:lnTo>
                      <a:pt x="890" y="0"/>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697" name="Freeform 191">
                <a:extLst>
                  <a:ext uri="{FF2B5EF4-FFF2-40B4-BE49-F238E27FC236}">
                    <a16:creationId xmlns:a16="http://schemas.microsoft.com/office/drawing/2014/main" id="{5B60AABE-F500-43AB-8CAF-7B49ADC682FE}"/>
                  </a:ext>
                </a:extLst>
              </p:cNvPr>
              <p:cNvSpPr>
                <a:spLocks/>
              </p:cNvSpPr>
              <p:nvPr/>
            </p:nvSpPr>
            <p:spPr bwMode="auto">
              <a:xfrm>
                <a:off x="1258950" y="3034115"/>
                <a:ext cx="49351" cy="190130"/>
              </a:xfrm>
              <a:custGeom>
                <a:avLst/>
                <a:gdLst>
                  <a:gd name="T0" fmla="*/ 0 w 443"/>
                  <a:gd name="T1" fmla="*/ 0 h 1768"/>
                  <a:gd name="T2" fmla="*/ 0 w 443"/>
                  <a:gd name="T3" fmla="*/ 0 h 1768"/>
                  <a:gd name="T4" fmla="*/ 0 w 443"/>
                  <a:gd name="T5" fmla="*/ 0 h 1768"/>
                  <a:gd name="T6" fmla="*/ 0 60000 65536"/>
                  <a:gd name="T7" fmla="*/ 0 60000 65536"/>
                  <a:gd name="T8" fmla="*/ 0 60000 65536"/>
                  <a:gd name="T9" fmla="*/ 0 w 443"/>
                  <a:gd name="T10" fmla="*/ 0 h 1768"/>
                  <a:gd name="T11" fmla="*/ 443 w 443"/>
                  <a:gd name="T12" fmla="*/ 1768 h 1768"/>
                </a:gdLst>
                <a:ahLst/>
                <a:cxnLst>
                  <a:cxn ang="T6">
                    <a:pos x="T0" y="T1"/>
                  </a:cxn>
                  <a:cxn ang="T7">
                    <a:pos x="T2" y="T3"/>
                  </a:cxn>
                  <a:cxn ang="T8">
                    <a:pos x="T4" y="T5"/>
                  </a:cxn>
                </a:cxnLst>
                <a:rect l="T9" t="T10" r="T11" b="T12"/>
                <a:pathLst>
                  <a:path w="443" h="1768">
                    <a:moveTo>
                      <a:pt x="443" y="0"/>
                    </a:moveTo>
                    <a:lnTo>
                      <a:pt x="30" y="332"/>
                    </a:lnTo>
                    <a:lnTo>
                      <a:pt x="0" y="1768"/>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698" name="Freeform 192">
                <a:extLst>
                  <a:ext uri="{FF2B5EF4-FFF2-40B4-BE49-F238E27FC236}">
                    <a16:creationId xmlns:a16="http://schemas.microsoft.com/office/drawing/2014/main" id="{221C151A-7BE9-4285-9472-B962CA255EBD}"/>
                  </a:ext>
                </a:extLst>
              </p:cNvPr>
              <p:cNvSpPr>
                <a:spLocks/>
              </p:cNvSpPr>
              <p:nvPr/>
            </p:nvSpPr>
            <p:spPr bwMode="auto">
              <a:xfrm>
                <a:off x="1597970" y="3029842"/>
                <a:ext cx="173801" cy="6409"/>
              </a:xfrm>
              <a:custGeom>
                <a:avLst/>
                <a:gdLst>
                  <a:gd name="T0" fmla="*/ 0 w 1624"/>
                  <a:gd name="T1" fmla="*/ 0 h 46"/>
                  <a:gd name="T2" fmla="*/ 0 w 1624"/>
                  <a:gd name="T3" fmla="*/ 0 h 46"/>
                  <a:gd name="T4" fmla="*/ 0 w 1624"/>
                  <a:gd name="T5" fmla="*/ 0 h 46"/>
                  <a:gd name="T6" fmla="*/ 0 w 1624"/>
                  <a:gd name="T7" fmla="*/ 0 h 46"/>
                  <a:gd name="T8" fmla="*/ 0 60000 65536"/>
                  <a:gd name="T9" fmla="*/ 0 60000 65536"/>
                  <a:gd name="T10" fmla="*/ 0 60000 65536"/>
                  <a:gd name="T11" fmla="*/ 0 60000 65536"/>
                  <a:gd name="T12" fmla="*/ 0 w 1624"/>
                  <a:gd name="T13" fmla="*/ 0 h 46"/>
                  <a:gd name="T14" fmla="*/ 1624 w 1624"/>
                  <a:gd name="T15" fmla="*/ 46 h 46"/>
                </a:gdLst>
                <a:ahLst/>
                <a:cxnLst>
                  <a:cxn ang="T8">
                    <a:pos x="T0" y="T1"/>
                  </a:cxn>
                  <a:cxn ang="T9">
                    <a:pos x="T2" y="T3"/>
                  </a:cxn>
                  <a:cxn ang="T10">
                    <a:pos x="T4" y="T5"/>
                  </a:cxn>
                  <a:cxn ang="T11">
                    <a:pos x="T6" y="T7"/>
                  </a:cxn>
                </a:cxnLst>
                <a:rect l="T12" t="T13" r="T14" b="T15"/>
                <a:pathLst>
                  <a:path w="1624" h="46">
                    <a:moveTo>
                      <a:pt x="0" y="46"/>
                    </a:moveTo>
                    <a:lnTo>
                      <a:pt x="918" y="27"/>
                    </a:lnTo>
                    <a:lnTo>
                      <a:pt x="927" y="7"/>
                    </a:lnTo>
                    <a:lnTo>
                      <a:pt x="1624" y="0"/>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699" name="Line 193">
                <a:extLst>
                  <a:ext uri="{FF2B5EF4-FFF2-40B4-BE49-F238E27FC236}">
                    <a16:creationId xmlns:a16="http://schemas.microsoft.com/office/drawing/2014/main" id="{61159F4B-2B03-4C2A-A22B-9AC33D05C3A8}"/>
                  </a:ext>
                </a:extLst>
              </p:cNvPr>
              <p:cNvSpPr>
                <a:spLocks noChangeShapeType="1"/>
              </p:cNvSpPr>
              <p:nvPr/>
            </p:nvSpPr>
            <p:spPr bwMode="auto">
              <a:xfrm flipV="1">
                <a:off x="1597970" y="2980708"/>
                <a:ext cx="158781" cy="2136"/>
              </a:xfrm>
              <a:prstGeom prst="line">
                <a:avLst/>
              </a:prstGeom>
              <a:noFill/>
              <a:ln w="0" cap="sq">
                <a:solidFill>
                  <a:srgbClr val="5F5F5F"/>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2700" name="Freeform 194">
                <a:extLst>
                  <a:ext uri="{FF2B5EF4-FFF2-40B4-BE49-F238E27FC236}">
                    <a16:creationId xmlns:a16="http://schemas.microsoft.com/office/drawing/2014/main" id="{9FC12BDC-0827-44DD-A399-265F79F86E12}"/>
                  </a:ext>
                </a:extLst>
              </p:cNvPr>
              <p:cNvSpPr>
                <a:spLocks/>
              </p:cNvSpPr>
              <p:nvPr/>
            </p:nvSpPr>
            <p:spPr bwMode="auto">
              <a:xfrm>
                <a:off x="1125918" y="3031979"/>
                <a:ext cx="139470" cy="38453"/>
              </a:xfrm>
              <a:custGeom>
                <a:avLst/>
                <a:gdLst>
                  <a:gd name="T0" fmla="*/ 0 w 1281"/>
                  <a:gd name="T1" fmla="*/ 0 h 358"/>
                  <a:gd name="T2" fmla="*/ 0 w 1281"/>
                  <a:gd name="T3" fmla="*/ 0 h 358"/>
                  <a:gd name="T4" fmla="*/ 0 w 1281"/>
                  <a:gd name="T5" fmla="*/ 0 h 358"/>
                  <a:gd name="T6" fmla="*/ 0 60000 65536"/>
                  <a:gd name="T7" fmla="*/ 0 60000 65536"/>
                  <a:gd name="T8" fmla="*/ 0 60000 65536"/>
                  <a:gd name="T9" fmla="*/ 0 w 1281"/>
                  <a:gd name="T10" fmla="*/ 0 h 358"/>
                  <a:gd name="T11" fmla="*/ 1281 w 1281"/>
                  <a:gd name="T12" fmla="*/ 358 h 358"/>
                </a:gdLst>
                <a:ahLst/>
                <a:cxnLst>
                  <a:cxn ang="T6">
                    <a:pos x="T0" y="T1"/>
                  </a:cxn>
                  <a:cxn ang="T7">
                    <a:pos x="T2" y="T3"/>
                  </a:cxn>
                  <a:cxn ang="T8">
                    <a:pos x="T4" y="T5"/>
                  </a:cxn>
                </a:cxnLst>
                <a:rect l="T9" t="T10" r="T11" b="T12"/>
                <a:pathLst>
                  <a:path w="1281" h="358">
                    <a:moveTo>
                      <a:pt x="0" y="0"/>
                    </a:moveTo>
                    <a:lnTo>
                      <a:pt x="1205" y="358"/>
                    </a:lnTo>
                    <a:lnTo>
                      <a:pt x="1281" y="354"/>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701" name="Freeform 195">
                <a:extLst>
                  <a:ext uri="{FF2B5EF4-FFF2-40B4-BE49-F238E27FC236}">
                    <a16:creationId xmlns:a16="http://schemas.microsoft.com/office/drawing/2014/main" id="{244E0089-D241-47E1-96EF-7B81EF27ECE8}"/>
                  </a:ext>
                </a:extLst>
              </p:cNvPr>
              <p:cNvSpPr>
                <a:spLocks/>
              </p:cNvSpPr>
              <p:nvPr/>
            </p:nvSpPr>
            <p:spPr bwMode="auto">
              <a:xfrm>
                <a:off x="1900512" y="3196473"/>
                <a:ext cx="32185" cy="79043"/>
              </a:xfrm>
              <a:custGeom>
                <a:avLst/>
                <a:gdLst>
                  <a:gd name="T0" fmla="*/ 0 w 291"/>
                  <a:gd name="T1" fmla="*/ 0 h 730"/>
                  <a:gd name="T2" fmla="*/ 0 w 291"/>
                  <a:gd name="T3" fmla="*/ 0 h 730"/>
                  <a:gd name="T4" fmla="*/ 0 w 291"/>
                  <a:gd name="T5" fmla="*/ 0 h 730"/>
                  <a:gd name="T6" fmla="*/ 0 60000 65536"/>
                  <a:gd name="T7" fmla="*/ 0 60000 65536"/>
                  <a:gd name="T8" fmla="*/ 0 60000 65536"/>
                  <a:gd name="T9" fmla="*/ 0 w 291"/>
                  <a:gd name="T10" fmla="*/ 0 h 730"/>
                  <a:gd name="T11" fmla="*/ 291 w 291"/>
                  <a:gd name="T12" fmla="*/ 730 h 730"/>
                </a:gdLst>
                <a:ahLst/>
                <a:cxnLst>
                  <a:cxn ang="T6">
                    <a:pos x="T0" y="T1"/>
                  </a:cxn>
                  <a:cxn ang="T7">
                    <a:pos x="T2" y="T3"/>
                  </a:cxn>
                  <a:cxn ang="T8">
                    <a:pos x="T4" y="T5"/>
                  </a:cxn>
                </a:cxnLst>
                <a:rect l="T9" t="T10" r="T11" b="T12"/>
                <a:pathLst>
                  <a:path w="291" h="730">
                    <a:moveTo>
                      <a:pt x="291" y="0"/>
                    </a:moveTo>
                    <a:lnTo>
                      <a:pt x="0" y="448"/>
                    </a:lnTo>
                    <a:lnTo>
                      <a:pt x="273" y="730"/>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702" name="Freeform 196">
                <a:extLst>
                  <a:ext uri="{FF2B5EF4-FFF2-40B4-BE49-F238E27FC236}">
                    <a16:creationId xmlns:a16="http://schemas.microsoft.com/office/drawing/2014/main" id="{4FE67C0B-0A87-4000-9A64-D45EE222DB91}"/>
                  </a:ext>
                </a:extLst>
              </p:cNvPr>
              <p:cNvSpPr>
                <a:spLocks/>
              </p:cNvSpPr>
              <p:nvPr/>
            </p:nvSpPr>
            <p:spPr bwMode="auto">
              <a:xfrm>
                <a:off x="1913386" y="3119567"/>
                <a:ext cx="34331" cy="38453"/>
              </a:xfrm>
              <a:custGeom>
                <a:avLst/>
                <a:gdLst>
                  <a:gd name="T0" fmla="*/ 0 w 318"/>
                  <a:gd name="T1" fmla="*/ 0 h 351"/>
                  <a:gd name="T2" fmla="*/ 0 w 318"/>
                  <a:gd name="T3" fmla="*/ 0 h 351"/>
                  <a:gd name="T4" fmla="*/ 0 w 318"/>
                  <a:gd name="T5" fmla="*/ 0 h 351"/>
                  <a:gd name="T6" fmla="*/ 0 60000 65536"/>
                  <a:gd name="T7" fmla="*/ 0 60000 65536"/>
                  <a:gd name="T8" fmla="*/ 0 60000 65536"/>
                  <a:gd name="T9" fmla="*/ 0 w 318"/>
                  <a:gd name="T10" fmla="*/ 0 h 351"/>
                  <a:gd name="T11" fmla="*/ 318 w 318"/>
                  <a:gd name="T12" fmla="*/ 351 h 351"/>
                </a:gdLst>
                <a:ahLst/>
                <a:cxnLst>
                  <a:cxn ang="T6">
                    <a:pos x="T0" y="T1"/>
                  </a:cxn>
                  <a:cxn ang="T7">
                    <a:pos x="T2" y="T3"/>
                  </a:cxn>
                  <a:cxn ang="T8">
                    <a:pos x="T4" y="T5"/>
                  </a:cxn>
                </a:cxnLst>
                <a:rect l="T9" t="T10" r="T11" b="T12"/>
                <a:pathLst>
                  <a:path w="318" h="351">
                    <a:moveTo>
                      <a:pt x="0" y="0"/>
                    </a:moveTo>
                    <a:lnTo>
                      <a:pt x="290" y="234"/>
                    </a:lnTo>
                    <a:lnTo>
                      <a:pt x="318" y="351"/>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703" name="Freeform 197">
                <a:extLst>
                  <a:ext uri="{FF2B5EF4-FFF2-40B4-BE49-F238E27FC236}">
                    <a16:creationId xmlns:a16="http://schemas.microsoft.com/office/drawing/2014/main" id="{698984B9-F8CF-45C2-84EF-6832A12D0C9D}"/>
                  </a:ext>
                </a:extLst>
              </p:cNvPr>
              <p:cNvSpPr>
                <a:spLocks/>
              </p:cNvSpPr>
              <p:nvPr/>
            </p:nvSpPr>
            <p:spPr bwMode="auto">
              <a:xfrm>
                <a:off x="1784645" y="3288334"/>
                <a:ext cx="156636" cy="23499"/>
              </a:xfrm>
              <a:custGeom>
                <a:avLst/>
                <a:gdLst>
                  <a:gd name="T0" fmla="*/ 0 w 1445"/>
                  <a:gd name="T1" fmla="*/ 0 h 216"/>
                  <a:gd name="T2" fmla="*/ 0 w 1445"/>
                  <a:gd name="T3" fmla="*/ 0 h 216"/>
                  <a:gd name="T4" fmla="*/ 0 w 1445"/>
                  <a:gd name="T5" fmla="*/ 0 h 216"/>
                  <a:gd name="T6" fmla="*/ 0 w 1445"/>
                  <a:gd name="T7" fmla="*/ 0 h 216"/>
                  <a:gd name="T8" fmla="*/ 0 60000 65536"/>
                  <a:gd name="T9" fmla="*/ 0 60000 65536"/>
                  <a:gd name="T10" fmla="*/ 0 60000 65536"/>
                  <a:gd name="T11" fmla="*/ 0 60000 65536"/>
                  <a:gd name="T12" fmla="*/ 0 w 1445"/>
                  <a:gd name="T13" fmla="*/ 0 h 216"/>
                  <a:gd name="T14" fmla="*/ 1445 w 1445"/>
                  <a:gd name="T15" fmla="*/ 216 h 216"/>
                </a:gdLst>
                <a:ahLst/>
                <a:cxnLst>
                  <a:cxn ang="T8">
                    <a:pos x="T0" y="T1"/>
                  </a:cxn>
                  <a:cxn ang="T9">
                    <a:pos x="T2" y="T3"/>
                  </a:cxn>
                  <a:cxn ang="T10">
                    <a:pos x="T4" y="T5"/>
                  </a:cxn>
                  <a:cxn ang="T11">
                    <a:pos x="T6" y="T7"/>
                  </a:cxn>
                </a:cxnLst>
                <a:rect l="T12" t="T13" r="T14" b="T15"/>
                <a:pathLst>
                  <a:path w="1445" h="216">
                    <a:moveTo>
                      <a:pt x="0" y="216"/>
                    </a:moveTo>
                    <a:lnTo>
                      <a:pt x="1175" y="202"/>
                    </a:lnTo>
                    <a:lnTo>
                      <a:pt x="1195" y="201"/>
                    </a:lnTo>
                    <a:lnTo>
                      <a:pt x="1445" y="0"/>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704" name="Freeform 198">
                <a:extLst>
                  <a:ext uri="{FF2B5EF4-FFF2-40B4-BE49-F238E27FC236}">
                    <a16:creationId xmlns:a16="http://schemas.microsoft.com/office/drawing/2014/main" id="{698285CE-9FC1-4BEF-B1E8-11D0E59C3B05}"/>
                  </a:ext>
                </a:extLst>
              </p:cNvPr>
              <p:cNvSpPr>
                <a:spLocks/>
              </p:cNvSpPr>
              <p:nvPr/>
            </p:nvSpPr>
            <p:spPr bwMode="auto">
              <a:xfrm>
                <a:off x="2035691" y="3435738"/>
                <a:ext cx="23603" cy="205084"/>
              </a:xfrm>
              <a:custGeom>
                <a:avLst/>
                <a:gdLst>
                  <a:gd name="T0" fmla="*/ 0 w 218"/>
                  <a:gd name="T1" fmla="*/ 0 h 1907"/>
                  <a:gd name="T2" fmla="*/ 0 w 218"/>
                  <a:gd name="T3" fmla="*/ 0 h 1907"/>
                  <a:gd name="T4" fmla="*/ 0 w 218"/>
                  <a:gd name="T5" fmla="*/ 0 h 1907"/>
                  <a:gd name="T6" fmla="*/ 0 w 218"/>
                  <a:gd name="T7" fmla="*/ 0 h 1907"/>
                  <a:gd name="T8" fmla="*/ 0 w 218"/>
                  <a:gd name="T9" fmla="*/ 0 h 1907"/>
                  <a:gd name="T10" fmla="*/ 0 w 218"/>
                  <a:gd name="T11" fmla="*/ 0 h 1907"/>
                  <a:gd name="T12" fmla="*/ 0 w 218"/>
                  <a:gd name="T13" fmla="*/ 0 h 1907"/>
                  <a:gd name="T14" fmla="*/ 0 w 218"/>
                  <a:gd name="T15" fmla="*/ 0 h 1907"/>
                  <a:gd name="T16" fmla="*/ 0 w 218"/>
                  <a:gd name="T17" fmla="*/ 0 h 1907"/>
                  <a:gd name="T18" fmla="*/ 0 w 218"/>
                  <a:gd name="T19" fmla="*/ 0 h 1907"/>
                  <a:gd name="T20" fmla="*/ 0 w 218"/>
                  <a:gd name="T21" fmla="*/ 0 h 1907"/>
                  <a:gd name="T22" fmla="*/ 0 w 218"/>
                  <a:gd name="T23" fmla="*/ 0 h 1907"/>
                  <a:gd name="T24" fmla="*/ 0 w 218"/>
                  <a:gd name="T25" fmla="*/ 0 h 1907"/>
                  <a:gd name="T26" fmla="*/ 0 w 218"/>
                  <a:gd name="T27" fmla="*/ 0 h 190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18"/>
                  <a:gd name="T43" fmla="*/ 0 h 1907"/>
                  <a:gd name="T44" fmla="*/ 218 w 218"/>
                  <a:gd name="T45" fmla="*/ 1907 h 190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18" h="1907">
                    <a:moveTo>
                      <a:pt x="218" y="0"/>
                    </a:moveTo>
                    <a:lnTo>
                      <a:pt x="156" y="139"/>
                    </a:lnTo>
                    <a:lnTo>
                      <a:pt x="105" y="282"/>
                    </a:lnTo>
                    <a:lnTo>
                      <a:pt x="63" y="428"/>
                    </a:lnTo>
                    <a:lnTo>
                      <a:pt x="31" y="576"/>
                    </a:lnTo>
                    <a:lnTo>
                      <a:pt x="11" y="726"/>
                    </a:lnTo>
                    <a:lnTo>
                      <a:pt x="0" y="878"/>
                    </a:lnTo>
                    <a:lnTo>
                      <a:pt x="0" y="1029"/>
                    </a:lnTo>
                    <a:lnTo>
                      <a:pt x="11" y="1180"/>
                    </a:lnTo>
                    <a:lnTo>
                      <a:pt x="32" y="1331"/>
                    </a:lnTo>
                    <a:lnTo>
                      <a:pt x="64" y="1480"/>
                    </a:lnTo>
                    <a:lnTo>
                      <a:pt x="105" y="1625"/>
                    </a:lnTo>
                    <a:lnTo>
                      <a:pt x="157" y="1768"/>
                    </a:lnTo>
                    <a:lnTo>
                      <a:pt x="218" y="1907"/>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705" name="Freeform 199">
                <a:extLst>
                  <a:ext uri="{FF2B5EF4-FFF2-40B4-BE49-F238E27FC236}">
                    <a16:creationId xmlns:a16="http://schemas.microsoft.com/office/drawing/2014/main" id="{5DF33B34-739B-4828-8BC4-54B6913F3A8A}"/>
                  </a:ext>
                </a:extLst>
              </p:cNvPr>
              <p:cNvSpPr>
                <a:spLocks/>
              </p:cNvSpPr>
              <p:nvPr/>
            </p:nvSpPr>
            <p:spPr bwMode="auto">
              <a:xfrm>
                <a:off x="1964883" y="3401558"/>
                <a:ext cx="15020" cy="42726"/>
              </a:xfrm>
              <a:custGeom>
                <a:avLst/>
                <a:gdLst>
                  <a:gd name="T0" fmla="*/ 0 w 158"/>
                  <a:gd name="T1" fmla="*/ 0 h 403"/>
                  <a:gd name="T2" fmla="*/ 0 w 158"/>
                  <a:gd name="T3" fmla="*/ 0 h 403"/>
                  <a:gd name="T4" fmla="*/ 0 w 158"/>
                  <a:gd name="T5" fmla="*/ 0 h 403"/>
                  <a:gd name="T6" fmla="*/ 0 60000 65536"/>
                  <a:gd name="T7" fmla="*/ 0 60000 65536"/>
                  <a:gd name="T8" fmla="*/ 0 60000 65536"/>
                  <a:gd name="T9" fmla="*/ 0 w 158"/>
                  <a:gd name="T10" fmla="*/ 0 h 403"/>
                  <a:gd name="T11" fmla="*/ 158 w 158"/>
                  <a:gd name="T12" fmla="*/ 403 h 403"/>
                </a:gdLst>
                <a:ahLst/>
                <a:cxnLst>
                  <a:cxn ang="T6">
                    <a:pos x="T0" y="T1"/>
                  </a:cxn>
                  <a:cxn ang="T7">
                    <a:pos x="T2" y="T3"/>
                  </a:cxn>
                  <a:cxn ang="T8">
                    <a:pos x="T4" y="T5"/>
                  </a:cxn>
                </a:cxnLst>
                <a:rect l="T9" t="T10" r="T11" b="T12"/>
                <a:pathLst>
                  <a:path w="158" h="403">
                    <a:moveTo>
                      <a:pt x="0" y="403"/>
                    </a:moveTo>
                    <a:lnTo>
                      <a:pt x="36" y="136"/>
                    </a:lnTo>
                    <a:lnTo>
                      <a:pt x="158" y="0"/>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706" name="Freeform 200">
                <a:extLst>
                  <a:ext uri="{FF2B5EF4-FFF2-40B4-BE49-F238E27FC236}">
                    <a16:creationId xmlns:a16="http://schemas.microsoft.com/office/drawing/2014/main" id="{C3BDE905-D335-4DE2-9F57-3F6B931CD4A7}"/>
                  </a:ext>
                </a:extLst>
              </p:cNvPr>
              <p:cNvSpPr>
                <a:spLocks/>
              </p:cNvSpPr>
              <p:nvPr/>
            </p:nvSpPr>
            <p:spPr bwMode="auto">
              <a:xfrm>
                <a:off x="1962737" y="3581006"/>
                <a:ext cx="19311" cy="74770"/>
              </a:xfrm>
              <a:custGeom>
                <a:avLst/>
                <a:gdLst>
                  <a:gd name="T0" fmla="*/ 0 w 169"/>
                  <a:gd name="T1" fmla="*/ 0 h 692"/>
                  <a:gd name="T2" fmla="*/ 0 w 169"/>
                  <a:gd name="T3" fmla="*/ 0 h 692"/>
                  <a:gd name="T4" fmla="*/ 0 w 169"/>
                  <a:gd name="T5" fmla="*/ 0 h 692"/>
                  <a:gd name="T6" fmla="*/ 0 w 169"/>
                  <a:gd name="T7" fmla="*/ 0 h 692"/>
                  <a:gd name="T8" fmla="*/ 0 60000 65536"/>
                  <a:gd name="T9" fmla="*/ 0 60000 65536"/>
                  <a:gd name="T10" fmla="*/ 0 60000 65536"/>
                  <a:gd name="T11" fmla="*/ 0 60000 65536"/>
                  <a:gd name="T12" fmla="*/ 0 w 169"/>
                  <a:gd name="T13" fmla="*/ 0 h 692"/>
                  <a:gd name="T14" fmla="*/ 169 w 169"/>
                  <a:gd name="T15" fmla="*/ 692 h 692"/>
                </a:gdLst>
                <a:ahLst/>
                <a:cxnLst>
                  <a:cxn ang="T8">
                    <a:pos x="T0" y="T1"/>
                  </a:cxn>
                  <a:cxn ang="T9">
                    <a:pos x="T2" y="T3"/>
                  </a:cxn>
                  <a:cxn ang="T10">
                    <a:pos x="T4" y="T5"/>
                  </a:cxn>
                  <a:cxn ang="T11">
                    <a:pos x="T6" y="T7"/>
                  </a:cxn>
                </a:cxnLst>
                <a:rect l="T12" t="T13" r="T14" b="T15"/>
                <a:pathLst>
                  <a:path w="169" h="692">
                    <a:moveTo>
                      <a:pt x="27" y="0"/>
                    </a:moveTo>
                    <a:lnTo>
                      <a:pt x="0" y="193"/>
                    </a:lnTo>
                    <a:lnTo>
                      <a:pt x="134" y="206"/>
                    </a:lnTo>
                    <a:lnTo>
                      <a:pt x="169" y="692"/>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707" name="Freeform 201">
                <a:extLst>
                  <a:ext uri="{FF2B5EF4-FFF2-40B4-BE49-F238E27FC236}">
                    <a16:creationId xmlns:a16="http://schemas.microsoft.com/office/drawing/2014/main" id="{6191A24E-FDA9-41FE-A59C-DAD682971422}"/>
                  </a:ext>
                </a:extLst>
              </p:cNvPr>
              <p:cNvSpPr>
                <a:spLocks/>
              </p:cNvSpPr>
              <p:nvPr/>
            </p:nvSpPr>
            <p:spPr bwMode="auto">
              <a:xfrm>
                <a:off x="1962737" y="3495554"/>
                <a:ext cx="68662" cy="87588"/>
              </a:xfrm>
              <a:custGeom>
                <a:avLst/>
                <a:gdLst>
                  <a:gd name="T0" fmla="*/ 0 w 644"/>
                  <a:gd name="T1" fmla="*/ 0 h 806"/>
                  <a:gd name="T2" fmla="*/ 0 w 644"/>
                  <a:gd name="T3" fmla="*/ 0 h 806"/>
                  <a:gd name="T4" fmla="*/ 0 w 644"/>
                  <a:gd name="T5" fmla="*/ 0 h 806"/>
                  <a:gd name="T6" fmla="*/ 0 w 644"/>
                  <a:gd name="T7" fmla="*/ 0 h 806"/>
                  <a:gd name="T8" fmla="*/ 0 60000 65536"/>
                  <a:gd name="T9" fmla="*/ 0 60000 65536"/>
                  <a:gd name="T10" fmla="*/ 0 60000 65536"/>
                  <a:gd name="T11" fmla="*/ 0 60000 65536"/>
                  <a:gd name="T12" fmla="*/ 0 w 644"/>
                  <a:gd name="T13" fmla="*/ 0 h 806"/>
                  <a:gd name="T14" fmla="*/ 644 w 644"/>
                  <a:gd name="T15" fmla="*/ 806 h 806"/>
                </a:gdLst>
                <a:ahLst/>
                <a:cxnLst>
                  <a:cxn ang="T8">
                    <a:pos x="T0" y="T1"/>
                  </a:cxn>
                  <a:cxn ang="T9">
                    <a:pos x="T2" y="T3"/>
                  </a:cxn>
                  <a:cxn ang="T10">
                    <a:pos x="T4" y="T5"/>
                  </a:cxn>
                  <a:cxn ang="T11">
                    <a:pos x="T6" y="T7"/>
                  </a:cxn>
                </a:cxnLst>
                <a:rect l="T12" t="T13" r="T14" b="T15"/>
                <a:pathLst>
                  <a:path w="644" h="806">
                    <a:moveTo>
                      <a:pt x="0" y="0"/>
                    </a:moveTo>
                    <a:lnTo>
                      <a:pt x="22" y="784"/>
                    </a:lnTo>
                    <a:lnTo>
                      <a:pt x="147" y="806"/>
                    </a:lnTo>
                    <a:lnTo>
                      <a:pt x="644" y="789"/>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708" name="Freeform 202">
                <a:extLst>
                  <a:ext uri="{FF2B5EF4-FFF2-40B4-BE49-F238E27FC236}">
                    <a16:creationId xmlns:a16="http://schemas.microsoft.com/office/drawing/2014/main" id="{37464C33-26D3-4C81-B1A8-2752029352B0}"/>
                  </a:ext>
                </a:extLst>
              </p:cNvPr>
              <p:cNvSpPr>
                <a:spLocks/>
              </p:cNvSpPr>
              <p:nvPr/>
            </p:nvSpPr>
            <p:spPr bwMode="auto">
              <a:xfrm>
                <a:off x="1977757" y="3610914"/>
                <a:ext cx="55788" cy="10681"/>
              </a:xfrm>
              <a:custGeom>
                <a:avLst/>
                <a:gdLst>
                  <a:gd name="T0" fmla="*/ 0 w 504"/>
                  <a:gd name="T1" fmla="*/ 0 h 92"/>
                  <a:gd name="T2" fmla="*/ 0 w 504"/>
                  <a:gd name="T3" fmla="*/ 0 h 92"/>
                  <a:gd name="T4" fmla="*/ 0 w 504"/>
                  <a:gd name="T5" fmla="*/ 0 h 92"/>
                  <a:gd name="T6" fmla="*/ 0 w 504"/>
                  <a:gd name="T7" fmla="*/ 0 h 92"/>
                  <a:gd name="T8" fmla="*/ 0 60000 65536"/>
                  <a:gd name="T9" fmla="*/ 0 60000 65536"/>
                  <a:gd name="T10" fmla="*/ 0 60000 65536"/>
                  <a:gd name="T11" fmla="*/ 0 60000 65536"/>
                  <a:gd name="T12" fmla="*/ 0 w 504"/>
                  <a:gd name="T13" fmla="*/ 0 h 92"/>
                  <a:gd name="T14" fmla="*/ 504 w 504"/>
                  <a:gd name="T15" fmla="*/ 92 h 92"/>
                </a:gdLst>
                <a:ahLst/>
                <a:cxnLst>
                  <a:cxn ang="T8">
                    <a:pos x="T0" y="T1"/>
                  </a:cxn>
                  <a:cxn ang="T9">
                    <a:pos x="T2" y="T3"/>
                  </a:cxn>
                  <a:cxn ang="T10">
                    <a:pos x="T4" y="T5"/>
                  </a:cxn>
                  <a:cxn ang="T11">
                    <a:pos x="T6" y="T7"/>
                  </a:cxn>
                </a:cxnLst>
                <a:rect l="T12" t="T13" r="T14" b="T15"/>
                <a:pathLst>
                  <a:path w="504" h="92">
                    <a:moveTo>
                      <a:pt x="0" y="46"/>
                    </a:moveTo>
                    <a:lnTo>
                      <a:pt x="376" y="92"/>
                    </a:lnTo>
                    <a:lnTo>
                      <a:pt x="431" y="61"/>
                    </a:lnTo>
                    <a:lnTo>
                      <a:pt x="504" y="0"/>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709" name="Line 203">
                <a:extLst>
                  <a:ext uri="{FF2B5EF4-FFF2-40B4-BE49-F238E27FC236}">
                    <a16:creationId xmlns:a16="http://schemas.microsoft.com/office/drawing/2014/main" id="{4C5649BB-63A7-4E74-A9DE-35D9C4C59114}"/>
                  </a:ext>
                </a:extLst>
              </p:cNvPr>
              <p:cNvSpPr>
                <a:spLocks noChangeShapeType="1"/>
              </p:cNvSpPr>
              <p:nvPr/>
            </p:nvSpPr>
            <p:spPr bwMode="auto">
              <a:xfrm flipV="1">
                <a:off x="2406896" y="3066159"/>
                <a:ext cx="42914" cy="2136"/>
              </a:xfrm>
              <a:prstGeom prst="line">
                <a:avLst/>
              </a:prstGeom>
              <a:noFill/>
              <a:ln w="0" cap="sq">
                <a:solidFill>
                  <a:srgbClr val="5F5F5F"/>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2710" name="Line 204">
                <a:extLst>
                  <a:ext uri="{FF2B5EF4-FFF2-40B4-BE49-F238E27FC236}">
                    <a16:creationId xmlns:a16="http://schemas.microsoft.com/office/drawing/2014/main" id="{B85EC5AC-C9A4-4D41-9A94-B436E75597FC}"/>
                  </a:ext>
                </a:extLst>
              </p:cNvPr>
              <p:cNvSpPr>
                <a:spLocks noChangeShapeType="1"/>
              </p:cNvSpPr>
              <p:nvPr/>
            </p:nvSpPr>
            <p:spPr bwMode="auto">
              <a:xfrm flipH="1" flipV="1">
                <a:off x="2276008" y="3061887"/>
                <a:ext cx="12874" cy="27772"/>
              </a:xfrm>
              <a:prstGeom prst="line">
                <a:avLst/>
              </a:prstGeom>
              <a:noFill/>
              <a:ln w="0" cap="sq">
                <a:solidFill>
                  <a:srgbClr val="5F5F5F"/>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2711" name="Freeform 205">
                <a:extLst>
                  <a:ext uri="{FF2B5EF4-FFF2-40B4-BE49-F238E27FC236}">
                    <a16:creationId xmlns:a16="http://schemas.microsoft.com/office/drawing/2014/main" id="{6CF1430F-5BB2-4A1C-AC84-D7EB521182F2}"/>
                  </a:ext>
                </a:extLst>
              </p:cNvPr>
              <p:cNvSpPr>
                <a:spLocks/>
              </p:cNvSpPr>
              <p:nvPr/>
            </p:nvSpPr>
            <p:spPr bwMode="auto">
              <a:xfrm>
                <a:off x="2254551" y="3038388"/>
                <a:ext cx="60079" cy="25636"/>
              </a:xfrm>
              <a:custGeom>
                <a:avLst/>
                <a:gdLst>
                  <a:gd name="T0" fmla="*/ 0 w 553"/>
                  <a:gd name="T1" fmla="*/ 0 h 240"/>
                  <a:gd name="T2" fmla="*/ 0 w 553"/>
                  <a:gd name="T3" fmla="*/ 0 h 240"/>
                  <a:gd name="T4" fmla="*/ 0 w 553"/>
                  <a:gd name="T5" fmla="*/ 0 h 240"/>
                  <a:gd name="T6" fmla="*/ 0 w 553"/>
                  <a:gd name="T7" fmla="*/ 0 h 240"/>
                  <a:gd name="T8" fmla="*/ 0 60000 65536"/>
                  <a:gd name="T9" fmla="*/ 0 60000 65536"/>
                  <a:gd name="T10" fmla="*/ 0 60000 65536"/>
                  <a:gd name="T11" fmla="*/ 0 60000 65536"/>
                  <a:gd name="T12" fmla="*/ 0 w 553"/>
                  <a:gd name="T13" fmla="*/ 0 h 240"/>
                  <a:gd name="T14" fmla="*/ 553 w 553"/>
                  <a:gd name="T15" fmla="*/ 240 h 240"/>
                </a:gdLst>
                <a:ahLst/>
                <a:cxnLst>
                  <a:cxn ang="T8">
                    <a:pos x="T0" y="T1"/>
                  </a:cxn>
                  <a:cxn ang="T9">
                    <a:pos x="T2" y="T3"/>
                  </a:cxn>
                  <a:cxn ang="T10">
                    <a:pos x="T4" y="T5"/>
                  </a:cxn>
                  <a:cxn ang="T11">
                    <a:pos x="T6" y="T7"/>
                  </a:cxn>
                </a:cxnLst>
                <a:rect l="T12" t="T13" r="T14" b="T15"/>
                <a:pathLst>
                  <a:path w="553" h="240">
                    <a:moveTo>
                      <a:pt x="0" y="7"/>
                    </a:moveTo>
                    <a:lnTo>
                      <a:pt x="104" y="179"/>
                    </a:lnTo>
                    <a:lnTo>
                      <a:pt x="203" y="240"/>
                    </a:lnTo>
                    <a:lnTo>
                      <a:pt x="553" y="0"/>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712" name="Line 206">
                <a:extLst>
                  <a:ext uri="{FF2B5EF4-FFF2-40B4-BE49-F238E27FC236}">
                    <a16:creationId xmlns:a16="http://schemas.microsoft.com/office/drawing/2014/main" id="{AD6AC14C-94D1-4889-AF94-948A1C366C51}"/>
                  </a:ext>
                </a:extLst>
              </p:cNvPr>
              <p:cNvSpPr>
                <a:spLocks noChangeShapeType="1"/>
              </p:cNvSpPr>
              <p:nvPr/>
            </p:nvSpPr>
            <p:spPr bwMode="auto">
              <a:xfrm flipV="1">
                <a:off x="2351108" y="3031979"/>
                <a:ext cx="2146" cy="6409"/>
              </a:xfrm>
              <a:prstGeom prst="line">
                <a:avLst/>
              </a:prstGeom>
              <a:noFill/>
              <a:ln w="0" cap="sq">
                <a:solidFill>
                  <a:srgbClr val="5F5F5F"/>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2713" name="Freeform 207">
                <a:extLst>
                  <a:ext uri="{FF2B5EF4-FFF2-40B4-BE49-F238E27FC236}">
                    <a16:creationId xmlns:a16="http://schemas.microsoft.com/office/drawing/2014/main" id="{C1A54AA2-A2B7-47D3-AC4D-78DB5D951FA5}"/>
                  </a:ext>
                </a:extLst>
              </p:cNvPr>
              <p:cNvSpPr>
                <a:spLocks/>
              </p:cNvSpPr>
              <p:nvPr/>
            </p:nvSpPr>
            <p:spPr bwMode="auto">
              <a:xfrm>
                <a:off x="2333942" y="3038388"/>
                <a:ext cx="72954" cy="51271"/>
              </a:xfrm>
              <a:custGeom>
                <a:avLst/>
                <a:gdLst>
                  <a:gd name="T0" fmla="*/ 0 w 689"/>
                  <a:gd name="T1" fmla="*/ 0 h 462"/>
                  <a:gd name="T2" fmla="*/ 0 w 689"/>
                  <a:gd name="T3" fmla="*/ 0 h 462"/>
                  <a:gd name="T4" fmla="*/ 0 w 689"/>
                  <a:gd name="T5" fmla="*/ 0 h 462"/>
                  <a:gd name="T6" fmla="*/ 0 w 689"/>
                  <a:gd name="T7" fmla="*/ 0 h 462"/>
                  <a:gd name="T8" fmla="*/ 0 w 689"/>
                  <a:gd name="T9" fmla="*/ 0 h 462"/>
                  <a:gd name="T10" fmla="*/ 0 w 689"/>
                  <a:gd name="T11" fmla="*/ 0 h 462"/>
                  <a:gd name="T12" fmla="*/ 0 w 689"/>
                  <a:gd name="T13" fmla="*/ 0 h 462"/>
                  <a:gd name="T14" fmla="*/ 0 60000 65536"/>
                  <a:gd name="T15" fmla="*/ 0 60000 65536"/>
                  <a:gd name="T16" fmla="*/ 0 60000 65536"/>
                  <a:gd name="T17" fmla="*/ 0 60000 65536"/>
                  <a:gd name="T18" fmla="*/ 0 60000 65536"/>
                  <a:gd name="T19" fmla="*/ 0 60000 65536"/>
                  <a:gd name="T20" fmla="*/ 0 60000 65536"/>
                  <a:gd name="T21" fmla="*/ 0 w 689"/>
                  <a:gd name="T22" fmla="*/ 0 h 462"/>
                  <a:gd name="T23" fmla="*/ 689 w 689"/>
                  <a:gd name="T24" fmla="*/ 462 h 46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89" h="462">
                    <a:moveTo>
                      <a:pt x="0" y="0"/>
                    </a:moveTo>
                    <a:lnTo>
                      <a:pt x="138" y="462"/>
                    </a:lnTo>
                    <a:lnTo>
                      <a:pt x="291" y="454"/>
                    </a:lnTo>
                    <a:lnTo>
                      <a:pt x="453" y="436"/>
                    </a:lnTo>
                    <a:lnTo>
                      <a:pt x="507" y="367"/>
                    </a:lnTo>
                    <a:lnTo>
                      <a:pt x="590" y="323"/>
                    </a:lnTo>
                    <a:lnTo>
                      <a:pt x="689" y="367"/>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714" name="Line 208">
                <a:extLst>
                  <a:ext uri="{FF2B5EF4-FFF2-40B4-BE49-F238E27FC236}">
                    <a16:creationId xmlns:a16="http://schemas.microsoft.com/office/drawing/2014/main" id="{7FA5AB36-4720-4D5A-BD06-2C17E4CE44AD}"/>
                  </a:ext>
                </a:extLst>
              </p:cNvPr>
              <p:cNvSpPr>
                <a:spLocks noChangeShapeType="1"/>
              </p:cNvSpPr>
              <p:nvPr/>
            </p:nvSpPr>
            <p:spPr bwMode="auto">
              <a:xfrm flipV="1">
                <a:off x="2306048" y="3117430"/>
                <a:ext cx="62225" cy="4273"/>
              </a:xfrm>
              <a:prstGeom prst="line">
                <a:avLst/>
              </a:prstGeom>
              <a:noFill/>
              <a:ln w="0" cap="sq">
                <a:solidFill>
                  <a:srgbClr val="5F5F5F"/>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2715" name="Line 209">
                <a:extLst>
                  <a:ext uri="{FF2B5EF4-FFF2-40B4-BE49-F238E27FC236}">
                    <a16:creationId xmlns:a16="http://schemas.microsoft.com/office/drawing/2014/main" id="{9264D1F1-3E37-4EA2-923E-44212551E662}"/>
                  </a:ext>
                </a:extLst>
              </p:cNvPr>
              <p:cNvSpPr>
                <a:spLocks noChangeShapeType="1"/>
              </p:cNvSpPr>
              <p:nvPr/>
            </p:nvSpPr>
            <p:spPr bwMode="auto">
              <a:xfrm flipH="1">
                <a:off x="2368273" y="3153747"/>
                <a:ext cx="12874" cy="8545"/>
              </a:xfrm>
              <a:prstGeom prst="line">
                <a:avLst/>
              </a:prstGeom>
              <a:noFill/>
              <a:ln w="0" cap="sq">
                <a:solidFill>
                  <a:srgbClr val="5F5F5F"/>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2716" name="Freeform 210">
                <a:extLst>
                  <a:ext uri="{FF2B5EF4-FFF2-40B4-BE49-F238E27FC236}">
                    <a16:creationId xmlns:a16="http://schemas.microsoft.com/office/drawing/2014/main" id="{EE2FCE17-FECB-4AC2-AC88-EF6AC9DDE909}"/>
                  </a:ext>
                </a:extLst>
              </p:cNvPr>
              <p:cNvSpPr>
                <a:spLocks/>
              </p:cNvSpPr>
              <p:nvPr/>
            </p:nvSpPr>
            <p:spPr bwMode="auto">
              <a:xfrm>
                <a:off x="2295320" y="3198610"/>
                <a:ext cx="34331" cy="38453"/>
              </a:xfrm>
              <a:custGeom>
                <a:avLst/>
                <a:gdLst>
                  <a:gd name="T0" fmla="*/ 0 w 315"/>
                  <a:gd name="T1" fmla="*/ 0 h 356"/>
                  <a:gd name="T2" fmla="*/ 0 w 315"/>
                  <a:gd name="T3" fmla="*/ 0 h 356"/>
                  <a:gd name="T4" fmla="*/ 0 w 315"/>
                  <a:gd name="T5" fmla="*/ 0 h 356"/>
                  <a:gd name="T6" fmla="*/ 0 60000 65536"/>
                  <a:gd name="T7" fmla="*/ 0 60000 65536"/>
                  <a:gd name="T8" fmla="*/ 0 60000 65536"/>
                  <a:gd name="T9" fmla="*/ 0 w 315"/>
                  <a:gd name="T10" fmla="*/ 0 h 356"/>
                  <a:gd name="T11" fmla="*/ 315 w 315"/>
                  <a:gd name="T12" fmla="*/ 356 h 356"/>
                </a:gdLst>
                <a:ahLst/>
                <a:cxnLst>
                  <a:cxn ang="T6">
                    <a:pos x="T0" y="T1"/>
                  </a:cxn>
                  <a:cxn ang="T7">
                    <a:pos x="T2" y="T3"/>
                  </a:cxn>
                  <a:cxn ang="T8">
                    <a:pos x="T4" y="T5"/>
                  </a:cxn>
                </a:cxnLst>
                <a:rect l="T9" t="T10" r="T11" b="T12"/>
                <a:pathLst>
                  <a:path w="315" h="356">
                    <a:moveTo>
                      <a:pt x="315" y="0"/>
                    </a:moveTo>
                    <a:lnTo>
                      <a:pt x="153" y="174"/>
                    </a:lnTo>
                    <a:lnTo>
                      <a:pt x="0" y="356"/>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717" name="Freeform 211">
                <a:extLst>
                  <a:ext uri="{FF2B5EF4-FFF2-40B4-BE49-F238E27FC236}">
                    <a16:creationId xmlns:a16="http://schemas.microsoft.com/office/drawing/2014/main" id="{E4DDF121-724B-441A-B37C-E53D46D37E98}"/>
                  </a:ext>
                </a:extLst>
              </p:cNvPr>
              <p:cNvSpPr>
                <a:spLocks/>
              </p:cNvSpPr>
              <p:nvPr/>
            </p:nvSpPr>
            <p:spPr bwMode="auto">
              <a:xfrm>
                <a:off x="2280300" y="3168701"/>
                <a:ext cx="21457" cy="46998"/>
              </a:xfrm>
              <a:custGeom>
                <a:avLst/>
                <a:gdLst>
                  <a:gd name="T0" fmla="*/ 0 w 210"/>
                  <a:gd name="T1" fmla="*/ 0 h 439"/>
                  <a:gd name="T2" fmla="*/ 0 w 210"/>
                  <a:gd name="T3" fmla="*/ 0 h 439"/>
                  <a:gd name="T4" fmla="*/ 0 w 210"/>
                  <a:gd name="T5" fmla="*/ 0 h 439"/>
                  <a:gd name="T6" fmla="*/ 0 60000 65536"/>
                  <a:gd name="T7" fmla="*/ 0 60000 65536"/>
                  <a:gd name="T8" fmla="*/ 0 60000 65536"/>
                  <a:gd name="T9" fmla="*/ 0 w 210"/>
                  <a:gd name="T10" fmla="*/ 0 h 439"/>
                  <a:gd name="T11" fmla="*/ 210 w 210"/>
                  <a:gd name="T12" fmla="*/ 439 h 439"/>
                </a:gdLst>
                <a:ahLst/>
                <a:cxnLst>
                  <a:cxn ang="T6">
                    <a:pos x="T0" y="T1"/>
                  </a:cxn>
                  <a:cxn ang="T7">
                    <a:pos x="T2" y="T3"/>
                  </a:cxn>
                  <a:cxn ang="T8">
                    <a:pos x="T4" y="T5"/>
                  </a:cxn>
                </a:cxnLst>
                <a:rect l="T9" t="T10" r="T11" b="T12"/>
                <a:pathLst>
                  <a:path w="210" h="439">
                    <a:moveTo>
                      <a:pt x="15" y="0"/>
                    </a:moveTo>
                    <a:lnTo>
                      <a:pt x="0" y="96"/>
                    </a:lnTo>
                    <a:lnTo>
                      <a:pt x="210" y="439"/>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718" name="Freeform 212">
                <a:extLst>
                  <a:ext uri="{FF2B5EF4-FFF2-40B4-BE49-F238E27FC236}">
                    <a16:creationId xmlns:a16="http://schemas.microsoft.com/office/drawing/2014/main" id="{22E0924D-05F2-44EA-9D25-F006C94B60ED}"/>
                  </a:ext>
                </a:extLst>
              </p:cNvPr>
              <p:cNvSpPr>
                <a:spLocks/>
              </p:cNvSpPr>
              <p:nvPr/>
            </p:nvSpPr>
            <p:spPr bwMode="auto">
              <a:xfrm>
                <a:off x="2368273" y="3089659"/>
                <a:ext cx="12874" cy="70498"/>
              </a:xfrm>
              <a:custGeom>
                <a:avLst/>
                <a:gdLst>
                  <a:gd name="T0" fmla="*/ 0 w 131"/>
                  <a:gd name="T1" fmla="*/ 0 h 673"/>
                  <a:gd name="T2" fmla="*/ 0 w 131"/>
                  <a:gd name="T3" fmla="*/ 0 h 673"/>
                  <a:gd name="T4" fmla="*/ 0 w 131"/>
                  <a:gd name="T5" fmla="*/ 0 h 673"/>
                  <a:gd name="T6" fmla="*/ 0 w 131"/>
                  <a:gd name="T7" fmla="*/ 0 h 673"/>
                  <a:gd name="T8" fmla="*/ 0 60000 65536"/>
                  <a:gd name="T9" fmla="*/ 0 60000 65536"/>
                  <a:gd name="T10" fmla="*/ 0 60000 65536"/>
                  <a:gd name="T11" fmla="*/ 0 60000 65536"/>
                  <a:gd name="T12" fmla="*/ 0 w 131"/>
                  <a:gd name="T13" fmla="*/ 0 h 673"/>
                  <a:gd name="T14" fmla="*/ 131 w 131"/>
                  <a:gd name="T15" fmla="*/ 673 h 673"/>
                </a:gdLst>
                <a:ahLst/>
                <a:cxnLst>
                  <a:cxn ang="T8">
                    <a:pos x="T0" y="T1"/>
                  </a:cxn>
                  <a:cxn ang="T9">
                    <a:pos x="T2" y="T3"/>
                  </a:cxn>
                  <a:cxn ang="T10">
                    <a:pos x="T4" y="T5"/>
                  </a:cxn>
                  <a:cxn ang="T11">
                    <a:pos x="T6" y="T7"/>
                  </a:cxn>
                </a:cxnLst>
                <a:rect l="T12" t="T13" r="T14" b="T15"/>
                <a:pathLst>
                  <a:path w="131" h="673">
                    <a:moveTo>
                      <a:pt x="0" y="0"/>
                    </a:moveTo>
                    <a:lnTo>
                      <a:pt x="5" y="268"/>
                    </a:lnTo>
                    <a:lnTo>
                      <a:pt x="100" y="263"/>
                    </a:lnTo>
                    <a:lnTo>
                      <a:pt x="131" y="673"/>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719" name="Freeform 213">
                <a:extLst>
                  <a:ext uri="{FF2B5EF4-FFF2-40B4-BE49-F238E27FC236}">
                    <a16:creationId xmlns:a16="http://schemas.microsoft.com/office/drawing/2014/main" id="{B0D2ED9A-9785-497F-B118-44B83A5078A1}"/>
                  </a:ext>
                </a:extLst>
              </p:cNvPr>
              <p:cNvSpPr>
                <a:spLocks/>
              </p:cNvSpPr>
              <p:nvPr/>
            </p:nvSpPr>
            <p:spPr bwMode="auto">
              <a:xfrm>
                <a:off x="2157995" y="2984980"/>
                <a:ext cx="62225" cy="17090"/>
              </a:xfrm>
              <a:custGeom>
                <a:avLst/>
                <a:gdLst>
                  <a:gd name="T0" fmla="*/ 0 w 572"/>
                  <a:gd name="T1" fmla="*/ 0 h 157"/>
                  <a:gd name="T2" fmla="*/ 0 w 572"/>
                  <a:gd name="T3" fmla="*/ 0 h 157"/>
                  <a:gd name="T4" fmla="*/ 0 w 572"/>
                  <a:gd name="T5" fmla="*/ 0 h 157"/>
                  <a:gd name="T6" fmla="*/ 0 w 572"/>
                  <a:gd name="T7" fmla="*/ 0 h 157"/>
                  <a:gd name="T8" fmla="*/ 0 60000 65536"/>
                  <a:gd name="T9" fmla="*/ 0 60000 65536"/>
                  <a:gd name="T10" fmla="*/ 0 60000 65536"/>
                  <a:gd name="T11" fmla="*/ 0 60000 65536"/>
                  <a:gd name="T12" fmla="*/ 0 w 572"/>
                  <a:gd name="T13" fmla="*/ 0 h 157"/>
                  <a:gd name="T14" fmla="*/ 572 w 572"/>
                  <a:gd name="T15" fmla="*/ 157 h 157"/>
                </a:gdLst>
                <a:ahLst/>
                <a:cxnLst>
                  <a:cxn ang="T8">
                    <a:pos x="T0" y="T1"/>
                  </a:cxn>
                  <a:cxn ang="T9">
                    <a:pos x="T2" y="T3"/>
                  </a:cxn>
                  <a:cxn ang="T10">
                    <a:pos x="T4" y="T5"/>
                  </a:cxn>
                  <a:cxn ang="T11">
                    <a:pos x="T6" y="T7"/>
                  </a:cxn>
                </a:cxnLst>
                <a:rect l="T12" t="T13" r="T14" b="T15"/>
                <a:pathLst>
                  <a:path w="572" h="157">
                    <a:moveTo>
                      <a:pt x="0" y="157"/>
                    </a:moveTo>
                    <a:lnTo>
                      <a:pt x="360" y="99"/>
                    </a:lnTo>
                    <a:lnTo>
                      <a:pt x="480" y="36"/>
                    </a:lnTo>
                    <a:lnTo>
                      <a:pt x="572" y="0"/>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720" name="Line 214">
                <a:extLst>
                  <a:ext uri="{FF2B5EF4-FFF2-40B4-BE49-F238E27FC236}">
                    <a16:creationId xmlns:a16="http://schemas.microsoft.com/office/drawing/2014/main" id="{927F858D-7883-4540-91CD-6739B9FF49C5}"/>
                  </a:ext>
                </a:extLst>
              </p:cNvPr>
              <p:cNvSpPr>
                <a:spLocks noChangeShapeType="1"/>
              </p:cNvSpPr>
              <p:nvPr/>
            </p:nvSpPr>
            <p:spPr bwMode="auto">
              <a:xfrm flipV="1">
                <a:off x="2168724" y="3083250"/>
                <a:ext cx="4291" cy="23499"/>
              </a:xfrm>
              <a:prstGeom prst="line">
                <a:avLst/>
              </a:prstGeom>
              <a:noFill/>
              <a:ln w="0" cap="sq">
                <a:solidFill>
                  <a:srgbClr val="5F5F5F"/>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2721" name="Line 215">
                <a:extLst>
                  <a:ext uri="{FF2B5EF4-FFF2-40B4-BE49-F238E27FC236}">
                    <a16:creationId xmlns:a16="http://schemas.microsoft.com/office/drawing/2014/main" id="{05742EC2-B6AF-4FFB-B604-599A368CAD02}"/>
                  </a:ext>
                </a:extLst>
              </p:cNvPr>
              <p:cNvSpPr>
                <a:spLocks noChangeShapeType="1"/>
              </p:cNvSpPr>
              <p:nvPr/>
            </p:nvSpPr>
            <p:spPr bwMode="auto">
              <a:xfrm>
                <a:off x="2194472" y="2995662"/>
                <a:ext cx="10728" cy="81179"/>
              </a:xfrm>
              <a:prstGeom prst="line">
                <a:avLst/>
              </a:prstGeom>
              <a:noFill/>
              <a:ln w="0" cap="sq">
                <a:solidFill>
                  <a:srgbClr val="5F5F5F"/>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2722" name="Freeform 216">
                <a:extLst>
                  <a:ext uri="{FF2B5EF4-FFF2-40B4-BE49-F238E27FC236}">
                    <a16:creationId xmlns:a16="http://schemas.microsoft.com/office/drawing/2014/main" id="{77897082-C834-4C39-AD7F-D253E8C086D9}"/>
                  </a:ext>
                </a:extLst>
              </p:cNvPr>
              <p:cNvSpPr>
                <a:spLocks/>
              </p:cNvSpPr>
              <p:nvPr/>
            </p:nvSpPr>
            <p:spPr bwMode="auto">
              <a:xfrm>
                <a:off x="2065731" y="3044796"/>
                <a:ext cx="40768" cy="32044"/>
              </a:xfrm>
              <a:custGeom>
                <a:avLst/>
                <a:gdLst>
                  <a:gd name="T0" fmla="*/ 0 w 368"/>
                  <a:gd name="T1" fmla="*/ 0 h 298"/>
                  <a:gd name="T2" fmla="*/ 0 w 368"/>
                  <a:gd name="T3" fmla="*/ 0 h 298"/>
                  <a:gd name="T4" fmla="*/ 0 w 368"/>
                  <a:gd name="T5" fmla="*/ 0 h 298"/>
                  <a:gd name="T6" fmla="*/ 0 w 368"/>
                  <a:gd name="T7" fmla="*/ 0 h 298"/>
                  <a:gd name="T8" fmla="*/ 0 w 368"/>
                  <a:gd name="T9" fmla="*/ 0 h 298"/>
                  <a:gd name="T10" fmla="*/ 0 w 368"/>
                  <a:gd name="T11" fmla="*/ 0 h 298"/>
                  <a:gd name="T12" fmla="*/ 0 60000 65536"/>
                  <a:gd name="T13" fmla="*/ 0 60000 65536"/>
                  <a:gd name="T14" fmla="*/ 0 60000 65536"/>
                  <a:gd name="T15" fmla="*/ 0 60000 65536"/>
                  <a:gd name="T16" fmla="*/ 0 60000 65536"/>
                  <a:gd name="T17" fmla="*/ 0 60000 65536"/>
                  <a:gd name="T18" fmla="*/ 0 w 368"/>
                  <a:gd name="T19" fmla="*/ 0 h 298"/>
                  <a:gd name="T20" fmla="*/ 368 w 368"/>
                  <a:gd name="T21" fmla="*/ 298 h 298"/>
                </a:gdLst>
                <a:ahLst/>
                <a:cxnLst>
                  <a:cxn ang="T12">
                    <a:pos x="T0" y="T1"/>
                  </a:cxn>
                  <a:cxn ang="T13">
                    <a:pos x="T2" y="T3"/>
                  </a:cxn>
                  <a:cxn ang="T14">
                    <a:pos x="T4" y="T5"/>
                  </a:cxn>
                  <a:cxn ang="T15">
                    <a:pos x="T6" y="T7"/>
                  </a:cxn>
                  <a:cxn ang="T16">
                    <a:pos x="T8" y="T9"/>
                  </a:cxn>
                  <a:cxn ang="T17">
                    <a:pos x="T10" y="T11"/>
                  </a:cxn>
                </a:cxnLst>
                <a:rect l="T18" t="T19" r="T20" b="T21"/>
                <a:pathLst>
                  <a:path w="368" h="298">
                    <a:moveTo>
                      <a:pt x="0" y="0"/>
                    </a:moveTo>
                    <a:lnTo>
                      <a:pt x="58" y="16"/>
                    </a:lnTo>
                    <a:lnTo>
                      <a:pt x="100" y="99"/>
                    </a:lnTo>
                    <a:lnTo>
                      <a:pt x="162" y="172"/>
                    </a:lnTo>
                    <a:lnTo>
                      <a:pt x="274" y="291"/>
                    </a:lnTo>
                    <a:lnTo>
                      <a:pt x="368" y="298"/>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723" name="Freeform 217">
                <a:extLst>
                  <a:ext uri="{FF2B5EF4-FFF2-40B4-BE49-F238E27FC236}">
                    <a16:creationId xmlns:a16="http://schemas.microsoft.com/office/drawing/2014/main" id="{95A77535-A5C1-461A-A279-BE208FDE9A36}"/>
                  </a:ext>
                </a:extLst>
              </p:cNvPr>
              <p:cNvSpPr>
                <a:spLocks/>
              </p:cNvSpPr>
              <p:nvPr/>
            </p:nvSpPr>
            <p:spPr bwMode="auto">
              <a:xfrm>
                <a:off x="2110790" y="3021297"/>
                <a:ext cx="36477" cy="44862"/>
              </a:xfrm>
              <a:custGeom>
                <a:avLst/>
                <a:gdLst>
                  <a:gd name="T0" fmla="*/ 0 w 340"/>
                  <a:gd name="T1" fmla="*/ 0 h 406"/>
                  <a:gd name="T2" fmla="*/ 0 w 340"/>
                  <a:gd name="T3" fmla="*/ 0 h 406"/>
                  <a:gd name="T4" fmla="*/ 0 w 340"/>
                  <a:gd name="T5" fmla="*/ 0 h 406"/>
                  <a:gd name="T6" fmla="*/ 0 w 340"/>
                  <a:gd name="T7" fmla="*/ 0 h 406"/>
                  <a:gd name="T8" fmla="*/ 0 w 340"/>
                  <a:gd name="T9" fmla="*/ 0 h 406"/>
                  <a:gd name="T10" fmla="*/ 0 w 340"/>
                  <a:gd name="T11" fmla="*/ 0 h 406"/>
                  <a:gd name="T12" fmla="*/ 0 w 340"/>
                  <a:gd name="T13" fmla="*/ 0 h 406"/>
                  <a:gd name="T14" fmla="*/ 0 60000 65536"/>
                  <a:gd name="T15" fmla="*/ 0 60000 65536"/>
                  <a:gd name="T16" fmla="*/ 0 60000 65536"/>
                  <a:gd name="T17" fmla="*/ 0 60000 65536"/>
                  <a:gd name="T18" fmla="*/ 0 60000 65536"/>
                  <a:gd name="T19" fmla="*/ 0 60000 65536"/>
                  <a:gd name="T20" fmla="*/ 0 60000 65536"/>
                  <a:gd name="T21" fmla="*/ 0 w 340"/>
                  <a:gd name="T22" fmla="*/ 0 h 406"/>
                  <a:gd name="T23" fmla="*/ 340 w 340"/>
                  <a:gd name="T24" fmla="*/ 406 h 40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0" h="406">
                    <a:moveTo>
                      <a:pt x="7" y="0"/>
                    </a:moveTo>
                    <a:lnTo>
                      <a:pt x="0" y="68"/>
                    </a:lnTo>
                    <a:lnTo>
                      <a:pt x="98" y="100"/>
                    </a:lnTo>
                    <a:lnTo>
                      <a:pt x="197" y="162"/>
                    </a:lnTo>
                    <a:lnTo>
                      <a:pt x="297" y="234"/>
                    </a:lnTo>
                    <a:lnTo>
                      <a:pt x="340" y="327"/>
                    </a:lnTo>
                    <a:lnTo>
                      <a:pt x="318" y="406"/>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724" name="Line 218">
                <a:extLst>
                  <a:ext uri="{FF2B5EF4-FFF2-40B4-BE49-F238E27FC236}">
                    <a16:creationId xmlns:a16="http://schemas.microsoft.com/office/drawing/2014/main" id="{B7981120-F4BC-4814-B2E1-2AA15FA101D3}"/>
                  </a:ext>
                </a:extLst>
              </p:cNvPr>
              <p:cNvSpPr>
                <a:spLocks noChangeShapeType="1"/>
              </p:cNvSpPr>
              <p:nvPr/>
            </p:nvSpPr>
            <p:spPr bwMode="auto">
              <a:xfrm flipH="1" flipV="1">
                <a:off x="2205201" y="3213564"/>
                <a:ext cx="2146" cy="4273"/>
              </a:xfrm>
              <a:prstGeom prst="line">
                <a:avLst/>
              </a:prstGeom>
              <a:noFill/>
              <a:ln w="0" cap="sq">
                <a:solidFill>
                  <a:srgbClr val="5F5F5F"/>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2725" name="Line 219">
                <a:extLst>
                  <a:ext uri="{FF2B5EF4-FFF2-40B4-BE49-F238E27FC236}">
                    <a16:creationId xmlns:a16="http://schemas.microsoft.com/office/drawing/2014/main" id="{C2E3D238-E96B-4432-87A7-AEBA69E0A3B6}"/>
                  </a:ext>
                </a:extLst>
              </p:cNvPr>
              <p:cNvSpPr>
                <a:spLocks noChangeShapeType="1"/>
              </p:cNvSpPr>
              <p:nvPr/>
            </p:nvSpPr>
            <p:spPr bwMode="auto">
              <a:xfrm flipV="1">
                <a:off x="2183744" y="3140930"/>
                <a:ext cx="21457" cy="10681"/>
              </a:xfrm>
              <a:prstGeom prst="line">
                <a:avLst/>
              </a:prstGeom>
              <a:noFill/>
              <a:ln w="0" cap="sq">
                <a:solidFill>
                  <a:srgbClr val="5F5F5F"/>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2726" name="Line 220">
                <a:extLst>
                  <a:ext uri="{FF2B5EF4-FFF2-40B4-BE49-F238E27FC236}">
                    <a16:creationId xmlns:a16="http://schemas.microsoft.com/office/drawing/2014/main" id="{481AEADE-1DF0-47F3-BD15-90FDCA255B25}"/>
                  </a:ext>
                </a:extLst>
              </p:cNvPr>
              <p:cNvSpPr>
                <a:spLocks noChangeShapeType="1"/>
              </p:cNvSpPr>
              <p:nvPr/>
            </p:nvSpPr>
            <p:spPr bwMode="auto">
              <a:xfrm flipV="1">
                <a:off x="2151558" y="3252017"/>
                <a:ext cx="2146" cy="49135"/>
              </a:xfrm>
              <a:prstGeom prst="line">
                <a:avLst/>
              </a:prstGeom>
              <a:noFill/>
              <a:ln w="0" cap="sq">
                <a:solidFill>
                  <a:srgbClr val="5F5F5F"/>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2727" name="Freeform 221">
                <a:extLst>
                  <a:ext uri="{FF2B5EF4-FFF2-40B4-BE49-F238E27FC236}">
                    <a16:creationId xmlns:a16="http://schemas.microsoft.com/office/drawing/2014/main" id="{E6067405-EC71-4FD2-B021-573B6B9BEBA8}"/>
                  </a:ext>
                </a:extLst>
              </p:cNvPr>
              <p:cNvSpPr>
                <a:spLocks/>
              </p:cNvSpPr>
              <p:nvPr/>
            </p:nvSpPr>
            <p:spPr bwMode="auto">
              <a:xfrm>
                <a:off x="2042128" y="3168701"/>
                <a:ext cx="75099" cy="76907"/>
              </a:xfrm>
              <a:custGeom>
                <a:avLst/>
                <a:gdLst>
                  <a:gd name="T0" fmla="*/ 0 w 690"/>
                  <a:gd name="T1" fmla="*/ 0 h 711"/>
                  <a:gd name="T2" fmla="*/ 0 w 690"/>
                  <a:gd name="T3" fmla="*/ 0 h 711"/>
                  <a:gd name="T4" fmla="*/ 0 w 690"/>
                  <a:gd name="T5" fmla="*/ 0 h 711"/>
                  <a:gd name="T6" fmla="*/ 0 w 690"/>
                  <a:gd name="T7" fmla="*/ 0 h 711"/>
                  <a:gd name="T8" fmla="*/ 0 w 690"/>
                  <a:gd name="T9" fmla="*/ 0 h 711"/>
                  <a:gd name="T10" fmla="*/ 0 w 690"/>
                  <a:gd name="T11" fmla="*/ 0 h 711"/>
                  <a:gd name="T12" fmla="*/ 0 60000 65536"/>
                  <a:gd name="T13" fmla="*/ 0 60000 65536"/>
                  <a:gd name="T14" fmla="*/ 0 60000 65536"/>
                  <a:gd name="T15" fmla="*/ 0 60000 65536"/>
                  <a:gd name="T16" fmla="*/ 0 60000 65536"/>
                  <a:gd name="T17" fmla="*/ 0 60000 65536"/>
                  <a:gd name="T18" fmla="*/ 0 w 690"/>
                  <a:gd name="T19" fmla="*/ 0 h 711"/>
                  <a:gd name="T20" fmla="*/ 690 w 690"/>
                  <a:gd name="T21" fmla="*/ 711 h 711"/>
                </a:gdLst>
                <a:ahLst/>
                <a:cxnLst>
                  <a:cxn ang="T12">
                    <a:pos x="T0" y="T1"/>
                  </a:cxn>
                  <a:cxn ang="T13">
                    <a:pos x="T2" y="T3"/>
                  </a:cxn>
                  <a:cxn ang="T14">
                    <a:pos x="T4" y="T5"/>
                  </a:cxn>
                  <a:cxn ang="T15">
                    <a:pos x="T6" y="T7"/>
                  </a:cxn>
                  <a:cxn ang="T16">
                    <a:pos x="T8" y="T9"/>
                  </a:cxn>
                  <a:cxn ang="T17">
                    <a:pos x="T10" y="T11"/>
                  </a:cxn>
                </a:cxnLst>
                <a:rect l="T18" t="T19" r="T20" b="T21"/>
                <a:pathLst>
                  <a:path w="690" h="711">
                    <a:moveTo>
                      <a:pt x="68" y="0"/>
                    </a:moveTo>
                    <a:lnTo>
                      <a:pt x="24" y="79"/>
                    </a:lnTo>
                    <a:lnTo>
                      <a:pt x="0" y="329"/>
                    </a:lnTo>
                    <a:lnTo>
                      <a:pt x="304" y="686"/>
                    </a:lnTo>
                    <a:lnTo>
                      <a:pt x="373" y="711"/>
                    </a:lnTo>
                    <a:lnTo>
                      <a:pt x="690" y="369"/>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728" name="Line 222">
                <a:extLst>
                  <a:ext uri="{FF2B5EF4-FFF2-40B4-BE49-F238E27FC236}">
                    <a16:creationId xmlns:a16="http://schemas.microsoft.com/office/drawing/2014/main" id="{C37148AE-EB08-4A6C-9962-FD466B2A5B88}"/>
                  </a:ext>
                </a:extLst>
              </p:cNvPr>
              <p:cNvSpPr>
                <a:spLocks noChangeShapeType="1"/>
              </p:cNvSpPr>
              <p:nvPr/>
            </p:nvSpPr>
            <p:spPr bwMode="auto">
              <a:xfrm flipH="1" flipV="1">
                <a:off x="2087188" y="3324651"/>
                <a:ext cx="10728" cy="21363"/>
              </a:xfrm>
              <a:prstGeom prst="line">
                <a:avLst/>
              </a:prstGeom>
              <a:noFill/>
              <a:ln w="0" cap="sq">
                <a:solidFill>
                  <a:srgbClr val="5F5F5F"/>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2729" name="Line 223">
                <a:extLst>
                  <a:ext uri="{FF2B5EF4-FFF2-40B4-BE49-F238E27FC236}">
                    <a16:creationId xmlns:a16="http://schemas.microsoft.com/office/drawing/2014/main" id="{EE508EB4-6E1D-48DE-BF4F-ED465A8ED602}"/>
                  </a:ext>
                </a:extLst>
              </p:cNvPr>
              <p:cNvSpPr>
                <a:spLocks noChangeShapeType="1"/>
              </p:cNvSpPr>
              <p:nvPr/>
            </p:nvSpPr>
            <p:spPr bwMode="auto">
              <a:xfrm>
                <a:off x="2052856" y="3294743"/>
                <a:ext cx="4291" cy="23499"/>
              </a:xfrm>
              <a:prstGeom prst="line">
                <a:avLst/>
              </a:prstGeom>
              <a:noFill/>
              <a:ln w="0" cap="sq">
                <a:solidFill>
                  <a:srgbClr val="5F5F5F"/>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2730" name="Freeform 224">
                <a:extLst>
                  <a:ext uri="{FF2B5EF4-FFF2-40B4-BE49-F238E27FC236}">
                    <a16:creationId xmlns:a16="http://schemas.microsoft.com/office/drawing/2014/main" id="{CCD293B0-453C-431E-A6A9-248FB6A7028A}"/>
                  </a:ext>
                </a:extLst>
              </p:cNvPr>
              <p:cNvSpPr>
                <a:spLocks/>
              </p:cNvSpPr>
              <p:nvPr/>
            </p:nvSpPr>
            <p:spPr bwMode="auto">
              <a:xfrm>
                <a:off x="2082896" y="3247744"/>
                <a:ext cx="36477" cy="46998"/>
              </a:xfrm>
              <a:custGeom>
                <a:avLst/>
                <a:gdLst>
                  <a:gd name="T0" fmla="*/ 0 w 330"/>
                  <a:gd name="T1" fmla="*/ 0 h 432"/>
                  <a:gd name="T2" fmla="*/ 0 w 330"/>
                  <a:gd name="T3" fmla="*/ 0 h 432"/>
                  <a:gd name="T4" fmla="*/ 0 w 330"/>
                  <a:gd name="T5" fmla="*/ 0 h 432"/>
                  <a:gd name="T6" fmla="*/ 0 w 330"/>
                  <a:gd name="T7" fmla="*/ 0 h 432"/>
                  <a:gd name="T8" fmla="*/ 0 w 330"/>
                  <a:gd name="T9" fmla="*/ 0 h 432"/>
                  <a:gd name="T10" fmla="*/ 0 w 330"/>
                  <a:gd name="T11" fmla="*/ 0 h 432"/>
                  <a:gd name="T12" fmla="*/ 0 60000 65536"/>
                  <a:gd name="T13" fmla="*/ 0 60000 65536"/>
                  <a:gd name="T14" fmla="*/ 0 60000 65536"/>
                  <a:gd name="T15" fmla="*/ 0 60000 65536"/>
                  <a:gd name="T16" fmla="*/ 0 60000 65536"/>
                  <a:gd name="T17" fmla="*/ 0 60000 65536"/>
                  <a:gd name="T18" fmla="*/ 0 w 330"/>
                  <a:gd name="T19" fmla="*/ 0 h 432"/>
                  <a:gd name="T20" fmla="*/ 330 w 330"/>
                  <a:gd name="T21" fmla="*/ 432 h 432"/>
                </a:gdLst>
                <a:ahLst/>
                <a:cxnLst>
                  <a:cxn ang="T12">
                    <a:pos x="T0" y="T1"/>
                  </a:cxn>
                  <a:cxn ang="T13">
                    <a:pos x="T2" y="T3"/>
                  </a:cxn>
                  <a:cxn ang="T14">
                    <a:pos x="T4" y="T5"/>
                  </a:cxn>
                  <a:cxn ang="T15">
                    <a:pos x="T6" y="T7"/>
                  </a:cxn>
                  <a:cxn ang="T16">
                    <a:pos x="T8" y="T9"/>
                  </a:cxn>
                  <a:cxn ang="T17">
                    <a:pos x="T10" y="T11"/>
                  </a:cxn>
                </a:cxnLst>
                <a:rect l="T18" t="T19" r="T20" b="T21"/>
                <a:pathLst>
                  <a:path w="330" h="432">
                    <a:moveTo>
                      <a:pt x="0" y="0"/>
                    </a:moveTo>
                    <a:lnTo>
                      <a:pt x="98" y="33"/>
                    </a:lnTo>
                    <a:lnTo>
                      <a:pt x="153" y="173"/>
                    </a:lnTo>
                    <a:lnTo>
                      <a:pt x="224" y="237"/>
                    </a:lnTo>
                    <a:lnTo>
                      <a:pt x="278" y="367"/>
                    </a:lnTo>
                    <a:lnTo>
                      <a:pt x="330" y="432"/>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731" name="Line 225">
                <a:extLst>
                  <a:ext uri="{FF2B5EF4-FFF2-40B4-BE49-F238E27FC236}">
                    <a16:creationId xmlns:a16="http://schemas.microsoft.com/office/drawing/2014/main" id="{E9EF744A-E56A-425F-9831-0F716029CF13}"/>
                  </a:ext>
                </a:extLst>
              </p:cNvPr>
              <p:cNvSpPr>
                <a:spLocks noChangeShapeType="1"/>
              </p:cNvSpPr>
              <p:nvPr/>
            </p:nvSpPr>
            <p:spPr bwMode="auto">
              <a:xfrm flipV="1">
                <a:off x="2037837" y="3241335"/>
                <a:ext cx="32185" cy="32044"/>
              </a:xfrm>
              <a:prstGeom prst="line">
                <a:avLst/>
              </a:prstGeom>
              <a:noFill/>
              <a:ln w="0" cap="sq">
                <a:solidFill>
                  <a:srgbClr val="5F5F5F"/>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2732" name="Freeform 226">
                <a:extLst>
                  <a:ext uri="{FF2B5EF4-FFF2-40B4-BE49-F238E27FC236}">
                    <a16:creationId xmlns:a16="http://schemas.microsoft.com/office/drawing/2014/main" id="{10D1BA92-8A18-4819-8260-6A9402846A1D}"/>
                  </a:ext>
                </a:extLst>
              </p:cNvPr>
              <p:cNvSpPr>
                <a:spLocks/>
              </p:cNvSpPr>
              <p:nvPr/>
            </p:nvSpPr>
            <p:spPr bwMode="auto">
              <a:xfrm>
                <a:off x="2117227" y="3164429"/>
                <a:ext cx="47205" cy="53407"/>
              </a:xfrm>
              <a:custGeom>
                <a:avLst/>
                <a:gdLst>
                  <a:gd name="T0" fmla="*/ 0 w 442"/>
                  <a:gd name="T1" fmla="*/ 0 h 501"/>
                  <a:gd name="T2" fmla="*/ 0 w 442"/>
                  <a:gd name="T3" fmla="*/ 0 h 501"/>
                  <a:gd name="T4" fmla="*/ 0 w 442"/>
                  <a:gd name="T5" fmla="*/ 0 h 501"/>
                  <a:gd name="T6" fmla="*/ 0 w 442"/>
                  <a:gd name="T7" fmla="*/ 0 h 501"/>
                  <a:gd name="T8" fmla="*/ 0 60000 65536"/>
                  <a:gd name="T9" fmla="*/ 0 60000 65536"/>
                  <a:gd name="T10" fmla="*/ 0 60000 65536"/>
                  <a:gd name="T11" fmla="*/ 0 60000 65536"/>
                  <a:gd name="T12" fmla="*/ 0 w 442"/>
                  <a:gd name="T13" fmla="*/ 0 h 501"/>
                  <a:gd name="T14" fmla="*/ 442 w 442"/>
                  <a:gd name="T15" fmla="*/ 501 h 501"/>
                </a:gdLst>
                <a:ahLst/>
                <a:cxnLst>
                  <a:cxn ang="T8">
                    <a:pos x="T0" y="T1"/>
                  </a:cxn>
                  <a:cxn ang="T9">
                    <a:pos x="T2" y="T3"/>
                  </a:cxn>
                  <a:cxn ang="T10">
                    <a:pos x="T4" y="T5"/>
                  </a:cxn>
                  <a:cxn ang="T11">
                    <a:pos x="T6" y="T7"/>
                  </a:cxn>
                </a:cxnLst>
                <a:rect l="T12" t="T13" r="T14" b="T15"/>
                <a:pathLst>
                  <a:path w="442" h="501">
                    <a:moveTo>
                      <a:pt x="442" y="0"/>
                    </a:moveTo>
                    <a:lnTo>
                      <a:pt x="291" y="180"/>
                    </a:lnTo>
                    <a:lnTo>
                      <a:pt x="267" y="297"/>
                    </a:lnTo>
                    <a:lnTo>
                      <a:pt x="0" y="501"/>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733" name="Freeform 227">
                <a:extLst>
                  <a:ext uri="{FF2B5EF4-FFF2-40B4-BE49-F238E27FC236}">
                    <a16:creationId xmlns:a16="http://schemas.microsoft.com/office/drawing/2014/main" id="{285CD6F0-B76B-4FC4-B465-2D07CD90005B}"/>
                  </a:ext>
                </a:extLst>
              </p:cNvPr>
              <p:cNvSpPr>
                <a:spLocks/>
              </p:cNvSpPr>
              <p:nvPr/>
            </p:nvSpPr>
            <p:spPr bwMode="auto">
              <a:xfrm>
                <a:off x="2110790" y="3108885"/>
                <a:ext cx="66516" cy="59816"/>
              </a:xfrm>
              <a:custGeom>
                <a:avLst/>
                <a:gdLst>
                  <a:gd name="T0" fmla="*/ 0 w 622"/>
                  <a:gd name="T1" fmla="*/ 0 h 551"/>
                  <a:gd name="T2" fmla="*/ 0 w 622"/>
                  <a:gd name="T3" fmla="*/ 0 h 551"/>
                  <a:gd name="T4" fmla="*/ 0 w 622"/>
                  <a:gd name="T5" fmla="*/ 0 h 551"/>
                  <a:gd name="T6" fmla="*/ 0 w 622"/>
                  <a:gd name="T7" fmla="*/ 0 h 551"/>
                  <a:gd name="T8" fmla="*/ 0 w 622"/>
                  <a:gd name="T9" fmla="*/ 0 h 551"/>
                  <a:gd name="T10" fmla="*/ 0 w 622"/>
                  <a:gd name="T11" fmla="*/ 0 h 551"/>
                  <a:gd name="T12" fmla="*/ 0 w 622"/>
                  <a:gd name="T13" fmla="*/ 0 h 551"/>
                  <a:gd name="T14" fmla="*/ 0 60000 65536"/>
                  <a:gd name="T15" fmla="*/ 0 60000 65536"/>
                  <a:gd name="T16" fmla="*/ 0 60000 65536"/>
                  <a:gd name="T17" fmla="*/ 0 60000 65536"/>
                  <a:gd name="T18" fmla="*/ 0 60000 65536"/>
                  <a:gd name="T19" fmla="*/ 0 60000 65536"/>
                  <a:gd name="T20" fmla="*/ 0 60000 65536"/>
                  <a:gd name="T21" fmla="*/ 0 w 622"/>
                  <a:gd name="T22" fmla="*/ 0 h 551"/>
                  <a:gd name="T23" fmla="*/ 622 w 622"/>
                  <a:gd name="T24" fmla="*/ 551 h 55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22" h="551">
                    <a:moveTo>
                      <a:pt x="622" y="551"/>
                    </a:moveTo>
                    <a:lnTo>
                      <a:pt x="426" y="476"/>
                    </a:lnTo>
                    <a:lnTo>
                      <a:pt x="338" y="261"/>
                    </a:lnTo>
                    <a:lnTo>
                      <a:pt x="221" y="219"/>
                    </a:lnTo>
                    <a:lnTo>
                      <a:pt x="114" y="186"/>
                    </a:lnTo>
                    <a:lnTo>
                      <a:pt x="42" y="76"/>
                    </a:lnTo>
                    <a:lnTo>
                      <a:pt x="0" y="0"/>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734" name="Line 228">
                <a:extLst>
                  <a:ext uri="{FF2B5EF4-FFF2-40B4-BE49-F238E27FC236}">
                    <a16:creationId xmlns:a16="http://schemas.microsoft.com/office/drawing/2014/main" id="{F9EED1D7-7980-4705-809D-B145EDA7C494}"/>
                  </a:ext>
                </a:extLst>
              </p:cNvPr>
              <p:cNvSpPr>
                <a:spLocks noChangeShapeType="1"/>
              </p:cNvSpPr>
              <p:nvPr/>
            </p:nvSpPr>
            <p:spPr bwMode="auto">
              <a:xfrm flipH="1">
                <a:off x="2082896" y="3125976"/>
                <a:ext cx="34331" cy="40590"/>
              </a:xfrm>
              <a:prstGeom prst="line">
                <a:avLst/>
              </a:prstGeom>
              <a:noFill/>
              <a:ln w="0" cap="sq">
                <a:solidFill>
                  <a:srgbClr val="5F5F5F"/>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2735" name="Freeform 229">
                <a:extLst>
                  <a:ext uri="{FF2B5EF4-FFF2-40B4-BE49-F238E27FC236}">
                    <a16:creationId xmlns:a16="http://schemas.microsoft.com/office/drawing/2014/main" id="{30429712-F559-4D1C-9CA8-F99948C3C57E}"/>
                  </a:ext>
                </a:extLst>
              </p:cNvPr>
              <p:cNvSpPr>
                <a:spLocks/>
              </p:cNvSpPr>
              <p:nvPr/>
            </p:nvSpPr>
            <p:spPr bwMode="auto">
              <a:xfrm>
                <a:off x="2188035" y="3091795"/>
                <a:ext cx="68662" cy="74770"/>
              </a:xfrm>
              <a:custGeom>
                <a:avLst/>
                <a:gdLst>
                  <a:gd name="T0" fmla="*/ 0 w 640"/>
                  <a:gd name="T1" fmla="*/ 0 h 703"/>
                  <a:gd name="T2" fmla="*/ 0 w 640"/>
                  <a:gd name="T3" fmla="*/ 0 h 703"/>
                  <a:gd name="T4" fmla="*/ 0 w 640"/>
                  <a:gd name="T5" fmla="*/ 0 h 703"/>
                  <a:gd name="T6" fmla="*/ 0 w 640"/>
                  <a:gd name="T7" fmla="*/ 0 h 703"/>
                  <a:gd name="T8" fmla="*/ 0 60000 65536"/>
                  <a:gd name="T9" fmla="*/ 0 60000 65536"/>
                  <a:gd name="T10" fmla="*/ 0 60000 65536"/>
                  <a:gd name="T11" fmla="*/ 0 60000 65536"/>
                  <a:gd name="T12" fmla="*/ 0 w 640"/>
                  <a:gd name="T13" fmla="*/ 0 h 703"/>
                  <a:gd name="T14" fmla="*/ 640 w 640"/>
                  <a:gd name="T15" fmla="*/ 703 h 703"/>
                </a:gdLst>
                <a:ahLst/>
                <a:cxnLst>
                  <a:cxn ang="T8">
                    <a:pos x="T0" y="T1"/>
                  </a:cxn>
                  <a:cxn ang="T9">
                    <a:pos x="T2" y="T3"/>
                  </a:cxn>
                  <a:cxn ang="T10">
                    <a:pos x="T4" y="T5"/>
                  </a:cxn>
                  <a:cxn ang="T11">
                    <a:pos x="T6" y="T7"/>
                  </a:cxn>
                </a:cxnLst>
                <a:rect l="T12" t="T13" r="T14" b="T15"/>
                <a:pathLst>
                  <a:path w="640" h="703">
                    <a:moveTo>
                      <a:pt x="172" y="80"/>
                    </a:moveTo>
                    <a:lnTo>
                      <a:pt x="0" y="0"/>
                    </a:lnTo>
                    <a:lnTo>
                      <a:pt x="159" y="479"/>
                    </a:lnTo>
                    <a:lnTo>
                      <a:pt x="640" y="703"/>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736" name="Freeform 230">
                <a:extLst>
                  <a:ext uri="{FF2B5EF4-FFF2-40B4-BE49-F238E27FC236}">
                    <a16:creationId xmlns:a16="http://schemas.microsoft.com/office/drawing/2014/main" id="{BE976167-D5F6-4789-B855-52A80EC3C535}"/>
                  </a:ext>
                </a:extLst>
              </p:cNvPr>
              <p:cNvSpPr>
                <a:spLocks/>
              </p:cNvSpPr>
              <p:nvPr/>
            </p:nvSpPr>
            <p:spPr bwMode="auto">
              <a:xfrm>
                <a:off x="2085042" y="3096068"/>
                <a:ext cx="218861" cy="117496"/>
              </a:xfrm>
              <a:custGeom>
                <a:avLst/>
                <a:gdLst>
                  <a:gd name="T0" fmla="*/ 0 w 2039"/>
                  <a:gd name="T1" fmla="*/ 0 h 1098"/>
                  <a:gd name="T2" fmla="*/ 0 w 2039"/>
                  <a:gd name="T3" fmla="*/ 0 h 1098"/>
                  <a:gd name="T4" fmla="*/ 0 w 2039"/>
                  <a:gd name="T5" fmla="*/ 0 h 1098"/>
                  <a:gd name="T6" fmla="*/ 0 w 2039"/>
                  <a:gd name="T7" fmla="*/ 0 h 1098"/>
                  <a:gd name="T8" fmla="*/ 0 w 2039"/>
                  <a:gd name="T9" fmla="*/ 0 h 1098"/>
                  <a:gd name="T10" fmla="*/ 0 w 2039"/>
                  <a:gd name="T11" fmla="*/ 0 h 1098"/>
                  <a:gd name="T12" fmla="*/ 0 w 2039"/>
                  <a:gd name="T13" fmla="*/ 0 h 1098"/>
                  <a:gd name="T14" fmla="*/ 0 w 2039"/>
                  <a:gd name="T15" fmla="*/ 0 h 1098"/>
                  <a:gd name="T16" fmla="*/ 0 w 2039"/>
                  <a:gd name="T17" fmla="*/ 0 h 1098"/>
                  <a:gd name="T18" fmla="*/ 0 w 2039"/>
                  <a:gd name="T19" fmla="*/ 0 h 1098"/>
                  <a:gd name="T20" fmla="*/ 0 w 2039"/>
                  <a:gd name="T21" fmla="*/ 0 h 1098"/>
                  <a:gd name="T22" fmla="*/ 0 w 2039"/>
                  <a:gd name="T23" fmla="*/ 0 h 1098"/>
                  <a:gd name="T24" fmla="*/ 0 w 2039"/>
                  <a:gd name="T25" fmla="*/ 0 h 1098"/>
                  <a:gd name="T26" fmla="*/ 0 w 2039"/>
                  <a:gd name="T27" fmla="*/ 0 h 1098"/>
                  <a:gd name="T28" fmla="*/ 0 w 2039"/>
                  <a:gd name="T29" fmla="*/ 0 h 1098"/>
                  <a:gd name="T30" fmla="*/ 0 w 2039"/>
                  <a:gd name="T31" fmla="*/ 0 h 1098"/>
                  <a:gd name="T32" fmla="*/ 0 w 2039"/>
                  <a:gd name="T33" fmla="*/ 0 h 1098"/>
                  <a:gd name="T34" fmla="*/ 0 w 2039"/>
                  <a:gd name="T35" fmla="*/ 0 h 1098"/>
                  <a:gd name="T36" fmla="*/ 0 w 2039"/>
                  <a:gd name="T37" fmla="*/ 0 h 1098"/>
                  <a:gd name="T38" fmla="*/ 0 w 2039"/>
                  <a:gd name="T39" fmla="*/ 0 h 1098"/>
                  <a:gd name="T40" fmla="*/ 0 w 2039"/>
                  <a:gd name="T41" fmla="*/ 0 h 1098"/>
                  <a:gd name="T42" fmla="*/ 0 w 2039"/>
                  <a:gd name="T43" fmla="*/ 0 h 1098"/>
                  <a:gd name="T44" fmla="*/ 0 w 2039"/>
                  <a:gd name="T45" fmla="*/ 0 h 1098"/>
                  <a:gd name="T46" fmla="*/ 0 w 2039"/>
                  <a:gd name="T47" fmla="*/ 0 h 1098"/>
                  <a:gd name="T48" fmla="*/ 0 w 2039"/>
                  <a:gd name="T49" fmla="*/ 0 h 1098"/>
                  <a:gd name="T50" fmla="*/ 0 w 2039"/>
                  <a:gd name="T51" fmla="*/ 0 h 1098"/>
                  <a:gd name="T52" fmla="*/ 0 w 2039"/>
                  <a:gd name="T53" fmla="*/ 0 h 1098"/>
                  <a:gd name="T54" fmla="*/ 0 w 2039"/>
                  <a:gd name="T55" fmla="*/ 0 h 1098"/>
                  <a:gd name="T56" fmla="*/ 0 w 2039"/>
                  <a:gd name="T57" fmla="*/ 0 h 109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039"/>
                  <a:gd name="T88" fmla="*/ 0 h 1098"/>
                  <a:gd name="T89" fmla="*/ 2039 w 2039"/>
                  <a:gd name="T90" fmla="*/ 1098 h 1098"/>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039" h="1098">
                    <a:moveTo>
                      <a:pt x="0" y="33"/>
                    </a:moveTo>
                    <a:lnTo>
                      <a:pt x="177" y="0"/>
                    </a:lnTo>
                    <a:lnTo>
                      <a:pt x="238" y="73"/>
                    </a:lnTo>
                    <a:lnTo>
                      <a:pt x="250" y="121"/>
                    </a:lnTo>
                    <a:lnTo>
                      <a:pt x="591" y="55"/>
                    </a:lnTo>
                    <a:lnTo>
                      <a:pt x="786" y="112"/>
                    </a:lnTo>
                    <a:lnTo>
                      <a:pt x="817" y="167"/>
                    </a:lnTo>
                    <a:lnTo>
                      <a:pt x="792" y="246"/>
                    </a:lnTo>
                    <a:lnTo>
                      <a:pt x="828" y="377"/>
                    </a:lnTo>
                    <a:lnTo>
                      <a:pt x="880" y="461"/>
                    </a:lnTo>
                    <a:lnTo>
                      <a:pt x="914" y="555"/>
                    </a:lnTo>
                    <a:lnTo>
                      <a:pt x="919" y="660"/>
                    </a:lnTo>
                    <a:lnTo>
                      <a:pt x="863" y="682"/>
                    </a:lnTo>
                    <a:lnTo>
                      <a:pt x="917" y="804"/>
                    </a:lnTo>
                    <a:lnTo>
                      <a:pt x="971" y="915"/>
                    </a:lnTo>
                    <a:lnTo>
                      <a:pt x="1032" y="999"/>
                    </a:lnTo>
                    <a:lnTo>
                      <a:pt x="1125" y="1098"/>
                    </a:lnTo>
                    <a:lnTo>
                      <a:pt x="1196" y="1019"/>
                    </a:lnTo>
                    <a:lnTo>
                      <a:pt x="1312" y="1031"/>
                    </a:lnTo>
                    <a:lnTo>
                      <a:pt x="1368" y="1009"/>
                    </a:lnTo>
                    <a:lnTo>
                      <a:pt x="1446" y="852"/>
                    </a:lnTo>
                    <a:lnTo>
                      <a:pt x="1542" y="847"/>
                    </a:lnTo>
                    <a:lnTo>
                      <a:pt x="1599" y="662"/>
                    </a:lnTo>
                    <a:lnTo>
                      <a:pt x="1741" y="635"/>
                    </a:lnTo>
                    <a:lnTo>
                      <a:pt x="1809" y="670"/>
                    </a:lnTo>
                    <a:lnTo>
                      <a:pt x="1868" y="686"/>
                    </a:lnTo>
                    <a:lnTo>
                      <a:pt x="1889" y="723"/>
                    </a:lnTo>
                    <a:lnTo>
                      <a:pt x="2001" y="670"/>
                    </a:lnTo>
                    <a:lnTo>
                      <a:pt x="2039" y="668"/>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737" name="Freeform 231">
                <a:extLst>
                  <a:ext uri="{FF2B5EF4-FFF2-40B4-BE49-F238E27FC236}">
                    <a16:creationId xmlns:a16="http://schemas.microsoft.com/office/drawing/2014/main" id="{0BC29BF8-8F86-41E5-9339-CCBFA847D549}"/>
                  </a:ext>
                </a:extLst>
              </p:cNvPr>
              <p:cNvSpPr>
                <a:spLocks/>
              </p:cNvSpPr>
              <p:nvPr/>
            </p:nvSpPr>
            <p:spPr bwMode="auto">
              <a:xfrm>
                <a:off x="2200909" y="2991389"/>
                <a:ext cx="55788" cy="49135"/>
              </a:xfrm>
              <a:custGeom>
                <a:avLst/>
                <a:gdLst>
                  <a:gd name="T0" fmla="*/ 0 w 535"/>
                  <a:gd name="T1" fmla="*/ 0 h 445"/>
                  <a:gd name="T2" fmla="*/ 0 w 535"/>
                  <a:gd name="T3" fmla="*/ 0 h 445"/>
                  <a:gd name="T4" fmla="*/ 0 w 535"/>
                  <a:gd name="T5" fmla="*/ 0 h 445"/>
                  <a:gd name="T6" fmla="*/ 0 w 535"/>
                  <a:gd name="T7" fmla="*/ 0 h 445"/>
                  <a:gd name="T8" fmla="*/ 0 60000 65536"/>
                  <a:gd name="T9" fmla="*/ 0 60000 65536"/>
                  <a:gd name="T10" fmla="*/ 0 60000 65536"/>
                  <a:gd name="T11" fmla="*/ 0 60000 65536"/>
                  <a:gd name="T12" fmla="*/ 0 w 535"/>
                  <a:gd name="T13" fmla="*/ 0 h 445"/>
                  <a:gd name="T14" fmla="*/ 535 w 535"/>
                  <a:gd name="T15" fmla="*/ 445 h 445"/>
                </a:gdLst>
                <a:ahLst/>
                <a:cxnLst>
                  <a:cxn ang="T8">
                    <a:pos x="T0" y="T1"/>
                  </a:cxn>
                  <a:cxn ang="T9">
                    <a:pos x="T2" y="T3"/>
                  </a:cxn>
                  <a:cxn ang="T10">
                    <a:pos x="T4" y="T5"/>
                  </a:cxn>
                  <a:cxn ang="T11">
                    <a:pos x="T6" y="T7"/>
                  </a:cxn>
                </a:cxnLst>
                <a:rect l="T12" t="T13" r="T14" b="T15"/>
                <a:pathLst>
                  <a:path w="535" h="445">
                    <a:moveTo>
                      <a:pt x="0" y="331"/>
                    </a:moveTo>
                    <a:lnTo>
                      <a:pt x="262" y="445"/>
                    </a:lnTo>
                    <a:lnTo>
                      <a:pt x="509" y="441"/>
                    </a:lnTo>
                    <a:lnTo>
                      <a:pt x="535" y="0"/>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738" name="Freeform 232">
                <a:extLst>
                  <a:ext uri="{FF2B5EF4-FFF2-40B4-BE49-F238E27FC236}">
                    <a16:creationId xmlns:a16="http://schemas.microsoft.com/office/drawing/2014/main" id="{F7740E55-E925-4AF5-A2E4-ABBC620A601A}"/>
                  </a:ext>
                </a:extLst>
              </p:cNvPr>
              <p:cNvSpPr>
                <a:spLocks/>
              </p:cNvSpPr>
              <p:nvPr/>
            </p:nvSpPr>
            <p:spPr bwMode="auto">
              <a:xfrm>
                <a:off x="2091479" y="3360968"/>
                <a:ext cx="23603" cy="23499"/>
              </a:xfrm>
              <a:custGeom>
                <a:avLst/>
                <a:gdLst>
                  <a:gd name="T0" fmla="*/ 0 w 219"/>
                  <a:gd name="T1" fmla="*/ 0 h 223"/>
                  <a:gd name="T2" fmla="*/ 0 w 219"/>
                  <a:gd name="T3" fmla="*/ 0 h 223"/>
                  <a:gd name="T4" fmla="*/ 0 w 219"/>
                  <a:gd name="T5" fmla="*/ 0 h 223"/>
                  <a:gd name="T6" fmla="*/ 0 60000 65536"/>
                  <a:gd name="T7" fmla="*/ 0 60000 65536"/>
                  <a:gd name="T8" fmla="*/ 0 60000 65536"/>
                  <a:gd name="T9" fmla="*/ 0 w 219"/>
                  <a:gd name="T10" fmla="*/ 0 h 223"/>
                  <a:gd name="T11" fmla="*/ 219 w 219"/>
                  <a:gd name="T12" fmla="*/ 223 h 223"/>
                </a:gdLst>
                <a:ahLst/>
                <a:cxnLst>
                  <a:cxn ang="T6">
                    <a:pos x="T0" y="T1"/>
                  </a:cxn>
                  <a:cxn ang="T7">
                    <a:pos x="T2" y="T3"/>
                  </a:cxn>
                  <a:cxn ang="T8">
                    <a:pos x="T4" y="T5"/>
                  </a:cxn>
                </a:cxnLst>
                <a:rect l="T9" t="T10" r="T11" b="T12"/>
                <a:pathLst>
                  <a:path w="219" h="223">
                    <a:moveTo>
                      <a:pt x="219" y="0"/>
                    </a:moveTo>
                    <a:lnTo>
                      <a:pt x="106" y="107"/>
                    </a:lnTo>
                    <a:lnTo>
                      <a:pt x="0" y="223"/>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739" name="Line 233">
                <a:extLst>
                  <a:ext uri="{FF2B5EF4-FFF2-40B4-BE49-F238E27FC236}">
                    <a16:creationId xmlns:a16="http://schemas.microsoft.com/office/drawing/2014/main" id="{FAEFA245-3CBD-45C3-8F0B-D3A7B1BA8B45}"/>
                  </a:ext>
                </a:extLst>
              </p:cNvPr>
              <p:cNvSpPr>
                <a:spLocks noChangeShapeType="1"/>
              </p:cNvSpPr>
              <p:nvPr/>
            </p:nvSpPr>
            <p:spPr bwMode="auto">
              <a:xfrm flipH="1">
                <a:off x="2061439" y="3410103"/>
                <a:ext cx="12874" cy="19227"/>
              </a:xfrm>
              <a:prstGeom prst="line">
                <a:avLst/>
              </a:prstGeom>
              <a:noFill/>
              <a:ln w="0" cap="sq">
                <a:solidFill>
                  <a:srgbClr val="5F5F5F"/>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2740" name="Line 234">
                <a:extLst>
                  <a:ext uri="{FF2B5EF4-FFF2-40B4-BE49-F238E27FC236}">
                    <a16:creationId xmlns:a16="http://schemas.microsoft.com/office/drawing/2014/main" id="{1E69A84C-063E-43C7-B838-FF56BA9E91F8}"/>
                  </a:ext>
                </a:extLst>
              </p:cNvPr>
              <p:cNvSpPr>
                <a:spLocks noChangeShapeType="1"/>
              </p:cNvSpPr>
              <p:nvPr/>
            </p:nvSpPr>
            <p:spPr bwMode="auto">
              <a:xfrm flipH="1">
                <a:off x="2078605" y="3390876"/>
                <a:ext cx="8583" cy="12818"/>
              </a:xfrm>
              <a:prstGeom prst="line">
                <a:avLst/>
              </a:prstGeom>
              <a:noFill/>
              <a:ln w="0" cap="sq">
                <a:solidFill>
                  <a:srgbClr val="5F5F5F"/>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2741" name="Freeform 235">
                <a:extLst>
                  <a:ext uri="{FF2B5EF4-FFF2-40B4-BE49-F238E27FC236}">
                    <a16:creationId xmlns:a16="http://schemas.microsoft.com/office/drawing/2014/main" id="{4A0CF522-BB8B-4585-A71C-6198CB440B79}"/>
                  </a:ext>
                </a:extLst>
              </p:cNvPr>
              <p:cNvSpPr>
                <a:spLocks/>
              </p:cNvSpPr>
              <p:nvPr/>
            </p:nvSpPr>
            <p:spPr bwMode="auto">
              <a:xfrm>
                <a:off x="2119373" y="3339605"/>
                <a:ext cx="27894" cy="19227"/>
              </a:xfrm>
              <a:custGeom>
                <a:avLst/>
                <a:gdLst>
                  <a:gd name="T0" fmla="*/ 0 w 252"/>
                  <a:gd name="T1" fmla="*/ 0 h 183"/>
                  <a:gd name="T2" fmla="*/ 0 w 252"/>
                  <a:gd name="T3" fmla="*/ 0 h 183"/>
                  <a:gd name="T4" fmla="*/ 0 w 252"/>
                  <a:gd name="T5" fmla="*/ 0 h 183"/>
                  <a:gd name="T6" fmla="*/ 0 60000 65536"/>
                  <a:gd name="T7" fmla="*/ 0 60000 65536"/>
                  <a:gd name="T8" fmla="*/ 0 60000 65536"/>
                  <a:gd name="T9" fmla="*/ 0 w 252"/>
                  <a:gd name="T10" fmla="*/ 0 h 183"/>
                  <a:gd name="T11" fmla="*/ 252 w 252"/>
                  <a:gd name="T12" fmla="*/ 183 h 183"/>
                </a:gdLst>
                <a:ahLst/>
                <a:cxnLst>
                  <a:cxn ang="T6">
                    <a:pos x="T0" y="T1"/>
                  </a:cxn>
                  <a:cxn ang="T7">
                    <a:pos x="T2" y="T3"/>
                  </a:cxn>
                  <a:cxn ang="T8">
                    <a:pos x="T4" y="T5"/>
                  </a:cxn>
                </a:cxnLst>
                <a:rect l="T9" t="T10" r="T11" b="T12"/>
                <a:pathLst>
                  <a:path w="252" h="183">
                    <a:moveTo>
                      <a:pt x="252" y="0"/>
                    </a:moveTo>
                    <a:lnTo>
                      <a:pt x="123" y="86"/>
                    </a:lnTo>
                    <a:lnTo>
                      <a:pt x="0" y="183"/>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742" name="Freeform 236">
                <a:extLst>
                  <a:ext uri="{FF2B5EF4-FFF2-40B4-BE49-F238E27FC236}">
                    <a16:creationId xmlns:a16="http://schemas.microsoft.com/office/drawing/2014/main" id="{16DA8A72-EB67-4A97-A666-781BB4070451}"/>
                  </a:ext>
                </a:extLst>
              </p:cNvPr>
              <p:cNvSpPr>
                <a:spLocks/>
              </p:cNvSpPr>
              <p:nvPr/>
            </p:nvSpPr>
            <p:spPr bwMode="auto">
              <a:xfrm>
                <a:off x="2061439" y="3346014"/>
                <a:ext cx="38622" cy="17090"/>
              </a:xfrm>
              <a:custGeom>
                <a:avLst/>
                <a:gdLst>
                  <a:gd name="T0" fmla="*/ 0 w 368"/>
                  <a:gd name="T1" fmla="*/ 0 h 155"/>
                  <a:gd name="T2" fmla="*/ 0 w 368"/>
                  <a:gd name="T3" fmla="*/ 0 h 155"/>
                  <a:gd name="T4" fmla="*/ 0 w 368"/>
                  <a:gd name="T5" fmla="*/ 0 h 155"/>
                  <a:gd name="T6" fmla="*/ 0 w 368"/>
                  <a:gd name="T7" fmla="*/ 0 h 155"/>
                  <a:gd name="T8" fmla="*/ 0 60000 65536"/>
                  <a:gd name="T9" fmla="*/ 0 60000 65536"/>
                  <a:gd name="T10" fmla="*/ 0 60000 65536"/>
                  <a:gd name="T11" fmla="*/ 0 60000 65536"/>
                  <a:gd name="T12" fmla="*/ 0 w 368"/>
                  <a:gd name="T13" fmla="*/ 0 h 155"/>
                  <a:gd name="T14" fmla="*/ 368 w 368"/>
                  <a:gd name="T15" fmla="*/ 155 h 155"/>
                </a:gdLst>
                <a:ahLst/>
                <a:cxnLst>
                  <a:cxn ang="T8">
                    <a:pos x="T0" y="T1"/>
                  </a:cxn>
                  <a:cxn ang="T9">
                    <a:pos x="T2" y="T3"/>
                  </a:cxn>
                  <a:cxn ang="T10">
                    <a:pos x="T4" y="T5"/>
                  </a:cxn>
                  <a:cxn ang="T11">
                    <a:pos x="T6" y="T7"/>
                  </a:cxn>
                </a:cxnLst>
                <a:rect l="T12" t="T13" r="T14" b="T15"/>
                <a:pathLst>
                  <a:path w="368" h="155">
                    <a:moveTo>
                      <a:pt x="368" y="0"/>
                    </a:moveTo>
                    <a:lnTo>
                      <a:pt x="0" y="76"/>
                    </a:lnTo>
                    <a:lnTo>
                      <a:pt x="21" y="114"/>
                    </a:lnTo>
                    <a:lnTo>
                      <a:pt x="128" y="155"/>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743" name="Freeform 237">
                <a:extLst>
                  <a:ext uri="{FF2B5EF4-FFF2-40B4-BE49-F238E27FC236}">
                    <a16:creationId xmlns:a16="http://schemas.microsoft.com/office/drawing/2014/main" id="{7752D771-35C9-40BC-A906-794A1ED44F51}"/>
                  </a:ext>
                </a:extLst>
              </p:cNvPr>
              <p:cNvSpPr>
                <a:spLocks/>
              </p:cNvSpPr>
              <p:nvPr/>
            </p:nvSpPr>
            <p:spPr bwMode="auto">
              <a:xfrm>
                <a:off x="1952009" y="2999934"/>
                <a:ext cx="10728" cy="38453"/>
              </a:xfrm>
              <a:custGeom>
                <a:avLst/>
                <a:gdLst>
                  <a:gd name="T0" fmla="*/ 0 w 104"/>
                  <a:gd name="T1" fmla="*/ 0 h 347"/>
                  <a:gd name="T2" fmla="*/ 0 w 104"/>
                  <a:gd name="T3" fmla="*/ 0 h 347"/>
                  <a:gd name="T4" fmla="*/ 0 w 104"/>
                  <a:gd name="T5" fmla="*/ 0 h 347"/>
                  <a:gd name="T6" fmla="*/ 0 w 104"/>
                  <a:gd name="T7" fmla="*/ 0 h 347"/>
                  <a:gd name="T8" fmla="*/ 0 60000 65536"/>
                  <a:gd name="T9" fmla="*/ 0 60000 65536"/>
                  <a:gd name="T10" fmla="*/ 0 60000 65536"/>
                  <a:gd name="T11" fmla="*/ 0 60000 65536"/>
                  <a:gd name="T12" fmla="*/ 0 w 104"/>
                  <a:gd name="T13" fmla="*/ 0 h 347"/>
                  <a:gd name="T14" fmla="*/ 104 w 104"/>
                  <a:gd name="T15" fmla="*/ 347 h 347"/>
                </a:gdLst>
                <a:ahLst/>
                <a:cxnLst>
                  <a:cxn ang="T8">
                    <a:pos x="T0" y="T1"/>
                  </a:cxn>
                  <a:cxn ang="T9">
                    <a:pos x="T2" y="T3"/>
                  </a:cxn>
                  <a:cxn ang="T10">
                    <a:pos x="T4" y="T5"/>
                  </a:cxn>
                  <a:cxn ang="T11">
                    <a:pos x="T6" y="T7"/>
                  </a:cxn>
                </a:cxnLst>
                <a:rect l="T12" t="T13" r="T14" b="T15"/>
                <a:pathLst>
                  <a:path w="104" h="347">
                    <a:moveTo>
                      <a:pt x="0" y="347"/>
                    </a:moveTo>
                    <a:lnTo>
                      <a:pt x="11" y="266"/>
                    </a:lnTo>
                    <a:lnTo>
                      <a:pt x="45" y="149"/>
                    </a:lnTo>
                    <a:lnTo>
                      <a:pt x="104" y="0"/>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744" name="Freeform 238">
                <a:extLst>
                  <a:ext uri="{FF2B5EF4-FFF2-40B4-BE49-F238E27FC236}">
                    <a16:creationId xmlns:a16="http://schemas.microsoft.com/office/drawing/2014/main" id="{B79FD7DD-8E61-4B72-AB19-C5E2B9AAADC9}"/>
                  </a:ext>
                </a:extLst>
              </p:cNvPr>
              <p:cNvSpPr>
                <a:spLocks/>
              </p:cNvSpPr>
              <p:nvPr/>
            </p:nvSpPr>
            <p:spPr bwMode="auto">
              <a:xfrm>
                <a:off x="1979903" y="3241335"/>
                <a:ext cx="25748" cy="42726"/>
              </a:xfrm>
              <a:custGeom>
                <a:avLst/>
                <a:gdLst>
                  <a:gd name="T0" fmla="*/ 0 w 225"/>
                  <a:gd name="T1" fmla="*/ 0 h 405"/>
                  <a:gd name="T2" fmla="*/ 0 w 225"/>
                  <a:gd name="T3" fmla="*/ 0 h 405"/>
                  <a:gd name="T4" fmla="*/ 0 w 225"/>
                  <a:gd name="T5" fmla="*/ 0 h 405"/>
                  <a:gd name="T6" fmla="*/ 0 60000 65536"/>
                  <a:gd name="T7" fmla="*/ 0 60000 65536"/>
                  <a:gd name="T8" fmla="*/ 0 60000 65536"/>
                  <a:gd name="T9" fmla="*/ 0 w 225"/>
                  <a:gd name="T10" fmla="*/ 0 h 405"/>
                  <a:gd name="T11" fmla="*/ 225 w 225"/>
                  <a:gd name="T12" fmla="*/ 405 h 405"/>
                </a:gdLst>
                <a:ahLst/>
                <a:cxnLst>
                  <a:cxn ang="T6">
                    <a:pos x="T0" y="T1"/>
                  </a:cxn>
                  <a:cxn ang="T7">
                    <a:pos x="T2" y="T3"/>
                  </a:cxn>
                  <a:cxn ang="T8">
                    <a:pos x="T4" y="T5"/>
                  </a:cxn>
                </a:cxnLst>
                <a:rect l="T9" t="T10" r="T11" b="T12"/>
                <a:pathLst>
                  <a:path w="225" h="405">
                    <a:moveTo>
                      <a:pt x="161" y="0"/>
                    </a:moveTo>
                    <a:lnTo>
                      <a:pt x="0" y="155"/>
                    </a:lnTo>
                    <a:lnTo>
                      <a:pt x="225" y="405"/>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745" name="Freeform 239">
                <a:extLst>
                  <a:ext uri="{FF2B5EF4-FFF2-40B4-BE49-F238E27FC236}">
                    <a16:creationId xmlns:a16="http://schemas.microsoft.com/office/drawing/2014/main" id="{F22792D8-0450-42B2-BCCB-AFE64C379830}"/>
                  </a:ext>
                </a:extLst>
              </p:cNvPr>
              <p:cNvSpPr>
                <a:spLocks/>
              </p:cNvSpPr>
              <p:nvPr/>
            </p:nvSpPr>
            <p:spPr bwMode="auto">
              <a:xfrm>
                <a:off x="1979903" y="3301152"/>
                <a:ext cx="51497" cy="74770"/>
              </a:xfrm>
              <a:custGeom>
                <a:avLst/>
                <a:gdLst>
                  <a:gd name="T0" fmla="*/ 0 w 477"/>
                  <a:gd name="T1" fmla="*/ 0 h 687"/>
                  <a:gd name="T2" fmla="*/ 0 w 477"/>
                  <a:gd name="T3" fmla="*/ 0 h 687"/>
                  <a:gd name="T4" fmla="*/ 0 w 477"/>
                  <a:gd name="T5" fmla="*/ 0 h 687"/>
                  <a:gd name="T6" fmla="*/ 0 w 477"/>
                  <a:gd name="T7" fmla="*/ 0 h 687"/>
                  <a:gd name="T8" fmla="*/ 0 w 477"/>
                  <a:gd name="T9" fmla="*/ 0 h 687"/>
                  <a:gd name="T10" fmla="*/ 0 w 477"/>
                  <a:gd name="T11" fmla="*/ 0 h 687"/>
                  <a:gd name="T12" fmla="*/ 0 w 477"/>
                  <a:gd name="T13" fmla="*/ 0 h 687"/>
                  <a:gd name="T14" fmla="*/ 0 60000 65536"/>
                  <a:gd name="T15" fmla="*/ 0 60000 65536"/>
                  <a:gd name="T16" fmla="*/ 0 60000 65536"/>
                  <a:gd name="T17" fmla="*/ 0 60000 65536"/>
                  <a:gd name="T18" fmla="*/ 0 60000 65536"/>
                  <a:gd name="T19" fmla="*/ 0 60000 65536"/>
                  <a:gd name="T20" fmla="*/ 0 60000 65536"/>
                  <a:gd name="T21" fmla="*/ 0 w 477"/>
                  <a:gd name="T22" fmla="*/ 0 h 687"/>
                  <a:gd name="T23" fmla="*/ 477 w 477"/>
                  <a:gd name="T24" fmla="*/ 687 h 68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77" h="687">
                    <a:moveTo>
                      <a:pt x="293" y="687"/>
                    </a:moveTo>
                    <a:lnTo>
                      <a:pt x="477" y="342"/>
                    </a:lnTo>
                    <a:lnTo>
                      <a:pt x="340" y="283"/>
                    </a:lnTo>
                    <a:lnTo>
                      <a:pt x="272" y="286"/>
                    </a:lnTo>
                    <a:lnTo>
                      <a:pt x="259" y="201"/>
                    </a:lnTo>
                    <a:lnTo>
                      <a:pt x="124" y="179"/>
                    </a:lnTo>
                    <a:lnTo>
                      <a:pt x="0" y="0"/>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746" name="Freeform 240">
                <a:extLst>
                  <a:ext uri="{FF2B5EF4-FFF2-40B4-BE49-F238E27FC236}">
                    <a16:creationId xmlns:a16="http://schemas.microsoft.com/office/drawing/2014/main" id="{386B42B4-6CA2-4043-AC64-D31831463900}"/>
                  </a:ext>
                </a:extLst>
              </p:cNvPr>
              <p:cNvSpPr>
                <a:spLocks/>
              </p:cNvSpPr>
              <p:nvPr/>
            </p:nvSpPr>
            <p:spPr bwMode="auto">
              <a:xfrm>
                <a:off x="1977757" y="3371649"/>
                <a:ext cx="83682" cy="34181"/>
              </a:xfrm>
              <a:custGeom>
                <a:avLst/>
                <a:gdLst>
                  <a:gd name="T0" fmla="*/ 0 w 772"/>
                  <a:gd name="T1" fmla="*/ 0 h 334"/>
                  <a:gd name="T2" fmla="*/ 0 w 772"/>
                  <a:gd name="T3" fmla="*/ 0 h 334"/>
                  <a:gd name="T4" fmla="*/ 0 w 772"/>
                  <a:gd name="T5" fmla="*/ 0 h 334"/>
                  <a:gd name="T6" fmla="*/ 0 w 772"/>
                  <a:gd name="T7" fmla="*/ 0 h 334"/>
                  <a:gd name="T8" fmla="*/ 0 w 772"/>
                  <a:gd name="T9" fmla="*/ 0 h 334"/>
                  <a:gd name="T10" fmla="*/ 0 w 772"/>
                  <a:gd name="T11" fmla="*/ 0 h 334"/>
                  <a:gd name="T12" fmla="*/ 0 w 772"/>
                  <a:gd name="T13" fmla="*/ 0 h 334"/>
                  <a:gd name="T14" fmla="*/ 0 w 772"/>
                  <a:gd name="T15" fmla="*/ 0 h 334"/>
                  <a:gd name="T16" fmla="*/ 0 60000 65536"/>
                  <a:gd name="T17" fmla="*/ 0 60000 65536"/>
                  <a:gd name="T18" fmla="*/ 0 60000 65536"/>
                  <a:gd name="T19" fmla="*/ 0 60000 65536"/>
                  <a:gd name="T20" fmla="*/ 0 60000 65536"/>
                  <a:gd name="T21" fmla="*/ 0 60000 65536"/>
                  <a:gd name="T22" fmla="*/ 0 60000 65536"/>
                  <a:gd name="T23" fmla="*/ 0 60000 65536"/>
                  <a:gd name="T24" fmla="*/ 0 w 772"/>
                  <a:gd name="T25" fmla="*/ 0 h 334"/>
                  <a:gd name="T26" fmla="*/ 772 w 772"/>
                  <a:gd name="T27" fmla="*/ 334 h 33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72" h="334">
                    <a:moveTo>
                      <a:pt x="0" y="21"/>
                    </a:moveTo>
                    <a:lnTo>
                      <a:pt x="298" y="43"/>
                    </a:lnTo>
                    <a:lnTo>
                      <a:pt x="401" y="0"/>
                    </a:lnTo>
                    <a:lnTo>
                      <a:pt x="461" y="44"/>
                    </a:lnTo>
                    <a:lnTo>
                      <a:pt x="556" y="39"/>
                    </a:lnTo>
                    <a:lnTo>
                      <a:pt x="605" y="56"/>
                    </a:lnTo>
                    <a:lnTo>
                      <a:pt x="657" y="130"/>
                    </a:lnTo>
                    <a:lnTo>
                      <a:pt x="772" y="334"/>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747" name="Freeform 241">
                <a:extLst>
                  <a:ext uri="{FF2B5EF4-FFF2-40B4-BE49-F238E27FC236}">
                    <a16:creationId xmlns:a16="http://schemas.microsoft.com/office/drawing/2014/main" id="{BFDE0516-33FA-4075-9C64-D3B6E40C39E7}"/>
                  </a:ext>
                </a:extLst>
              </p:cNvPr>
              <p:cNvSpPr>
                <a:spLocks/>
              </p:cNvSpPr>
              <p:nvPr/>
            </p:nvSpPr>
            <p:spPr bwMode="auto">
              <a:xfrm>
                <a:off x="2024962" y="3061887"/>
                <a:ext cx="141616" cy="51271"/>
              </a:xfrm>
              <a:custGeom>
                <a:avLst/>
                <a:gdLst>
                  <a:gd name="T0" fmla="*/ 0 w 1331"/>
                  <a:gd name="T1" fmla="*/ 0 h 481"/>
                  <a:gd name="T2" fmla="*/ 0 w 1331"/>
                  <a:gd name="T3" fmla="*/ 0 h 481"/>
                  <a:gd name="T4" fmla="*/ 0 w 1331"/>
                  <a:gd name="T5" fmla="*/ 0 h 481"/>
                  <a:gd name="T6" fmla="*/ 0 w 1331"/>
                  <a:gd name="T7" fmla="*/ 0 h 481"/>
                  <a:gd name="T8" fmla="*/ 0 w 1331"/>
                  <a:gd name="T9" fmla="*/ 0 h 481"/>
                  <a:gd name="T10" fmla="*/ 0 w 1331"/>
                  <a:gd name="T11" fmla="*/ 0 h 481"/>
                  <a:gd name="T12" fmla="*/ 0 w 1331"/>
                  <a:gd name="T13" fmla="*/ 0 h 481"/>
                  <a:gd name="T14" fmla="*/ 0 w 1331"/>
                  <a:gd name="T15" fmla="*/ 0 h 481"/>
                  <a:gd name="T16" fmla="*/ 0 w 1331"/>
                  <a:gd name="T17" fmla="*/ 0 h 481"/>
                  <a:gd name="T18" fmla="*/ 0 w 1331"/>
                  <a:gd name="T19" fmla="*/ 0 h 481"/>
                  <a:gd name="T20" fmla="*/ 0 w 1331"/>
                  <a:gd name="T21" fmla="*/ 0 h 48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31"/>
                  <a:gd name="T34" fmla="*/ 0 h 481"/>
                  <a:gd name="T35" fmla="*/ 1331 w 1331"/>
                  <a:gd name="T36" fmla="*/ 481 h 48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31" h="481">
                    <a:moveTo>
                      <a:pt x="0" y="41"/>
                    </a:moveTo>
                    <a:lnTo>
                      <a:pt x="295" y="217"/>
                    </a:lnTo>
                    <a:lnTo>
                      <a:pt x="348" y="481"/>
                    </a:lnTo>
                    <a:lnTo>
                      <a:pt x="608" y="325"/>
                    </a:lnTo>
                    <a:lnTo>
                      <a:pt x="671" y="254"/>
                    </a:lnTo>
                    <a:lnTo>
                      <a:pt x="717" y="213"/>
                    </a:lnTo>
                    <a:lnTo>
                      <a:pt x="760" y="135"/>
                    </a:lnTo>
                    <a:lnTo>
                      <a:pt x="1127" y="29"/>
                    </a:lnTo>
                    <a:lnTo>
                      <a:pt x="1223" y="14"/>
                    </a:lnTo>
                    <a:lnTo>
                      <a:pt x="1280" y="2"/>
                    </a:lnTo>
                    <a:lnTo>
                      <a:pt x="1331" y="0"/>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748" name="Freeform 242">
                <a:extLst>
                  <a:ext uri="{FF2B5EF4-FFF2-40B4-BE49-F238E27FC236}">
                    <a16:creationId xmlns:a16="http://schemas.microsoft.com/office/drawing/2014/main" id="{2015628A-00AD-4660-9122-709CB54178DC}"/>
                  </a:ext>
                </a:extLst>
              </p:cNvPr>
              <p:cNvSpPr>
                <a:spLocks/>
              </p:cNvSpPr>
              <p:nvPr/>
            </p:nvSpPr>
            <p:spPr bwMode="auto">
              <a:xfrm>
                <a:off x="2029254" y="3292607"/>
                <a:ext cx="111576" cy="44862"/>
              </a:xfrm>
              <a:custGeom>
                <a:avLst/>
                <a:gdLst>
                  <a:gd name="T0" fmla="*/ 0 w 1031"/>
                  <a:gd name="T1" fmla="*/ 0 h 408"/>
                  <a:gd name="T2" fmla="*/ 0 w 1031"/>
                  <a:gd name="T3" fmla="*/ 0 h 408"/>
                  <a:gd name="T4" fmla="*/ 0 w 1031"/>
                  <a:gd name="T5" fmla="*/ 0 h 408"/>
                  <a:gd name="T6" fmla="*/ 0 w 1031"/>
                  <a:gd name="T7" fmla="*/ 0 h 408"/>
                  <a:gd name="T8" fmla="*/ 0 w 1031"/>
                  <a:gd name="T9" fmla="*/ 0 h 408"/>
                  <a:gd name="T10" fmla="*/ 0 w 1031"/>
                  <a:gd name="T11" fmla="*/ 0 h 408"/>
                  <a:gd name="T12" fmla="*/ 0 w 1031"/>
                  <a:gd name="T13" fmla="*/ 0 h 408"/>
                  <a:gd name="T14" fmla="*/ 0 w 1031"/>
                  <a:gd name="T15" fmla="*/ 0 h 408"/>
                  <a:gd name="T16" fmla="*/ 0 60000 65536"/>
                  <a:gd name="T17" fmla="*/ 0 60000 65536"/>
                  <a:gd name="T18" fmla="*/ 0 60000 65536"/>
                  <a:gd name="T19" fmla="*/ 0 60000 65536"/>
                  <a:gd name="T20" fmla="*/ 0 60000 65536"/>
                  <a:gd name="T21" fmla="*/ 0 60000 65536"/>
                  <a:gd name="T22" fmla="*/ 0 60000 65536"/>
                  <a:gd name="T23" fmla="*/ 0 60000 65536"/>
                  <a:gd name="T24" fmla="*/ 0 w 1031"/>
                  <a:gd name="T25" fmla="*/ 0 h 408"/>
                  <a:gd name="T26" fmla="*/ 1031 w 1031"/>
                  <a:gd name="T27" fmla="*/ 408 h 40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31" h="408">
                    <a:moveTo>
                      <a:pt x="0" y="408"/>
                    </a:moveTo>
                    <a:lnTo>
                      <a:pt x="240" y="233"/>
                    </a:lnTo>
                    <a:lnTo>
                      <a:pt x="383" y="234"/>
                    </a:lnTo>
                    <a:lnTo>
                      <a:pt x="540" y="293"/>
                    </a:lnTo>
                    <a:lnTo>
                      <a:pt x="523" y="150"/>
                    </a:lnTo>
                    <a:lnTo>
                      <a:pt x="626" y="107"/>
                    </a:lnTo>
                    <a:lnTo>
                      <a:pt x="820" y="1"/>
                    </a:lnTo>
                    <a:lnTo>
                      <a:pt x="1031" y="0"/>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749" name="Freeform 243">
                <a:extLst>
                  <a:ext uri="{FF2B5EF4-FFF2-40B4-BE49-F238E27FC236}">
                    <a16:creationId xmlns:a16="http://schemas.microsoft.com/office/drawing/2014/main" id="{164AC184-8B43-45A8-B31F-7138A3BAF8E5}"/>
                  </a:ext>
                </a:extLst>
              </p:cNvPr>
              <p:cNvSpPr>
                <a:spLocks/>
              </p:cNvSpPr>
              <p:nvPr/>
            </p:nvSpPr>
            <p:spPr bwMode="auto">
              <a:xfrm>
                <a:off x="1958446" y="3064023"/>
                <a:ext cx="102993" cy="106815"/>
              </a:xfrm>
              <a:custGeom>
                <a:avLst/>
                <a:gdLst>
                  <a:gd name="T0" fmla="*/ 0 w 952"/>
                  <a:gd name="T1" fmla="*/ 0 h 1008"/>
                  <a:gd name="T2" fmla="*/ 0 w 952"/>
                  <a:gd name="T3" fmla="*/ 0 h 1008"/>
                  <a:gd name="T4" fmla="*/ 0 w 952"/>
                  <a:gd name="T5" fmla="*/ 0 h 1008"/>
                  <a:gd name="T6" fmla="*/ 0 w 952"/>
                  <a:gd name="T7" fmla="*/ 0 h 1008"/>
                  <a:gd name="T8" fmla="*/ 0 w 952"/>
                  <a:gd name="T9" fmla="*/ 0 h 1008"/>
                  <a:gd name="T10" fmla="*/ 0 w 952"/>
                  <a:gd name="T11" fmla="*/ 0 h 1008"/>
                  <a:gd name="T12" fmla="*/ 0 w 952"/>
                  <a:gd name="T13" fmla="*/ 0 h 1008"/>
                  <a:gd name="T14" fmla="*/ 0 w 952"/>
                  <a:gd name="T15" fmla="*/ 0 h 1008"/>
                  <a:gd name="T16" fmla="*/ 0 w 952"/>
                  <a:gd name="T17" fmla="*/ 0 h 1008"/>
                  <a:gd name="T18" fmla="*/ 0 w 952"/>
                  <a:gd name="T19" fmla="*/ 0 h 1008"/>
                  <a:gd name="T20" fmla="*/ 0 w 952"/>
                  <a:gd name="T21" fmla="*/ 0 h 100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52"/>
                  <a:gd name="T34" fmla="*/ 0 h 1008"/>
                  <a:gd name="T35" fmla="*/ 952 w 952"/>
                  <a:gd name="T36" fmla="*/ 1008 h 100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52" h="1008">
                    <a:moveTo>
                      <a:pt x="560" y="0"/>
                    </a:moveTo>
                    <a:lnTo>
                      <a:pt x="456" y="304"/>
                    </a:lnTo>
                    <a:lnTo>
                      <a:pt x="281" y="438"/>
                    </a:lnTo>
                    <a:lnTo>
                      <a:pt x="63" y="660"/>
                    </a:lnTo>
                    <a:lnTo>
                      <a:pt x="0" y="720"/>
                    </a:lnTo>
                    <a:lnTo>
                      <a:pt x="10" y="749"/>
                    </a:lnTo>
                    <a:lnTo>
                      <a:pt x="161" y="903"/>
                    </a:lnTo>
                    <a:lnTo>
                      <a:pt x="310" y="991"/>
                    </a:lnTo>
                    <a:lnTo>
                      <a:pt x="349" y="1008"/>
                    </a:lnTo>
                    <a:lnTo>
                      <a:pt x="654" y="810"/>
                    </a:lnTo>
                    <a:lnTo>
                      <a:pt x="952" y="469"/>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750" name="Freeform 244">
                <a:extLst>
                  <a:ext uri="{FF2B5EF4-FFF2-40B4-BE49-F238E27FC236}">
                    <a16:creationId xmlns:a16="http://schemas.microsoft.com/office/drawing/2014/main" id="{2911ECAA-37B0-4427-AFCF-17EB749A18DE}"/>
                  </a:ext>
                </a:extLst>
              </p:cNvPr>
              <p:cNvSpPr>
                <a:spLocks/>
              </p:cNvSpPr>
              <p:nvPr/>
            </p:nvSpPr>
            <p:spPr bwMode="auto">
              <a:xfrm>
                <a:off x="1967029" y="3200746"/>
                <a:ext cx="75099" cy="40590"/>
              </a:xfrm>
              <a:custGeom>
                <a:avLst/>
                <a:gdLst>
                  <a:gd name="T0" fmla="*/ 0 w 685"/>
                  <a:gd name="T1" fmla="*/ 0 h 376"/>
                  <a:gd name="T2" fmla="*/ 0 w 685"/>
                  <a:gd name="T3" fmla="*/ 0 h 376"/>
                  <a:gd name="T4" fmla="*/ 0 w 685"/>
                  <a:gd name="T5" fmla="*/ 0 h 376"/>
                  <a:gd name="T6" fmla="*/ 0 60000 65536"/>
                  <a:gd name="T7" fmla="*/ 0 60000 65536"/>
                  <a:gd name="T8" fmla="*/ 0 60000 65536"/>
                  <a:gd name="T9" fmla="*/ 0 w 685"/>
                  <a:gd name="T10" fmla="*/ 0 h 376"/>
                  <a:gd name="T11" fmla="*/ 685 w 685"/>
                  <a:gd name="T12" fmla="*/ 376 h 376"/>
                </a:gdLst>
                <a:ahLst/>
                <a:cxnLst>
                  <a:cxn ang="T6">
                    <a:pos x="T0" y="T1"/>
                  </a:cxn>
                  <a:cxn ang="T7">
                    <a:pos x="T2" y="T3"/>
                  </a:cxn>
                  <a:cxn ang="T8">
                    <a:pos x="T4" y="T5"/>
                  </a:cxn>
                </a:cxnLst>
                <a:rect l="T9" t="T10" r="T11" b="T12"/>
                <a:pathLst>
                  <a:path w="685" h="376">
                    <a:moveTo>
                      <a:pt x="0" y="55"/>
                    </a:moveTo>
                    <a:lnTo>
                      <a:pt x="256" y="376"/>
                    </a:lnTo>
                    <a:lnTo>
                      <a:pt x="685" y="0"/>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751" name="Freeform 245">
                <a:extLst>
                  <a:ext uri="{FF2B5EF4-FFF2-40B4-BE49-F238E27FC236}">
                    <a16:creationId xmlns:a16="http://schemas.microsoft.com/office/drawing/2014/main" id="{DA27772C-0E85-49D7-9C14-195348FABC7F}"/>
                  </a:ext>
                </a:extLst>
              </p:cNvPr>
              <p:cNvSpPr>
                <a:spLocks/>
              </p:cNvSpPr>
              <p:nvPr/>
            </p:nvSpPr>
            <p:spPr bwMode="auto">
              <a:xfrm>
                <a:off x="1964883" y="3266971"/>
                <a:ext cx="87973" cy="36317"/>
              </a:xfrm>
              <a:custGeom>
                <a:avLst/>
                <a:gdLst>
                  <a:gd name="T0" fmla="*/ 0 w 828"/>
                  <a:gd name="T1" fmla="*/ 0 h 339"/>
                  <a:gd name="T2" fmla="*/ 0 w 828"/>
                  <a:gd name="T3" fmla="*/ 0 h 339"/>
                  <a:gd name="T4" fmla="*/ 0 w 828"/>
                  <a:gd name="T5" fmla="*/ 0 h 339"/>
                  <a:gd name="T6" fmla="*/ 0 w 828"/>
                  <a:gd name="T7" fmla="*/ 0 h 339"/>
                  <a:gd name="T8" fmla="*/ 0 w 828"/>
                  <a:gd name="T9" fmla="*/ 0 h 339"/>
                  <a:gd name="T10" fmla="*/ 0 w 828"/>
                  <a:gd name="T11" fmla="*/ 0 h 339"/>
                  <a:gd name="T12" fmla="*/ 0 w 828"/>
                  <a:gd name="T13" fmla="*/ 0 h 339"/>
                  <a:gd name="T14" fmla="*/ 0 w 828"/>
                  <a:gd name="T15" fmla="*/ 0 h 339"/>
                  <a:gd name="T16" fmla="*/ 0 60000 65536"/>
                  <a:gd name="T17" fmla="*/ 0 60000 65536"/>
                  <a:gd name="T18" fmla="*/ 0 60000 65536"/>
                  <a:gd name="T19" fmla="*/ 0 60000 65536"/>
                  <a:gd name="T20" fmla="*/ 0 60000 65536"/>
                  <a:gd name="T21" fmla="*/ 0 60000 65536"/>
                  <a:gd name="T22" fmla="*/ 0 60000 65536"/>
                  <a:gd name="T23" fmla="*/ 0 60000 65536"/>
                  <a:gd name="T24" fmla="*/ 0 w 828"/>
                  <a:gd name="T25" fmla="*/ 0 h 339"/>
                  <a:gd name="T26" fmla="*/ 828 w 828"/>
                  <a:gd name="T27" fmla="*/ 339 h 33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28" h="339">
                    <a:moveTo>
                      <a:pt x="0" y="289"/>
                    </a:moveTo>
                    <a:lnTo>
                      <a:pt x="105" y="339"/>
                    </a:lnTo>
                    <a:lnTo>
                      <a:pt x="264" y="273"/>
                    </a:lnTo>
                    <a:lnTo>
                      <a:pt x="547" y="0"/>
                    </a:lnTo>
                    <a:lnTo>
                      <a:pt x="665" y="70"/>
                    </a:lnTo>
                    <a:lnTo>
                      <a:pt x="695" y="88"/>
                    </a:lnTo>
                    <a:lnTo>
                      <a:pt x="771" y="93"/>
                    </a:lnTo>
                    <a:lnTo>
                      <a:pt x="828" y="263"/>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752" name="Freeform 246">
                <a:extLst>
                  <a:ext uri="{FF2B5EF4-FFF2-40B4-BE49-F238E27FC236}">
                    <a16:creationId xmlns:a16="http://schemas.microsoft.com/office/drawing/2014/main" id="{CCE709A6-DC5E-42F0-9438-E2255D79F16D}"/>
                  </a:ext>
                </a:extLst>
              </p:cNvPr>
              <p:cNvSpPr>
                <a:spLocks/>
              </p:cNvSpPr>
              <p:nvPr/>
            </p:nvSpPr>
            <p:spPr bwMode="auto">
              <a:xfrm>
                <a:off x="1930552" y="2715807"/>
                <a:ext cx="57934" cy="59816"/>
              </a:xfrm>
              <a:custGeom>
                <a:avLst/>
                <a:gdLst>
                  <a:gd name="T0" fmla="*/ 0 w 536"/>
                  <a:gd name="T1" fmla="*/ 0 h 563"/>
                  <a:gd name="T2" fmla="*/ 0 w 536"/>
                  <a:gd name="T3" fmla="*/ 0 h 563"/>
                  <a:gd name="T4" fmla="*/ 0 w 536"/>
                  <a:gd name="T5" fmla="*/ 0 h 563"/>
                  <a:gd name="T6" fmla="*/ 0 60000 65536"/>
                  <a:gd name="T7" fmla="*/ 0 60000 65536"/>
                  <a:gd name="T8" fmla="*/ 0 60000 65536"/>
                  <a:gd name="T9" fmla="*/ 0 w 536"/>
                  <a:gd name="T10" fmla="*/ 0 h 563"/>
                  <a:gd name="T11" fmla="*/ 536 w 536"/>
                  <a:gd name="T12" fmla="*/ 563 h 563"/>
                </a:gdLst>
                <a:ahLst/>
                <a:cxnLst>
                  <a:cxn ang="T6">
                    <a:pos x="T0" y="T1"/>
                  </a:cxn>
                  <a:cxn ang="T7">
                    <a:pos x="T2" y="T3"/>
                  </a:cxn>
                  <a:cxn ang="T8">
                    <a:pos x="T4" y="T5"/>
                  </a:cxn>
                </a:cxnLst>
                <a:rect l="T9" t="T10" r="T11" b="T12"/>
                <a:pathLst>
                  <a:path w="536" h="563">
                    <a:moveTo>
                      <a:pt x="0" y="0"/>
                    </a:moveTo>
                    <a:lnTo>
                      <a:pt x="10" y="563"/>
                    </a:lnTo>
                    <a:lnTo>
                      <a:pt x="536" y="555"/>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753" name="Line 247">
                <a:extLst>
                  <a:ext uri="{FF2B5EF4-FFF2-40B4-BE49-F238E27FC236}">
                    <a16:creationId xmlns:a16="http://schemas.microsoft.com/office/drawing/2014/main" id="{13EB7030-51DB-467E-A025-F0F3C4FD779C}"/>
                  </a:ext>
                </a:extLst>
              </p:cNvPr>
              <p:cNvSpPr>
                <a:spLocks noChangeShapeType="1"/>
              </p:cNvSpPr>
              <p:nvPr/>
            </p:nvSpPr>
            <p:spPr bwMode="auto">
              <a:xfrm>
                <a:off x="1939135" y="2850394"/>
                <a:ext cx="32185" cy="44862"/>
              </a:xfrm>
              <a:prstGeom prst="line">
                <a:avLst/>
              </a:prstGeom>
              <a:noFill/>
              <a:ln w="0" cap="sq">
                <a:solidFill>
                  <a:srgbClr val="5F5F5F"/>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2754" name="Freeform 248">
                <a:extLst>
                  <a:ext uri="{FF2B5EF4-FFF2-40B4-BE49-F238E27FC236}">
                    <a16:creationId xmlns:a16="http://schemas.microsoft.com/office/drawing/2014/main" id="{CBA8E1F2-ECF2-4C3E-A7EC-2BF25393480E}"/>
                  </a:ext>
                </a:extLst>
              </p:cNvPr>
              <p:cNvSpPr>
                <a:spLocks/>
              </p:cNvSpPr>
              <p:nvPr/>
            </p:nvSpPr>
            <p:spPr bwMode="auto">
              <a:xfrm>
                <a:off x="1945572" y="2805532"/>
                <a:ext cx="38622" cy="14954"/>
              </a:xfrm>
              <a:custGeom>
                <a:avLst/>
                <a:gdLst>
                  <a:gd name="T0" fmla="*/ 0 w 347"/>
                  <a:gd name="T1" fmla="*/ 0 h 124"/>
                  <a:gd name="T2" fmla="*/ 0 w 347"/>
                  <a:gd name="T3" fmla="*/ 0 h 124"/>
                  <a:gd name="T4" fmla="*/ 0 w 347"/>
                  <a:gd name="T5" fmla="*/ 0 h 124"/>
                  <a:gd name="T6" fmla="*/ 0 60000 65536"/>
                  <a:gd name="T7" fmla="*/ 0 60000 65536"/>
                  <a:gd name="T8" fmla="*/ 0 60000 65536"/>
                  <a:gd name="T9" fmla="*/ 0 w 347"/>
                  <a:gd name="T10" fmla="*/ 0 h 124"/>
                  <a:gd name="T11" fmla="*/ 347 w 347"/>
                  <a:gd name="T12" fmla="*/ 124 h 124"/>
                </a:gdLst>
                <a:ahLst/>
                <a:cxnLst>
                  <a:cxn ang="T6">
                    <a:pos x="T0" y="T1"/>
                  </a:cxn>
                  <a:cxn ang="T7">
                    <a:pos x="T2" y="T3"/>
                  </a:cxn>
                  <a:cxn ang="T8">
                    <a:pos x="T4" y="T5"/>
                  </a:cxn>
                </a:cxnLst>
                <a:rect l="T9" t="T10" r="T11" b="T12"/>
                <a:pathLst>
                  <a:path w="347" h="124">
                    <a:moveTo>
                      <a:pt x="0" y="124"/>
                    </a:moveTo>
                    <a:lnTo>
                      <a:pt x="176" y="9"/>
                    </a:lnTo>
                    <a:lnTo>
                      <a:pt x="347" y="0"/>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755" name="Freeform 249">
                <a:extLst>
                  <a:ext uri="{FF2B5EF4-FFF2-40B4-BE49-F238E27FC236}">
                    <a16:creationId xmlns:a16="http://schemas.microsoft.com/office/drawing/2014/main" id="{0FAB332B-1EA5-464B-B1DA-5C50716868D0}"/>
                  </a:ext>
                </a:extLst>
              </p:cNvPr>
              <p:cNvSpPr>
                <a:spLocks/>
              </p:cNvSpPr>
              <p:nvPr/>
            </p:nvSpPr>
            <p:spPr bwMode="auto">
              <a:xfrm>
                <a:off x="1915532" y="2820486"/>
                <a:ext cx="68662" cy="44862"/>
              </a:xfrm>
              <a:custGeom>
                <a:avLst/>
                <a:gdLst>
                  <a:gd name="T0" fmla="*/ 0 w 623"/>
                  <a:gd name="T1" fmla="*/ 0 h 430"/>
                  <a:gd name="T2" fmla="*/ 0 w 623"/>
                  <a:gd name="T3" fmla="*/ 0 h 430"/>
                  <a:gd name="T4" fmla="*/ 0 w 623"/>
                  <a:gd name="T5" fmla="*/ 0 h 430"/>
                  <a:gd name="T6" fmla="*/ 0 60000 65536"/>
                  <a:gd name="T7" fmla="*/ 0 60000 65536"/>
                  <a:gd name="T8" fmla="*/ 0 60000 65536"/>
                  <a:gd name="T9" fmla="*/ 0 w 623"/>
                  <a:gd name="T10" fmla="*/ 0 h 430"/>
                  <a:gd name="T11" fmla="*/ 623 w 623"/>
                  <a:gd name="T12" fmla="*/ 430 h 430"/>
                </a:gdLst>
                <a:ahLst/>
                <a:cxnLst>
                  <a:cxn ang="T6">
                    <a:pos x="T0" y="T1"/>
                  </a:cxn>
                  <a:cxn ang="T7">
                    <a:pos x="T2" y="T3"/>
                  </a:cxn>
                  <a:cxn ang="T8">
                    <a:pos x="T4" y="T5"/>
                  </a:cxn>
                </a:cxnLst>
                <a:rect l="T9" t="T10" r="T11" b="T12"/>
                <a:pathLst>
                  <a:path w="623" h="430">
                    <a:moveTo>
                      <a:pt x="0" y="430"/>
                    </a:moveTo>
                    <a:lnTo>
                      <a:pt x="474" y="90"/>
                    </a:lnTo>
                    <a:lnTo>
                      <a:pt x="623" y="0"/>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756" name="Freeform 250">
                <a:extLst>
                  <a:ext uri="{FF2B5EF4-FFF2-40B4-BE49-F238E27FC236}">
                    <a16:creationId xmlns:a16="http://schemas.microsoft.com/office/drawing/2014/main" id="{6E58839D-8EF6-452E-B3A0-CAB4CE975E45}"/>
                  </a:ext>
                </a:extLst>
              </p:cNvPr>
              <p:cNvSpPr>
                <a:spLocks/>
              </p:cNvSpPr>
              <p:nvPr/>
            </p:nvSpPr>
            <p:spPr bwMode="auto">
              <a:xfrm>
                <a:off x="1357652" y="2782032"/>
                <a:ext cx="596502" cy="57680"/>
              </a:xfrm>
              <a:custGeom>
                <a:avLst/>
                <a:gdLst>
                  <a:gd name="T0" fmla="*/ 0 w 5538"/>
                  <a:gd name="T1" fmla="*/ 0 h 525"/>
                  <a:gd name="T2" fmla="*/ 0 w 5538"/>
                  <a:gd name="T3" fmla="*/ 0 h 525"/>
                  <a:gd name="T4" fmla="*/ 0 w 5538"/>
                  <a:gd name="T5" fmla="*/ 0 h 525"/>
                  <a:gd name="T6" fmla="*/ 0 w 5538"/>
                  <a:gd name="T7" fmla="*/ 0 h 525"/>
                  <a:gd name="T8" fmla="*/ 0 w 5538"/>
                  <a:gd name="T9" fmla="*/ 0 h 525"/>
                  <a:gd name="T10" fmla="*/ 0 w 5538"/>
                  <a:gd name="T11" fmla="*/ 0 h 525"/>
                  <a:gd name="T12" fmla="*/ 0 60000 65536"/>
                  <a:gd name="T13" fmla="*/ 0 60000 65536"/>
                  <a:gd name="T14" fmla="*/ 0 60000 65536"/>
                  <a:gd name="T15" fmla="*/ 0 60000 65536"/>
                  <a:gd name="T16" fmla="*/ 0 60000 65536"/>
                  <a:gd name="T17" fmla="*/ 0 60000 65536"/>
                  <a:gd name="T18" fmla="*/ 0 w 5538"/>
                  <a:gd name="T19" fmla="*/ 0 h 525"/>
                  <a:gd name="T20" fmla="*/ 5538 w 5538"/>
                  <a:gd name="T21" fmla="*/ 525 h 525"/>
                </a:gdLst>
                <a:ahLst/>
                <a:cxnLst>
                  <a:cxn ang="T12">
                    <a:pos x="T0" y="T1"/>
                  </a:cxn>
                  <a:cxn ang="T13">
                    <a:pos x="T2" y="T3"/>
                  </a:cxn>
                  <a:cxn ang="T14">
                    <a:pos x="T4" y="T5"/>
                  </a:cxn>
                  <a:cxn ang="T15">
                    <a:pos x="T6" y="T7"/>
                  </a:cxn>
                  <a:cxn ang="T16">
                    <a:pos x="T8" y="T9"/>
                  </a:cxn>
                  <a:cxn ang="T17">
                    <a:pos x="T10" y="T11"/>
                  </a:cxn>
                </a:cxnLst>
                <a:rect l="T18" t="T19" r="T20" b="T21"/>
                <a:pathLst>
                  <a:path w="5538" h="525">
                    <a:moveTo>
                      <a:pt x="0" y="30"/>
                    </a:moveTo>
                    <a:lnTo>
                      <a:pt x="1998" y="30"/>
                    </a:lnTo>
                    <a:lnTo>
                      <a:pt x="3663" y="39"/>
                    </a:lnTo>
                    <a:lnTo>
                      <a:pt x="4867" y="14"/>
                    </a:lnTo>
                    <a:lnTo>
                      <a:pt x="5315" y="0"/>
                    </a:lnTo>
                    <a:lnTo>
                      <a:pt x="5538" y="525"/>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757" name="Freeform 251">
                <a:extLst>
                  <a:ext uri="{FF2B5EF4-FFF2-40B4-BE49-F238E27FC236}">
                    <a16:creationId xmlns:a16="http://schemas.microsoft.com/office/drawing/2014/main" id="{D536FE0F-8CC6-4C80-81E4-B6406F19221C}"/>
                  </a:ext>
                </a:extLst>
              </p:cNvPr>
              <p:cNvSpPr>
                <a:spLocks/>
              </p:cNvSpPr>
              <p:nvPr/>
            </p:nvSpPr>
            <p:spPr bwMode="auto">
              <a:xfrm>
                <a:off x="1889784" y="2841849"/>
                <a:ext cx="272503" cy="89724"/>
              </a:xfrm>
              <a:custGeom>
                <a:avLst/>
                <a:gdLst>
                  <a:gd name="T0" fmla="*/ 0 w 2535"/>
                  <a:gd name="T1" fmla="*/ 0 h 839"/>
                  <a:gd name="T2" fmla="*/ 0 w 2535"/>
                  <a:gd name="T3" fmla="*/ 0 h 839"/>
                  <a:gd name="T4" fmla="*/ 0 w 2535"/>
                  <a:gd name="T5" fmla="*/ 0 h 839"/>
                  <a:gd name="T6" fmla="*/ 0 w 2535"/>
                  <a:gd name="T7" fmla="*/ 0 h 839"/>
                  <a:gd name="T8" fmla="*/ 0 w 2535"/>
                  <a:gd name="T9" fmla="*/ 0 h 839"/>
                  <a:gd name="T10" fmla="*/ 0 w 2535"/>
                  <a:gd name="T11" fmla="*/ 0 h 839"/>
                  <a:gd name="T12" fmla="*/ 0 w 2535"/>
                  <a:gd name="T13" fmla="*/ 0 h 839"/>
                  <a:gd name="T14" fmla="*/ 0 w 2535"/>
                  <a:gd name="T15" fmla="*/ 0 h 839"/>
                  <a:gd name="T16" fmla="*/ 0 w 2535"/>
                  <a:gd name="T17" fmla="*/ 0 h 83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535"/>
                  <a:gd name="T28" fmla="*/ 0 h 839"/>
                  <a:gd name="T29" fmla="*/ 2535 w 2535"/>
                  <a:gd name="T30" fmla="*/ 839 h 83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535" h="839">
                    <a:moveTo>
                      <a:pt x="0" y="525"/>
                    </a:moveTo>
                    <a:lnTo>
                      <a:pt x="207" y="839"/>
                    </a:lnTo>
                    <a:lnTo>
                      <a:pt x="791" y="473"/>
                    </a:lnTo>
                    <a:lnTo>
                      <a:pt x="930" y="581"/>
                    </a:lnTo>
                    <a:lnTo>
                      <a:pt x="1505" y="244"/>
                    </a:lnTo>
                    <a:lnTo>
                      <a:pt x="1629" y="401"/>
                    </a:lnTo>
                    <a:lnTo>
                      <a:pt x="1823" y="276"/>
                    </a:lnTo>
                    <a:lnTo>
                      <a:pt x="2091" y="281"/>
                    </a:lnTo>
                    <a:lnTo>
                      <a:pt x="2535" y="0"/>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758" name="Freeform 252">
                <a:extLst>
                  <a:ext uri="{FF2B5EF4-FFF2-40B4-BE49-F238E27FC236}">
                    <a16:creationId xmlns:a16="http://schemas.microsoft.com/office/drawing/2014/main" id="{F8979115-7DC4-4881-885D-D9B2BBF19871}"/>
                  </a:ext>
                </a:extLst>
              </p:cNvPr>
              <p:cNvSpPr>
                <a:spLocks/>
              </p:cNvSpPr>
              <p:nvPr/>
            </p:nvSpPr>
            <p:spPr bwMode="auto">
              <a:xfrm>
                <a:off x="1752460" y="2711535"/>
                <a:ext cx="377642" cy="12818"/>
              </a:xfrm>
              <a:custGeom>
                <a:avLst/>
                <a:gdLst>
                  <a:gd name="T0" fmla="*/ 0 w 3501"/>
                  <a:gd name="T1" fmla="*/ 0 h 139"/>
                  <a:gd name="T2" fmla="*/ 0 w 3501"/>
                  <a:gd name="T3" fmla="*/ 0 h 139"/>
                  <a:gd name="T4" fmla="*/ 0 w 3501"/>
                  <a:gd name="T5" fmla="*/ 0 h 139"/>
                  <a:gd name="T6" fmla="*/ 0 w 3501"/>
                  <a:gd name="T7" fmla="*/ 0 h 139"/>
                  <a:gd name="T8" fmla="*/ 0 w 3501"/>
                  <a:gd name="T9" fmla="*/ 0 h 139"/>
                  <a:gd name="T10" fmla="*/ 0 60000 65536"/>
                  <a:gd name="T11" fmla="*/ 0 60000 65536"/>
                  <a:gd name="T12" fmla="*/ 0 60000 65536"/>
                  <a:gd name="T13" fmla="*/ 0 60000 65536"/>
                  <a:gd name="T14" fmla="*/ 0 60000 65536"/>
                  <a:gd name="T15" fmla="*/ 0 w 3501"/>
                  <a:gd name="T16" fmla="*/ 0 h 139"/>
                  <a:gd name="T17" fmla="*/ 3501 w 3501"/>
                  <a:gd name="T18" fmla="*/ 139 h 139"/>
                </a:gdLst>
                <a:ahLst/>
                <a:cxnLst>
                  <a:cxn ang="T10">
                    <a:pos x="T0" y="T1"/>
                  </a:cxn>
                  <a:cxn ang="T11">
                    <a:pos x="T2" y="T3"/>
                  </a:cxn>
                  <a:cxn ang="T12">
                    <a:pos x="T4" y="T5"/>
                  </a:cxn>
                  <a:cxn ang="T13">
                    <a:pos x="T6" y="T7"/>
                  </a:cxn>
                  <a:cxn ang="T14">
                    <a:pos x="T8" y="T9"/>
                  </a:cxn>
                </a:cxnLst>
                <a:rect l="T15" t="T16" r="T17" b="T18"/>
                <a:pathLst>
                  <a:path w="3501" h="139">
                    <a:moveTo>
                      <a:pt x="0" y="139"/>
                    </a:moveTo>
                    <a:lnTo>
                      <a:pt x="171" y="137"/>
                    </a:lnTo>
                    <a:lnTo>
                      <a:pt x="1251" y="119"/>
                    </a:lnTo>
                    <a:lnTo>
                      <a:pt x="1248" y="62"/>
                    </a:lnTo>
                    <a:lnTo>
                      <a:pt x="3501" y="0"/>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759" name="Freeform 253">
                <a:extLst>
                  <a:ext uri="{FF2B5EF4-FFF2-40B4-BE49-F238E27FC236}">
                    <a16:creationId xmlns:a16="http://schemas.microsoft.com/office/drawing/2014/main" id="{1437A060-7836-4E25-AE8E-C636E77685B7}"/>
                  </a:ext>
                </a:extLst>
              </p:cNvPr>
              <p:cNvSpPr>
                <a:spLocks/>
              </p:cNvSpPr>
              <p:nvPr/>
            </p:nvSpPr>
            <p:spPr bwMode="auto">
              <a:xfrm>
                <a:off x="1885492" y="2649582"/>
                <a:ext cx="291814" cy="12818"/>
              </a:xfrm>
              <a:custGeom>
                <a:avLst/>
                <a:gdLst>
                  <a:gd name="T0" fmla="*/ 0 w 2695"/>
                  <a:gd name="T1" fmla="*/ 0 h 120"/>
                  <a:gd name="T2" fmla="*/ 0 w 2695"/>
                  <a:gd name="T3" fmla="*/ 0 h 120"/>
                  <a:gd name="T4" fmla="*/ 0 w 2695"/>
                  <a:gd name="T5" fmla="*/ 0 h 120"/>
                  <a:gd name="T6" fmla="*/ 0 w 2695"/>
                  <a:gd name="T7" fmla="*/ 0 h 120"/>
                  <a:gd name="T8" fmla="*/ 0 w 2695"/>
                  <a:gd name="T9" fmla="*/ 0 h 120"/>
                  <a:gd name="T10" fmla="*/ 0 w 2695"/>
                  <a:gd name="T11" fmla="*/ 0 h 120"/>
                  <a:gd name="T12" fmla="*/ 0 w 2695"/>
                  <a:gd name="T13" fmla="*/ 0 h 120"/>
                  <a:gd name="T14" fmla="*/ 0 w 2695"/>
                  <a:gd name="T15" fmla="*/ 0 h 120"/>
                  <a:gd name="T16" fmla="*/ 0 w 2695"/>
                  <a:gd name="T17" fmla="*/ 0 h 12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695"/>
                  <a:gd name="T28" fmla="*/ 0 h 120"/>
                  <a:gd name="T29" fmla="*/ 2695 w 2695"/>
                  <a:gd name="T30" fmla="*/ 120 h 12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695" h="120">
                    <a:moveTo>
                      <a:pt x="0" y="45"/>
                    </a:moveTo>
                    <a:lnTo>
                      <a:pt x="458" y="21"/>
                    </a:lnTo>
                    <a:lnTo>
                      <a:pt x="478" y="49"/>
                    </a:lnTo>
                    <a:lnTo>
                      <a:pt x="1664" y="44"/>
                    </a:lnTo>
                    <a:lnTo>
                      <a:pt x="1684" y="62"/>
                    </a:lnTo>
                    <a:lnTo>
                      <a:pt x="2161" y="27"/>
                    </a:lnTo>
                    <a:lnTo>
                      <a:pt x="2165" y="113"/>
                    </a:lnTo>
                    <a:lnTo>
                      <a:pt x="2233" y="120"/>
                    </a:lnTo>
                    <a:lnTo>
                      <a:pt x="2695" y="0"/>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760" name="Freeform 254">
                <a:extLst>
                  <a:ext uri="{FF2B5EF4-FFF2-40B4-BE49-F238E27FC236}">
                    <a16:creationId xmlns:a16="http://schemas.microsoft.com/office/drawing/2014/main" id="{A5CC13E8-EB9F-47F8-8D61-6B5685CDC513}"/>
                  </a:ext>
                </a:extLst>
              </p:cNvPr>
              <p:cNvSpPr>
                <a:spLocks/>
              </p:cNvSpPr>
              <p:nvPr/>
            </p:nvSpPr>
            <p:spPr bwMode="auto">
              <a:xfrm>
                <a:off x="1698817" y="2508587"/>
                <a:ext cx="53642" cy="405896"/>
              </a:xfrm>
              <a:custGeom>
                <a:avLst/>
                <a:gdLst>
                  <a:gd name="T0" fmla="*/ 0 w 490"/>
                  <a:gd name="T1" fmla="*/ 0 h 3780"/>
                  <a:gd name="T2" fmla="*/ 0 w 490"/>
                  <a:gd name="T3" fmla="*/ 0 h 3780"/>
                  <a:gd name="T4" fmla="*/ 0 w 490"/>
                  <a:gd name="T5" fmla="*/ 0 h 3780"/>
                  <a:gd name="T6" fmla="*/ 0 w 490"/>
                  <a:gd name="T7" fmla="*/ 0 h 3780"/>
                  <a:gd name="T8" fmla="*/ 0 w 490"/>
                  <a:gd name="T9" fmla="*/ 0 h 3780"/>
                  <a:gd name="T10" fmla="*/ 0 w 490"/>
                  <a:gd name="T11" fmla="*/ 0 h 3780"/>
                  <a:gd name="T12" fmla="*/ 0 w 490"/>
                  <a:gd name="T13" fmla="*/ 0 h 3780"/>
                  <a:gd name="T14" fmla="*/ 0 w 490"/>
                  <a:gd name="T15" fmla="*/ 0 h 3780"/>
                  <a:gd name="T16" fmla="*/ 0 w 490"/>
                  <a:gd name="T17" fmla="*/ 0 h 3780"/>
                  <a:gd name="T18" fmla="*/ 0 w 490"/>
                  <a:gd name="T19" fmla="*/ 0 h 378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90"/>
                  <a:gd name="T31" fmla="*/ 0 h 3780"/>
                  <a:gd name="T32" fmla="*/ 490 w 490"/>
                  <a:gd name="T33" fmla="*/ 3780 h 378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90" h="3780">
                    <a:moveTo>
                      <a:pt x="58" y="0"/>
                    </a:moveTo>
                    <a:lnTo>
                      <a:pt x="51" y="422"/>
                    </a:lnTo>
                    <a:lnTo>
                      <a:pt x="12" y="414"/>
                    </a:lnTo>
                    <a:lnTo>
                      <a:pt x="0" y="913"/>
                    </a:lnTo>
                    <a:lnTo>
                      <a:pt x="58" y="919"/>
                    </a:lnTo>
                    <a:lnTo>
                      <a:pt x="87" y="2026"/>
                    </a:lnTo>
                    <a:lnTo>
                      <a:pt x="490" y="2024"/>
                    </a:lnTo>
                    <a:lnTo>
                      <a:pt x="490" y="3134"/>
                    </a:lnTo>
                    <a:lnTo>
                      <a:pt x="404" y="3139"/>
                    </a:lnTo>
                    <a:lnTo>
                      <a:pt x="400" y="3780"/>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761" name="Freeform 255">
                <a:extLst>
                  <a:ext uri="{FF2B5EF4-FFF2-40B4-BE49-F238E27FC236}">
                    <a16:creationId xmlns:a16="http://schemas.microsoft.com/office/drawing/2014/main" id="{DFD15422-18F2-4E17-87E8-482E0C27CD24}"/>
                  </a:ext>
                </a:extLst>
              </p:cNvPr>
              <p:cNvSpPr>
                <a:spLocks/>
              </p:cNvSpPr>
              <p:nvPr/>
            </p:nvSpPr>
            <p:spPr bwMode="auto">
              <a:xfrm>
                <a:off x="1643029" y="2241550"/>
                <a:ext cx="15020" cy="482802"/>
              </a:xfrm>
              <a:custGeom>
                <a:avLst/>
                <a:gdLst>
                  <a:gd name="T0" fmla="*/ 0 w 136"/>
                  <a:gd name="T1" fmla="*/ 0 h 4496"/>
                  <a:gd name="T2" fmla="*/ 0 w 136"/>
                  <a:gd name="T3" fmla="*/ 0 h 4496"/>
                  <a:gd name="T4" fmla="*/ 0 w 136"/>
                  <a:gd name="T5" fmla="*/ 0 h 4496"/>
                  <a:gd name="T6" fmla="*/ 0 w 136"/>
                  <a:gd name="T7" fmla="*/ 0 h 4496"/>
                  <a:gd name="T8" fmla="*/ 0 w 136"/>
                  <a:gd name="T9" fmla="*/ 0 h 4496"/>
                  <a:gd name="T10" fmla="*/ 0 w 136"/>
                  <a:gd name="T11" fmla="*/ 0 h 4496"/>
                  <a:gd name="T12" fmla="*/ 0 60000 65536"/>
                  <a:gd name="T13" fmla="*/ 0 60000 65536"/>
                  <a:gd name="T14" fmla="*/ 0 60000 65536"/>
                  <a:gd name="T15" fmla="*/ 0 60000 65536"/>
                  <a:gd name="T16" fmla="*/ 0 60000 65536"/>
                  <a:gd name="T17" fmla="*/ 0 60000 65536"/>
                  <a:gd name="T18" fmla="*/ 0 w 136"/>
                  <a:gd name="T19" fmla="*/ 0 h 4496"/>
                  <a:gd name="T20" fmla="*/ 136 w 136"/>
                  <a:gd name="T21" fmla="*/ 4496 h 4496"/>
                </a:gdLst>
                <a:ahLst/>
                <a:cxnLst>
                  <a:cxn ang="T12">
                    <a:pos x="T0" y="T1"/>
                  </a:cxn>
                  <a:cxn ang="T13">
                    <a:pos x="T2" y="T3"/>
                  </a:cxn>
                  <a:cxn ang="T14">
                    <a:pos x="T4" y="T5"/>
                  </a:cxn>
                  <a:cxn ang="T15">
                    <a:pos x="T6" y="T7"/>
                  </a:cxn>
                  <a:cxn ang="T16">
                    <a:pos x="T8" y="T9"/>
                  </a:cxn>
                  <a:cxn ang="T17">
                    <a:pos x="T10" y="T11"/>
                  </a:cxn>
                </a:cxnLst>
                <a:rect l="T18" t="T19" r="T20" b="T21"/>
                <a:pathLst>
                  <a:path w="136" h="4496">
                    <a:moveTo>
                      <a:pt x="0" y="0"/>
                    </a:moveTo>
                    <a:lnTo>
                      <a:pt x="11" y="2238"/>
                    </a:lnTo>
                    <a:lnTo>
                      <a:pt x="126" y="2232"/>
                    </a:lnTo>
                    <a:lnTo>
                      <a:pt x="136" y="2785"/>
                    </a:lnTo>
                    <a:lnTo>
                      <a:pt x="41" y="2791"/>
                    </a:lnTo>
                    <a:lnTo>
                      <a:pt x="54" y="4496"/>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762" name="Freeform 256">
                <a:extLst>
                  <a:ext uri="{FF2B5EF4-FFF2-40B4-BE49-F238E27FC236}">
                    <a16:creationId xmlns:a16="http://schemas.microsoft.com/office/drawing/2014/main" id="{C6091AA8-E957-4BA6-A53B-4947422CA6B0}"/>
                  </a:ext>
                </a:extLst>
              </p:cNvPr>
              <p:cNvSpPr>
                <a:spLocks/>
              </p:cNvSpPr>
              <p:nvPr/>
            </p:nvSpPr>
            <p:spPr bwMode="auto">
              <a:xfrm>
                <a:off x="1503559" y="2241550"/>
                <a:ext cx="38622" cy="662251"/>
              </a:xfrm>
              <a:custGeom>
                <a:avLst/>
                <a:gdLst>
                  <a:gd name="T0" fmla="*/ 0 w 359"/>
                  <a:gd name="T1" fmla="*/ 0 h 6161"/>
                  <a:gd name="T2" fmla="*/ 0 w 359"/>
                  <a:gd name="T3" fmla="*/ 0 h 6161"/>
                  <a:gd name="T4" fmla="*/ 0 w 359"/>
                  <a:gd name="T5" fmla="*/ 0 h 6161"/>
                  <a:gd name="T6" fmla="*/ 0 w 359"/>
                  <a:gd name="T7" fmla="*/ 0 h 6161"/>
                  <a:gd name="T8" fmla="*/ 0 w 359"/>
                  <a:gd name="T9" fmla="*/ 0 h 6161"/>
                  <a:gd name="T10" fmla="*/ 0 w 359"/>
                  <a:gd name="T11" fmla="*/ 0 h 6161"/>
                  <a:gd name="T12" fmla="*/ 0 w 359"/>
                  <a:gd name="T13" fmla="*/ 0 h 6161"/>
                  <a:gd name="T14" fmla="*/ 0 w 359"/>
                  <a:gd name="T15" fmla="*/ 0 h 6161"/>
                  <a:gd name="T16" fmla="*/ 0 w 359"/>
                  <a:gd name="T17" fmla="*/ 0 h 6161"/>
                  <a:gd name="T18" fmla="*/ 0 w 359"/>
                  <a:gd name="T19" fmla="*/ 0 h 616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59"/>
                  <a:gd name="T31" fmla="*/ 0 h 6161"/>
                  <a:gd name="T32" fmla="*/ 359 w 359"/>
                  <a:gd name="T33" fmla="*/ 6161 h 616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59" h="6161">
                    <a:moveTo>
                      <a:pt x="213" y="0"/>
                    </a:moveTo>
                    <a:lnTo>
                      <a:pt x="186" y="2231"/>
                    </a:lnTo>
                    <a:lnTo>
                      <a:pt x="358" y="2231"/>
                    </a:lnTo>
                    <a:lnTo>
                      <a:pt x="359" y="2785"/>
                    </a:lnTo>
                    <a:lnTo>
                      <a:pt x="243" y="2782"/>
                    </a:lnTo>
                    <a:lnTo>
                      <a:pt x="238" y="4504"/>
                    </a:lnTo>
                    <a:lnTo>
                      <a:pt x="105" y="4501"/>
                    </a:lnTo>
                    <a:lnTo>
                      <a:pt x="86" y="5612"/>
                    </a:lnTo>
                    <a:lnTo>
                      <a:pt x="0" y="5616"/>
                    </a:lnTo>
                    <a:lnTo>
                      <a:pt x="9" y="6161"/>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763" name="Freeform 257">
                <a:extLst>
                  <a:ext uri="{FF2B5EF4-FFF2-40B4-BE49-F238E27FC236}">
                    <a16:creationId xmlns:a16="http://schemas.microsoft.com/office/drawing/2014/main" id="{FAA524E0-DDC9-46F4-BE23-3D8FB88504D5}"/>
                  </a:ext>
                </a:extLst>
              </p:cNvPr>
              <p:cNvSpPr>
                <a:spLocks/>
              </p:cNvSpPr>
              <p:nvPr/>
            </p:nvSpPr>
            <p:spPr bwMode="auto">
              <a:xfrm>
                <a:off x="1443480" y="2241550"/>
                <a:ext cx="38622" cy="662251"/>
              </a:xfrm>
              <a:custGeom>
                <a:avLst/>
                <a:gdLst>
                  <a:gd name="T0" fmla="*/ 0 w 368"/>
                  <a:gd name="T1" fmla="*/ 0 h 6152"/>
                  <a:gd name="T2" fmla="*/ 0 w 368"/>
                  <a:gd name="T3" fmla="*/ 0 h 6152"/>
                  <a:gd name="T4" fmla="*/ 0 w 368"/>
                  <a:gd name="T5" fmla="*/ 0 h 6152"/>
                  <a:gd name="T6" fmla="*/ 0 w 368"/>
                  <a:gd name="T7" fmla="*/ 0 h 6152"/>
                  <a:gd name="T8" fmla="*/ 0 w 368"/>
                  <a:gd name="T9" fmla="*/ 0 h 6152"/>
                  <a:gd name="T10" fmla="*/ 0 w 368"/>
                  <a:gd name="T11" fmla="*/ 0 h 6152"/>
                  <a:gd name="T12" fmla="*/ 0 w 368"/>
                  <a:gd name="T13" fmla="*/ 0 h 6152"/>
                  <a:gd name="T14" fmla="*/ 0 w 368"/>
                  <a:gd name="T15" fmla="*/ 0 h 6152"/>
                  <a:gd name="T16" fmla="*/ 0 w 368"/>
                  <a:gd name="T17" fmla="*/ 0 h 6152"/>
                  <a:gd name="T18" fmla="*/ 0 w 368"/>
                  <a:gd name="T19" fmla="*/ 0 h 615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8"/>
                  <a:gd name="T31" fmla="*/ 0 h 6152"/>
                  <a:gd name="T32" fmla="*/ 368 w 368"/>
                  <a:gd name="T33" fmla="*/ 6152 h 615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8" h="6152">
                    <a:moveTo>
                      <a:pt x="222" y="0"/>
                    </a:moveTo>
                    <a:lnTo>
                      <a:pt x="195" y="2230"/>
                    </a:lnTo>
                    <a:lnTo>
                      <a:pt x="357" y="2221"/>
                    </a:lnTo>
                    <a:lnTo>
                      <a:pt x="368" y="2795"/>
                    </a:lnTo>
                    <a:lnTo>
                      <a:pt x="263" y="2791"/>
                    </a:lnTo>
                    <a:lnTo>
                      <a:pt x="258" y="4512"/>
                    </a:lnTo>
                    <a:lnTo>
                      <a:pt x="133" y="4499"/>
                    </a:lnTo>
                    <a:lnTo>
                      <a:pt x="95" y="5611"/>
                    </a:lnTo>
                    <a:lnTo>
                      <a:pt x="19" y="5606"/>
                    </a:lnTo>
                    <a:lnTo>
                      <a:pt x="0" y="6152"/>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764" name="Freeform 258">
                <a:extLst>
                  <a:ext uri="{FF2B5EF4-FFF2-40B4-BE49-F238E27FC236}">
                    <a16:creationId xmlns:a16="http://schemas.microsoft.com/office/drawing/2014/main" id="{1ECEF8FD-E06B-4DFA-B535-CFA16A36F646}"/>
                  </a:ext>
                </a:extLst>
              </p:cNvPr>
              <p:cNvSpPr>
                <a:spLocks/>
              </p:cNvSpPr>
              <p:nvPr/>
            </p:nvSpPr>
            <p:spPr bwMode="auto">
              <a:xfrm>
                <a:off x="1413440" y="2480815"/>
                <a:ext cx="10728" cy="243537"/>
              </a:xfrm>
              <a:custGeom>
                <a:avLst/>
                <a:gdLst>
                  <a:gd name="T0" fmla="*/ 0 w 120"/>
                  <a:gd name="T1" fmla="*/ 0 h 2274"/>
                  <a:gd name="T2" fmla="*/ 0 w 120"/>
                  <a:gd name="T3" fmla="*/ 0 h 2274"/>
                  <a:gd name="T4" fmla="*/ 0 w 120"/>
                  <a:gd name="T5" fmla="*/ 0 h 2274"/>
                  <a:gd name="T6" fmla="*/ 0 w 120"/>
                  <a:gd name="T7" fmla="*/ 0 h 2274"/>
                  <a:gd name="T8" fmla="*/ 0 60000 65536"/>
                  <a:gd name="T9" fmla="*/ 0 60000 65536"/>
                  <a:gd name="T10" fmla="*/ 0 60000 65536"/>
                  <a:gd name="T11" fmla="*/ 0 60000 65536"/>
                  <a:gd name="T12" fmla="*/ 0 w 120"/>
                  <a:gd name="T13" fmla="*/ 0 h 2274"/>
                  <a:gd name="T14" fmla="*/ 120 w 120"/>
                  <a:gd name="T15" fmla="*/ 2274 h 2274"/>
                </a:gdLst>
                <a:ahLst/>
                <a:cxnLst>
                  <a:cxn ang="T8">
                    <a:pos x="T0" y="T1"/>
                  </a:cxn>
                  <a:cxn ang="T9">
                    <a:pos x="T2" y="T3"/>
                  </a:cxn>
                  <a:cxn ang="T10">
                    <a:pos x="T4" y="T5"/>
                  </a:cxn>
                  <a:cxn ang="T11">
                    <a:pos x="T6" y="T7"/>
                  </a:cxn>
                </a:cxnLst>
                <a:rect l="T12" t="T13" r="T14" b="T15"/>
                <a:pathLst>
                  <a:path w="120" h="2274">
                    <a:moveTo>
                      <a:pt x="120" y="0"/>
                    </a:moveTo>
                    <a:lnTo>
                      <a:pt x="83" y="566"/>
                    </a:lnTo>
                    <a:lnTo>
                      <a:pt x="6" y="561"/>
                    </a:lnTo>
                    <a:lnTo>
                      <a:pt x="0" y="2274"/>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765" name="Freeform 259">
                <a:extLst>
                  <a:ext uri="{FF2B5EF4-FFF2-40B4-BE49-F238E27FC236}">
                    <a16:creationId xmlns:a16="http://schemas.microsoft.com/office/drawing/2014/main" id="{A3044531-9133-4486-8FFD-A3259FC17AB1}"/>
                  </a:ext>
                </a:extLst>
              </p:cNvPr>
              <p:cNvSpPr>
                <a:spLocks/>
              </p:cNvSpPr>
              <p:nvPr/>
            </p:nvSpPr>
            <p:spPr bwMode="auto">
              <a:xfrm>
                <a:off x="1582950" y="2243686"/>
                <a:ext cx="51497" cy="653706"/>
              </a:xfrm>
              <a:custGeom>
                <a:avLst/>
                <a:gdLst>
                  <a:gd name="T0" fmla="*/ 0 w 466"/>
                  <a:gd name="T1" fmla="*/ 0 h 6096"/>
                  <a:gd name="T2" fmla="*/ 0 w 466"/>
                  <a:gd name="T3" fmla="*/ 0 h 6096"/>
                  <a:gd name="T4" fmla="*/ 0 w 466"/>
                  <a:gd name="T5" fmla="*/ 0 h 6096"/>
                  <a:gd name="T6" fmla="*/ 0 w 466"/>
                  <a:gd name="T7" fmla="*/ 0 h 6096"/>
                  <a:gd name="T8" fmla="*/ 0 w 466"/>
                  <a:gd name="T9" fmla="*/ 0 h 6096"/>
                  <a:gd name="T10" fmla="*/ 0 w 466"/>
                  <a:gd name="T11" fmla="*/ 0 h 6096"/>
                  <a:gd name="T12" fmla="*/ 0 w 466"/>
                  <a:gd name="T13" fmla="*/ 0 h 6096"/>
                  <a:gd name="T14" fmla="*/ 0 w 466"/>
                  <a:gd name="T15" fmla="*/ 0 h 6096"/>
                  <a:gd name="T16" fmla="*/ 0 w 466"/>
                  <a:gd name="T17" fmla="*/ 0 h 6096"/>
                  <a:gd name="T18" fmla="*/ 0 w 466"/>
                  <a:gd name="T19" fmla="*/ 0 h 609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66"/>
                  <a:gd name="T31" fmla="*/ 0 h 6096"/>
                  <a:gd name="T32" fmla="*/ 466 w 466"/>
                  <a:gd name="T33" fmla="*/ 6096 h 609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66" h="6096">
                    <a:moveTo>
                      <a:pt x="0" y="0"/>
                    </a:moveTo>
                    <a:lnTo>
                      <a:pt x="11" y="2228"/>
                    </a:lnTo>
                    <a:lnTo>
                      <a:pt x="146" y="2230"/>
                    </a:lnTo>
                    <a:lnTo>
                      <a:pt x="146" y="2775"/>
                    </a:lnTo>
                    <a:lnTo>
                      <a:pt x="50" y="2771"/>
                    </a:lnTo>
                    <a:lnTo>
                      <a:pt x="45" y="4502"/>
                    </a:lnTo>
                    <a:lnTo>
                      <a:pt x="466" y="4500"/>
                    </a:lnTo>
                    <a:lnTo>
                      <a:pt x="437" y="5591"/>
                    </a:lnTo>
                    <a:lnTo>
                      <a:pt x="294" y="5599"/>
                    </a:lnTo>
                    <a:lnTo>
                      <a:pt x="281" y="6096"/>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766" name="Freeform 260">
                <a:extLst>
                  <a:ext uri="{FF2B5EF4-FFF2-40B4-BE49-F238E27FC236}">
                    <a16:creationId xmlns:a16="http://schemas.microsoft.com/office/drawing/2014/main" id="{1A85442D-0CB2-4AF5-B9F8-927C4027F248}"/>
                  </a:ext>
                </a:extLst>
              </p:cNvPr>
              <p:cNvSpPr>
                <a:spLocks/>
              </p:cNvSpPr>
              <p:nvPr/>
            </p:nvSpPr>
            <p:spPr bwMode="auto">
              <a:xfrm>
                <a:off x="1012196" y="2841849"/>
                <a:ext cx="4291" cy="81179"/>
              </a:xfrm>
              <a:custGeom>
                <a:avLst/>
                <a:gdLst>
                  <a:gd name="T0" fmla="*/ 0 w 31"/>
                  <a:gd name="T1" fmla="*/ 0 h 766"/>
                  <a:gd name="T2" fmla="*/ 0 w 31"/>
                  <a:gd name="T3" fmla="*/ 0 h 766"/>
                  <a:gd name="T4" fmla="*/ 0 w 31"/>
                  <a:gd name="T5" fmla="*/ 0 h 766"/>
                  <a:gd name="T6" fmla="*/ 0 w 31"/>
                  <a:gd name="T7" fmla="*/ 0 h 766"/>
                  <a:gd name="T8" fmla="*/ 0 60000 65536"/>
                  <a:gd name="T9" fmla="*/ 0 60000 65536"/>
                  <a:gd name="T10" fmla="*/ 0 60000 65536"/>
                  <a:gd name="T11" fmla="*/ 0 60000 65536"/>
                  <a:gd name="T12" fmla="*/ 0 w 31"/>
                  <a:gd name="T13" fmla="*/ 0 h 766"/>
                  <a:gd name="T14" fmla="*/ 31 w 31"/>
                  <a:gd name="T15" fmla="*/ 766 h 766"/>
                </a:gdLst>
                <a:ahLst/>
                <a:cxnLst>
                  <a:cxn ang="T8">
                    <a:pos x="T0" y="T1"/>
                  </a:cxn>
                  <a:cxn ang="T9">
                    <a:pos x="T2" y="T3"/>
                  </a:cxn>
                  <a:cxn ang="T10">
                    <a:pos x="T4" y="T5"/>
                  </a:cxn>
                  <a:cxn ang="T11">
                    <a:pos x="T6" y="T7"/>
                  </a:cxn>
                </a:cxnLst>
                <a:rect l="T12" t="T13" r="T14" b="T15"/>
                <a:pathLst>
                  <a:path w="31" h="766">
                    <a:moveTo>
                      <a:pt x="31" y="0"/>
                    </a:moveTo>
                    <a:lnTo>
                      <a:pt x="0" y="681"/>
                    </a:lnTo>
                    <a:lnTo>
                      <a:pt x="29" y="699"/>
                    </a:lnTo>
                    <a:lnTo>
                      <a:pt x="4" y="766"/>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767" name="Line 261">
                <a:extLst>
                  <a:ext uri="{FF2B5EF4-FFF2-40B4-BE49-F238E27FC236}">
                    <a16:creationId xmlns:a16="http://schemas.microsoft.com/office/drawing/2014/main" id="{31EA7499-4497-4795-9AFD-EB5BD2339844}"/>
                  </a:ext>
                </a:extLst>
              </p:cNvPr>
              <p:cNvSpPr>
                <a:spLocks noChangeShapeType="1"/>
              </p:cNvSpPr>
              <p:nvPr/>
            </p:nvSpPr>
            <p:spPr bwMode="auto">
              <a:xfrm flipH="1">
                <a:off x="1930552" y="2775623"/>
                <a:ext cx="0" cy="6409"/>
              </a:xfrm>
              <a:prstGeom prst="line">
                <a:avLst/>
              </a:prstGeom>
              <a:noFill/>
              <a:ln w="0" cap="sq">
                <a:solidFill>
                  <a:srgbClr val="5F5F5F"/>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2768" name="Freeform 262">
                <a:extLst>
                  <a:ext uri="{FF2B5EF4-FFF2-40B4-BE49-F238E27FC236}">
                    <a16:creationId xmlns:a16="http://schemas.microsoft.com/office/drawing/2014/main" id="{3A9ECF45-52E7-45CD-ADD7-B5A643E167D7}"/>
                  </a:ext>
                </a:extLst>
              </p:cNvPr>
              <p:cNvSpPr>
                <a:spLocks/>
              </p:cNvSpPr>
              <p:nvPr/>
            </p:nvSpPr>
            <p:spPr bwMode="auto">
              <a:xfrm>
                <a:off x="1932698" y="2594038"/>
                <a:ext cx="12874" cy="119632"/>
              </a:xfrm>
              <a:custGeom>
                <a:avLst/>
                <a:gdLst>
                  <a:gd name="T0" fmla="*/ 0 w 107"/>
                  <a:gd name="T1" fmla="*/ 0 h 1124"/>
                  <a:gd name="T2" fmla="*/ 0 w 107"/>
                  <a:gd name="T3" fmla="*/ 0 h 1124"/>
                  <a:gd name="T4" fmla="*/ 0 w 107"/>
                  <a:gd name="T5" fmla="*/ 0 h 1124"/>
                  <a:gd name="T6" fmla="*/ 0 w 107"/>
                  <a:gd name="T7" fmla="*/ 0 h 1124"/>
                  <a:gd name="T8" fmla="*/ 0 w 107"/>
                  <a:gd name="T9" fmla="*/ 0 h 1124"/>
                  <a:gd name="T10" fmla="*/ 0 60000 65536"/>
                  <a:gd name="T11" fmla="*/ 0 60000 65536"/>
                  <a:gd name="T12" fmla="*/ 0 60000 65536"/>
                  <a:gd name="T13" fmla="*/ 0 60000 65536"/>
                  <a:gd name="T14" fmla="*/ 0 60000 65536"/>
                  <a:gd name="T15" fmla="*/ 0 w 107"/>
                  <a:gd name="T16" fmla="*/ 0 h 1124"/>
                  <a:gd name="T17" fmla="*/ 107 w 107"/>
                  <a:gd name="T18" fmla="*/ 1124 h 1124"/>
                </a:gdLst>
                <a:ahLst/>
                <a:cxnLst>
                  <a:cxn ang="T10">
                    <a:pos x="T0" y="T1"/>
                  </a:cxn>
                  <a:cxn ang="T11">
                    <a:pos x="T2" y="T3"/>
                  </a:cxn>
                  <a:cxn ang="T12">
                    <a:pos x="T4" y="T5"/>
                  </a:cxn>
                  <a:cxn ang="T13">
                    <a:pos x="T6" y="T7"/>
                  </a:cxn>
                  <a:cxn ang="T14">
                    <a:pos x="T8" y="T9"/>
                  </a:cxn>
                </a:cxnLst>
                <a:rect l="T15" t="T16" r="T17" b="T18"/>
                <a:pathLst>
                  <a:path w="107" h="1124">
                    <a:moveTo>
                      <a:pt x="0" y="0"/>
                    </a:moveTo>
                    <a:lnTo>
                      <a:pt x="19" y="535"/>
                    </a:lnTo>
                    <a:lnTo>
                      <a:pt x="69" y="581"/>
                    </a:lnTo>
                    <a:lnTo>
                      <a:pt x="88" y="570"/>
                    </a:lnTo>
                    <a:lnTo>
                      <a:pt x="107" y="1124"/>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769" name="Line 263">
                <a:extLst>
                  <a:ext uri="{FF2B5EF4-FFF2-40B4-BE49-F238E27FC236}">
                    <a16:creationId xmlns:a16="http://schemas.microsoft.com/office/drawing/2014/main" id="{7B6909DF-93C0-4430-8442-9316C53D9F6B}"/>
                  </a:ext>
                </a:extLst>
              </p:cNvPr>
              <p:cNvSpPr>
                <a:spLocks noChangeShapeType="1"/>
              </p:cNvSpPr>
              <p:nvPr/>
            </p:nvSpPr>
            <p:spPr bwMode="auto">
              <a:xfrm>
                <a:off x="1872618" y="2724352"/>
                <a:ext cx="0" cy="59816"/>
              </a:xfrm>
              <a:prstGeom prst="line">
                <a:avLst/>
              </a:prstGeom>
              <a:noFill/>
              <a:ln w="0" cap="sq">
                <a:solidFill>
                  <a:srgbClr val="5F5F5F"/>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2770" name="Line 264">
                <a:extLst>
                  <a:ext uri="{FF2B5EF4-FFF2-40B4-BE49-F238E27FC236}">
                    <a16:creationId xmlns:a16="http://schemas.microsoft.com/office/drawing/2014/main" id="{CF538E13-7AD1-4801-A420-EA97DBFD6848}"/>
                  </a:ext>
                </a:extLst>
              </p:cNvPr>
              <p:cNvSpPr>
                <a:spLocks noChangeShapeType="1"/>
              </p:cNvSpPr>
              <p:nvPr/>
            </p:nvSpPr>
            <p:spPr bwMode="auto">
              <a:xfrm>
                <a:off x="1883347" y="2572676"/>
                <a:ext cx="4291" cy="149541"/>
              </a:xfrm>
              <a:prstGeom prst="line">
                <a:avLst/>
              </a:prstGeom>
              <a:noFill/>
              <a:ln w="0" cap="sq">
                <a:solidFill>
                  <a:srgbClr val="5F5F5F"/>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2771" name="Line 265">
                <a:extLst>
                  <a:ext uri="{FF2B5EF4-FFF2-40B4-BE49-F238E27FC236}">
                    <a16:creationId xmlns:a16="http://schemas.microsoft.com/office/drawing/2014/main" id="{C48BC5AC-AA23-4EA2-AE07-1640B96E18D1}"/>
                  </a:ext>
                </a:extLst>
              </p:cNvPr>
              <p:cNvSpPr>
                <a:spLocks noChangeShapeType="1"/>
              </p:cNvSpPr>
              <p:nvPr/>
            </p:nvSpPr>
            <p:spPr bwMode="auto">
              <a:xfrm>
                <a:off x="1821122" y="2557721"/>
                <a:ext cx="6437" cy="166631"/>
              </a:xfrm>
              <a:prstGeom prst="line">
                <a:avLst/>
              </a:prstGeom>
              <a:noFill/>
              <a:ln w="0" cap="sq">
                <a:solidFill>
                  <a:srgbClr val="5F5F5F"/>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2772" name="Freeform 266">
                <a:extLst>
                  <a:ext uri="{FF2B5EF4-FFF2-40B4-BE49-F238E27FC236}">
                    <a16:creationId xmlns:a16="http://schemas.microsoft.com/office/drawing/2014/main" id="{181AF532-B9F1-4E93-98C8-5F5C3EAA4A84}"/>
                  </a:ext>
                </a:extLst>
              </p:cNvPr>
              <p:cNvSpPr>
                <a:spLocks/>
              </p:cNvSpPr>
              <p:nvPr/>
            </p:nvSpPr>
            <p:spPr bwMode="auto">
              <a:xfrm>
                <a:off x="1705254" y="2529950"/>
                <a:ext cx="57934" cy="46998"/>
              </a:xfrm>
              <a:custGeom>
                <a:avLst/>
                <a:gdLst>
                  <a:gd name="T0" fmla="*/ 0 w 535"/>
                  <a:gd name="T1" fmla="*/ 0 h 415"/>
                  <a:gd name="T2" fmla="*/ 0 w 535"/>
                  <a:gd name="T3" fmla="*/ 0 h 415"/>
                  <a:gd name="T4" fmla="*/ 0 w 535"/>
                  <a:gd name="T5" fmla="*/ 0 h 415"/>
                  <a:gd name="T6" fmla="*/ 0 w 535"/>
                  <a:gd name="T7" fmla="*/ 0 h 415"/>
                  <a:gd name="T8" fmla="*/ 0 w 535"/>
                  <a:gd name="T9" fmla="*/ 0 h 415"/>
                  <a:gd name="T10" fmla="*/ 0 w 535"/>
                  <a:gd name="T11" fmla="*/ 0 h 415"/>
                  <a:gd name="T12" fmla="*/ 0 w 535"/>
                  <a:gd name="T13" fmla="*/ 0 h 415"/>
                  <a:gd name="T14" fmla="*/ 0 60000 65536"/>
                  <a:gd name="T15" fmla="*/ 0 60000 65536"/>
                  <a:gd name="T16" fmla="*/ 0 60000 65536"/>
                  <a:gd name="T17" fmla="*/ 0 60000 65536"/>
                  <a:gd name="T18" fmla="*/ 0 60000 65536"/>
                  <a:gd name="T19" fmla="*/ 0 60000 65536"/>
                  <a:gd name="T20" fmla="*/ 0 60000 65536"/>
                  <a:gd name="T21" fmla="*/ 0 w 535"/>
                  <a:gd name="T22" fmla="*/ 0 h 415"/>
                  <a:gd name="T23" fmla="*/ 535 w 535"/>
                  <a:gd name="T24" fmla="*/ 415 h 4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5" h="415">
                    <a:moveTo>
                      <a:pt x="0" y="210"/>
                    </a:moveTo>
                    <a:lnTo>
                      <a:pt x="258" y="387"/>
                    </a:lnTo>
                    <a:lnTo>
                      <a:pt x="353" y="382"/>
                    </a:lnTo>
                    <a:lnTo>
                      <a:pt x="431" y="397"/>
                    </a:lnTo>
                    <a:lnTo>
                      <a:pt x="451" y="415"/>
                    </a:lnTo>
                    <a:lnTo>
                      <a:pt x="535" y="392"/>
                    </a:lnTo>
                    <a:lnTo>
                      <a:pt x="524" y="0"/>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773" name="Line 267">
                <a:extLst>
                  <a:ext uri="{FF2B5EF4-FFF2-40B4-BE49-F238E27FC236}">
                    <a16:creationId xmlns:a16="http://schemas.microsoft.com/office/drawing/2014/main" id="{14B663FD-8BC4-45F5-82BB-C82749480834}"/>
                  </a:ext>
                </a:extLst>
              </p:cNvPr>
              <p:cNvSpPr>
                <a:spLocks noChangeShapeType="1"/>
              </p:cNvSpPr>
              <p:nvPr/>
            </p:nvSpPr>
            <p:spPr bwMode="auto">
              <a:xfrm>
                <a:off x="1810393" y="2724352"/>
                <a:ext cx="0" cy="119632"/>
              </a:xfrm>
              <a:prstGeom prst="line">
                <a:avLst/>
              </a:prstGeom>
              <a:noFill/>
              <a:ln w="0" cap="sq">
                <a:solidFill>
                  <a:srgbClr val="5F5F5F"/>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2774" name="Line 268">
                <a:extLst>
                  <a:ext uri="{FF2B5EF4-FFF2-40B4-BE49-F238E27FC236}">
                    <a16:creationId xmlns:a16="http://schemas.microsoft.com/office/drawing/2014/main" id="{F32D9BF5-C089-4B33-B6A8-92C7A2BAEA49}"/>
                  </a:ext>
                </a:extLst>
              </p:cNvPr>
              <p:cNvSpPr>
                <a:spLocks noChangeShapeType="1"/>
              </p:cNvSpPr>
              <p:nvPr/>
            </p:nvSpPr>
            <p:spPr bwMode="auto">
              <a:xfrm flipV="1">
                <a:off x="1634447" y="2724352"/>
                <a:ext cx="75099" cy="2136"/>
              </a:xfrm>
              <a:prstGeom prst="line">
                <a:avLst/>
              </a:prstGeom>
              <a:noFill/>
              <a:ln w="0" cap="sq">
                <a:solidFill>
                  <a:srgbClr val="5F5F5F"/>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2775" name="Freeform 269">
                <a:extLst>
                  <a:ext uri="{FF2B5EF4-FFF2-40B4-BE49-F238E27FC236}">
                    <a16:creationId xmlns:a16="http://schemas.microsoft.com/office/drawing/2014/main" id="{7C7AA851-BEEA-4C88-933A-0F3B4A7F10D8}"/>
                  </a:ext>
                </a:extLst>
              </p:cNvPr>
              <p:cNvSpPr>
                <a:spLocks/>
              </p:cNvSpPr>
              <p:nvPr/>
            </p:nvSpPr>
            <p:spPr bwMode="auto">
              <a:xfrm>
                <a:off x="1679506" y="2726489"/>
                <a:ext cx="10728" cy="185858"/>
              </a:xfrm>
              <a:custGeom>
                <a:avLst/>
                <a:gdLst>
                  <a:gd name="T0" fmla="*/ 0 w 86"/>
                  <a:gd name="T1" fmla="*/ 0 h 1725"/>
                  <a:gd name="T2" fmla="*/ 0 w 86"/>
                  <a:gd name="T3" fmla="*/ 0 h 1725"/>
                  <a:gd name="T4" fmla="*/ 0 w 86"/>
                  <a:gd name="T5" fmla="*/ 0 h 1725"/>
                  <a:gd name="T6" fmla="*/ 0 w 86"/>
                  <a:gd name="T7" fmla="*/ 0 h 1725"/>
                  <a:gd name="T8" fmla="*/ 0 60000 65536"/>
                  <a:gd name="T9" fmla="*/ 0 60000 65536"/>
                  <a:gd name="T10" fmla="*/ 0 60000 65536"/>
                  <a:gd name="T11" fmla="*/ 0 60000 65536"/>
                  <a:gd name="T12" fmla="*/ 0 w 86"/>
                  <a:gd name="T13" fmla="*/ 0 h 1725"/>
                  <a:gd name="T14" fmla="*/ 86 w 86"/>
                  <a:gd name="T15" fmla="*/ 1725 h 1725"/>
                </a:gdLst>
                <a:ahLst/>
                <a:cxnLst>
                  <a:cxn ang="T8">
                    <a:pos x="T0" y="T1"/>
                  </a:cxn>
                  <a:cxn ang="T9">
                    <a:pos x="T2" y="T3"/>
                  </a:cxn>
                  <a:cxn ang="T10">
                    <a:pos x="T4" y="T5"/>
                  </a:cxn>
                  <a:cxn ang="T11">
                    <a:pos x="T6" y="T7"/>
                  </a:cxn>
                </a:cxnLst>
                <a:rect l="T12" t="T13" r="T14" b="T15"/>
                <a:pathLst>
                  <a:path w="86" h="1725">
                    <a:moveTo>
                      <a:pt x="86" y="0"/>
                    </a:moveTo>
                    <a:lnTo>
                      <a:pt x="77" y="1109"/>
                    </a:lnTo>
                    <a:lnTo>
                      <a:pt x="0" y="1104"/>
                    </a:lnTo>
                    <a:lnTo>
                      <a:pt x="23" y="1725"/>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776" name="Line 270">
                <a:extLst>
                  <a:ext uri="{FF2B5EF4-FFF2-40B4-BE49-F238E27FC236}">
                    <a16:creationId xmlns:a16="http://schemas.microsoft.com/office/drawing/2014/main" id="{9BC065A3-217D-4E8C-9D43-29367F3C889A}"/>
                  </a:ext>
                </a:extLst>
              </p:cNvPr>
              <p:cNvSpPr>
                <a:spLocks noChangeShapeType="1"/>
              </p:cNvSpPr>
              <p:nvPr/>
            </p:nvSpPr>
            <p:spPr bwMode="auto">
              <a:xfrm>
                <a:off x="1763188" y="2572676"/>
                <a:ext cx="6437" cy="151677"/>
              </a:xfrm>
              <a:prstGeom prst="line">
                <a:avLst/>
              </a:prstGeom>
              <a:noFill/>
              <a:ln w="0" cap="sq">
                <a:solidFill>
                  <a:srgbClr val="5F5F5F"/>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2777" name="Line 271">
                <a:extLst>
                  <a:ext uri="{FF2B5EF4-FFF2-40B4-BE49-F238E27FC236}">
                    <a16:creationId xmlns:a16="http://schemas.microsoft.com/office/drawing/2014/main" id="{62258277-4451-4E11-90E0-ECB4975CEC55}"/>
                  </a:ext>
                </a:extLst>
              </p:cNvPr>
              <p:cNvSpPr>
                <a:spLocks noChangeShapeType="1"/>
              </p:cNvSpPr>
              <p:nvPr/>
            </p:nvSpPr>
            <p:spPr bwMode="auto">
              <a:xfrm flipV="1">
                <a:off x="1503559" y="2903801"/>
                <a:ext cx="57934" cy="0"/>
              </a:xfrm>
              <a:prstGeom prst="line">
                <a:avLst/>
              </a:prstGeom>
              <a:noFill/>
              <a:ln w="0" cap="sq">
                <a:solidFill>
                  <a:srgbClr val="5F5F5F"/>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2778" name="Freeform 272">
                <a:extLst>
                  <a:ext uri="{FF2B5EF4-FFF2-40B4-BE49-F238E27FC236}">
                    <a16:creationId xmlns:a16="http://schemas.microsoft.com/office/drawing/2014/main" id="{CD2C88BA-2256-4684-BC7F-AEC8D7372F0F}"/>
                  </a:ext>
                </a:extLst>
              </p:cNvPr>
              <p:cNvSpPr>
                <a:spLocks/>
              </p:cNvSpPr>
              <p:nvPr/>
            </p:nvSpPr>
            <p:spPr bwMode="auto">
              <a:xfrm>
                <a:off x="1561493" y="2728625"/>
                <a:ext cx="12874" cy="187994"/>
              </a:xfrm>
              <a:custGeom>
                <a:avLst/>
                <a:gdLst>
                  <a:gd name="T0" fmla="*/ 0 w 114"/>
                  <a:gd name="T1" fmla="*/ 0 h 1757"/>
                  <a:gd name="T2" fmla="*/ 0 w 114"/>
                  <a:gd name="T3" fmla="*/ 0 h 1757"/>
                  <a:gd name="T4" fmla="*/ 0 w 114"/>
                  <a:gd name="T5" fmla="*/ 0 h 1757"/>
                  <a:gd name="T6" fmla="*/ 0 w 114"/>
                  <a:gd name="T7" fmla="*/ 0 h 1757"/>
                  <a:gd name="T8" fmla="*/ 0 60000 65536"/>
                  <a:gd name="T9" fmla="*/ 0 60000 65536"/>
                  <a:gd name="T10" fmla="*/ 0 60000 65536"/>
                  <a:gd name="T11" fmla="*/ 0 60000 65536"/>
                  <a:gd name="T12" fmla="*/ 0 w 114"/>
                  <a:gd name="T13" fmla="*/ 0 h 1757"/>
                  <a:gd name="T14" fmla="*/ 114 w 114"/>
                  <a:gd name="T15" fmla="*/ 1757 h 1757"/>
                </a:gdLst>
                <a:ahLst/>
                <a:cxnLst>
                  <a:cxn ang="T8">
                    <a:pos x="T0" y="T1"/>
                  </a:cxn>
                  <a:cxn ang="T9">
                    <a:pos x="T2" y="T3"/>
                  </a:cxn>
                  <a:cxn ang="T10">
                    <a:pos x="T4" y="T5"/>
                  </a:cxn>
                  <a:cxn ang="T11">
                    <a:pos x="T6" y="T7"/>
                  </a:cxn>
                </a:cxnLst>
                <a:rect l="T12" t="T13" r="T14" b="T15"/>
                <a:pathLst>
                  <a:path w="114" h="1757">
                    <a:moveTo>
                      <a:pt x="114" y="0"/>
                    </a:moveTo>
                    <a:lnTo>
                      <a:pt x="114" y="1091"/>
                    </a:lnTo>
                    <a:lnTo>
                      <a:pt x="0" y="1097"/>
                    </a:lnTo>
                    <a:lnTo>
                      <a:pt x="6" y="1757"/>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779" name="Freeform 273">
                <a:extLst>
                  <a:ext uri="{FF2B5EF4-FFF2-40B4-BE49-F238E27FC236}">
                    <a16:creationId xmlns:a16="http://schemas.microsoft.com/office/drawing/2014/main" id="{F730F2B0-CEF8-4AB6-8AA6-8DF2508CC902}"/>
                  </a:ext>
                </a:extLst>
              </p:cNvPr>
              <p:cNvSpPr>
                <a:spLocks/>
              </p:cNvSpPr>
              <p:nvPr/>
            </p:nvSpPr>
            <p:spPr bwMode="auto">
              <a:xfrm>
                <a:off x="1359798" y="2726489"/>
                <a:ext cx="227443" cy="0"/>
              </a:xfrm>
              <a:custGeom>
                <a:avLst/>
                <a:gdLst>
                  <a:gd name="T0" fmla="*/ 0 w 2116"/>
                  <a:gd name="T1" fmla="*/ 0 h 5"/>
                  <a:gd name="T2" fmla="*/ 0 w 2116"/>
                  <a:gd name="T3" fmla="*/ 0 h 5"/>
                  <a:gd name="T4" fmla="*/ 0 w 2116"/>
                  <a:gd name="T5" fmla="*/ 0 h 5"/>
                  <a:gd name="T6" fmla="*/ 0 60000 65536"/>
                  <a:gd name="T7" fmla="*/ 0 60000 65536"/>
                  <a:gd name="T8" fmla="*/ 0 60000 65536"/>
                  <a:gd name="T9" fmla="*/ 0 w 2116"/>
                  <a:gd name="T10" fmla="*/ 0 h 5"/>
                  <a:gd name="T11" fmla="*/ 2116 w 2116"/>
                  <a:gd name="T12" fmla="*/ 0 h 5"/>
                </a:gdLst>
                <a:ahLst/>
                <a:cxnLst>
                  <a:cxn ang="T6">
                    <a:pos x="T0" y="T1"/>
                  </a:cxn>
                  <a:cxn ang="T7">
                    <a:pos x="T2" y="T3"/>
                  </a:cxn>
                  <a:cxn ang="T8">
                    <a:pos x="T4" y="T5"/>
                  </a:cxn>
                </a:cxnLst>
                <a:rect l="T9" t="T10" r="T11" b="T12"/>
                <a:pathLst>
                  <a:path w="2116" h="5">
                    <a:moveTo>
                      <a:pt x="0" y="0"/>
                    </a:moveTo>
                    <a:lnTo>
                      <a:pt x="1569" y="5"/>
                    </a:lnTo>
                    <a:lnTo>
                      <a:pt x="2116" y="1"/>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780" name="Freeform 274">
                <a:extLst>
                  <a:ext uri="{FF2B5EF4-FFF2-40B4-BE49-F238E27FC236}">
                    <a16:creationId xmlns:a16="http://schemas.microsoft.com/office/drawing/2014/main" id="{087921BB-2C32-42CE-9146-9B6A824D04AB}"/>
                  </a:ext>
                </a:extLst>
              </p:cNvPr>
              <p:cNvSpPr>
                <a:spLocks/>
              </p:cNvSpPr>
              <p:nvPr/>
            </p:nvSpPr>
            <p:spPr bwMode="auto">
              <a:xfrm>
                <a:off x="1361944" y="2662400"/>
                <a:ext cx="525695" cy="4273"/>
              </a:xfrm>
              <a:custGeom>
                <a:avLst/>
                <a:gdLst>
                  <a:gd name="T0" fmla="*/ 0 w 4876"/>
                  <a:gd name="T1" fmla="*/ 0 h 35"/>
                  <a:gd name="T2" fmla="*/ 0 w 4876"/>
                  <a:gd name="T3" fmla="*/ 0 h 35"/>
                  <a:gd name="T4" fmla="*/ 0 w 4876"/>
                  <a:gd name="T5" fmla="*/ 0 h 35"/>
                  <a:gd name="T6" fmla="*/ 0 60000 65536"/>
                  <a:gd name="T7" fmla="*/ 0 60000 65536"/>
                  <a:gd name="T8" fmla="*/ 0 60000 65536"/>
                  <a:gd name="T9" fmla="*/ 0 w 4876"/>
                  <a:gd name="T10" fmla="*/ 0 h 35"/>
                  <a:gd name="T11" fmla="*/ 4876 w 4876"/>
                  <a:gd name="T12" fmla="*/ 35 h 35"/>
                </a:gdLst>
                <a:ahLst/>
                <a:cxnLst>
                  <a:cxn ang="T6">
                    <a:pos x="T0" y="T1"/>
                  </a:cxn>
                  <a:cxn ang="T7">
                    <a:pos x="T2" y="T3"/>
                  </a:cxn>
                  <a:cxn ang="T8">
                    <a:pos x="T4" y="T5"/>
                  </a:cxn>
                </a:cxnLst>
                <a:rect l="T9" t="T10" r="T11" b="T12"/>
                <a:pathLst>
                  <a:path w="4876" h="35">
                    <a:moveTo>
                      <a:pt x="0" y="35"/>
                    </a:moveTo>
                    <a:lnTo>
                      <a:pt x="3214" y="30"/>
                    </a:lnTo>
                    <a:lnTo>
                      <a:pt x="4876" y="0"/>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781" name="Freeform 275">
                <a:extLst>
                  <a:ext uri="{FF2B5EF4-FFF2-40B4-BE49-F238E27FC236}">
                    <a16:creationId xmlns:a16="http://schemas.microsoft.com/office/drawing/2014/main" id="{0E7D0C46-3F0D-4B5E-9BD7-27D3F2789456}"/>
                  </a:ext>
                </a:extLst>
              </p:cNvPr>
              <p:cNvSpPr>
                <a:spLocks/>
              </p:cNvSpPr>
              <p:nvPr/>
            </p:nvSpPr>
            <p:spPr bwMode="auto">
              <a:xfrm>
                <a:off x="1361944" y="2604720"/>
                <a:ext cx="523549" cy="12818"/>
              </a:xfrm>
              <a:custGeom>
                <a:avLst/>
                <a:gdLst>
                  <a:gd name="T0" fmla="*/ 0 w 4849"/>
                  <a:gd name="T1" fmla="*/ 0 h 125"/>
                  <a:gd name="T2" fmla="*/ 0 w 4849"/>
                  <a:gd name="T3" fmla="*/ 0 h 125"/>
                  <a:gd name="T4" fmla="*/ 0 w 4849"/>
                  <a:gd name="T5" fmla="*/ 0 h 125"/>
                  <a:gd name="T6" fmla="*/ 0 w 4849"/>
                  <a:gd name="T7" fmla="*/ 0 h 125"/>
                  <a:gd name="T8" fmla="*/ 0 w 4849"/>
                  <a:gd name="T9" fmla="*/ 0 h 125"/>
                  <a:gd name="T10" fmla="*/ 0 w 4849"/>
                  <a:gd name="T11" fmla="*/ 0 h 125"/>
                  <a:gd name="T12" fmla="*/ 0 w 4849"/>
                  <a:gd name="T13" fmla="*/ 0 h 125"/>
                  <a:gd name="T14" fmla="*/ 0 w 4849"/>
                  <a:gd name="T15" fmla="*/ 0 h 125"/>
                  <a:gd name="T16" fmla="*/ 0 w 4849"/>
                  <a:gd name="T17" fmla="*/ 0 h 12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849"/>
                  <a:gd name="T28" fmla="*/ 0 h 125"/>
                  <a:gd name="T29" fmla="*/ 4849 w 4849"/>
                  <a:gd name="T30" fmla="*/ 125 h 12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849" h="125">
                    <a:moveTo>
                      <a:pt x="0" y="6"/>
                    </a:moveTo>
                    <a:lnTo>
                      <a:pt x="3147" y="23"/>
                    </a:lnTo>
                    <a:lnTo>
                      <a:pt x="3358" y="30"/>
                    </a:lnTo>
                    <a:lnTo>
                      <a:pt x="3504" y="70"/>
                    </a:lnTo>
                    <a:lnTo>
                      <a:pt x="3512" y="42"/>
                    </a:lnTo>
                    <a:lnTo>
                      <a:pt x="3639" y="83"/>
                    </a:lnTo>
                    <a:lnTo>
                      <a:pt x="3736" y="125"/>
                    </a:lnTo>
                    <a:lnTo>
                      <a:pt x="3740" y="29"/>
                    </a:lnTo>
                    <a:lnTo>
                      <a:pt x="4849" y="0"/>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782" name="Freeform 276">
                <a:extLst>
                  <a:ext uri="{FF2B5EF4-FFF2-40B4-BE49-F238E27FC236}">
                    <a16:creationId xmlns:a16="http://schemas.microsoft.com/office/drawing/2014/main" id="{4BD1569F-5FEC-4932-93A0-EBFD5D4A7795}"/>
                  </a:ext>
                </a:extLst>
              </p:cNvPr>
              <p:cNvSpPr>
                <a:spLocks/>
              </p:cNvSpPr>
              <p:nvPr/>
            </p:nvSpPr>
            <p:spPr bwMode="auto">
              <a:xfrm>
                <a:off x="1355507" y="2782032"/>
                <a:ext cx="527840" cy="61953"/>
              </a:xfrm>
              <a:custGeom>
                <a:avLst/>
                <a:gdLst>
                  <a:gd name="T0" fmla="*/ 0 w 4892"/>
                  <a:gd name="T1" fmla="*/ 0 h 576"/>
                  <a:gd name="T2" fmla="*/ 0 w 4892"/>
                  <a:gd name="T3" fmla="*/ 0 h 576"/>
                  <a:gd name="T4" fmla="*/ 0 w 4892"/>
                  <a:gd name="T5" fmla="*/ 0 h 576"/>
                  <a:gd name="T6" fmla="*/ 0 w 4892"/>
                  <a:gd name="T7" fmla="*/ 0 h 576"/>
                  <a:gd name="T8" fmla="*/ 0 w 4892"/>
                  <a:gd name="T9" fmla="*/ 0 h 576"/>
                  <a:gd name="T10" fmla="*/ 0 w 4892"/>
                  <a:gd name="T11" fmla="*/ 0 h 576"/>
                  <a:gd name="T12" fmla="*/ 0 w 4892"/>
                  <a:gd name="T13" fmla="*/ 0 h 576"/>
                  <a:gd name="T14" fmla="*/ 0 60000 65536"/>
                  <a:gd name="T15" fmla="*/ 0 60000 65536"/>
                  <a:gd name="T16" fmla="*/ 0 60000 65536"/>
                  <a:gd name="T17" fmla="*/ 0 60000 65536"/>
                  <a:gd name="T18" fmla="*/ 0 60000 65536"/>
                  <a:gd name="T19" fmla="*/ 0 60000 65536"/>
                  <a:gd name="T20" fmla="*/ 0 60000 65536"/>
                  <a:gd name="T21" fmla="*/ 0 w 4892"/>
                  <a:gd name="T22" fmla="*/ 0 h 576"/>
                  <a:gd name="T23" fmla="*/ 4892 w 4892"/>
                  <a:gd name="T24" fmla="*/ 576 h 57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892" h="576">
                    <a:moveTo>
                      <a:pt x="4887" y="0"/>
                    </a:moveTo>
                    <a:lnTo>
                      <a:pt x="4892" y="271"/>
                    </a:lnTo>
                    <a:lnTo>
                      <a:pt x="4428" y="563"/>
                    </a:lnTo>
                    <a:lnTo>
                      <a:pt x="3654" y="575"/>
                    </a:lnTo>
                    <a:lnTo>
                      <a:pt x="2402" y="574"/>
                    </a:lnTo>
                    <a:lnTo>
                      <a:pt x="1455" y="576"/>
                    </a:lnTo>
                    <a:lnTo>
                      <a:pt x="0" y="556"/>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783" name="Freeform 277">
                <a:extLst>
                  <a:ext uri="{FF2B5EF4-FFF2-40B4-BE49-F238E27FC236}">
                    <a16:creationId xmlns:a16="http://schemas.microsoft.com/office/drawing/2014/main" id="{62570E00-A5D3-42DE-9D1F-3EF20079AF03}"/>
                  </a:ext>
                </a:extLst>
              </p:cNvPr>
              <p:cNvSpPr>
                <a:spLocks/>
              </p:cNvSpPr>
              <p:nvPr/>
            </p:nvSpPr>
            <p:spPr bwMode="auto">
              <a:xfrm>
                <a:off x="1361944" y="2540631"/>
                <a:ext cx="343311" cy="2136"/>
              </a:xfrm>
              <a:custGeom>
                <a:avLst/>
                <a:gdLst>
                  <a:gd name="T0" fmla="*/ 0 w 3175"/>
                  <a:gd name="T1" fmla="*/ 0 h 18"/>
                  <a:gd name="T2" fmla="*/ 0 w 3175"/>
                  <a:gd name="T3" fmla="*/ 0 h 18"/>
                  <a:gd name="T4" fmla="*/ 0 w 3175"/>
                  <a:gd name="T5" fmla="*/ 0 h 18"/>
                  <a:gd name="T6" fmla="*/ 0 w 3175"/>
                  <a:gd name="T7" fmla="*/ 0 h 18"/>
                  <a:gd name="T8" fmla="*/ 0 60000 65536"/>
                  <a:gd name="T9" fmla="*/ 0 60000 65536"/>
                  <a:gd name="T10" fmla="*/ 0 60000 65536"/>
                  <a:gd name="T11" fmla="*/ 0 60000 65536"/>
                  <a:gd name="T12" fmla="*/ 0 w 3175"/>
                  <a:gd name="T13" fmla="*/ 0 h 18"/>
                  <a:gd name="T14" fmla="*/ 3175 w 3175"/>
                  <a:gd name="T15" fmla="*/ 18 h 18"/>
                </a:gdLst>
                <a:ahLst/>
                <a:cxnLst>
                  <a:cxn ang="T8">
                    <a:pos x="T0" y="T1"/>
                  </a:cxn>
                  <a:cxn ang="T9">
                    <a:pos x="T2" y="T3"/>
                  </a:cxn>
                  <a:cxn ang="T10">
                    <a:pos x="T4" y="T5"/>
                  </a:cxn>
                  <a:cxn ang="T11">
                    <a:pos x="T6" y="T7"/>
                  </a:cxn>
                </a:cxnLst>
                <a:rect l="T12" t="T13" r="T14" b="T15"/>
                <a:pathLst>
                  <a:path w="3175" h="18">
                    <a:moveTo>
                      <a:pt x="0" y="0"/>
                    </a:moveTo>
                    <a:lnTo>
                      <a:pt x="1120" y="18"/>
                    </a:lnTo>
                    <a:lnTo>
                      <a:pt x="2190" y="0"/>
                    </a:lnTo>
                    <a:lnTo>
                      <a:pt x="3175" y="6"/>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784" name="Freeform 278">
                <a:extLst>
                  <a:ext uri="{FF2B5EF4-FFF2-40B4-BE49-F238E27FC236}">
                    <a16:creationId xmlns:a16="http://schemas.microsoft.com/office/drawing/2014/main" id="{6E872453-E3DD-4462-A42A-3061C0E5A484}"/>
                  </a:ext>
                </a:extLst>
              </p:cNvPr>
              <p:cNvSpPr>
                <a:spLocks/>
              </p:cNvSpPr>
              <p:nvPr/>
            </p:nvSpPr>
            <p:spPr bwMode="auto">
              <a:xfrm>
                <a:off x="1561493" y="2897392"/>
                <a:ext cx="120159" cy="19227"/>
              </a:xfrm>
              <a:custGeom>
                <a:avLst/>
                <a:gdLst>
                  <a:gd name="T0" fmla="*/ 0 w 1110"/>
                  <a:gd name="T1" fmla="*/ 0 h 174"/>
                  <a:gd name="T2" fmla="*/ 0 w 1110"/>
                  <a:gd name="T3" fmla="*/ 0 h 174"/>
                  <a:gd name="T4" fmla="*/ 0 w 1110"/>
                  <a:gd name="T5" fmla="*/ 0 h 174"/>
                  <a:gd name="T6" fmla="*/ 0 w 1110"/>
                  <a:gd name="T7" fmla="*/ 0 h 174"/>
                  <a:gd name="T8" fmla="*/ 0 60000 65536"/>
                  <a:gd name="T9" fmla="*/ 0 60000 65536"/>
                  <a:gd name="T10" fmla="*/ 0 60000 65536"/>
                  <a:gd name="T11" fmla="*/ 0 60000 65536"/>
                  <a:gd name="T12" fmla="*/ 0 w 1110"/>
                  <a:gd name="T13" fmla="*/ 0 h 174"/>
                  <a:gd name="T14" fmla="*/ 1110 w 1110"/>
                  <a:gd name="T15" fmla="*/ 174 h 174"/>
                </a:gdLst>
                <a:ahLst/>
                <a:cxnLst>
                  <a:cxn ang="T8">
                    <a:pos x="T0" y="T1"/>
                  </a:cxn>
                  <a:cxn ang="T9">
                    <a:pos x="T2" y="T3"/>
                  </a:cxn>
                  <a:cxn ang="T10">
                    <a:pos x="T4" y="T5"/>
                  </a:cxn>
                  <a:cxn ang="T11">
                    <a:pos x="T6" y="T7"/>
                  </a:cxn>
                </a:cxnLst>
                <a:rect l="T12" t="T13" r="T14" b="T15"/>
                <a:pathLst>
                  <a:path w="1110" h="174">
                    <a:moveTo>
                      <a:pt x="0" y="174"/>
                    </a:moveTo>
                    <a:lnTo>
                      <a:pt x="439" y="160"/>
                    </a:lnTo>
                    <a:lnTo>
                      <a:pt x="441" y="7"/>
                    </a:lnTo>
                    <a:lnTo>
                      <a:pt x="1110" y="0"/>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785" name="Line 279">
                <a:extLst>
                  <a:ext uri="{FF2B5EF4-FFF2-40B4-BE49-F238E27FC236}">
                    <a16:creationId xmlns:a16="http://schemas.microsoft.com/office/drawing/2014/main" id="{8D85BA99-22B0-4C9E-ADC7-3E927E62AEBE}"/>
                  </a:ext>
                </a:extLst>
              </p:cNvPr>
              <p:cNvSpPr>
                <a:spLocks noChangeShapeType="1"/>
              </p:cNvSpPr>
              <p:nvPr/>
            </p:nvSpPr>
            <p:spPr bwMode="auto">
              <a:xfrm flipH="1">
                <a:off x="1231056" y="2850394"/>
                <a:ext cx="12874" cy="123905"/>
              </a:xfrm>
              <a:prstGeom prst="line">
                <a:avLst/>
              </a:prstGeom>
              <a:noFill/>
              <a:ln w="0" cap="sq">
                <a:solidFill>
                  <a:srgbClr val="5F5F5F"/>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2786" name="Freeform 280">
                <a:extLst>
                  <a:ext uri="{FF2B5EF4-FFF2-40B4-BE49-F238E27FC236}">
                    <a16:creationId xmlns:a16="http://schemas.microsoft.com/office/drawing/2014/main" id="{FDAB37B3-408F-41D3-BDE9-D41E7DE4C5D1}"/>
                  </a:ext>
                </a:extLst>
              </p:cNvPr>
              <p:cNvSpPr>
                <a:spLocks/>
              </p:cNvSpPr>
              <p:nvPr/>
            </p:nvSpPr>
            <p:spPr bwMode="auto">
              <a:xfrm>
                <a:off x="1383401" y="2843985"/>
                <a:ext cx="6437" cy="108951"/>
              </a:xfrm>
              <a:custGeom>
                <a:avLst/>
                <a:gdLst>
                  <a:gd name="T0" fmla="*/ 0 w 42"/>
                  <a:gd name="T1" fmla="*/ 0 h 1002"/>
                  <a:gd name="T2" fmla="*/ 0 w 42"/>
                  <a:gd name="T3" fmla="*/ 0 h 1002"/>
                  <a:gd name="T4" fmla="*/ 0 w 42"/>
                  <a:gd name="T5" fmla="*/ 0 h 1002"/>
                  <a:gd name="T6" fmla="*/ 0 60000 65536"/>
                  <a:gd name="T7" fmla="*/ 0 60000 65536"/>
                  <a:gd name="T8" fmla="*/ 0 60000 65536"/>
                  <a:gd name="T9" fmla="*/ 0 w 42"/>
                  <a:gd name="T10" fmla="*/ 0 h 1002"/>
                  <a:gd name="T11" fmla="*/ 42 w 42"/>
                  <a:gd name="T12" fmla="*/ 1002 h 1002"/>
                </a:gdLst>
                <a:ahLst/>
                <a:cxnLst>
                  <a:cxn ang="T6">
                    <a:pos x="T0" y="T1"/>
                  </a:cxn>
                  <a:cxn ang="T7">
                    <a:pos x="T2" y="T3"/>
                  </a:cxn>
                  <a:cxn ang="T8">
                    <a:pos x="T4" y="T5"/>
                  </a:cxn>
                </a:cxnLst>
                <a:rect l="T9" t="T10" r="T11" b="T12"/>
                <a:pathLst>
                  <a:path w="42" h="1002">
                    <a:moveTo>
                      <a:pt x="0" y="0"/>
                    </a:moveTo>
                    <a:lnTo>
                      <a:pt x="18" y="534"/>
                    </a:lnTo>
                    <a:lnTo>
                      <a:pt x="42" y="1002"/>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787" name="Freeform 281">
                <a:extLst>
                  <a:ext uri="{FF2B5EF4-FFF2-40B4-BE49-F238E27FC236}">
                    <a16:creationId xmlns:a16="http://schemas.microsoft.com/office/drawing/2014/main" id="{A99A9DDF-0A44-4CDA-9ED6-22879A994C10}"/>
                  </a:ext>
                </a:extLst>
              </p:cNvPr>
              <p:cNvSpPr>
                <a:spLocks/>
              </p:cNvSpPr>
              <p:nvPr/>
            </p:nvSpPr>
            <p:spPr bwMode="auto">
              <a:xfrm>
                <a:off x="1801810" y="2843985"/>
                <a:ext cx="60079" cy="85452"/>
              </a:xfrm>
              <a:custGeom>
                <a:avLst/>
                <a:gdLst>
                  <a:gd name="T0" fmla="*/ 0 w 551"/>
                  <a:gd name="T1" fmla="*/ 0 h 785"/>
                  <a:gd name="T2" fmla="*/ 0 w 551"/>
                  <a:gd name="T3" fmla="*/ 0 h 785"/>
                  <a:gd name="T4" fmla="*/ 0 w 551"/>
                  <a:gd name="T5" fmla="*/ 0 h 785"/>
                  <a:gd name="T6" fmla="*/ 0 w 551"/>
                  <a:gd name="T7" fmla="*/ 0 h 785"/>
                  <a:gd name="T8" fmla="*/ 0 w 551"/>
                  <a:gd name="T9" fmla="*/ 0 h 785"/>
                  <a:gd name="T10" fmla="*/ 0 w 551"/>
                  <a:gd name="T11" fmla="*/ 0 h 785"/>
                  <a:gd name="T12" fmla="*/ 0 w 551"/>
                  <a:gd name="T13" fmla="*/ 0 h 785"/>
                  <a:gd name="T14" fmla="*/ 0 60000 65536"/>
                  <a:gd name="T15" fmla="*/ 0 60000 65536"/>
                  <a:gd name="T16" fmla="*/ 0 60000 65536"/>
                  <a:gd name="T17" fmla="*/ 0 60000 65536"/>
                  <a:gd name="T18" fmla="*/ 0 60000 65536"/>
                  <a:gd name="T19" fmla="*/ 0 60000 65536"/>
                  <a:gd name="T20" fmla="*/ 0 60000 65536"/>
                  <a:gd name="T21" fmla="*/ 0 w 551"/>
                  <a:gd name="T22" fmla="*/ 0 h 785"/>
                  <a:gd name="T23" fmla="*/ 551 w 551"/>
                  <a:gd name="T24" fmla="*/ 785 h 78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51" h="785">
                    <a:moveTo>
                      <a:pt x="0" y="0"/>
                    </a:moveTo>
                    <a:lnTo>
                      <a:pt x="3" y="773"/>
                    </a:lnTo>
                    <a:lnTo>
                      <a:pt x="157" y="785"/>
                    </a:lnTo>
                    <a:lnTo>
                      <a:pt x="193" y="745"/>
                    </a:lnTo>
                    <a:lnTo>
                      <a:pt x="452" y="588"/>
                    </a:lnTo>
                    <a:lnTo>
                      <a:pt x="485" y="472"/>
                    </a:lnTo>
                    <a:lnTo>
                      <a:pt x="551" y="468"/>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788" name="Freeform 282">
                <a:extLst>
                  <a:ext uri="{FF2B5EF4-FFF2-40B4-BE49-F238E27FC236}">
                    <a16:creationId xmlns:a16="http://schemas.microsoft.com/office/drawing/2014/main" id="{87012194-2BE0-4435-9C5D-0DD0AE58403E}"/>
                  </a:ext>
                </a:extLst>
              </p:cNvPr>
              <p:cNvSpPr>
                <a:spLocks/>
              </p:cNvSpPr>
              <p:nvPr/>
            </p:nvSpPr>
            <p:spPr bwMode="auto">
              <a:xfrm>
                <a:off x="1683797" y="2914483"/>
                <a:ext cx="118013" cy="21363"/>
              </a:xfrm>
              <a:custGeom>
                <a:avLst/>
                <a:gdLst>
                  <a:gd name="T0" fmla="*/ 0 w 1076"/>
                  <a:gd name="T1" fmla="*/ 0 h 200"/>
                  <a:gd name="T2" fmla="*/ 0 w 1076"/>
                  <a:gd name="T3" fmla="*/ 0 h 200"/>
                  <a:gd name="T4" fmla="*/ 0 w 1076"/>
                  <a:gd name="T5" fmla="*/ 0 h 200"/>
                  <a:gd name="T6" fmla="*/ 0 w 1076"/>
                  <a:gd name="T7" fmla="*/ 0 h 200"/>
                  <a:gd name="T8" fmla="*/ 0 w 1076"/>
                  <a:gd name="T9" fmla="*/ 0 h 200"/>
                  <a:gd name="T10" fmla="*/ 0 w 1076"/>
                  <a:gd name="T11" fmla="*/ 0 h 200"/>
                  <a:gd name="T12" fmla="*/ 0 w 1076"/>
                  <a:gd name="T13" fmla="*/ 0 h 200"/>
                  <a:gd name="T14" fmla="*/ 0 w 1076"/>
                  <a:gd name="T15" fmla="*/ 0 h 200"/>
                  <a:gd name="T16" fmla="*/ 0 w 1076"/>
                  <a:gd name="T17" fmla="*/ 0 h 2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76"/>
                  <a:gd name="T28" fmla="*/ 0 h 200"/>
                  <a:gd name="T29" fmla="*/ 1076 w 1076"/>
                  <a:gd name="T30" fmla="*/ 200 h 2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76" h="200">
                    <a:moveTo>
                      <a:pt x="0" y="0"/>
                    </a:moveTo>
                    <a:lnTo>
                      <a:pt x="536" y="0"/>
                    </a:lnTo>
                    <a:lnTo>
                      <a:pt x="616" y="82"/>
                    </a:lnTo>
                    <a:lnTo>
                      <a:pt x="693" y="107"/>
                    </a:lnTo>
                    <a:lnTo>
                      <a:pt x="774" y="179"/>
                    </a:lnTo>
                    <a:lnTo>
                      <a:pt x="830" y="147"/>
                    </a:lnTo>
                    <a:lnTo>
                      <a:pt x="919" y="200"/>
                    </a:lnTo>
                    <a:lnTo>
                      <a:pt x="1002" y="157"/>
                    </a:lnTo>
                    <a:lnTo>
                      <a:pt x="1076" y="115"/>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789" name="Freeform 283">
                <a:extLst>
                  <a:ext uri="{FF2B5EF4-FFF2-40B4-BE49-F238E27FC236}">
                    <a16:creationId xmlns:a16="http://schemas.microsoft.com/office/drawing/2014/main" id="{4DF6F8EB-ECBF-4F9F-92A6-0E57EB28AEA3}"/>
                  </a:ext>
                </a:extLst>
              </p:cNvPr>
              <p:cNvSpPr>
                <a:spLocks/>
              </p:cNvSpPr>
              <p:nvPr/>
            </p:nvSpPr>
            <p:spPr bwMode="auto">
              <a:xfrm>
                <a:off x="1833996" y="2818349"/>
                <a:ext cx="87973" cy="76907"/>
              </a:xfrm>
              <a:custGeom>
                <a:avLst/>
                <a:gdLst>
                  <a:gd name="T0" fmla="*/ 0 w 809"/>
                  <a:gd name="T1" fmla="*/ 0 h 711"/>
                  <a:gd name="T2" fmla="*/ 0 w 809"/>
                  <a:gd name="T3" fmla="*/ 0 h 711"/>
                  <a:gd name="T4" fmla="*/ 0 w 809"/>
                  <a:gd name="T5" fmla="*/ 0 h 711"/>
                  <a:gd name="T6" fmla="*/ 0 w 809"/>
                  <a:gd name="T7" fmla="*/ 0 h 711"/>
                  <a:gd name="T8" fmla="*/ 0 w 809"/>
                  <a:gd name="T9" fmla="*/ 0 h 711"/>
                  <a:gd name="T10" fmla="*/ 0 w 809"/>
                  <a:gd name="T11" fmla="*/ 0 h 711"/>
                  <a:gd name="T12" fmla="*/ 0 w 809"/>
                  <a:gd name="T13" fmla="*/ 0 h 711"/>
                  <a:gd name="T14" fmla="*/ 0 w 809"/>
                  <a:gd name="T15" fmla="*/ 0 h 711"/>
                  <a:gd name="T16" fmla="*/ 0 60000 65536"/>
                  <a:gd name="T17" fmla="*/ 0 60000 65536"/>
                  <a:gd name="T18" fmla="*/ 0 60000 65536"/>
                  <a:gd name="T19" fmla="*/ 0 60000 65536"/>
                  <a:gd name="T20" fmla="*/ 0 60000 65536"/>
                  <a:gd name="T21" fmla="*/ 0 60000 65536"/>
                  <a:gd name="T22" fmla="*/ 0 60000 65536"/>
                  <a:gd name="T23" fmla="*/ 0 60000 65536"/>
                  <a:gd name="T24" fmla="*/ 0 w 809"/>
                  <a:gd name="T25" fmla="*/ 0 h 711"/>
                  <a:gd name="T26" fmla="*/ 809 w 809"/>
                  <a:gd name="T27" fmla="*/ 711 h 71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09" h="711">
                    <a:moveTo>
                      <a:pt x="379" y="0"/>
                    </a:moveTo>
                    <a:lnTo>
                      <a:pt x="629" y="379"/>
                    </a:lnTo>
                    <a:lnTo>
                      <a:pt x="703" y="336"/>
                    </a:lnTo>
                    <a:lnTo>
                      <a:pt x="809" y="521"/>
                    </a:lnTo>
                    <a:lnTo>
                      <a:pt x="494" y="711"/>
                    </a:lnTo>
                    <a:lnTo>
                      <a:pt x="473" y="673"/>
                    </a:lnTo>
                    <a:lnTo>
                      <a:pt x="264" y="704"/>
                    </a:lnTo>
                    <a:lnTo>
                      <a:pt x="0" y="239"/>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790" name="Line 284">
                <a:extLst>
                  <a:ext uri="{FF2B5EF4-FFF2-40B4-BE49-F238E27FC236}">
                    <a16:creationId xmlns:a16="http://schemas.microsoft.com/office/drawing/2014/main" id="{C60C9DC0-D62C-42A4-991C-1DE512D1708A}"/>
                  </a:ext>
                </a:extLst>
              </p:cNvPr>
              <p:cNvSpPr>
                <a:spLocks noChangeShapeType="1"/>
              </p:cNvSpPr>
              <p:nvPr/>
            </p:nvSpPr>
            <p:spPr bwMode="auto">
              <a:xfrm flipV="1">
                <a:off x="1655903" y="2480815"/>
                <a:ext cx="49351" cy="2136"/>
              </a:xfrm>
              <a:prstGeom prst="line">
                <a:avLst/>
              </a:prstGeom>
              <a:noFill/>
              <a:ln w="0" cap="sq">
                <a:solidFill>
                  <a:srgbClr val="5F5F5F"/>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2791" name="Line 285">
                <a:extLst>
                  <a:ext uri="{FF2B5EF4-FFF2-40B4-BE49-F238E27FC236}">
                    <a16:creationId xmlns:a16="http://schemas.microsoft.com/office/drawing/2014/main" id="{936CB217-EA62-4274-9F28-F8EFB372F6C0}"/>
                  </a:ext>
                </a:extLst>
              </p:cNvPr>
              <p:cNvSpPr>
                <a:spLocks noChangeShapeType="1"/>
              </p:cNvSpPr>
              <p:nvPr/>
            </p:nvSpPr>
            <p:spPr bwMode="auto">
              <a:xfrm flipV="1">
                <a:off x="1540036" y="2482951"/>
                <a:ext cx="45060" cy="0"/>
              </a:xfrm>
              <a:prstGeom prst="line">
                <a:avLst/>
              </a:prstGeom>
              <a:noFill/>
              <a:ln w="0" cap="sq">
                <a:solidFill>
                  <a:srgbClr val="5F5F5F"/>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2792" name="Line 286">
                <a:extLst>
                  <a:ext uri="{FF2B5EF4-FFF2-40B4-BE49-F238E27FC236}">
                    <a16:creationId xmlns:a16="http://schemas.microsoft.com/office/drawing/2014/main" id="{990E7E73-838F-4470-B1E8-9E93DD5EEAA8}"/>
                  </a:ext>
                </a:extLst>
              </p:cNvPr>
              <p:cNvSpPr>
                <a:spLocks noChangeShapeType="1"/>
              </p:cNvSpPr>
              <p:nvPr/>
            </p:nvSpPr>
            <p:spPr bwMode="auto">
              <a:xfrm flipV="1">
                <a:off x="1482102" y="2480815"/>
                <a:ext cx="40768" cy="2136"/>
              </a:xfrm>
              <a:prstGeom prst="line">
                <a:avLst/>
              </a:prstGeom>
              <a:noFill/>
              <a:ln w="0" cap="sq">
                <a:solidFill>
                  <a:srgbClr val="5F5F5F"/>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2793" name="Line 287">
                <a:extLst>
                  <a:ext uri="{FF2B5EF4-FFF2-40B4-BE49-F238E27FC236}">
                    <a16:creationId xmlns:a16="http://schemas.microsoft.com/office/drawing/2014/main" id="{DC6AE236-4241-4E98-9DB3-55DFEE4A1C65}"/>
                  </a:ext>
                </a:extLst>
              </p:cNvPr>
              <p:cNvSpPr>
                <a:spLocks noChangeShapeType="1"/>
              </p:cNvSpPr>
              <p:nvPr/>
            </p:nvSpPr>
            <p:spPr bwMode="auto">
              <a:xfrm>
                <a:off x="1364089" y="2478679"/>
                <a:ext cx="98702" cy="2136"/>
              </a:xfrm>
              <a:prstGeom prst="line">
                <a:avLst/>
              </a:prstGeom>
              <a:noFill/>
              <a:ln w="0" cap="sq">
                <a:solidFill>
                  <a:srgbClr val="5F5F5F"/>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2794" name="Line 288">
                <a:extLst>
                  <a:ext uri="{FF2B5EF4-FFF2-40B4-BE49-F238E27FC236}">
                    <a16:creationId xmlns:a16="http://schemas.microsoft.com/office/drawing/2014/main" id="{8CBCADE7-9C30-46BB-93E8-BCB5950A4DEC}"/>
                  </a:ext>
                </a:extLst>
              </p:cNvPr>
              <p:cNvSpPr>
                <a:spLocks noChangeShapeType="1"/>
              </p:cNvSpPr>
              <p:nvPr/>
            </p:nvSpPr>
            <p:spPr bwMode="auto">
              <a:xfrm flipV="1">
                <a:off x="1597970" y="2482951"/>
                <a:ext cx="47205" cy="2136"/>
              </a:xfrm>
              <a:prstGeom prst="line">
                <a:avLst/>
              </a:prstGeom>
              <a:noFill/>
              <a:ln w="0" cap="sq">
                <a:solidFill>
                  <a:srgbClr val="5F5F5F"/>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2795" name="Freeform 289">
                <a:extLst>
                  <a:ext uri="{FF2B5EF4-FFF2-40B4-BE49-F238E27FC236}">
                    <a16:creationId xmlns:a16="http://schemas.microsoft.com/office/drawing/2014/main" id="{3BB6946C-C9EB-4403-AD9D-DF58B2B55964}"/>
                  </a:ext>
                </a:extLst>
              </p:cNvPr>
              <p:cNvSpPr>
                <a:spLocks/>
              </p:cNvSpPr>
              <p:nvPr/>
            </p:nvSpPr>
            <p:spPr bwMode="auto">
              <a:xfrm>
                <a:off x="1366235" y="2420999"/>
                <a:ext cx="336874" cy="2136"/>
              </a:xfrm>
              <a:custGeom>
                <a:avLst/>
                <a:gdLst>
                  <a:gd name="T0" fmla="*/ 0 w 3127"/>
                  <a:gd name="T1" fmla="*/ 0 h 21"/>
                  <a:gd name="T2" fmla="*/ 0 w 3127"/>
                  <a:gd name="T3" fmla="*/ 0 h 21"/>
                  <a:gd name="T4" fmla="*/ 0 w 3127"/>
                  <a:gd name="T5" fmla="*/ 0 h 21"/>
                  <a:gd name="T6" fmla="*/ 0 60000 65536"/>
                  <a:gd name="T7" fmla="*/ 0 60000 65536"/>
                  <a:gd name="T8" fmla="*/ 0 60000 65536"/>
                  <a:gd name="T9" fmla="*/ 0 w 3127"/>
                  <a:gd name="T10" fmla="*/ 0 h 21"/>
                  <a:gd name="T11" fmla="*/ 3127 w 3127"/>
                  <a:gd name="T12" fmla="*/ 21 h 21"/>
                </a:gdLst>
                <a:ahLst/>
                <a:cxnLst>
                  <a:cxn ang="T6">
                    <a:pos x="T0" y="T1"/>
                  </a:cxn>
                  <a:cxn ang="T7">
                    <a:pos x="T2" y="T3"/>
                  </a:cxn>
                  <a:cxn ang="T8">
                    <a:pos x="T4" y="T5"/>
                  </a:cxn>
                </a:cxnLst>
                <a:rect l="T9" t="T10" r="T11" b="T12"/>
                <a:pathLst>
                  <a:path w="3127" h="21">
                    <a:moveTo>
                      <a:pt x="0" y="0"/>
                    </a:moveTo>
                    <a:lnTo>
                      <a:pt x="1617" y="21"/>
                    </a:lnTo>
                    <a:lnTo>
                      <a:pt x="3127" y="9"/>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796" name="Freeform 290">
                <a:extLst>
                  <a:ext uri="{FF2B5EF4-FFF2-40B4-BE49-F238E27FC236}">
                    <a16:creationId xmlns:a16="http://schemas.microsoft.com/office/drawing/2014/main" id="{E5577830-7A16-436F-883D-75357256D1E4}"/>
                  </a:ext>
                </a:extLst>
              </p:cNvPr>
              <p:cNvSpPr>
                <a:spLocks/>
              </p:cNvSpPr>
              <p:nvPr/>
            </p:nvSpPr>
            <p:spPr bwMode="auto">
              <a:xfrm>
                <a:off x="1368381" y="2361182"/>
                <a:ext cx="334728" cy="2136"/>
              </a:xfrm>
              <a:custGeom>
                <a:avLst/>
                <a:gdLst>
                  <a:gd name="T0" fmla="*/ 0 w 3099"/>
                  <a:gd name="T1" fmla="*/ 0 h 15"/>
                  <a:gd name="T2" fmla="*/ 0 w 3099"/>
                  <a:gd name="T3" fmla="*/ 0 h 15"/>
                  <a:gd name="T4" fmla="*/ 0 w 3099"/>
                  <a:gd name="T5" fmla="*/ 0 h 15"/>
                  <a:gd name="T6" fmla="*/ 0 60000 65536"/>
                  <a:gd name="T7" fmla="*/ 0 60000 65536"/>
                  <a:gd name="T8" fmla="*/ 0 60000 65536"/>
                  <a:gd name="T9" fmla="*/ 0 w 3099"/>
                  <a:gd name="T10" fmla="*/ 0 h 15"/>
                  <a:gd name="T11" fmla="*/ 3099 w 3099"/>
                  <a:gd name="T12" fmla="*/ 15 h 15"/>
                </a:gdLst>
                <a:ahLst/>
                <a:cxnLst>
                  <a:cxn ang="T6">
                    <a:pos x="T0" y="T1"/>
                  </a:cxn>
                  <a:cxn ang="T7">
                    <a:pos x="T2" y="T3"/>
                  </a:cxn>
                  <a:cxn ang="T8">
                    <a:pos x="T4" y="T5"/>
                  </a:cxn>
                </a:cxnLst>
                <a:rect l="T9" t="T10" r="T11" b="T12"/>
                <a:pathLst>
                  <a:path w="3099" h="15">
                    <a:moveTo>
                      <a:pt x="0" y="0"/>
                    </a:moveTo>
                    <a:lnTo>
                      <a:pt x="1741" y="15"/>
                    </a:lnTo>
                    <a:lnTo>
                      <a:pt x="3099" y="11"/>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797" name="Freeform 291">
                <a:extLst>
                  <a:ext uri="{FF2B5EF4-FFF2-40B4-BE49-F238E27FC236}">
                    <a16:creationId xmlns:a16="http://schemas.microsoft.com/office/drawing/2014/main" id="{5B416D12-04BB-4698-A302-3DF9E975E9EE}"/>
                  </a:ext>
                </a:extLst>
              </p:cNvPr>
              <p:cNvSpPr>
                <a:spLocks/>
              </p:cNvSpPr>
              <p:nvPr/>
            </p:nvSpPr>
            <p:spPr bwMode="auto">
              <a:xfrm>
                <a:off x="1370526" y="2299230"/>
                <a:ext cx="330437" cy="4273"/>
              </a:xfrm>
              <a:custGeom>
                <a:avLst/>
                <a:gdLst>
                  <a:gd name="T0" fmla="*/ 0 w 3071"/>
                  <a:gd name="T1" fmla="*/ 0 h 41"/>
                  <a:gd name="T2" fmla="*/ 0 w 3071"/>
                  <a:gd name="T3" fmla="*/ 0 h 41"/>
                  <a:gd name="T4" fmla="*/ 0 w 3071"/>
                  <a:gd name="T5" fmla="*/ 0 h 41"/>
                  <a:gd name="T6" fmla="*/ 0 60000 65536"/>
                  <a:gd name="T7" fmla="*/ 0 60000 65536"/>
                  <a:gd name="T8" fmla="*/ 0 60000 65536"/>
                  <a:gd name="T9" fmla="*/ 0 w 3071"/>
                  <a:gd name="T10" fmla="*/ 0 h 41"/>
                  <a:gd name="T11" fmla="*/ 3071 w 3071"/>
                  <a:gd name="T12" fmla="*/ 41 h 41"/>
                </a:gdLst>
                <a:ahLst/>
                <a:cxnLst>
                  <a:cxn ang="T6">
                    <a:pos x="T0" y="T1"/>
                  </a:cxn>
                  <a:cxn ang="T7">
                    <a:pos x="T2" y="T3"/>
                  </a:cxn>
                  <a:cxn ang="T8">
                    <a:pos x="T4" y="T5"/>
                  </a:cxn>
                </a:cxnLst>
                <a:rect l="T9" t="T10" r="T11" b="T12"/>
                <a:pathLst>
                  <a:path w="3071" h="41">
                    <a:moveTo>
                      <a:pt x="0" y="0"/>
                    </a:moveTo>
                    <a:lnTo>
                      <a:pt x="1753" y="41"/>
                    </a:lnTo>
                    <a:lnTo>
                      <a:pt x="3071" y="10"/>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798" name="Line 292">
                <a:extLst>
                  <a:ext uri="{FF2B5EF4-FFF2-40B4-BE49-F238E27FC236}">
                    <a16:creationId xmlns:a16="http://schemas.microsoft.com/office/drawing/2014/main" id="{86657B8A-F448-421C-A099-CAA68C932E06}"/>
                  </a:ext>
                </a:extLst>
              </p:cNvPr>
              <p:cNvSpPr>
                <a:spLocks noChangeShapeType="1"/>
              </p:cNvSpPr>
              <p:nvPr/>
            </p:nvSpPr>
            <p:spPr bwMode="auto">
              <a:xfrm>
                <a:off x="2295320" y="2649582"/>
                <a:ext cx="2146" cy="51271"/>
              </a:xfrm>
              <a:prstGeom prst="line">
                <a:avLst/>
              </a:prstGeom>
              <a:noFill/>
              <a:ln w="0" cap="sq">
                <a:solidFill>
                  <a:srgbClr val="5F5F5F"/>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2799" name="Line 293">
                <a:extLst>
                  <a:ext uri="{FF2B5EF4-FFF2-40B4-BE49-F238E27FC236}">
                    <a16:creationId xmlns:a16="http://schemas.microsoft.com/office/drawing/2014/main" id="{C6F86B76-0293-49C4-B6A6-9831FE53BAD3}"/>
                  </a:ext>
                </a:extLst>
              </p:cNvPr>
              <p:cNvSpPr>
                <a:spLocks noChangeShapeType="1"/>
              </p:cNvSpPr>
              <p:nvPr/>
            </p:nvSpPr>
            <p:spPr bwMode="auto">
              <a:xfrm>
                <a:off x="2260989" y="2647446"/>
                <a:ext cx="0" cy="49135"/>
              </a:xfrm>
              <a:prstGeom prst="line">
                <a:avLst/>
              </a:prstGeom>
              <a:noFill/>
              <a:ln w="0" cap="sq">
                <a:solidFill>
                  <a:srgbClr val="5F5F5F"/>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2800" name="Line 294">
                <a:extLst>
                  <a:ext uri="{FF2B5EF4-FFF2-40B4-BE49-F238E27FC236}">
                    <a16:creationId xmlns:a16="http://schemas.microsoft.com/office/drawing/2014/main" id="{F8EB4596-7B2E-4C08-A230-A5A4B49654B6}"/>
                  </a:ext>
                </a:extLst>
              </p:cNvPr>
              <p:cNvSpPr>
                <a:spLocks noChangeShapeType="1"/>
              </p:cNvSpPr>
              <p:nvPr/>
            </p:nvSpPr>
            <p:spPr bwMode="auto">
              <a:xfrm>
                <a:off x="2299611" y="2604720"/>
                <a:ext cx="4291" cy="49135"/>
              </a:xfrm>
              <a:prstGeom prst="line">
                <a:avLst/>
              </a:prstGeom>
              <a:noFill/>
              <a:ln w="0" cap="sq">
                <a:solidFill>
                  <a:srgbClr val="5F5F5F"/>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2801" name="Line 295">
                <a:extLst>
                  <a:ext uri="{FF2B5EF4-FFF2-40B4-BE49-F238E27FC236}">
                    <a16:creationId xmlns:a16="http://schemas.microsoft.com/office/drawing/2014/main" id="{3719255A-E47A-490F-9DB0-5831EAA743D6}"/>
                  </a:ext>
                </a:extLst>
              </p:cNvPr>
              <p:cNvSpPr>
                <a:spLocks noChangeShapeType="1"/>
              </p:cNvSpPr>
              <p:nvPr/>
            </p:nvSpPr>
            <p:spPr bwMode="auto">
              <a:xfrm>
                <a:off x="2258843" y="2711535"/>
                <a:ext cx="6437" cy="51271"/>
              </a:xfrm>
              <a:prstGeom prst="line">
                <a:avLst/>
              </a:prstGeom>
              <a:noFill/>
              <a:ln w="0" cap="sq">
                <a:solidFill>
                  <a:srgbClr val="5F5F5F"/>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2802" name="Freeform 296">
                <a:extLst>
                  <a:ext uri="{FF2B5EF4-FFF2-40B4-BE49-F238E27FC236}">
                    <a16:creationId xmlns:a16="http://schemas.microsoft.com/office/drawing/2014/main" id="{47E5E095-D556-4081-943C-E20C2BEEAE41}"/>
                  </a:ext>
                </a:extLst>
              </p:cNvPr>
              <p:cNvSpPr>
                <a:spLocks/>
              </p:cNvSpPr>
              <p:nvPr/>
            </p:nvSpPr>
            <p:spPr bwMode="auto">
              <a:xfrm>
                <a:off x="2282445" y="2782032"/>
                <a:ext cx="49351" cy="4273"/>
              </a:xfrm>
              <a:custGeom>
                <a:avLst/>
                <a:gdLst>
                  <a:gd name="T0" fmla="*/ 0 w 438"/>
                  <a:gd name="T1" fmla="*/ 0 h 52"/>
                  <a:gd name="T2" fmla="*/ 0 w 438"/>
                  <a:gd name="T3" fmla="*/ 0 h 52"/>
                  <a:gd name="T4" fmla="*/ 0 w 438"/>
                  <a:gd name="T5" fmla="*/ 0 h 52"/>
                  <a:gd name="T6" fmla="*/ 0 60000 65536"/>
                  <a:gd name="T7" fmla="*/ 0 60000 65536"/>
                  <a:gd name="T8" fmla="*/ 0 60000 65536"/>
                  <a:gd name="T9" fmla="*/ 0 w 438"/>
                  <a:gd name="T10" fmla="*/ 0 h 52"/>
                  <a:gd name="T11" fmla="*/ 438 w 438"/>
                  <a:gd name="T12" fmla="*/ 52 h 52"/>
                </a:gdLst>
                <a:ahLst/>
                <a:cxnLst>
                  <a:cxn ang="T6">
                    <a:pos x="T0" y="T1"/>
                  </a:cxn>
                  <a:cxn ang="T7">
                    <a:pos x="T2" y="T3"/>
                  </a:cxn>
                  <a:cxn ang="T8">
                    <a:pos x="T4" y="T5"/>
                  </a:cxn>
                </a:cxnLst>
                <a:rect l="T9" t="T10" r="T11" b="T12"/>
                <a:pathLst>
                  <a:path w="438" h="52">
                    <a:moveTo>
                      <a:pt x="438" y="0"/>
                    </a:moveTo>
                    <a:lnTo>
                      <a:pt x="421" y="39"/>
                    </a:lnTo>
                    <a:lnTo>
                      <a:pt x="0" y="52"/>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803" name="Line 297">
                <a:extLst>
                  <a:ext uri="{FF2B5EF4-FFF2-40B4-BE49-F238E27FC236}">
                    <a16:creationId xmlns:a16="http://schemas.microsoft.com/office/drawing/2014/main" id="{76CEF49A-CE00-4ADE-AF2F-E187F1126FA9}"/>
                  </a:ext>
                </a:extLst>
              </p:cNvPr>
              <p:cNvSpPr>
                <a:spLocks noChangeShapeType="1"/>
              </p:cNvSpPr>
              <p:nvPr/>
            </p:nvSpPr>
            <p:spPr bwMode="auto">
              <a:xfrm flipV="1">
                <a:off x="2288883" y="2852530"/>
                <a:ext cx="62225" cy="4273"/>
              </a:xfrm>
              <a:prstGeom prst="line">
                <a:avLst/>
              </a:prstGeom>
              <a:noFill/>
              <a:ln w="0" cap="sq">
                <a:solidFill>
                  <a:srgbClr val="5F5F5F"/>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2804" name="Line 298">
                <a:extLst>
                  <a:ext uri="{FF2B5EF4-FFF2-40B4-BE49-F238E27FC236}">
                    <a16:creationId xmlns:a16="http://schemas.microsoft.com/office/drawing/2014/main" id="{35372866-EFD0-45DF-B7D6-8B45B9E4316C}"/>
                  </a:ext>
                </a:extLst>
              </p:cNvPr>
              <p:cNvSpPr>
                <a:spLocks noChangeShapeType="1"/>
              </p:cNvSpPr>
              <p:nvPr/>
            </p:nvSpPr>
            <p:spPr bwMode="auto">
              <a:xfrm flipV="1">
                <a:off x="2282445" y="2895256"/>
                <a:ext cx="21457" cy="12818"/>
              </a:xfrm>
              <a:prstGeom prst="line">
                <a:avLst/>
              </a:prstGeom>
              <a:noFill/>
              <a:ln w="0" cap="sq">
                <a:solidFill>
                  <a:srgbClr val="5F5F5F"/>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2805" name="Freeform 299">
                <a:extLst>
                  <a:ext uri="{FF2B5EF4-FFF2-40B4-BE49-F238E27FC236}">
                    <a16:creationId xmlns:a16="http://schemas.microsoft.com/office/drawing/2014/main" id="{46D8B66D-814D-4D00-8DDB-771C560AC927}"/>
                  </a:ext>
                </a:extLst>
              </p:cNvPr>
              <p:cNvSpPr>
                <a:spLocks/>
              </p:cNvSpPr>
              <p:nvPr/>
            </p:nvSpPr>
            <p:spPr bwMode="auto">
              <a:xfrm>
                <a:off x="2331796" y="2779896"/>
                <a:ext cx="64371" cy="55544"/>
              </a:xfrm>
              <a:custGeom>
                <a:avLst/>
                <a:gdLst>
                  <a:gd name="T0" fmla="*/ 0 w 603"/>
                  <a:gd name="T1" fmla="*/ 0 h 510"/>
                  <a:gd name="T2" fmla="*/ 0 w 603"/>
                  <a:gd name="T3" fmla="*/ 0 h 510"/>
                  <a:gd name="T4" fmla="*/ 0 w 603"/>
                  <a:gd name="T5" fmla="*/ 0 h 510"/>
                  <a:gd name="T6" fmla="*/ 0 w 603"/>
                  <a:gd name="T7" fmla="*/ 0 h 510"/>
                  <a:gd name="T8" fmla="*/ 0 w 603"/>
                  <a:gd name="T9" fmla="*/ 0 h 510"/>
                  <a:gd name="T10" fmla="*/ 0 60000 65536"/>
                  <a:gd name="T11" fmla="*/ 0 60000 65536"/>
                  <a:gd name="T12" fmla="*/ 0 60000 65536"/>
                  <a:gd name="T13" fmla="*/ 0 60000 65536"/>
                  <a:gd name="T14" fmla="*/ 0 60000 65536"/>
                  <a:gd name="T15" fmla="*/ 0 w 603"/>
                  <a:gd name="T16" fmla="*/ 0 h 510"/>
                  <a:gd name="T17" fmla="*/ 603 w 603"/>
                  <a:gd name="T18" fmla="*/ 510 h 510"/>
                </a:gdLst>
                <a:ahLst/>
                <a:cxnLst>
                  <a:cxn ang="T10">
                    <a:pos x="T0" y="T1"/>
                  </a:cxn>
                  <a:cxn ang="T11">
                    <a:pos x="T2" y="T3"/>
                  </a:cxn>
                  <a:cxn ang="T12">
                    <a:pos x="T4" y="T5"/>
                  </a:cxn>
                  <a:cxn ang="T13">
                    <a:pos x="T6" y="T7"/>
                  </a:cxn>
                  <a:cxn ang="T14">
                    <a:pos x="T8" y="T9"/>
                  </a:cxn>
                </a:cxnLst>
                <a:rect l="T15" t="T16" r="T17" b="T18"/>
                <a:pathLst>
                  <a:path w="603" h="510">
                    <a:moveTo>
                      <a:pt x="62" y="0"/>
                    </a:moveTo>
                    <a:lnTo>
                      <a:pt x="51" y="163"/>
                    </a:lnTo>
                    <a:lnTo>
                      <a:pt x="0" y="280"/>
                    </a:lnTo>
                    <a:lnTo>
                      <a:pt x="2" y="510"/>
                    </a:lnTo>
                    <a:lnTo>
                      <a:pt x="603" y="459"/>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806" name="Freeform 300">
                <a:extLst>
                  <a:ext uri="{FF2B5EF4-FFF2-40B4-BE49-F238E27FC236}">
                    <a16:creationId xmlns:a16="http://schemas.microsoft.com/office/drawing/2014/main" id="{70856F1E-428C-4FAE-A8D3-2756B6919EC8}"/>
                  </a:ext>
                </a:extLst>
              </p:cNvPr>
              <p:cNvSpPr>
                <a:spLocks/>
              </p:cNvSpPr>
              <p:nvPr/>
            </p:nvSpPr>
            <p:spPr bwMode="auto">
              <a:xfrm>
                <a:off x="2312485" y="2724352"/>
                <a:ext cx="77245" cy="14954"/>
              </a:xfrm>
              <a:custGeom>
                <a:avLst/>
                <a:gdLst>
                  <a:gd name="T0" fmla="*/ 0 w 711"/>
                  <a:gd name="T1" fmla="*/ 0 h 131"/>
                  <a:gd name="T2" fmla="*/ 0 w 711"/>
                  <a:gd name="T3" fmla="*/ 0 h 131"/>
                  <a:gd name="T4" fmla="*/ 0 w 711"/>
                  <a:gd name="T5" fmla="*/ 0 h 131"/>
                  <a:gd name="T6" fmla="*/ 0 w 711"/>
                  <a:gd name="T7" fmla="*/ 0 h 131"/>
                  <a:gd name="T8" fmla="*/ 0 w 711"/>
                  <a:gd name="T9" fmla="*/ 0 h 131"/>
                  <a:gd name="T10" fmla="*/ 0 w 711"/>
                  <a:gd name="T11" fmla="*/ 0 h 131"/>
                  <a:gd name="T12" fmla="*/ 0 w 711"/>
                  <a:gd name="T13" fmla="*/ 0 h 131"/>
                  <a:gd name="T14" fmla="*/ 0 w 711"/>
                  <a:gd name="T15" fmla="*/ 0 h 131"/>
                  <a:gd name="T16" fmla="*/ 0 w 711"/>
                  <a:gd name="T17" fmla="*/ 0 h 1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11"/>
                  <a:gd name="T28" fmla="*/ 0 h 131"/>
                  <a:gd name="T29" fmla="*/ 711 w 711"/>
                  <a:gd name="T30" fmla="*/ 131 h 1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11" h="131">
                    <a:moveTo>
                      <a:pt x="0" y="0"/>
                    </a:moveTo>
                    <a:lnTo>
                      <a:pt x="226" y="131"/>
                    </a:lnTo>
                    <a:lnTo>
                      <a:pt x="339" y="105"/>
                    </a:lnTo>
                    <a:lnTo>
                      <a:pt x="451" y="43"/>
                    </a:lnTo>
                    <a:lnTo>
                      <a:pt x="501" y="87"/>
                    </a:lnTo>
                    <a:lnTo>
                      <a:pt x="540" y="86"/>
                    </a:lnTo>
                    <a:lnTo>
                      <a:pt x="585" y="55"/>
                    </a:lnTo>
                    <a:lnTo>
                      <a:pt x="635" y="91"/>
                    </a:lnTo>
                    <a:lnTo>
                      <a:pt x="711" y="86"/>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807" name="Freeform 301">
                <a:extLst>
                  <a:ext uri="{FF2B5EF4-FFF2-40B4-BE49-F238E27FC236}">
                    <a16:creationId xmlns:a16="http://schemas.microsoft.com/office/drawing/2014/main" id="{3A3A8649-4083-4CD7-845E-9A49EAD9AC4E}"/>
                  </a:ext>
                </a:extLst>
              </p:cNvPr>
              <p:cNvSpPr>
                <a:spLocks/>
              </p:cNvSpPr>
              <p:nvPr/>
            </p:nvSpPr>
            <p:spPr bwMode="auto">
              <a:xfrm>
                <a:off x="2312485" y="2713671"/>
                <a:ext cx="79391" cy="74770"/>
              </a:xfrm>
              <a:custGeom>
                <a:avLst/>
                <a:gdLst>
                  <a:gd name="T0" fmla="*/ 0 w 747"/>
                  <a:gd name="T1" fmla="*/ 0 h 696"/>
                  <a:gd name="T2" fmla="*/ 0 w 747"/>
                  <a:gd name="T3" fmla="*/ 0 h 696"/>
                  <a:gd name="T4" fmla="*/ 0 w 747"/>
                  <a:gd name="T5" fmla="*/ 0 h 696"/>
                  <a:gd name="T6" fmla="*/ 0 w 747"/>
                  <a:gd name="T7" fmla="*/ 0 h 696"/>
                  <a:gd name="T8" fmla="*/ 0 w 747"/>
                  <a:gd name="T9" fmla="*/ 0 h 696"/>
                  <a:gd name="T10" fmla="*/ 0 w 747"/>
                  <a:gd name="T11" fmla="*/ 0 h 696"/>
                  <a:gd name="T12" fmla="*/ 0 w 747"/>
                  <a:gd name="T13" fmla="*/ 0 h 696"/>
                  <a:gd name="T14" fmla="*/ 0 w 747"/>
                  <a:gd name="T15" fmla="*/ 0 h 696"/>
                  <a:gd name="T16" fmla="*/ 0 60000 65536"/>
                  <a:gd name="T17" fmla="*/ 0 60000 65536"/>
                  <a:gd name="T18" fmla="*/ 0 60000 65536"/>
                  <a:gd name="T19" fmla="*/ 0 60000 65536"/>
                  <a:gd name="T20" fmla="*/ 0 60000 65536"/>
                  <a:gd name="T21" fmla="*/ 0 60000 65536"/>
                  <a:gd name="T22" fmla="*/ 0 60000 65536"/>
                  <a:gd name="T23" fmla="*/ 0 60000 65536"/>
                  <a:gd name="T24" fmla="*/ 0 w 747"/>
                  <a:gd name="T25" fmla="*/ 0 h 696"/>
                  <a:gd name="T26" fmla="*/ 747 w 747"/>
                  <a:gd name="T27" fmla="*/ 696 h 69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47" h="696">
                    <a:moveTo>
                      <a:pt x="0" y="0"/>
                    </a:moveTo>
                    <a:lnTo>
                      <a:pt x="49" y="581"/>
                    </a:lnTo>
                    <a:lnTo>
                      <a:pt x="137" y="615"/>
                    </a:lnTo>
                    <a:lnTo>
                      <a:pt x="214" y="611"/>
                    </a:lnTo>
                    <a:lnTo>
                      <a:pt x="262" y="618"/>
                    </a:lnTo>
                    <a:lnTo>
                      <a:pt x="341" y="652"/>
                    </a:lnTo>
                    <a:lnTo>
                      <a:pt x="400" y="696"/>
                    </a:lnTo>
                    <a:lnTo>
                      <a:pt x="747" y="573"/>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808" name="Freeform 302">
                <a:extLst>
                  <a:ext uri="{FF2B5EF4-FFF2-40B4-BE49-F238E27FC236}">
                    <a16:creationId xmlns:a16="http://schemas.microsoft.com/office/drawing/2014/main" id="{2E6D2D94-8A76-44A8-85AB-41D174BE0D64}"/>
                  </a:ext>
                </a:extLst>
              </p:cNvPr>
              <p:cNvSpPr>
                <a:spLocks/>
              </p:cNvSpPr>
              <p:nvPr/>
            </p:nvSpPr>
            <p:spPr bwMode="auto">
              <a:xfrm>
                <a:off x="2340379" y="2833303"/>
                <a:ext cx="83682" cy="51271"/>
              </a:xfrm>
              <a:custGeom>
                <a:avLst/>
                <a:gdLst>
                  <a:gd name="T0" fmla="*/ 0 w 769"/>
                  <a:gd name="T1" fmla="*/ 0 h 484"/>
                  <a:gd name="T2" fmla="*/ 0 w 769"/>
                  <a:gd name="T3" fmla="*/ 0 h 484"/>
                  <a:gd name="T4" fmla="*/ 0 w 769"/>
                  <a:gd name="T5" fmla="*/ 0 h 484"/>
                  <a:gd name="T6" fmla="*/ 0 w 769"/>
                  <a:gd name="T7" fmla="*/ 0 h 484"/>
                  <a:gd name="T8" fmla="*/ 0 w 769"/>
                  <a:gd name="T9" fmla="*/ 0 h 484"/>
                  <a:gd name="T10" fmla="*/ 0 w 769"/>
                  <a:gd name="T11" fmla="*/ 0 h 484"/>
                  <a:gd name="T12" fmla="*/ 0 w 769"/>
                  <a:gd name="T13" fmla="*/ 0 h 484"/>
                  <a:gd name="T14" fmla="*/ 0 w 769"/>
                  <a:gd name="T15" fmla="*/ 0 h 484"/>
                  <a:gd name="T16" fmla="*/ 0 w 769"/>
                  <a:gd name="T17" fmla="*/ 0 h 4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69"/>
                  <a:gd name="T28" fmla="*/ 0 h 484"/>
                  <a:gd name="T29" fmla="*/ 769 w 769"/>
                  <a:gd name="T30" fmla="*/ 484 h 48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69" h="484">
                    <a:moveTo>
                      <a:pt x="0" y="0"/>
                    </a:moveTo>
                    <a:lnTo>
                      <a:pt x="106" y="205"/>
                    </a:lnTo>
                    <a:lnTo>
                      <a:pt x="165" y="421"/>
                    </a:lnTo>
                    <a:lnTo>
                      <a:pt x="337" y="422"/>
                    </a:lnTo>
                    <a:lnTo>
                      <a:pt x="480" y="425"/>
                    </a:lnTo>
                    <a:lnTo>
                      <a:pt x="568" y="458"/>
                    </a:lnTo>
                    <a:lnTo>
                      <a:pt x="627" y="484"/>
                    </a:lnTo>
                    <a:lnTo>
                      <a:pt x="692" y="442"/>
                    </a:lnTo>
                    <a:lnTo>
                      <a:pt x="769" y="448"/>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809" name="Line 303">
                <a:extLst>
                  <a:ext uri="{FF2B5EF4-FFF2-40B4-BE49-F238E27FC236}">
                    <a16:creationId xmlns:a16="http://schemas.microsoft.com/office/drawing/2014/main" id="{E28FCC41-8588-46D9-BD01-CE8472F3F0AB}"/>
                  </a:ext>
                </a:extLst>
              </p:cNvPr>
              <p:cNvSpPr>
                <a:spLocks noChangeShapeType="1"/>
              </p:cNvSpPr>
              <p:nvPr/>
            </p:nvSpPr>
            <p:spPr bwMode="auto">
              <a:xfrm flipV="1">
                <a:off x="2258843" y="2711535"/>
                <a:ext cx="51497" cy="0"/>
              </a:xfrm>
              <a:prstGeom prst="line">
                <a:avLst/>
              </a:prstGeom>
              <a:noFill/>
              <a:ln w="0" cap="sq">
                <a:solidFill>
                  <a:srgbClr val="5F5F5F"/>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2810" name="Line 304">
                <a:extLst>
                  <a:ext uri="{FF2B5EF4-FFF2-40B4-BE49-F238E27FC236}">
                    <a16:creationId xmlns:a16="http://schemas.microsoft.com/office/drawing/2014/main" id="{BCD9A48A-43E6-4D3E-A8E3-D2794E19EEA4}"/>
                  </a:ext>
                </a:extLst>
              </p:cNvPr>
              <p:cNvSpPr>
                <a:spLocks noChangeShapeType="1"/>
              </p:cNvSpPr>
              <p:nvPr/>
            </p:nvSpPr>
            <p:spPr bwMode="auto">
              <a:xfrm>
                <a:off x="2312485" y="2660264"/>
                <a:ext cx="4291" cy="51271"/>
              </a:xfrm>
              <a:prstGeom prst="line">
                <a:avLst/>
              </a:prstGeom>
              <a:noFill/>
              <a:ln w="0" cap="sq">
                <a:solidFill>
                  <a:srgbClr val="5F5F5F"/>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2811" name="Freeform 305">
                <a:extLst>
                  <a:ext uri="{FF2B5EF4-FFF2-40B4-BE49-F238E27FC236}">
                    <a16:creationId xmlns:a16="http://schemas.microsoft.com/office/drawing/2014/main" id="{023347AB-448A-4051-A873-397B381CBA2A}"/>
                  </a:ext>
                </a:extLst>
              </p:cNvPr>
              <p:cNvSpPr>
                <a:spLocks/>
              </p:cNvSpPr>
              <p:nvPr/>
            </p:nvSpPr>
            <p:spPr bwMode="auto">
              <a:xfrm>
                <a:off x="2177307" y="2636764"/>
                <a:ext cx="60079" cy="14954"/>
              </a:xfrm>
              <a:custGeom>
                <a:avLst/>
                <a:gdLst>
                  <a:gd name="T0" fmla="*/ 0 w 568"/>
                  <a:gd name="T1" fmla="*/ 0 h 139"/>
                  <a:gd name="T2" fmla="*/ 0 w 568"/>
                  <a:gd name="T3" fmla="*/ 0 h 139"/>
                  <a:gd name="T4" fmla="*/ 0 w 568"/>
                  <a:gd name="T5" fmla="*/ 0 h 139"/>
                  <a:gd name="T6" fmla="*/ 0 w 568"/>
                  <a:gd name="T7" fmla="*/ 0 h 139"/>
                  <a:gd name="T8" fmla="*/ 0 w 568"/>
                  <a:gd name="T9" fmla="*/ 0 h 139"/>
                  <a:gd name="T10" fmla="*/ 0 w 568"/>
                  <a:gd name="T11" fmla="*/ 0 h 139"/>
                  <a:gd name="T12" fmla="*/ 0 w 568"/>
                  <a:gd name="T13" fmla="*/ 0 h 139"/>
                  <a:gd name="T14" fmla="*/ 0 w 568"/>
                  <a:gd name="T15" fmla="*/ 0 h 139"/>
                  <a:gd name="T16" fmla="*/ 0 60000 65536"/>
                  <a:gd name="T17" fmla="*/ 0 60000 65536"/>
                  <a:gd name="T18" fmla="*/ 0 60000 65536"/>
                  <a:gd name="T19" fmla="*/ 0 60000 65536"/>
                  <a:gd name="T20" fmla="*/ 0 60000 65536"/>
                  <a:gd name="T21" fmla="*/ 0 60000 65536"/>
                  <a:gd name="T22" fmla="*/ 0 60000 65536"/>
                  <a:gd name="T23" fmla="*/ 0 60000 65536"/>
                  <a:gd name="T24" fmla="*/ 0 w 568"/>
                  <a:gd name="T25" fmla="*/ 0 h 139"/>
                  <a:gd name="T26" fmla="*/ 568 w 568"/>
                  <a:gd name="T27" fmla="*/ 139 h 13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68" h="139">
                    <a:moveTo>
                      <a:pt x="0" y="44"/>
                    </a:moveTo>
                    <a:lnTo>
                      <a:pt x="102" y="0"/>
                    </a:lnTo>
                    <a:lnTo>
                      <a:pt x="189" y="15"/>
                    </a:lnTo>
                    <a:lnTo>
                      <a:pt x="237" y="13"/>
                    </a:lnTo>
                    <a:lnTo>
                      <a:pt x="363" y="45"/>
                    </a:lnTo>
                    <a:lnTo>
                      <a:pt x="451" y="68"/>
                    </a:lnTo>
                    <a:lnTo>
                      <a:pt x="498" y="75"/>
                    </a:lnTo>
                    <a:lnTo>
                      <a:pt x="568" y="139"/>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812" name="Line 306">
                <a:extLst>
                  <a:ext uri="{FF2B5EF4-FFF2-40B4-BE49-F238E27FC236}">
                    <a16:creationId xmlns:a16="http://schemas.microsoft.com/office/drawing/2014/main" id="{1B33C919-796B-4AC1-96A9-4D4851622CF8}"/>
                  </a:ext>
                </a:extLst>
              </p:cNvPr>
              <p:cNvSpPr>
                <a:spLocks noChangeShapeType="1"/>
              </p:cNvSpPr>
              <p:nvPr/>
            </p:nvSpPr>
            <p:spPr bwMode="auto">
              <a:xfrm>
                <a:off x="2235240" y="2583357"/>
                <a:ext cx="8583" cy="121769"/>
              </a:xfrm>
              <a:prstGeom prst="line">
                <a:avLst/>
              </a:prstGeom>
              <a:noFill/>
              <a:ln w="0" cap="sq">
                <a:solidFill>
                  <a:srgbClr val="5F5F5F"/>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2813" name="Line 307">
                <a:extLst>
                  <a:ext uri="{FF2B5EF4-FFF2-40B4-BE49-F238E27FC236}">
                    <a16:creationId xmlns:a16="http://schemas.microsoft.com/office/drawing/2014/main" id="{DBD72204-7CE1-43A0-AD22-708871EE78EC}"/>
                  </a:ext>
                </a:extLst>
              </p:cNvPr>
              <p:cNvSpPr>
                <a:spLocks noChangeShapeType="1"/>
              </p:cNvSpPr>
              <p:nvPr/>
            </p:nvSpPr>
            <p:spPr bwMode="auto">
              <a:xfrm>
                <a:off x="2173015" y="2589766"/>
                <a:ext cx="6437" cy="117496"/>
              </a:xfrm>
              <a:prstGeom prst="line">
                <a:avLst/>
              </a:prstGeom>
              <a:noFill/>
              <a:ln w="0" cap="sq">
                <a:solidFill>
                  <a:srgbClr val="5F5F5F"/>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2814" name="Line 308">
                <a:extLst>
                  <a:ext uri="{FF2B5EF4-FFF2-40B4-BE49-F238E27FC236}">
                    <a16:creationId xmlns:a16="http://schemas.microsoft.com/office/drawing/2014/main" id="{7CA397BE-9F1B-479B-AFDF-C957ECE9B4D2}"/>
                  </a:ext>
                </a:extLst>
              </p:cNvPr>
              <p:cNvSpPr>
                <a:spLocks noChangeShapeType="1"/>
              </p:cNvSpPr>
              <p:nvPr/>
            </p:nvSpPr>
            <p:spPr bwMode="auto">
              <a:xfrm>
                <a:off x="2117227" y="2611129"/>
                <a:ext cx="2146" cy="42726"/>
              </a:xfrm>
              <a:prstGeom prst="line">
                <a:avLst/>
              </a:prstGeom>
              <a:noFill/>
              <a:ln w="0" cap="sq">
                <a:solidFill>
                  <a:srgbClr val="5F5F5F"/>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2815" name="Line 309">
                <a:extLst>
                  <a:ext uri="{FF2B5EF4-FFF2-40B4-BE49-F238E27FC236}">
                    <a16:creationId xmlns:a16="http://schemas.microsoft.com/office/drawing/2014/main" id="{9D60ACF7-1CDE-4242-87D6-09330D8FCD3B}"/>
                  </a:ext>
                </a:extLst>
              </p:cNvPr>
              <p:cNvSpPr>
                <a:spLocks noChangeShapeType="1"/>
              </p:cNvSpPr>
              <p:nvPr/>
            </p:nvSpPr>
            <p:spPr bwMode="auto">
              <a:xfrm>
                <a:off x="2065731" y="2655991"/>
                <a:ext cx="2146" cy="53407"/>
              </a:xfrm>
              <a:prstGeom prst="line">
                <a:avLst/>
              </a:prstGeom>
              <a:noFill/>
              <a:ln w="0" cap="sq">
                <a:solidFill>
                  <a:srgbClr val="5F5F5F"/>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2816" name="Line 310">
                <a:extLst>
                  <a:ext uri="{FF2B5EF4-FFF2-40B4-BE49-F238E27FC236}">
                    <a16:creationId xmlns:a16="http://schemas.microsoft.com/office/drawing/2014/main" id="{723281C1-1D18-48C0-8032-396AECA97BAD}"/>
                  </a:ext>
                </a:extLst>
              </p:cNvPr>
              <p:cNvSpPr>
                <a:spLocks noChangeShapeType="1"/>
              </p:cNvSpPr>
              <p:nvPr/>
            </p:nvSpPr>
            <p:spPr bwMode="auto">
              <a:xfrm>
                <a:off x="2052856" y="2583357"/>
                <a:ext cx="2146" cy="70498"/>
              </a:xfrm>
              <a:prstGeom prst="line">
                <a:avLst/>
              </a:prstGeom>
              <a:noFill/>
              <a:ln w="0" cap="sq">
                <a:solidFill>
                  <a:srgbClr val="5F5F5F"/>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2817" name="Line 311">
                <a:extLst>
                  <a:ext uri="{FF2B5EF4-FFF2-40B4-BE49-F238E27FC236}">
                    <a16:creationId xmlns:a16="http://schemas.microsoft.com/office/drawing/2014/main" id="{0020ABC9-A60D-41BE-9908-FC58D4DDC7D8}"/>
                  </a:ext>
                </a:extLst>
              </p:cNvPr>
              <p:cNvSpPr>
                <a:spLocks noChangeShapeType="1"/>
              </p:cNvSpPr>
              <p:nvPr/>
            </p:nvSpPr>
            <p:spPr bwMode="auto">
              <a:xfrm>
                <a:off x="2153704" y="2728625"/>
                <a:ext cx="6437" cy="64089"/>
              </a:xfrm>
              <a:prstGeom prst="line">
                <a:avLst/>
              </a:prstGeom>
              <a:noFill/>
              <a:ln w="0" cap="sq">
                <a:solidFill>
                  <a:srgbClr val="5F5F5F"/>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2818" name="Freeform 312">
                <a:extLst>
                  <a:ext uri="{FF2B5EF4-FFF2-40B4-BE49-F238E27FC236}">
                    <a16:creationId xmlns:a16="http://schemas.microsoft.com/office/drawing/2014/main" id="{15723C7D-84F8-4F86-94A7-D6EF2BEB2E5B}"/>
                  </a:ext>
                </a:extLst>
              </p:cNvPr>
              <p:cNvSpPr>
                <a:spLocks/>
              </p:cNvSpPr>
              <p:nvPr/>
            </p:nvSpPr>
            <p:spPr bwMode="auto">
              <a:xfrm>
                <a:off x="2164432" y="2829031"/>
                <a:ext cx="68662" cy="12818"/>
              </a:xfrm>
              <a:custGeom>
                <a:avLst/>
                <a:gdLst>
                  <a:gd name="T0" fmla="*/ 0 w 644"/>
                  <a:gd name="T1" fmla="*/ 0 h 110"/>
                  <a:gd name="T2" fmla="*/ 0 w 644"/>
                  <a:gd name="T3" fmla="*/ 0 h 110"/>
                  <a:gd name="T4" fmla="*/ 0 w 644"/>
                  <a:gd name="T5" fmla="*/ 0 h 110"/>
                  <a:gd name="T6" fmla="*/ 0 60000 65536"/>
                  <a:gd name="T7" fmla="*/ 0 60000 65536"/>
                  <a:gd name="T8" fmla="*/ 0 60000 65536"/>
                  <a:gd name="T9" fmla="*/ 0 w 644"/>
                  <a:gd name="T10" fmla="*/ 0 h 110"/>
                  <a:gd name="T11" fmla="*/ 644 w 644"/>
                  <a:gd name="T12" fmla="*/ 110 h 110"/>
                </a:gdLst>
                <a:ahLst/>
                <a:cxnLst>
                  <a:cxn ang="T6">
                    <a:pos x="T0" y="T1"/>
                  </a:cxn>
                  <a:cxn ang="T7">
                    <a:pos x="T2" y="T3"/>
                  </a:cxn>
                  <a:cxn ang="T8">
                    <a:pos x="T4" y="T5"/>
                  </a:cxn>
                </a:cxnLst>
                <a:rect l="T9" t="T10" r="T11" b="T12"/>
                <a:pathLst>
                  <a:path w="644" h="110">
                    <a:moveTo>
                      <a:pt x="0" y="110"/>
                    </a:moveTo>
                    <a:lnTo>
                      <a:pt x="56" y="88"/>
                    </a:lnTo>
                    <a:lnTo>
                      <a:pt x="644" y="0"/>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819" name="Freeform 313">
                <a:extLst>
                  <a:ext uri="{FF2B5EF4-FFF2-40B4-BE49-F238E27FC236}">
                    <a16:creationId xmlns:a16="http://schemas.microsoft.com/office/drawing/2014/main" id="{F06AA951-ABA4-4F72-84F0-456F36467D9A}"/>
                  </a:ext>
                </a:extLst>
              </p:cNvPr>
              <p:cNvSpPr>
                <a:spLocks/>
              </p:cNvSpPr>
              <p:nvPr/>
            </p:nvSpPr>
            <p:spPr bwMode="auto">
              <a:xfrm>
                <a:off x="2046419" y="2711535"/>
                <a:ext cx="57934" cy="61953"/>
              </a:xfrm>
              <a:custGeom>
                <a:avLst/>
                <a:gdLst>
                  <a:gd name="T0" fmla="*/ 0 w 555"/>
                  <a:gd name="T1" fmla="*/ 0 h 552"/>
                  <a:gd name="T2" fmla="*/ 0 w 555"/>
                  <a:gd name="T3" fmla="*/ 0 h 552"/>
                  <a:gd name="T4" fmla="*/ 0 w 555"/>
                  <a:gd name="T5" fmla="*/ 0 h 552"/>
                  <a:gd name="T6" fmla="*/ 0 60000 65536"/>
                  <a:gd name="T7" fmla="*/ 0 60000 65536"/>
                  <a:gd name="T8" fmla="*/ 0 60000 65536"/>
                  <a:gd name="T9" fmla="*/ 0 w 555"/>
                  <a:gd name="T10" fmla="*/ 0 h 552"/>
                  <a:gd name="T11" fmla="*/ 555 w 555"/>
                  <a:gd name="T12" fmla="*/ 552 h 552"/>
                </a:gdLst>
                <a:ahLst/>
                <a:cxnLst>
                  <a:cxn ang="T6">
                    <a:pos x="T0" y="T1"/>
                  </a:cxn>
                  <a:cxn ang="T7">
                    <a:pos x="T2" y="T3"/>
                  </a:cxn>
                  <a:cxn ang="T8">
                    <a:pos x="T4" y="T5"/>
                  </a:cxn>
                </a:cxnLst>
                <a:rect l="T9" t="T10" r="T11" b="T12"/>
                <a:pathLst>
                  <a:path w="555" h="552">
                    <a:moveTo>
                      <a:pt x="0" y="0"/>
                    </a:moveTo>
                    <a:lnTo>
                      <a:pt x="30" y="552"/>
                    </a:lnTo>
                    <a:lnTo>
                      <a:pt x="555" y="534"/>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820" name="Freeform 314">
                <a:extLst>
                  <a:ext uri="{FF2B5EF4-FFF2-40B4-BE49-F238E27FC236}">
                    <a16:creationId xmlns:a16="http://schemas.microsoft.com/office/drawing/2014/main" id="{6BD8EA83-34A8-4360-BE69-75B2A3607F13}"/>
                  </a:ext>
                </a:extLst>
              </p:cNvPr>
              <p:cNvSpPr>
                <a:spLocks/>
              </p:cNvSpPr>
              <p:nvPr/>
            </p:nvSpPr>
            <p:spPr bwMode="auto">
              <a:xfrm>
                <a:off x="2042128" y="2814077"/>
                <a:ext cx="45060" cy="57680"/>
              </a:xfrm>
              <a:custGeom>
                <a:avLst/>
                <a:gdLst>
                  <a:gd name="T0" fmla="*/ 0 w 424"/>
                  <a:gd name="T1" fmla="*/ 0 h 550"/>
                  <a:gd name="T2" fmla="*/ 0 w 424"/>
                  <a:gd name="T3" fmla="*/ 0 h 550"/>
                  <a:gd name="T4" fmla="*/ 0 w 424"/>
                  <a:gd name="T5" fmla="*/ 0 h 550"/>
                  <a:gd name="T6" fmla="*/ 0 w 424"/>
                  <a:gd name="T7" fmla="*/ 0 h 550"/>
                  <a:gd name="T8" fmla="*/ 0 60000 65536"/>
                  <a:gd name="T9" fmla="*/ 0 60000 65536"/>
                  <a:gd name="T10" fmla="*/ 0 60000 65536"/>
                  <a:gd name="T11" fmla="*/ 0 60000 65536"/>
                  <a:gd name="T12" fmla="*/ 0 w 424"/>
                  <a:gd name="T13" fmla="*/ 0 h 550"/>
                  <a:gd name="T14" fmla="*/ 424 w 424"/>
                  <a:gd name="T15" fmla="*/ 550 h 550"/>
                </a:gdLst>
                <a:ahLst/>
                <a:cxnLst>
                  <a:cxn ang="T8">
                    <a:pos x="T0" y="T1"/>
                  </a:cxn>
                  <a:cxn ang="T9">
                    <a:pos x="T2" y="T3"/>
                  </a:cxn>
                  <a:cxn ang="T10">
                    <a:pos x="T4" y="T5"/>
                  </a:cxn>
                  <a:cxn ang="T11">
                    <a:pos x="T6" y="T7"/>
                  </a:cxn>
                </a:cxnLst>
                <a:rect l="T12" t="T13" r="T14" b="T15"/>
                <a:pathLst>
                  <a:path w="424" h="550">
                    <a:moveTo>
                      <a:pt x="0" y="0"/>
                    </a:moveTo>
                    <a:lnTo>
                      <a:pt x="197" y="246"/>
                    </a:lnTo>
                    <a:lnTo>
                      <a:pt x="225" y="226"/>
                    </a:lnTo>
                    <a:lnTo>
                      <a:pt x="424" y="550"/>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821" name="Line 315">
                <a:extLst>
                  <a:ext uri="{FF2B5EF4-FFF2-40B4-BE49-F238E27FC236}">
                    <a16:creationId xmlns:a16="http://schemas.microsoft.com/office/drawing/2014/main" id="{9B3944B8-B56B-4A0E-8A28-7E80C7017369}"/>
                  </a:ext>
                </a:extLst>
              </p:cNvPr>
              <p:cNvSpPr>
                <a:spLocks noChangeShapeType="1"/>
              </p:cNvSpPr>
              <p:nvPr/>
            </p:nvSpPr>
            <p:spPr bwMode="auto">
              <a:xfrm flipV="1">
                <a:off x="2067876" y="2801259"/>
                <a:ext cx="51497" cy="38453"/>
              </a:xfrm>
              <a:prstGeom prst="line">
                <a:avLst/>
              </a:prstGeom>
              <a:noFill/>
              <a:ln w="0" cap="sq">
                <a:solidFill>
                  <a:srgbClr val="5F5F5F"/>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2822" name="Line 316">
                <a:extLst>
                  <a:ext uri="{FF2B5EF4-FFF2-40B4-BE49-F238E27FC236}">
                    <a16:creationId xmlns:a16="http://schemas.microsoft.com/office/drawing/2014/main" id="{1FD4B705-12B5-4B15-923D-3F4B82C7BDB2}"/>
                  </a:ext>
                </a:extLst>
              </p:cNvPr>
              <p:cNvSpPr>
                <a:spLocks noChangeShapeType="1"/>
              </p:cNvSpPr>
              <p:nvPr/>
            </p:nvSpPr>
            <p:spPr bwMode="auto">
              <a:xfrm>
                <a:off x="2115082" y="2871757"/>
                <a:ext cx="32185" cy="51271"/>
              </a:xfrm>
              <a:prstGeom prst="line">
                <a:avLst/>
              </a:prstGeom>
              <a:noFill/>
              <a:ln w="0" cap="sq">
                <a:solidFill>
                  <a:srgbClr val="5F5F5F"/>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2823" name="Line 317">
                <a:extLst>
                  <a:ext uri="{FF2B5EF4-FFF2-40B4-BE49-F238E27FC236}">
                    <a16:creationId xmlns:a16="http://schemas.microsoft.com/office/drawing/2014/main" id="{3EAAC975-D461-49D2-91FD-92DB814B7021}"/>
                  </a:ext>
                </a:extLst>
              </p:cNvPr>
              <p:cNvSpPr>
                <a:spLocks noChangeShapeType="1"/>
              </p:cNvSpPr>
              <p:nvPr/>
            </p:nvSpPr>
            <p:spPr bwMode="auto">
              <a:xfrm flipV="1">
                <a:off x="2117227" y="2788441"/>
                <a:ext cx="113722" cy="6409"/>
              </a:xfrm>
              <a:prstGeom prst="line">
                <a:avLst/>
              </a:prstGeom>
              <a:noFill/>
              <a:ln w="0" cap="sq">
                <a:solidFill>
                  <a:srgbClr val="5F5F5F"/>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2824" name="Line 318">
                <a:extLst>
                  <a:ext uri="{FF2B5EF4-FFF2-40B4-BE49-F238E27FC236}">
                    <a16:creationId xmlns:a16="http://schemas.microsoft.com/office/drawing/2014/main" id="{4ED61E3D-58AC-4DA9-9B07-CCC1C1E9315C}"/>
                  </a:ext>
                </a:extLst>
              </p:cNvPr>
              <p:cNvSpPr>
                <a:spLocks noChangeShapeType="1"/>
              </p:cNvSpPr>
              <p:nvPr/>
            </p:nvSpPr>
            <p:spPr bwMode="auto">
              <a:xfrm>
                <a:off x="2127956" y="2664536"/>
                <a:ext cx="4291" cy="64089"/>
              </a:xfrm>
              <a:prstGeom prst="line">
                <a:avLst/>
              </a:prstGeom>
              <a:noFill/>
              <a:ln w="0" cap="sq">
                <a:solidFill>
                  <a:srgbClr val="5F5F5F"/>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2825" name="Freeform 319">
                <a:extLst>
                  <a:ext uri="{FF2B5EF4-FFF2-40B4-BE49-F238E27FC236}">
                    <a16:creationId xmlns:a16="http://schemas.microsoft.com/office/drawing/2014/main" id="{33F0D7AF-01C9-4594-8F9A-8D862ABD93F8}"/>
                  </a:ext>
                </a:extLst>
              </p:cNvPr>
              <p:cNvSpPr>
                <a:spLocks/>
              </p:cNvSpPr>
              <p:nvPr/>
            </p:nvSpPr>
            <p:spPr bwMode="auto">
              <a:xfrm>
                <a:off x="2102207" y="2711535"/>
                <a:ext cx="98702" cy="179449"/>
              </a:xfrm>
              <a:custGeom>
                <a:avLst/>
                <a:gdLst>
                  <a:gd name="T0" fmla="*/ 0 w 910"/>
                  <a:gd name="T1" fmla="*/ 0 h 1675"/>
                  <a:gd name="T2" fmla="*/ 0 w 910"/>
                  <a:gd name="T3" fmla="*/ 0 h 1675"/>
                  <a:gd name="T4" fmla="*/ 0 w 910"/>
                  <a:gd name="T5" fmla="*/ 0 h 1675"/>
                  <a:gd name="T6" fmla="*/ 0 w 910"/>
                  <a:gd name="T7" fmla="*/ 0 h 1675"/>
                  <a:gd name="T8" fmla="*/ 0 w 910"/>
                  <a:gd name="T9" fmla="*/ 0 h 1675"/>
                  <a:gd name="T10" fmla="*/ 0 w 910"/>
                  <a:gd name="T11" fmla="*/ 0 h 1675"/>
                  <a:gd name="T12" fmla="*/ 0 w 910"/>
                  <a:gd name="T13" fmla="*/ 0 h 1675"/>
                  <a:gd name="T14" fmla="*/ 0 w 910"/>
                  <a:gd name="T15" fmla="*/ 0 h 1675"/>
                  <a:gd name="T16" fmla="*/ 0 w 910"/>
                  <a:gd name="T17" fmla="*/ 0 h 1675"/>
                  <a:gd name="T18" fmla="*/ 0 w 910"/>
                  <a:gd name="T19" fmla="*/ 0 h 1675"/>
                  <a:gd name="T20" fmla="*/ 0 w 910"/>
                  <a:gd name="T21" fmla="*/ 0 h 1675"/>
                  <a:gd name="T22" fmla="*/ 0 w 910"/>
                  <a:gd name="T23" fmla="*/ 0 h 1675"/>
                  <a:gd name="T24" fmla="*/ 0 w 910"/>
                  <a:gd name="T25" fmla="*/ 0 h 1675"/>
                  <a:gd name="T26" fmla="*/ 0 w 910"/>
                  <a:gd name="T27" fmla="*/ 0 h 1675"/>
                  <a:gd name="T28" fmla="*/ 0 w 910"/>
                  <a:gd name="T29" fmla="*/ 0 h 1675"/>
                  <a:gd name="T30" fmla="*/ 0 w 910"/>
                  <a:gd name="T31" fmla="*/ 0 h 1675"/>
                  <a:gd name="T32" fmla="*/ 0 w 910"/>
                  <a:gd name="T33" fmla="*/ 0 h 1675"/>
                  <a:gd name="T34" fmla="*/ 0 w 910"/>
                  <a:gd name="T35" fmla="*/ 0 h 1675"/>
                  <a:gd name="T36" fmla="*/ 0 w 910"/>
                  <a:gd name="T37" fmla="*/ 0 h 1675"/>
                  <a:gd name="T38" fmla="*/ 0 w 910"/>
                  <a:gd name="T39" fmla="*/ 0 h 1675"/>
                  <a:gd name="T40" fmla="*/ 0 w 910"/>
                  <a:gd name="T41" fmla="*/ 0 h 1675"/>
                  <a:gd name="T42" fmla="*/ 0 w 910"/>
                  <a:gd name="T43" fmla="*/ 0 h 1675"/>
                  <a:gd name="T44" fmla="*/ 0 w 910"/>
                  <a:gd name="T45" fmla="*/ 0 h 1675"/>
                  <a:gd name="T46" fmla="*/ 0 w 910"/>
                  <a:gd name="T47" fmla="*/ 0 h 167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910"/>
                  <a:gd name="T73" fmla="*/ 0 h 1675"/>
                  <a:gd name="T74" fmla="*/ 910 w 910"/>
                  <a:gd name="T75" fmla="*/ 1675 h 167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910" h="1675">
                    <a:moveTo>
                      <a:pt x="0" y="0"/>
                    </a:moveTo>
                    <a:lnTo>
                      <a:pt x="38" y="545"/>
                    </a:lnTo>
                    <a:lnTo>
                      <a:pt x="63" y="648"/>
                    </a:lnTo>
                    <a:lnTo>
                      <a:pt x="114" y="721"/>
                    </a:lnTo>
                    <a:lnTo>
                      <a:pt x="139" y="836"/>
                    </a:lnTo>
                    <a:lnTo>
                      <a:pt x="275" y="857"/>
                    </a:lnTo>
                    <a:lnTo>
                      <a:pt x="344" y="901"/>
                    </a:lnTo>
                    <a:lnTo>
                      <a:pt x="471" y="962"/>
                    </a:lnTo>
                    <a:lnTo>
                      <a:pt x="473" y="1000"/>
                    </a:lnTo>
                    <a:lnTo>
                      <a:pt x="494" y="1027"/>
                    </a:lnTo>
                    <a:lnTo>
                      <a:pt x="510" y="1141"/>
                    </a:lnTo>
                    <a:lnTo>
                      <a:pt x="558" y="1139"/>
                    </a:lnTo>
                    <a:lnTo>
                      <a:pt x="561" y="1205"/>
                    </a:lnTo>
                    <a:lnTo>
                      <a:pt x="584" y="1280"/>
                    </a:lnTo>
                    <a:lnTo>
                      <a:pt x="615" y="1317"/>
                    </a:lnTo>
                    <a:lnTo>
                      <a:pt x="617" y="1365"/>
                    </a:lnTo>
                    <a:lnTo>
                      <a:pt x="667" y="1401"/>
                    </a:lnTo>
                    <a:lnTo>
                      <a:pt x="679" y="1457"/>
                    </a:lnTo>
                    <a:lnTo>
                      <a:pt x="740" y="1521"/>
                    </a:lnTo>
                    <a:lnTo>
                      <a:pt x="780" y="1558"/>
                    </a:lnTo>
                    <a:lnTo>
                      <a:pt x="801" y="1595"/>
                    </a:lnTo>
                    <a:lnTo>
                      <a:pt x="871" y="1648"/>
                    </a:lnTo>
                    <a:lnTo>
                      <a:pt x="890" y="1656"/>
                    </a:lnTo>
                    <a:lnTo>
                      <a:pt x="910" y="1675"/>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826" name="Line 320">
                <a:extLst>
                  <a:ext uri="{FF2B5EF4-FFF2-40B4-BE49-F238E27FC236}">
                    <a16:creationId xmlns:a16="http://schemas.microsoft.com/office/drawing/2014/main" id="{30E36024-2590-485B-819D-ED0C279ED2BB}"/>
                  </a:ext>
                </a:extLst>
              </p:cNvPr>
              <p:cNvSpPr>
                <a:spLocks noChangeShapeType="1"/>
              </p:cNvSpPr>
              <p:nvPr/>
            </p:nvSpPr>
            <p:spPr bwMode="auto">
              <a:xfrm>
                <a:off x="2200909" y="2709398"/>
                <a:ext cx="6437" cy="34181"/>
              </a:xfrm>
              <a:prstGeom prst="line">
                <a:avLst/>
              </a:prstGeom>
              <a:noFill/>
              <a:ln w="0" cap="sq">
                <a:solidFill>
                  <a:srgbClr val="5F5F5F"/>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2827" name="Freeform 321">
                <a:extLst>
                  <a:ext uri="{FF2B5EF4-FFF2-40B4-BE49-F238E27FC236}">
                    <a16:creationId xmlns:a16="http://schemas.microsoft.com/office/drawing/2014/main" id="{4B3FF8AB-AB37-4FC7-97A2-EECEB6922984}"/>
                  </a:ext>
                </a:extLst>
              </p:cNvPr>
              <p:cNvSpPr>
                <a:spLocks/>
              </p:cNvSpPr>
              <p:nvPr/>
            </p:nvSpPr>
            <p:spPr bwMode="auto">
              <a:xfrm>
                <a:off x="2179452" y="2647446"/>
                <a:ext cx="201695" cy="25636"/>
              </a:xfrm>
              <a:custGeom>
                <a:avLst/>
                <a:gdLst>
                  <a:gd name="T0" fmla="*/ 0 w 1874"/>
                  <a:gd name="T1" fmla="*/ 0 h 257"/>
                  <a:gd name="T2" fmla="*/ 0 w 1874"/>
                  <a:gd name="T3" fmla="*/ 0 h 257"/>
                  <a:gd name="T4" fmla="*/ 0 w 1874"/>
                  <a:gd name="T5" fmla="*/ 0 h 257"/>
                  <a:gd name="T6" fmla="*/ 0 w 1874"/>
                  <a:gd name="T7" fmla="*/ 0 h 257"/>
                  <a:gd name="T8" fmla="*/ 0 w 1874"/>
                  <a:gd name="T9" fmla="*/ 0 h 257"/>
                  <a:gd name="T10" fmla="*/ 0 w 1874"/>
                  <a:gd name="T11" fmla="*/ 0 h 257"/>
                  <a:gd name="T12" fmla="*/ 0 w 1874"/>
                  <a:gd name="T13" fmla="*/ 0 h 257"/>
                  <a:gd name="T14" fmla="*/ 0 w 1874"/>
                  <a:gd name="T15" fmla="*/ 0 h 257"/>
                  <a:gd name="T16" fmla="*/ 0 w 1874"/>
                  <a:gd name="T17" fmla="*/ 0 h 257"/>
                  <a:gd name="T18" fmla="*/ 0 w 1874"/>
                  <a:gd name="T19" fmla="*/ 0 h 257"/>
                  <a:gd name="T20" fmla="*/ 0 w 1874"/>
                  <a:gd name="T21" fmla="*/ 0 h 257"/>
                  <a:gd name="T22" fmla="*/ 0 w 1874"/>
                  <a:gd name="T23" fmla="*/ 0 h 257"/>
                  <a:gd name="T24" fmla="*/ 0 w 1874"/>
                  <a:gd name="T25" fmla="*/ 0 h 257"/>
                  <a:gd name="T26" fmla="*/ 0 w 1874"/>
                  <a:gd name="T27" fmla="*/ 0 h 257"/>
                  <a:gd name="T28" fmla="*/ 0 w 1874"/>
                  <a:gd name="T29" fmla="*/ 0 h 257"/>
                  <a:gd name="T30" fmla="*/ 0 w 1874"/>
                  <a:gd name="T31" fmla="*/ 0 h 257"/>
                  <a:gd name="T32" fmla="*/ 0 w 1874"/>
                  <a:gd name="T33" fmla="*/ 0 h 257"/>
                  <a:gd name="T34" fmla="*/ 0 w 1874"/>
                  <a:gd name="T35" fmla="*/ 0 h 257"/>
                  <a:gd name="T36" fmla="*/ 0 w 1874"/>
                  <a:gd name="T37" fmla="*/ 0 h 257"/>
                  <a:gd name="T38" fmla="*/ 0 w 1874"/>
                  <a:gd name="T39" fmla="*/ 0 h 257"/>
                  <a:gd name="T40" fmla="*/ 0 w 1874"/>
                  <a:gd name="T41" fmla="*/ 0 h 25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874"/>
                  <a:gd name="T64" fmla="*/ 0 h 257"/>
                  <a:gd name="T65" fmla="*/ 1874 w 1874"/>
                  <a:gd name="T66" fmla="*/ 257 h 25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874" h="257">
                    <a:moveTo>
                      <a:pt x="0" y="257"/>
                    </a:moveTo>
                    <a:lnTo>
                      <a:pt x="83" y="194"/>
                    </a:lnTo>
                    <a:lnTo>
                      <a:pt x="109" y="155"/>
                    </a:lnTo>
                    <a:lnTo>
                      <a:pt x="213" y="121"/>
                    </a:lnTo>
                    <a:lnTo>
                      <a:pt x="278" y="69"/>
                    </a:lnTo>
                    <a:lnTo>
                      <a:pt x="373" y="74"/>
                    </a:lnTo>
                    <a:lnTo>
                      <a:pt x="478" y="69"/>
                    </a:lnTo>
                    <a:lnTo>
                      <a:pt x="553" y="46"/>
                    </a:lnTo>
                    <a:lnTo>
                      <a:pt x="867" y="10"/>
                    </a:lnTo>
                    <a:lnTo>
                      <a:pt x="1058" y="0"/>
                    </a:lnTo>
                    <a:lnTo>
                      <a:pt x="1108" y="26"/>
                    </a:lnTo>
                    <a:lnTo>
                      <a:pt x="1186" y="70"/>
                    </a:lnTo>
                    <a:lnTo>
                      <a:pt x="1255" y="114"/>
                    </a:lnTo>
                    <a:lnTo>
                      <a:pt x="1295" y="151"/>
                    </a:lnTo>
                    <a:lnTo>
                      <a:pt x="1427" y="105"/>
                    </a:lnTo>
                    <a:lnTo>
                      <a:pt x="1514" y="120"/>
                    </a:lnTo>
                    <a:lnTo>
                      <a:pt x="1601" y="134"/>
                    </a:lnTo>
                    <a:lnTo>
                      <a:pt x="1677" y="131"/>
                    </a:lnTo>
                    <a:lnTo>
                      <a:pt x="1712" y="71"/>
                    </a:lnTo>
                    <a:lnTo>
                      <a:pt x="1817" y="65"/>
                    </a:lnTo>
                    <a:lnTo>
                      <a:pt x="1874" y="63"/>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828" name="Freeform 322">
                <a:extLst>
                  <a:ext uri="{FF2B5EF4-FFF2-40B4-BE49-F238E27FC236}">
                    <a16:creationId xmlns:a16="http://schemas.microsoft.com/office/drawing/2014/main" id="{8ED844F5-1785-44E2-B97B-FB4CF58727E7}"/>
                  </a:ext>
                </a:extLst>
              </p:cNvPr>
              <p:cNvSpPr>
                <a:spLocks/>
              </p:cNvSpPr>
              <p:nvPr/>
            </p:nvSpPr>
            <p:spPr bwMode="auto">
              <a:xfrm>
                <a:off x="2106499" y="2688035"/>
                <a:ext cx="278940" cy="44862"/>
              </a:xfrm>
              <a:custGeom>
                <a:avLst/>
                <a:gdLst>
                  <a:gd name="T0" fmla="*/ 0 w 2608"/>
                  <a:gd name="T1" fmla="*/ 0 h 413"/>
                  <a:gd name="T2" fmla="*/ 0 w 2608"/>
                  <a:gd name="T3" fmla="*/ 0 h 413"/>
                  <a:gd name="T4" fmla="*/ 0 w 2608"/>
                  <a:gd name="T5" fmla="*/ 0 h 413"/>
                  <a:gd name="T6" fmla="*/ 0 w 2608"/>
                  <a:gd name="T7" fmla="*/ 0 h 413"/>
                  <a:gd name="T8" fmla="*/ 0 w 2608"/>
                  <a:gd name="T9" fmla="*/ 0 h 413"/>
                  <a:gd name="T10" fmla="*/ 0 w 2608"/>
                  <a:gd name="T11" fmla="*/ 0 h 413"/>
                  <a:gd name="T12" fmla="*/ 0 w 2608"/>
                  <a:gd name="T13" fmla="*/ 0 h 413"/>
                  <a:gd name="T14" fmla="*/ 0 w 2608"/>
                  <a:gd name="T15" fmla="*/ 0 h 413"/>
                  <a:gd name="T16" fmla="*/ 0 w 2608"/>
                  <a:gd name="T17" fmla="*/ 0 h 413"/>
                  <a:gd name="T18" fmla="*/ 0 w 2608"/>
                  <a:gd name="T19" fmla="*/ 0 h 413"/>
                  <a:gd name="T20" fmla="*/ 0 w 2608"/>
                  <a:gd name="T21" fmla="*/ 0 h 413"/>
                  <a:gd name="T22" fmla="*/ 0 w 2608"/>
                  <a:gd name="T23" fmla="*/ 0 h 413"/>
                  <a:gd name="T24" fmla="*/ 0 w 2608"/>
                  <a:gd name="T25" fmla="*/ 0 h 413"/>
                  <a:gd name="T26" fmla="*/ 0 w 2608"/>
                  <a:gd name="T27" fmla="*/ 0 h 413"/>
                  <a:gd name="T28" fmla="*/ 0 w 2608"/>
                  <a:gd name="T29" fmla="*/ 0 h 413"/>
                  <a:gd name="T30" fmla="*/ 0 w 2608"/>
                  <a:gd name="T31" fmla="*/ 0 h 413"/>
                  <a:gd name="T32" fmla="*/ 0 w 2608"/>
                  <a:gd name="T33" fmla="*/ 0 h 41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608"/>
                  <a:gd name="T52" fmla="*/ 0 h 413"/>
                  <a:gd name="T53" fmla="*/ 2608 w 2608"/>
                  <a:gd name="T54" fmla="*/ 413 h 41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608" h="413">
                    <a:moveTo>
                      <a:pt x="0" y="413"/>
                    </a:moveTo>
                    <a:lnTo>
                      <a:pt x="237" y="391"/>
                    </a:lnTo>
                    <a:lnTo>
                      <a:pt x="255" y="371"/>
                    </a:lnTo>
                    <a:lnTo>
                      <a:pt x="609" y="353"/>
                    </a:lnTo>
                    <a:lnTo>
                      <a:pt x="557" y="288"/>
                    </a:lnTo>
                    <a:lnTo>
                      <a:pt x="618" y="180"/>
                    </a:lnTo>
                    <a:lnTo>
                      <a:pt x="895" y="165"/>
                    </a:lnTo>
                    <a:lnTo>
                      <a:pt x="895" y="175"/>
                    </a:lnTo>
                    <a:lnTo>
                      <a:pt x="1430" y="147"/>
                    </a:lnTo>
                    <a:lnTo>
                      <a:pt x="1418" y="119"/>
                    </a:lnTo>
                    <a:lnTo>
                      <a:pt x="1453" y="50"/>
                    </a:lnTo>
                    <a:lnTo>
                      <a:pt x="1527" y="8"/>
                    </a:lnTo>
                    <a:lnTo>
                      <a:pt x="1670" y="0"/>
                    </a:lnTo>
                    <a:lnTo>
                      <a:pt x="1782" y="109"/>
                    </a:lnTo>
                    <a:lnTo>
                      <a:pt x="1881" y="191"/>
                    </a:lnTo>
                    <a:lnTo>
                      <a:pt x="1902" y="228"/>
                    </a:lnTo>
                    <a:lnTo>
                      <a:pt x="2608" y="181"/>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829" name="Freeform 323">
                <a:extLst>
                  <a:ext uri="{FF2B5EF4-FFF2-40B4-BE49-F238E27FC236}">
                    <a16:creationId xmlns:a16="http://schemas.microsoft.com/office/drawing/2014/main" id="{9DDF470F-3BB4-4BE1-84B6-EEA12EE20FAC}"/>
                  </a:ext>
                </a:extLst>
              </p:cNvPr>
              <p:cNvSpPr>
                <a:spLocks/>
              </p:cNvSpPr>
              <p:nvPr/>
            </p:nvSpPr>
            <p:spPr bwMode="auto">
              <a:xfrm>
                <a:off x="2170870" y="2728625"/>
                <a:ext cx="143761" cy="34181"/>
              </a:xfrm>
              <a:custGeom>
                <a:avLst/>
                <a:gdLst>
                  <a:gd name="T0" fmla="*/ 0 w 1319"/>
                  <a:gd name="T1" fmla="*/ 0 h 321"/>
                  <a:gd name="T2" fmla="*/ 0 w 1319"/>
                  <a:gd name="T3" fmla="*/ 0 h 321"/>
                  <a:gd name="T4" fmla="*/ 0 w 1319"/>
                  <a:gd name="T5" fmla="*/ 0 h 321"/>
                  <a:gd name="T6" fmla="*/ 0 w 1319"/>
                  <a:gd name="T7" fmla="*/ 0 h 321"/>
                  <a:gd name="T8" fmla="*/ 0 w 1319"/>
                  <a:gd name="T9" fmla="*/ 0 h 321"/>
                  <a:gd name="T10" fmla="*/ 0 w 1319"/>
                  <a:gd name="T11" fmla="*/ 0 h 321"/>
                  <a:gd name="T12" fmla="*/ 0 w 1319"/>
                  <a:gd name="T13" fmla="*/ 0 h 321"/>
                  <a:gd name="T14" fmla="*/ 0 w 1319"/>
                  <a:gd name="T15" fmla="*/ 0 h 321"/>
                  <a:gd name="T16" fmla="*/ 0 w 1319"/>
                  <a:gd name="T17" fmla="*/ 0 h 321"/>
                  <a:gd name="T18" fmla="*/ 0 w 1319"/>
                  <a:gd name="T19" fmla="*/ 0 h 321"/>
                  <a:gd name="T20" fmla="*/ 0 w 1319"/>
                  <a:gd name="T21" fmla="*/ 0 h 321"/>
                  <a:gd name="T22" fmla="*/ 0 w 1319"/>
                  <a:gd name="T23" fmla="*/ 0 h 321"/>
                  <a:gd name="T24" fmla="*/ 0 w 1319"/>
                  <a:gd name="T25" fmla="*/ 0 h 321"/>
                  <a:gd name="T26" fmla="*/ 0 w 1319"/>
                  <a:gd name="T27" fmla="*/ 0 h 321"/>
                  <a:gd name="T28" fmla="*/ 0 w 1319"/>
                  <a:gd name="T29" fmla="*/ 0 h 321"/>
                  <a:gd name="T30" fmla="*/ 0 w 1319"/>
                  <a:gd name="T31" fmla="*/ 0 h 321"/>
                  <a:gd name="T32" fmla="*/ 0 w 1319"/>
                  <a:gd name="T33" fmla="*/ 0 h 32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19"/>
                  <a:gd name="T52" fmla="*/ 0 h 321"/>
                  <a:gd name="T53" fmla="*/ 1319 w 1319"/>
                  <a:gd name="T54" fmla="*/ 321 h 32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19" h="321">
                    <a:moveTo>
                      <a:pt x="0" y="0"/>
                    </a:moveTo>
                    <a:lnTo>
                      <a:pt x="101" y="81"/>
                    </a:lnTo>
                    <a:lnTo>
                      <a:pt x="158" y="78"/>
                    </a:lnTo>
                    <a:lnTo>
                      <a:pt x="246" y="111"/>
                    </a:lnTo>
                    <a:lnTo>
                      <a:pt x="313" y="127"/>
                    </a:lnTo>
                    <a:lnTo>
                      <a:pt x="363" y="172"/>
                    </a:lnTo>
                    <a:lnTo>
                      <a:pt x="444" y="235"/>
                    </a:lnTo>
                    <a:lnTo>
                      <a:pt x="521" y="269"/>
                    </a:lnTo>
                    <a:lnTo>
                      <a:pt x="637" y="282"/>
                    </a:lnTo>
                    <a:lnTo>
                      <a:pt x="743" y="305"/>
                    </a:lnTo>
                    <a:lnTo>
                      <a:pt x="821" y="320"/>
                    </a:lnTo>
                    <a:lnTo>
                      <a:pt x="984" y="321"/>
                    </a:lnTo>
                    <a:lnTo>
                      <a:pt x="1012" y="320"/>
                    </a:lnTo>
                    <a:lnTo>
                      <a:pt x="1208" y="224"/>
                    </a:lnTo>
                    <a:lnTo>
                      <a:pt x="1234" y="183"/>
                    </a:lnTo>
                    <a:lnTo>
                      <a:pt x="1281" y="162"/>
                    </a:lnTo>
                    <a:lnTo>
                      <a:pt x="1319" y="160"/>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830" name="Freeform 324">
                <a:extLst>
                  <a:ext uri="{FF2B5EF4-FFF2-40B4-BE49-F238E27FC236}">
                    <a16:creationId xmlns:a16="http://schemas.microsoft.com/office/drawing/2014/main" id="{28F641F8-E518-49E7-BCA2-2190B5D9F606}"/>
                  </a:ext>
                </a:extLst>
              </p:cNvPr>
              <p:cNvSpPr>
                <a:spLocks/>
              </p:cNvSpPr>
              <p:nvPr/>
            </p:nvSpPr>
            <p:spPr bwMode="auto">
              <a:xfrm>
                <a:off x="2205201" y="2893120"/>
                <a:ext cx="53642" cy="14954"/>
              </a:xfrm>
              <a:custGeom>
                <a:avLst/>
                <a:gdLst>
                  <a:gd name="T0" fmla="*/ 0 w 489"/>
                  <a:gd name="T1" fmla="*/ 0 h 143"/>
                  <a:gd name="T2" fmla="*/ 0 w 489"/>
                  <a:gd name="T3" fmla="*/ 0 h 143"/>
                  <a:gd name="T4" fmla="*/ 0 w 489"/>
                  <a:gd name="T5" fmla="*/ 0 h 143"/>
                  <a:gd name="T6" fmla="*/ 0 60000 65536"/>
                  <a:gd name="T7" fmla="*/ 0 60000 65536"/>
                  <a:gd name="T8" fmla="*/ 0 60000 65536"/>
                  <a:gd name="T9" fmla="*/ 0 w 489"/>
                  <a:gd name="T10" fmla="*/ 0 h 143"/>
                  <a:gd name="T11" fmla="*/ 489 w 489"/>
                  <a:gd name="T12" fmla="*/ 143 h 143"/>
                </a:gdLst>
                <a:ahLst/>
                <a:cxnLst>
                  <a:cxn ang="T6">
                    <a:pos x="T0" y="T1"/>
                  </a:cxn>
                  <a:cxn ang="T7">
                    <a:pos x="T2" y="T3"/>
                  </a:cxn>
                  <a:cxn ang="T8">
                    <a:pos x="T4" y="T5"/>
                  </a:cxn>
                </a:cxnLst>
                <a:rect l="T9" t="T10" r="T11" b="T12"/>
                <a:pathLst>
                  <a:path w="489" h="143">
                    <a:moveTo>
                      <a:pt x="0" y="143"/>
                    </a:moveTo>
                    <a:lnTo>
                      <a:pt x="121" y="80"/>
                    </a:lnTo>
                    <a:lnTo>
                      <a:pt x="489" y="0"/>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831" name="Line 325">
                <a:extLst>
                  <a:ext uri="{FF2B5EF4-FFF2-40B4-BE49-F238E27FC236}">
                    <a16:creationId xmlns:a16="http://schemas.microsoft.com/office/drawing/2014/main" id="{15BFC577-75D8-40E2-A771-99A1BCEC30F8}"/>
                  </a:ext>
                </a:extLst>
              </p:cNvPr>
              <p:cNvSpPr>
                <a:spLocks noChangeShapeType="1"/>
              </p:cNvSpPr>
              <p:nvPr/>
            </p:nvSpPr>
            <p:spPr bwMode="auto">
              <a:xfrm flipV="1">
                <a:off x="2230949" y="2816213"/>
                <a:ext cx="53642" cy="4273"/>
              </a:xfrm>
              <a:prstGeom prst="line">
                <a:avLst/>
              </a:prstGeom>
              <a:noFill/>
              <a:ln w="0" cap="sq">
                <a:solidFill>
                  <a:srgbClr val="5F5F5F"/>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2832" name="Freeform 326">
                <a:extLst>
                  <a:ext uri="{FF2B5EF4-FFF2-40B4-BE49-F238E27FC236}">
                    <a16:creationId xmlns:a16="http://schemas.microsoft.com/office/drawing/2014/main" id="{1D237C4E-8506-43F0-8C1F-122323C78229}"/>
                  </a:ext>
                </a:extLst>
              </p:cNvPr>
              <p:cNvSpPr>
                <a:spLocks/>
              </p:cNvSpPr>
              <p:nvPr/>
            </p:nvSpPr>
            <p:spPr bwMode="auto">
              <a:xfrm>
                <a:off x="2355399" y="2935845"/>
                <a:ext cx="98702" cy="27772"/>
              </a:xfrm>
              <a:custGeom>
                <a:avLst/>
                <a:gdLst>
                  <a:gd name="T0" fmla="*/ 0 w 925"/>
                  <a:gd name="T1" fmla="*/ 0 h 259"/>
                  <a:gd name="T2" fmla="*/ 0 w 925"/>
                  <a:gd name="T3" fmla="*/ 0 h 259"/>
                  <a:gd name="T4" fmla="*/ 0 w 925"/>
                  <a:gd name="T5" fmla="*/ 0 h 259"/>
                  <a:gd name="T6" fmla="*/ 0 60000 65536"/>
                  <a:gd name="T7" fmla="*/ 0 60000 65536"/>
                  <a:gd name="T8" fmla="*/ 0 60000 65536"/>
                  <a:gd name="T9" fmla="*/ 0 w 925"/>
                  <a:gd name="T10" fmla="*/ 0 h 259"/>
                  <a:gd name="T11" fmla="*/ 925 w 925"/>
                  <a:gd name="T12" fmla="*/ 259 h 259"/>
                </a:gdLst>
                <a:ahLst/>
                <a:cxnLst>
                  <a:cxn ang="T6">
                    <a:pos x="T0" y="T1"/>
                  </a:cxn>
                  <a:cxn ang="T7">
                    <a:pos x="T2" y="T3"/>
                  </a:cxn>
                  <a:cxn ang="T8">
                    <a:pos x="T4" y="T5"/>
                  </a:cxn>
                </a:cxnLst>
                <a:rect l="T9" t="T10" r="T11" b="T12"/>
                <a:pathLst>
                  <a:path w="925" h="259">
                    <a:moveTo>
                      <a:pt x="0" y="259"/>
                    </a:moveTo>
                    <a:lnTo>
                      <a:pt x="603" y="46"/>
                    </a:lnTo>
                    <a:lnTo>
                      <a:pt x="925" y="0"/>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833" name="Freeform 327">
                <a:extLst>
                  <a:ext uri="{FF2B5EF4-FFF2-40B4-BE49-F238E27FC236}">
                    <a16:creationId xmlns:a16="http://schemas.microsoft.com/office/drawing/2014/main" id="{FA9BB393-657D-45D9-A02A-9B227D169B3F}"/>
                  </a:ext>
                </a:extLst>
              </p:cNvPr>
              <p:cNvSpPr>
                <a:spLocks/>
              </p:cNvSpPr>
              <p:nvPr/>
            </p:nvSpPr>
            <p:spPr bwMode="auto">
              <a:xfrm>
                <a:off x="2065731" y="2884574"/>
                <a:ext cx="135179" cy="66225"/>
              </a:xfrm>
              <a:custGeom>
                <a:avLst/>
                <a:gdLst>
                  <a:gd name="T0" fmla="*/ 0 w 1262"/>
                  <a:gd name="T1" fmla="*/ 0 h 620"/>
                  <a:gd name="T2" fmla="*/ 0 w 1262"/>
                  <a:gd name="T3" fmla="*/ 0 h 620"/>
                  <a:gd name="T4" fmla="*/ 0 w 1262"/>
                  <a:gd name="T5" fmla="*/ 0 h 620"/>
                  <a:gd name="T6" fmla="*/ 0 60000 65536"/>
                  <a:gd name="T7" fmla="*/ 0 60000 65536"/>
                  <a:gd name="T8" fmla="*/ 0 60000 65536"/>
                  <a:gd name="T9" fmla="*/ 0 w 1262"/>
                  <a:gd name="T10" fmla="*/ 0 h 620"/>
                  <a:gd name="T11" fmla="*/ 1262 w 1262"/>
                  <a:gd name="T12" fmla="*/ 620 h 620"/>
                </a:gdLst>
                <a:ahLst/>
                <a:cxnLst>
                  <a:cxn ang="T6">
                    <a:pos x="T0" y="T1"/>
                  </a:cxn>
                  <a:cxn ang="T7">
                    <a:pos x="T2" y="T3"/>
                  </a:cxn>
                  <a:cxn ang="T8">
                    <a:pos x="T4" y="T5"/>
                  </a:cxn>
                </a:cxnLst>
                <a:rect l="T9" t="T10" r="T11" b="T12"/>
                <a:pathLst>
                  <a:path w="1262" h="620">
                    <a:moveTo>
                      <a:pt x="0" y="0"/>
                    </a:moveTo>
                    <a:lnTo>
                      <a:pt x="377" y="620"/>
                    </a:lnTo>
                    <a:lnTo>
                      <a:pt x="1262" y="63"/>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834" name="Freeform 328">
                <a:extLst>
                  <a:ext uri="{FF2B5EF4-FFF2-40B4-BE49-F238E27FC236}">
                    <a16:creationId xmlns:a16="http://schemas.microsoft.com/office/drawing/2014/main" id="{5B9B69D4-D426-49DC-9769-D912943BE782}"/>
                  </a:ext>
                </a:extLst>
              </p:cNvPr>
              <p:cNvSpPr>
                <a:spLocks/>
              </p:cNvSpPr>
              <p:nvPr/>
            </p:nvSpPr>
            <p:spPr bwMode="auto">
              <a:xfrm>
                <a:off x="2282445" y="2762806"/>
                <a:ext cx="109430" cy="187994"/>
              </a:xfrm>
              <a:custGeom>
                <a:avLst/>
                <a:gdLst>
                  <a:gd name="T0" fmla="*/ 0 w 1028"/>
                  <a:gd name="T1" fmla="*/ 0 h 1734"/>
                  <a:gd name="T2" fmla="*/ 0 w 1028"/>
                  <a:gd name="T3" fmla="*/ 0 h 1734"/>
                  <a:gd name="T4" fmla="*/ 0 w 1028"/>
                  <a:gd name="T5" fmla="*/ 0 h 1734"/>
                  <a:gd name="T6" fmla="*/ 0 w 1028"/>
                  <a:gd name="T7" fmla="*/ 0 h 1734"/>
                  <a:gd name="T8" fmla="*/ 0 w 1028"/>
                  <a:gd name="T9" fmla="*/ 0 h 1734"/>
                  <a:gd name="T10" fmla="*/ 0 w 1028"/>
                  <a:gd name="T11" fmla="*/ 0 h 1734"/>
                  <a:gd name="T12" fmla="*/ 0 w 1028"/>
                  <a:gd name="T13" fmla="*/ 0 h 1734"/>
                  <a:gd name="T14" fmla="*/ 0 w 1028"/>
                  <a:gd name="T15" fmla="*/ 0 h 1734"/>
                  <a:gd name="T16" fmla="*/ 0 w 1028"/>
                  <a:gd name="T17" fmla="*/ 0 h 1734"/>
                  <a:gd name="T18" fmla="*/ 0 w 1028"/>
                  <a:gd name="T19" fmla="*/ 0 h 1734"/>
                  <a:gd name="T20" fmla="*/ 0 w 1028"/>
                  <a:gd name="T21" fmla="*/ 0 h 17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28"/>
                  <a:gd name="T34" fmla="*/ 0 h 1734"/>
                  <a:gd name="T35" fmla="*/ 1028 w 1028"/>
                  <a:gd name="T36" fmla="*/ 1734 h 17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28" h="1734">
                    <a:moveTo>
                      <a:pt x="0" y="0"/>
                    </a:moveTo>
                    <a:lnTo>
                      <a:pt x="53" y="829"/>
                    </a:lnTo>
                    <a:lnTo>
                      <a:pt x="108" y="970"/>
                    </a:lnTo>
                    <a:lnTo>
                      <a:pt x="146" y="1150"/>
                    </a:lnTo>
                    <a:lnTo>
                      <a:pt x="238" y="1269"/>
                    </a:lnTo>
                    <a:lnTo>
                      <a:pt x="338" y="1340"/>
                    </a:lnTo>
                    <a:lnTo>
                      <a:pt x="540" y="1368"/>
                    </a:lnTo>
                    <a:lnTo>
                      <a:pt x="699" y="1465"/>
                    </a:lnTo>
                    <a:lnTo>
                      <a:pt x="789" y="1556"/>
                    </a:lnTo>
                    <a:lnTo>
                      <a:pt x="889" y="1637"/>
                    </a:lnTo>
                    <a:lnTo>
                      <a:pt x="1028" y="1734"/>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835" name="Freeform 329">
                <a:extLst>
                  <a:ext uri="{FF2B5EF4-FFF2-40B4-BE49-F238E27FC236}">
                    <a16:creationId xmlns:a16="http://schemas.microsoft.com/office/drawing/2014/main" id="{2EC192FF-F320-48D2-965E-34C5980E4ED6}"/>
                  </a:ext>
                </a:extLst>
              </p:cNvPr>
              <p:cNvSpPr>
                <a:spLocks/>
              </p:cNvSpPr>
              <p:nvPr/>
            </p:nvSpPr>
            <p:spPr bwMode="auto">
              <a:xfrm>
                <a:off x="2361836" y="2880302"/>
                <a:ext cx="6437" cy="51271"/>
              </a:xfrm>
              <a:custGeom>
                <a:avLst/>
                <a:gdLst>
                  <a:gd name="T0" fmla="*/ 0 w 71"/>
                  <a:gd name="T1" fmla="*/ 0 h 485"/>
                  <a:gd name="T2" fmla="*/ 0 w 71"/>
                  <a:gd name="T3" fmla="*/ 0 h 485"/>
                  <a:gd name="T4" fmla="*/ 0 w 71"/>
                  <a:gd name="T5" fmla="*/ 0 h 485"/>
                  <a:gd name="T6" fmla="*/ 0 w 71"/>
                  <a:gd name="T7" fmla="*/ 0 h 485"/>
                  <a:gd name="T8" fmla="*/ 0 60000 65536"/>
                  <a:gd name="T9" fmla="*/ 0 60000 65536"/>
                  <a:gd name="T10" fmla="*/ 0 60000 65536"/>
                  <a:gd name="T11" fmla="*/ 0 60000 65536"/>
                  <a:gd name="T12" fmla="*/ 0 w 71"/>
                  <a:gd name="T13" fmla="*/ 0 h 485"/>
                  <a:gd name="T14" fmla="*/ 71 w 71"/>
                  <a:gd name="T15" fmla="*/ 485 h 485"/>
                </a:gdLst>
                <a:ahLst/>
                <a:cxnLst>
                  <a:cxn ang="T8">
                    <a:pos x="T0" y="T1"/>
                  </a:cxn>
                  <a:cxn ang="T9">
                    <a:pos x="T2" y="T3"/>
                  </a:cxn>
                  <a:cxn ang="T10">
                    <a:pos x="T4" y="T5"/>
                  </a:cxn>
                  <a:cxn ang="T11">
                    <a:pos x="T6" y="T7"/>
                  </a:cxn>
                </a:cxnLst>
                <a:rect l="T12" t="T13" r="T14" b="T15"/>
                <a:pathLst>
                  <a:path w="71" h="485">
                    <a:moveTo>
                      <a:pt x="0" y="0"/>
                    </a:moveTo>
                    <a:lnTo>
                      <a:pt x="71" y="82"/>
                    </a:lnTo>
                    <a:lnTo>
                      <a:pt x="60" y="217"/>
                    </a:lnTo>
                    <a:lnTo>
                      <a:pt x="64" y="485"/>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836" name="Freeform 330">
                <a:extLst>
                  <a:ext uri="{FF2B5EF4-FFF2-40B4-BE49-F238E27FC236}">
                    <a16:creationId xmlns:a16="http://schemas.microsoft.com/office/drawing/2014/main" id="{636411DF-998F-486C-977B-7E0D9FF60E4A}"/>
                  </a:ext>
                </a:extLst>
              </p:cNvPr>
              <p:cNvSpPr>
                <a:spLocks/>
              </p:cNvSpPr>
              <p:nvPr/>
            </p:nvSpPr>
            <p:spPr bwMode="auto">
              <a:xfrm>
                <a:off x="2402604" y="2884574"/>
                <a:ext cx="4291" cy="61953"/>
              </a:xfrm>
              <a:custGeom>
                <a:avLst/>
                <a:gdLst>
                  <a:gd name="T0" fmla="*/ 0 w 62"/>
                  <a:gd name="T1" fmla="*/ 0 h 576"/>
                  <a:gd name="T2" fmla="*/ 0 w 62"/>
                  <a:gd name="T3" fmla="*/ 0 h 576"/>
                  <a:gd name="T4" fmla="*/ 0 w 62"/>
                  <a:gd name="T5" fmla="*/ 0 h 576"/>
                  <a:gd name="T6" fmla="*/ 0 w 62"/>
                  <a:gd name="T7" fmla="*/ 0 h 576"/>
                  <a:gd name="T8" fmla="*/ 0 60000 65536"/>
                  <a:gd name="T9" fmla="*/ 0 60000 65536"/>
                  <a:gd name="T10" fmla="*/ 0 60000 65536"/>
                  <a:gd name="T11" fmla="*/ 0 60000 65536"/>
                  <a:gd name="T12" fmla="*/ 0 w 62"/>
                  <a:gd name="T13" fmla="*/ 0 h 576"/>
                  <a:gd name="T14" fmla="*/ 62 w 62"/>
                  <a:gd name="T15" fmla="*/ 576 h 576"/>
                </a:gdLst>
                <a:ahLst/>
                <a:cxnLst>
                  <a:cxn ang="T8">
                    <a:pos x="T0" y="T1"/>
                  </a:cxn>
                  <a:cxn ang="T9">
                    <a:pos x="T2" y="T3"/>
                  </a:cxn>
                  <a:cxn ang="T10">
                    <a:pos x="T4" y="T5"/>
                  </a:cxn>
                  <a:cxn ang="T11">
                    <a:pos x="T6" y="T7"/>
                  </a:cxn>
                </a:cxnLst>
                <a:rect l="T12" t="T13" r="T14" b="T15"/>
                <a:pathLst>
                  <a:path w="62" h="576">
                    <a:moveTo>
                      <a:pt x="43" y="0"/>
                    </a:moveTo>
                    <a:lnTo>
                      <a:pt x="62" y="153"/>
                    </a:lnTo>
                    <a:lnTo>
                      <a:pt x="0" y="233"/>
                    </a:lnTo>
                    <a:lnTo>
                      <a:pt x="27" y="576"/>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837" name="Line 331">
                <a:extLst>
                  <a:ext uri="{FF2B5EF4-FFF2-40B4-BE49-F238E27FC236}">
                    <a16:creationId xmlns:a16="http://schemas.microsoft.com/office/drawing/2014/main" id="{450E2E33-3A2B-4ED9-A24F-5830B6D39273}"/>
                  </a:ext>
                </a:extLst>
              </p:cNvPr>
              <p:cNvSpPr>
                <a:spLocks noChangeShapeType="1"/>
              </p:cNvSpPr>
              <p:nvPr/>
            </p:nvSpPr>
            <p:spPr bwMode="auto">
              <a:xfrm flipV="1">
                <a:off x="2241677" y="2918755"/>
                <a:ext cx="53642" cy="49135"/>
              </a:xfrm>
              <a:prstGeom prst="line">
                <a:avLst/>
              </a:prstGeom>
              <a:noFill/>
              <a:ln w="0" cap="sq">
                <a:solidFill>
                  <a:srgbClr val="5F5F5F"/>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2838" name="Line 332">
                <a:extLst>
                  <a:ext uri="{FF2B5EF4-FFF2-40B4-BE49-F238E27FC236}">
                    <a16:creationId xmlns:a16="http://schemas.microsoft.com/office/drawing/2014/main" id="{05777056-E680-44A6-BC26-82388DF48936}"/>
                  </a:ext>
                </a:extLst>
              </p:cNvPr>
              <p:cNvSpPr>
                <a:spLocks noChangeShapeType="1"/>
              </p:cNvSpPr>
              <p:nvPr/>
            </p:nvSpPr>
            <p:spPr bwMode="auto">
              <a:xfrm>
                <a:off x="1988486" y="2594038"/>
                <a:ext cx="4291" cy="59816"/>
              </a:xfrm>
              <a:prstGeom prst="line">
                <a:avLst/>
              </a:prstGeom>
              <a:noFill/>
              <a:ln w="0" cap="sq">
                <a:solidFill>
                  <a:srgbClr val="5F5F5F"/>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2839" name="Freeform 333">
                <a:extLst>
                  <a:ext uri="{FF2B5EF4-FFF2-40B4-BE49-F238E27FC236}">
                    <a16:creationId xmlns:a16="http://schemas.microsoft.com/office/drawing/2014/main" id="{EFB98981-E12A-4BDE-8FBE-A2B0E51BDA67}"/>
                  </a:ext>
                </a:extLst>
              </p:cNvPr>
              <p:cNvSpPr>
                <a:spLocks/>
              </p:cNvSpPr>
              <p:nvPr/>
            </p:nvSpPr>
            <p:spPr bwMode="auto">
              <a:xfrm>
                <a:off x="1994923" y="2829031"/>
                <a:ext cx="25748" cy="57680"/>
              </a:xfrm>
              <a:custGeom>
                <a:avLst/>
                <a:gdLst>
                  <a:gd name="T0" fmla="*/ 0 w 241"/>
                  <a:gd name="T1" fmla="*/ 0 h 533"/>
                  <a:gd name="T2" fmla="*/ 0 w 241"/>
                  <a:gd name="T3" fmla="*/ 0 h 533"/>
                  <a:gd name="T4" fmla="*/ 0 w 241"/>
                  <a:gd name="T5" fmla="*/ 0 h 533"/>
                  <a:gd name="T6" fmla="*/ 0 w 241"/>
                  <a:gd name="T7" fmla="*/ 0 h 533"/>
                  <a:gd name="T8" fmla="*/ 0 w 241"/>
                  <a:gd name="T9" fmla="*/ 0 h 533"/>
                  <a:gd name="T10" fmla="*/ 0 w 241"/>
                  <a:gd name="T11" fmla="*/ 0 h 533"/>
                  <a:gd name="T12" fmla="*/ 0 w 241"/>
                  <a:gd name="T13" fmla="*/ 0 h 533"/>
                  <a:gd name="T14" fmla="*/ 0 w 241"/>
                  <a:gd name="T15" fmla="*/ 0 h 533"/>
                  <a:gd name="T16" fmla="*/ 0 60000 65536"/>
                  <a:gd name="T17" fmla="*/ 0 60000 65536"/>
                  <a:gd name="T18" fmla="*/ 0 60000 65536"/>
                  <a:gd name="T19" fmla="*/ 0 60000 65536"/>
                  <a:gd name="T20" fmla="*/ 0 60000 65536"/>
                  <a:gd name="T21" fmla="*/ 0 60000 65536"/>
                  <a:gd name="T22" fmla="*/ 0 60000 65536"/>
                  <a:gd name="T23" fmla="*/ 0 60000 65536"/>
                  <a:gd name="T24" fmla="*/ 0 w 241"/>
                  <a:gd name="T25" fmla="*/ 0 h 533"/>
                  <a:gd name="T26" fmla="*/ 241 w 241"/>
                  <a:gd name="T27" fmla="*/ 533 h 53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1" h="533">
                    <a:moveTo>
                      <a:pt x="0" y="0"/>
                    </a:moveTo>
                    <a:lnTo>
                      <a:pt x="19" y="152"/>
                    </a:lnTo>
                    <a:lnTo>
                      <a:pt x="86" y="168"/>
                    </a:lnTo>
                    <a:lnTo>
                      <a:pt x="127" y="223"/>
                    </a:lnTo>
                    <a:lnTo>
                      <a:pt x="102" y="292"/>
                    </a:lnTo>
                    <a:lnTo>
                      <a:pt x="164" y="374"/>
                    </a:lnTo>
                    <a:lnTo>
                      <a:pt x="241" y="389"/>
                    </a:lnTo>
                    <a:lnTo>
                      <a:pt x="213" y="533"/>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840" name="Line 334">
                <a:extLst>
                  <a:ext uri="{FF2B5EF4-FFF2-40B4-BE49-F238E27FC236}">
                    <a16:creationId xmlns:a16="http://schemas.microsoft.com/office/drawing/2014/main" id="{949F5605-AAB1-41D2-A43C-D6680E701E4B}"/>
                  </a:ext>
                </a:extLst>
              </p:cNvPr>
              <p:cNvSpPr>
                <a:spLocks noChangeShapeType="1"/>
              </p:cNvSpPr>
              <p:nvPr/>
            </p:nvSpPr>
            <p:spPr bwMode="auto">
              <a:xfrm>
                <a:off x="2003506" y="2655991"/>
                <a:ext cx="0" cy="55544"/>
              </a:xfrm>
              <a:prstGeom prst="line">
                <a:avLst/>
              </a:prstGeom>
              <a:noFill/>
              <a:ln w="0" cap="sq">
                <a:solidFill>
                  <a:srgbClr val="5F5F5F"/>
                </a:solidFill>
                <a:miter lim="800000"/>
                <a:headEnd/>
                <a:tailEnd/>
              </a:ln>
              <a:extLst>
                <a:ext uri="{909E8E84-426E-40DD-AFC4-6F175D3DCCD1}">
                  <a14:hiddenFill xmlns:a14="http://schemas.microsoft.com/office/drawing/2010/main">
                    <a:noFill/>
                  </a14:hiddenFill>
                </a:ext>
              </a:extLst>
            </p:spPr>
            <p:txBody>
              <a:bodyPr/>
              <a:lstStyle/>
              <a:p>
                <a:endParaRPr lang="en-US"/>
              </a:p>
            </p:txBody>
          </p:sp>
          <p:sp>
            <p:nvSpPr>
              <p:cNvPr id="22841" name="Freeform 335">
                <a:extLst>
                  <a:ext uri="{FF2B5EF4-FFF2-40B4-BE49-F238E27FC236}">
                    <a16:creationId xmlns:a16="http://schemas.microsoft.com/office/drawing/2014/main" id="{F828DE09-B39F-46B4-9014-C1994D14FB5A}"/>
                  </a:ext>
                </a:extLst>
              </p:cNvPr>
              <p:cNvSpPr>
                <a:spLocks/>
              </p:cNvSpPr>
              <p:nvPr/>
            </p:nvSpPr>
            <p:spPr bwMode="auto">
              <a:xfrm>
                <a:off x="1988486" y="2903801"/>
                <a:ext cx="92265" cy="49135"/>
              </a:xfrm>
              <a:custGeom>
                <a:avLst/>
                <a:gdLst>
                  <a:gd name="T0" fmla="*/ 0 w 859"/>
                  <a:gd name="T1" fmla="*/ 0 h 454"/>
                  <a:gd name="T2" fmla="*/ 0 w 859"/>
                  <a:gd name="T3" fmla="*/ 0 h 454"/>
                  <a:gd name="T4" fmla="*/ 0 w 859"/>
                  <a:gd name="T5" fmla="*/ 0 h 454"/>
                  <a:gd name="T6" fmla="*/ 0 60000 65536"/>
                  <a:gd name="T7" fmla="*/ 0 60000 65536"/>
                  <a:gd name="T8" fmla="*/ 0 60000 65536"/>
                  <a:gd name="T9" fmla="*/ 0 w 859"/>
                  <a:gd name="T10" fmla="*/ 0 h 454"/>
                  <a:gd name="T11" fmla="*/ 859 w 859"/>
                  <a:gd name="T12" fmla="*/ 454 h 454"/>
                </a:gdLst>
                <a:ahLst/>
                <a:cxnLst>
                  <a:cxn ang="T6">
                    <a:pos x="T0" y="T1"/>
                  </a:cxn>
                  <a:cxn ang="T7">
                    <a:pos x="T2" y="T3"/>
                  </a:cxn>
                  <a:cxn ang="T8">
                    <a:pos x="T4" y="T5"/>
                  </a:cxn>
                </a:cxnLst>
                <a:rect l="T9" t="T10" r="T11" b="T12"/>
                <a:pathLst>
                  <a:path w="859" h="454">
                    <a:moveTo>
                      <a:pt x="0" y="0"/>
                    </a:moveTo>
                    <a:lnTo>
                      <a:pt x="281" y="454"/>
                    </a:lnTo>
                    <a:lnTo>
                      <a:pt x="859" y="61"/>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842" name="Freeform 336">
                <a:extLst>
                  <a:ext uri="{FF2B5EF4-FFF2-40B4-BE49-F238E27FC236}">
                    <a16:creationId xmlns:a16="http://schemas.microsoft.com/office/drawing/2014/main" id="{BAD62442-0ED0-4711-9C4E-15C91A3192E9}"/>
                  </a:ext>
                </a:extLst>
              </p:cNvPr>
              <p:cNvSpPr>
                <a:spLocks/>
              </p:cNvSpPr>
              <p:nvPr/>
            </p:nvSpPr>
            <p:spPr bwMode="auto">
              <a:xfrm>
                <a:off x="1979903" y="2773487"/>
                <a:ext cx="64371" cy="55544"/>
              </a:xfrm>
              <a:custGeom>
                <a:avLst/>
                <a:gdLst>
                  <a:gd name="T0" fmla="*/ 0 w 582"/>
                  <a:gd name="T1" fmla="*/ 0 h 531"/>
                  <a:gd name="T2" fmla="*/ 0 w 582"/>
                  <a:gd name="T3" fmla="*/ 0 h 531"/>
                  <a:gd name="T4" fmla="*/ 0 w 582"/>
                  <a:gd name="T5" fmla="*/ 0 h 531"/>
                  <a:gd name="T6" fmla="*/ 0 w 582"/>
                  <a:gd name="T7" fmla="*/ 0 h 531"/>
                  <a:gd name="T8" fmla="*/ 0 w 582"/>
                  <a:gd name="T9" fmla="*/ 0 h 531"/>
                  <a:gd name="T10" fmla="*/ 0 w 582"/>
                  <a:gd name="T11" fmla="*/ 0 h 531"/>
                  <a:gd name="T12" fmla="*/ 0 w 582"/>
                  <a:gd name="T13" fmla="*/ 0 h 531"/>
                  <a:gd name="T14" fmla="*/ 0 60000 65536"/>
                  <a:gd name="T15" fmla="*/ 0 60000 65536"/>
                  <a:gd name="T16" fmla="*/ 0 60000 65536"/>
                  <a:gd name="T17" fmla="*/ 0 60000 65536"/>
                  <a:gd name="T18" fmla="*/ 0 60000 65536"/>
                  <a:gd name="T19" fmla="*/ 0 60000 65536"/>
                  <a:gd name="T20" fmla="*/ 0 60000 65536"/>
                  <a:gd name="T21" fmla="*/ 0 w 582"/>
                  <a:gd name="T22" fmla="*/ 0 h 531"/>
                  <a:gd name="T23" fmla="*/ 582 w 582"/>
                  <a:gd name="T24" fmla="*/ 531 h 5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82" h="531">
                    <a:moveTo>
                      <a:pt x="0" y="30"/>
                    </a:moveTo>
                    <a:lnTo>
                      <a:pt x="23" y="468"/>
                    </a:lnTo>
                    <a:lnTo>
                      <a:pt x="112" y="531"/>
                    </a:lnTo>
                    <a:lnTo>
                      <a:pt x="150" y="529"/>
                    </a:lnTo>
                    <a:lnTo>
                      <a:pt x="204" y="468"/>
                    </a:lnTo>
                    <a:lnTo>
                      <a:pt x="582" y="372"/>
                    </a:lnTo>
                    <a:lnTo>
                      <a:pt x="563" y="0"/>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843" name="Freeform 337">
                <a:extLst>
                  <a:ext uri="{FF2B5EF4-FFF2-40B4-BE49-F238E27FC236}">
                    <a16:creationId xmlns:a16="http://schemas.microsoft.com/office/drawing/2014/main" id="{A48862FF-02DF-4A93-95FC-62A29D413837}"/>
                  </a:ext>
                </a:extLst>
              </p:cNvPr>
              <p:cNvSpPr>
                <a:spLocks/>
              </p:cNvSpPr>
              <p:nvPr/>
            </p:nvSpPr>
            <p:spPr bwMode="auto">
              <a:xfrm>
                <a:off x="1988486" y="2713671"/>
                <a:ext cx="57934" cy="61953"/>
              </a:xfrm>
              <a:custGeom>
                <a:avLst/>
                <a:gdLst>
                  <a:gd name="T0" fmla="*/ 0 w 544"/>
                  <a:gd name="T1" fmla="*/ 0 h 570"/>
                  <a:gd name="T2" fmla="*/ 0 w 544"/>
                  <a:gd name="T3" fmla="*/ 0 h 570"/>
                  <a:gd name="T4" fmla="*/ 0 w 544"/>
                  <a:gd name="T5" fmla="*/ 0 h 570"/>
                  <a:gd name="T6" fmla="*/ 0 60000 65536"/>
                  <a:gd name="T7" fmla="*/ 0 60000 65536"/>
                  <a:gd name="T8" fmla="*/ 0 60000 65536"/>
                  <a:gd name="T9" fmla="*/ 0 w 544"/>
                  <a:gd name="T10" fmla="*/ 0 h 570"/>
                  <a:gd name="T11" fmla="*/ 544 w 544"/>
                  <a:gd name="T12" fmla="*/ 570 h 570"/>
                </a:gdLst>
                <a:ahLst/>
                <a:cxnLst>
                  <a:cxn ang="T6">
                    <a:pos x="T0" y="T1"/>
                  </a:cxn>
                  <a:cxn ang="T7">
                    <a:pos x="T2" y="T3"/>
                  </a:cxn>
                  <a:cxn ang="T8">
                    <a:pos x="T4" y="T5"/>
                  </a:cxn>
                </a:cxnLst>
                <a:rect l="T9" t="T10" r="T11" b="T12"/>
                <a:pathLst>
                  <a:path w="544" h="570">
                    <a:moveTo>
                      <a:pt x="0" y="0"/>
                    </a:moveTo>
                    <a:lnTo>
                      <a:pt x="0" y="570"/>
                    </a:lnTo>
                    <a:lnTo>
                      <a:pt x="544" y="541"/>
                    </a:lnTo>
                  </a:path>
                </a:pathLst>
              </a:custGeom>
              <a:noFill/>
              <a:ln w="0" cap="sq">
                <a:solidFill>
                  <a:srgbClr val="5F5F5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grpSp>
        <p:grpSp>
          <p:nvGrpSpPr>
            <p:cNvPr id="22634" name="Group 368">
              <a:extLst>
                <a:ext uri="{FF2B5EF4-FFF2-40B4-BE49-F238E27FC236}">
                  <a16:creationId xmlns:a16="http://schemas.microsoft.com/office/drawing/2014/main" id="{132DCEC9-53A1-4FDD-A311-4DF75877C3FD}"/>
                </a:ext>
              </a:extLst>
            </p:cNvPr>
            <p:cNvGrpSpPr>
              <a:grpSpLocks/>
            </p:cNvGrpSpPr>
            <p:nvPr/>
          </p:nvGrpSpPr>
          <p:grpSpPr bwMode="auto">
            <a:xfrm>
              <a:off x="2006600" y="2402938"/>
              <a:ext cx="1725494" cy="471534"/>
              <a:chOff x="2006600" y="2402938"/>
              <a:chExt cx="1725494" cy="471534"/>
            </a:xfrm>
          </p:grpSpPr>
          <p:sp>
            <p:nvSpPr>
              <p:cNvPr id="22635" name="Freeform 338">
                <a:extLst>
                  <a:ext uri="{FF2B5EF4-FFF2-40B4-BE49-F238E27FC236}">
                    <a16:creationId xmlns:a16="http://schemas.microsoft.com/office/drawing/2014/main" id="{6747F179-FADC-4065-8748-E79AA25E6BFE}"/>
                  </a:ext>
                </a:extLst>
              </p:cNvPr>
              <p:cNvSpPr>
                <a:spLocks/>
              </p:cNvSpPr>
              <p:nvPr/>
            </p:nvSpPr>
            <p:spPr bwMode="auto">
              <a:xfrm>
                <a:off x="2071688" y="2502578"/>
                <a:ext cx="395287" cy="231557"/>
              </a:xfrm>
              <a:custGeom>
                <a:avLst/>
                <a:gdLst>
                  <a:gd name="T0" fmla="*/ 2147483647 w 249"/>
                  <a:gd name="T1" fmla="*/ 0 h 165"/>
                  <a:gd name="T2" fmla="*/ 2147483647 w 249"/>
                  <a:gd name="T3" fmla="*/ 0 h 165"/>
                  <a:gd name="T4" fmla="*/ 0 w 249"/>
                  <a:gd name="T5" fmla="*/ 2147483647 h 165"/>
                  <a:gd name="T6" fmla="*/ 0 60000 65536"/>
                  <a:gd name="T7" fmla="*/ 0 60000 65536"/>
                  <a:gd name="T8" fmla="*/ 0 60000 65536"/>
                  <a:gd name="T9" fmla="*/ 0 w 249"/>
                  <a:gd name="T10" fmla="*/ 0 h 165"/>
                  <a:gd name="T11" fmla="*/ 249 w 249"/>
                  <a:gd name="T12" fmla="*/ 165 h 165"/>
                </a:gdLst>
                <a:ahLst/>
                <a:cxnLst>
                  <a:cxn ang="T6">
                    <a:pos x="T0" y="T1"/>
                  </a:cxn>
                  <a:cxn ang="T7">
                    <a:pos x="T2" y="T3"/>
                  </a:cxn>
                  <a:cxn ang="T8">
                    <a:pos x="T4" y="T5"/>
                  </a:cxn>
                </a:cxnLst>
                <a:rect l="T9" t="T10" r="T11" b="T12"/>
                <a:pathLst>
                  <a:path w="249" h="165">
                    <a:moveTo>
                      <a:pt x="249" y="0"/>
                    </a:moveTo>
                    <a:lnTo>
                      <a:pt x="179" y="0"/>
                    </a:lnTo>
                    <a:lnTo>
                      <a:pt x="0" y="165"/>
                    </a:lnTo>
                  </a:path>
                </a:pathLst>
              </a:custGeom>
              <a:noFill/>
              <a:ln w="9525">
                <a:solidFill>
                  <a:srgbClr val="5F5F5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636" name="Freeform 339">
                <a:extLst>
                  <a:ext uri="{FF2B5EF4-FFF2-40B4-BE49-F238E27FC236}">
                    <a16:creationId xmlns:a16="http://schemas.microsoft.com/office/drawing/2014/main" id="{09039E40-BAF7-4599-8993-62C217961C64}"/>
                  </a:ext>
                </a:extLst>
              </p:cNvPr>
              <p:cNvSpPr>
                <a:spLocks/>
              </p:cNvSpPr>
              <p:nvPr/>
            </p:nvSpPr>
            <p:spPr bwMode="auto">
              <a:xfrm>
                <a:off x="2163763" y="2721504"/>
                <a:ext cx="303212" cy="152968"/>
              </a:xfrm>
              <a:custGeom>
                <a:avLst/>
                <a:gdLst>
                  <a:gd name="T0" fmla="*/ 2147483647 w 142"/>
                  <a:gd name="T1" fmla="*/ 0 h 71"/>
                  <a:gd name="T2" fmla="*/ 2147483647 w 142"/>
                  <a:gd name="T3" fmla="*/ 0 h 71"/>
                  <a:gd name="T4" fmla="*/ 0 w 142"/>
                  <a:gd name="T5" fmla="*/ 2147483647 h 71"/>
                  <a:gd name="T6" fmla="*/ 0 60000 65536"/>
                  <a:gd name="T7" fmla="*/ 0 60000 65536"/>
                  <a:gd name="T8" fmla="*/ 0 60000 65536"/>
                  <a:gd name="T9" fmla="*/ 0 w 142"/>
                  <a:gd name="T10" fmla="*/ 0 h 71"/>
                  <a:gd name="T11" fmla="*/ 142 w 142"/>
                  <a:gd name="T12" fmla="*/ 71 h 71"/>
                </a:gdLst>
                <a:ahLst/>
                <a:cxnLst>
                  <a:cxn ang="T6">
                    <a:pos x="T0" y="T1"/>
                  </a:cxn>
                  <a:cxn ang="T7">
                    <a:pos x="T2" y="T3"/>
                  </a:cxn>
                  <a:cxn ang="T8">
                    <a:pos x="T4" y="T5"/>
                  </a:cxn>
                </a:cxnLst>
                <a:rect l="T9" t="T10" r="T11" b="T12"/>
                <a:pathLst>
                  <a:path w="142" h="71">
                    <a:moveTo>
                      <a:pt x="142" y="0"/>
                    </a:moveTo>
                    <a:lnTo>
                      <a:pt x="90" y="0"/>
                    </a:lnTo>
                    <a:lnTo>
                      <a:pt x="0" y="71"/>
                    </a:lnTo>
                  </a:path>
                </a:pathLst>
              </a:custGeom>
              <a:noFill/>
              <a:ln w="9525">
                <a:solidFill>
                  <a:srgbClr val="5F5F5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637" name="Text Box 340">
                <a:extLst>
                  <a:ext uri="{FF2B5EF4-FFF2-40B4-BE49-F238E27FC236}">
                    <a16:creationId xmlns:a16="http://schemas.microsoft.com/office/drawing/2014/main" id="{72003100-29BF-4095-8108-3713A004F14F}"/>
                  </a:ext>
                </a:extLst>
              </p:cNvPr>
              <p:cNvSpPr txBox="1">
                <a:spLocks noChangeArrowheads="1"/>
              </p:cNvSpPr>
              <p:nvPr/>
            </p:nvSpPr>
            <p:spPr bwMode="auto">
              <a:xfrm>
                <a:off x="2503488" y="2402938"/>
                <a:ext cx="87229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r>
                  <a:rPr lang="en-US" altLang="en-US" sz="1200" b="0" i="0">
                    <a:solidFill>
                      <a:srgbClr val="5F5F5F"/>
                    </a:solidFill>
                    <a:latin typeface="Helvetica LT Std" pitchFamily="34" charset="0"/>
                  </a:rPr>
                  <a:t>Service Area</a:t>
                </a:r>
              </a:p>
            </p:txBody>
          </p:sp>
          <p:sp>
            <p:nvSpPr>
              <p:cNvPr id="22638" name="Text Box 341">
                <a:extLst>
                  <a:ext uri="{FF2B5EF4-FFF2-40B4-BE49-F238E27FC236}">
                    <a16:creationId xmlns:a16="http://schemas.microsoft.com/office/drawing/2014/main" id="{BD5D68C0-2CE3-4909-9656-16CEDC09C1D7}"/>
                  </a:ext>
                </a:extLst>
              </p:cNvPr>
              <p:cNvSpPr txBox="1">
                <a:spLocks noChangeArrowheads="1"/>
              </p:cNvSpPr>
              <p:nvPr/>
            </p:nvSpPr>
            <p:spPr bwMode="auto">
              <a:xfrm>
                <a:off x="2503488" y="2619058"/>
                <a:ext cx="122860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r>
                  <a:rPr lang="en-US" altLang="en-US" sz="1200" b="0" i="0">
                    <a:solidFill>
                      <a:srgbClr val="5F5F5F"/>
                    </a:solidFill>
                    <a:latin typeface="Helvetica LT Std" pitchFamily="34" charset="0"/>
                  </a:rPr>
                  <a:t>Trinity River Basin</a:t>
                </a:r>
              </a:p>
            </p:txBody>
          </p:sp>
          <p:grpSp>
            <p:nvGrpSpPr>
              <p:cNvPr id="22857" name="Group 342">
                <a:extLst>
                  <a:ext uri="{FF2B5EF4-FFF2-40B4-BE49-F238E27FC236}">
                    <a16:creationId xmlns:a16="http://schemas.microsoft.com/office/drawing/2014/main" id="{5FCE9DA7-F0B5-4CFD-9966-843B68803CB6}"/>
                  </a:ext>
                </a:extLst>
              </p:cNvPr>
              <p:cNvGrpSpPr>
                <a:grpSpLocks/>
              </p:cNvGrpSpPr>
              <p:nvPr/>
            </p:nvGrpSpPr>
            <p:grpSpPr bwMode="auto">
              <a:xfrm>
                <a:off x="2006600" y="2697647"/>
                <a:ext cx="57150" cy="68765"/>
                <a:chOff x="2006" y="755"/>
                <a:chExt cx="2435" cy="3314"/>
              </a:xfrm>
              <a:solidFill>
                <a:schemeClr val="tx1"/>
              </a:solidFill>
              <a:effectLst>
                <a:outerShdw blurRad="50800" dist="38100" dir="2700000" algn="tl" rotWithShape="0">
                  <a:prstClr val="black">
                    <a:alpha val="40000"/>
                  </a:prstClr>
                </a:outerShdw>
              </a:effectLst>
            </p:grpSpPr>
            <p:sp>
              <p:nvSpPr>
                <p:cNvPr id="21" name="Freeform 343">
                  <a:extLst>
                    <a:ext uri="{FF2B5EF4-FFF2-40B4-BE49-F238E27FC236}">
                      <a16:creationId xmlns:a16="http://schemas.microsoft.com/office/drawing/2014/main" id="{A8C380A6-0D37-4062-BE75-F8E7F16A1F77}"/>
                    </a:ext>
                  </a:extLst>
                </p:cNvPr>
                <p:cNvSpPr>
                  <a:spLocks/>
                </p:cNvSpPr>
                <p:nvPr/>
              </p:nvSpPr>
              <p:spPr bwMode="auto">
                <a:xfrm>
                  <a:off x="2798" y="2123"/>
                  <a:ext cx="320" cy="283"/>
                </a:xfrm>
                <a:custGeom>
                  <a:avLst/>
                  <a:gdLst>
                    <a:gd name="T0" fmla="*/ 1 w 512"/>
                    <a:gd name="T1" fmla="*/ 0 h 402"/>
                    <a:gd name="T2" fmla="*/ 1 w 512"/>
                    <a:gd name="T3" fmla="*/ 0 h 402"/>
                    <a:gd name="T4" fmla="*/ 1 w 512"/>
                    <a:gd name="T5" fmla="*/ 1 h 402"/>
                    <a:gd name="T6" fmla="*/ 1 w 512"/>
                    <a:gd name="T7" fmla="*/ 1 h 402"/>
                    <a:gd name="T8" fmla="*/ 1 w 512"/>
                    <a:gd name="T9" fmla="*/ 1 h 402"/>
                    <a:gd name="T10" fmla="*/ 2 w 512"/>
                    <a:gd name="T11" fmla="*/ 1 h 402"/>
                    <a:gd name="T12" fmla="*/ 2 w 512"/>
                    <a:gd name="T13" fmla="*/ 4 h 402"/>
                    <a:gd name="T14" fmla="*/ 1 w 512"/>
                    <a:gd name="T15" fmla="*/ 4 h 402"/>
                    <a:gd name="T16" fmla="*/ 1 w 512"/>
                    <a:gd name="T17" fmla="*/ 5 h 402"/>
                    <a:gd name="T18" fmla="*/ 1 w 512"/>
                    <a:gd name="T19" fmla="*/ 5 h 402"/>
                    <a:gd name="T20" fmla="*/ 1 w 512"/>
                    <a:gd name="T21" fmla="*/ 6 h 402"/>
                    <a:gd name="T22" fmla="*/ 1 w 512"/>
                    <a:gd name="T23" fmla="*/ 6 h 402"/>
                    <a:gd name="T24" fmla="*/ 1 w 512"/>
                    <a:gd name="T25" fmla="*/ 6 h 402"/>
                    <a:gd name="T26" fmla="*/ 1 w 512"/>
                    <a:gd name="T27" fmla="*/ 6 h 402"/>
                    <a:gd name="T28" fmla="*/ 1 w 512"/>
                    <a:gd name="T29" fmla="*/ 6 h 402"/>
                    <a:gd name="T30" fmla="*/ 1 w 512"/>
                    <a:gd name="T31" fmla="*/ 5 h 402"/>
                    <a:gd name="T32" fmla="*/ 1 w 512"/>
                    <a:gd name="T33" fmla="*/ 4 h 402"/>
                    <a:gd name="T34" fmla="*/ 1 w 512"/>
                    <a:gd name="T35" fmla="*/ 3 h 402"/>
                    <a:gd name="T36" fmla="*/ 1 w 512"/>
                    <a:gd name="T37" fmla="*/ 2 h 402"/>
                    <a:gd name="T38" fmla="*/ 0 w 512"/>
                    <a:gd name="T39" fmla="*/ 1 h 402"/>
                    <a:gd name="T40" fmla="*/ 1 w 512"/>
                    <a:gd name="T41" fmla="*/ 1 h 402"/>
                    <a:gd name="T42" fmla="*/ 1 w 512"/>
                    <a:gd name="T43" fmla="*/ 1 h 402"/>
                    <a:gd name="T44" fmla="*/ 1 w 512"/>
                    <a:gd name="T45" fmla="*/ 0 h 40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12"/>
                    <a:gd name="T70" fmla="*/ 0 h 402"/>
                    <a:gd name="T71" fmla="*/ 512 w 512"/>
                    <a:gd name="T72" fmla="*/ 402 h 402"/>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12" h="402">
                      <a:moveTo>
                        <a:pt x="60" y="0"/>
                      </a:moveTo>
                      <a:lnTo>
                        <a:pt x="95" y="0"/>
                      </a:lnTo>
                      <a:lnTo>
                        <a:pt x="95" y="31"/>
                      </a:lnTo>
                      <a:lnTo>
                        <a:pt x="131" y="31"/>
                      </a:lnTo>
                      <a:lnTo>
                        <a:pt x="131" y="14"/>
                      </a:lnTo>
                      <a:lnTo>
                        <a:pt x="512" y="14"/>
                      </a:lnTo>
                      <a:lnTo>
                        <a:pt x="512" y="275"/>
                      </a:lnTo>
                      <a:lnTo>
                        <a:pt x="354" y="275"/>
                      </a:lnTo>
                      <a:lnTo>
                        <a:pt x="354" y="340"/>
                      </a:lnTo>
                      <a:lnTo>
                        <a:pt x="318" y="340"/>
                      </a:lnTo>
                      <a:lnTo>
                        <a:pt x="318" y="402"/>
                      </a:lnTo>
                      <a:lnTo>
                        <a:pt x="115" y="402"/>
                      </a:lnTo>
                      <a:lnTo>
                        <a:pt x="95" y="386"/>
                      </a:lnTo>
                      <a:lnTo>
                        <a:pt x="31" y="387"/>
                      </a:lnTo>
                      <a:lnTo>
                        <a:pt x="30" y="355"/>
                      </a:lnTo>
                      <a:lnTo>
                        <a:pt x="88" y="334"/>
                      </a:lnTo>
                      <a:lnTo>
                        <a:pt x="88" y="248"/>
                      </a:lnTo>
                      <a:lnTo>
                        <a:pt x="69" y="219"/>
                      </a:lnTo>
                      <a:lnTo>
                        <a:pt x="72" y="116"/>
                      </a:lnTo>
                      <a:lnTo>
                        <a:pt x="0" y="94"/>
                      </a:lnTo>
                      <a:lnTo>
                        <a:pt x="1" y="60"/>
                      </a:lnTo>
                      <a:lnTo>
                        <a:pt x="60" y="60"/>
                      </a:lnTo>
                      <a:lnTo>
                        <a:pt x="60" y="0"/>
                      </a:lnTo>
                      <a:close/>
                    </a:path>
                  </a:pathLst>
                </a:custGeom>
                <a:grpFill/>
                <a:ln w="0">
                  <a:noFill/>
                  <a:round/>
                  <a:headEnd/>
                  <a:tailEnd/>
                </a:ln>
              </p:spPr>
              <p:txBody>
                <a:bodyPr wrap="none" anchor="ctr"/>
                <a:lstStyle/>
                <a:p>
                  <a:pPr algn="ctr" eaLnBrk="0" hangingPunct="0">
                    <a:defRPr/>
                  </a:pPr>
                  <a:endParaRPr lang="en-US">
                    <a:cs typeface="Arial" charset="0"/>
                  </a:endParaRPr>
                </a:p>
              </p:txBody>
            </p:sp>
            <p:sp>
              <p:nvSpPr>
                <p:cNvPr id="22" name="Freeform 344">
                  <a:extLst>
                    <a:ext uri="{FF2B5EF4-FFF2-40B4-BE49-F238E27FC236}">
                      <a16:creationId xmlns:a16="http://schemas.microsoft.com/office/drawing/2014/main" id="{A0A36724-2D48-4272-8065-7D34942383D2}"/>
                    </a:ext>
                  </a:extLst>
                </p:cNvPr>
                <p:cNvSpPr>
                  <a:spLocks/>
                </p:cNvSpPr>
                <p:nvPr/>
              </p:nvSpPr>
              <p:spPr bwMode="auto">
                <a:xfrm>
                  <a:off x="2853" y="2043"/>
                  <a:ext cx="444" cy="410"/>
                </a:xfrm>
                <a:custGeom>
                  <a:avLst/>
                  <a:gdLst>
                    <a:gd name="T0" fmla="*/ 1 w 711"/>
                    <a:gd name="T1" fmla="*/ 2 h 583"/>
                    <a:gd name="T2" fmla="*/ 1 w 711"/>
                    <a:gd name="T3" fmla="*/ 0 h 583"/>
                    <a:gd name="T4" fmla="*/ 2 w 711"/>
                    <a:gd name="T5" fmla="*/ 0 h 583"/>
                    <a:gd name="T6" fmla="*/ 2 w 711"/>
                    <a:gd name="T7" fmla="*/ 1 h 583"/>
                    <a:gd name="T8" fmla="*/ 2 w 711"/>
                    <a:gd name="T9" fmla="*/ 1 h 583"/>
                    <a:gd name="T10" fmla="*/ 2 w 711"/>
                    <a:gd name="T11" fmla="*/ 6 h 583"/>
                    <a:gd name="T12" fmla="*/ 2 w 711"/>
                    <a:gd name="T13" fmla="*/ 6 h 583"/>
                    <a:gd name="T14" fmla="*/ 2 w 711"/>
                    <a:gd name="T15" fmla="*/ 6 h 583"/>
                    <a:gd name="T16" fmla="*/ 2 w 711"/>
                    <a:gd name="T17" fmla="*/ 6 h 583"/>
                    <a:gd name="T18" fmla="*/ 2 w 711"/>
                    <a:gd name="T19" fmla="*/ 6 h 583"/>
                    <a:gd name="T20" fmla="*/ 2 w 711"/>
                    <a:gd name="T21" fmla="*/ 7 h 583"/>
                    <a:gd name="T22" fmla="*/ 2 w 711"/>
                    <a:gd name="T23" fmla="*/ 6 h 583"/>
                    <a:gd name="T24" fmla="*/ 2 w 711"/>
                    <a:gd name="T25" fmla="*/ 8 h 583"/>
                    <a:gd name="T26" fmla="*/ 1 w 711"/>
                    <a:gd name="T27" fmla="*/ 8 h 583"/>
                    <a:gd name="T28" fmla="*/ 1 w 711"/>
                    <a:gd name="T29" fmla="*/ 8 h 583"/>
                    <a:gd name="T30" fmla="*/ 1 w 711"/>
                    <a:gd name="T31" fmla="*/ 8 h 583"/>
                    <a:gd name="T32" fmla="*/ 1 w 711"/>
                    <a:gd name="T33" fmla="*/ 9 h 583"/>
                    <a:gd name="T34" fmla="*/ 1 w 711"/>
                    <a:gd name="T35" fmla="*/ 9 h 583"/>
                    <a:gd name="T36" fmla="*/ 1 w 711"/>
                    <a:gd name="T37" fmla="*/ 8 h 583"/>
                    <a:gd name="T38" fmla="*/ 1 w 711"/>
                    <a:gd name="T39" fmla="*/ 8 h 583"/>
                    <a:gd name="T40" fmla="*/ 1 w 711"/>
                    <a:gd name="T41" fmla="*/ 8 h 583"/>
                    <a:gd name="T42" fmla="*/ 0 w 711"/>
                    <a:gd name="T43" fmla="*/ 8 h 583"/>
                    <a:gd name="T44" fmla="*/ 0 w 711"/>
                    <a:gd name="T45" fmla="*/ 8 h 583"/>
                    <a:gd name="T46" fmla="*/ 1 w 711"/>
                    <a:gd name="T47" fmla="*/ 8 h 583"/>
                    <a:gd name="T48" fmla="*/ 1 w 711"/>
                    <a:gd name="T49" fmla="*/ 8 h 583"/>
                    <a:gd name="T50" fmla="*/ 1 w 711"/>
                    <a:gd name="T51" fmla="*/ 6 h 583"/>
                    <a:gd name="T52" fmla="*/ 1 w 711"/>
                    <a:gd name="T53" fmla="*/ 6 h 583"/>
                    <a:gd name="T54" fmla="*/ 1 w 711"/>
                    <a:gd name="T55" fmla="*/ 6 h 583"/>
                    <a:gd name="T56" fmla="*/ 1 w 711"/>
                    <a:gd name="T57" fmla="*/ 6 h 583"/>
                    <a:gd name="T58" fmla="*/ 1 w 711"/>
                    <a:gd name="T59" fmla="*/ 2 h 583"/>
                    <a:gd name="T60" fmla="*/ 1 w 711"/>
                    <a:gd name="T61" fmla="*/ 2 h 58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711"/>
                    <a:gd name="T94" fmla="*/ 0 h 583"/>
                    <a:gd name="T95" fmla="*/ 711 w 711"/>
                    <a:gd name="T96" fmla="*/ 583 h 583"/>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711" h="583">
                      <a:moveTo>
                        <a:pt x="357" y="126"/>
                      </a:moveTo>
                      <a:lnTo>
                        <a:pt x="386" y="0"/>
                      </a:lnTo>
                      <a:lnTo>
                        <a:pt x="628" y="0"/>
                      </a:lnTo>
                      <a:lnTo>
                        <a:pt x="628" y="51"/>
                      </a:lnTo>
                      <a:lnTo>
                        <a:pt x="682" y="51"/>
                      </a:lnTo>
                      <a:lnTo>
                        <a:pt x="682" y="355"/>
                      </a:lnTo>
                      <a:lnTo>
                        <a:pt x="711" y="355"/>
                      </a:lnTo>
                      <a:lnTo>
                        <a:pt x="711" y="390"/>
                      </a:lnTo>
                      <a:lnTo>
                        <a:pt x="658" y="390"/>
                      </a:lnTo>
                      <a:lnTo>
                        <a:pt x="622" y="399"/>
                      </a:lnTo>
                      <a:lnTo>
                        <a:pt x="651" y="469"/>
                      </a:lnTo>
                      <a:lnTo>
                        <a:pt x="625" y="456"/>
                      </a:lnTo>
                      <a:lnTo>
                        <a:pt x="625" y="518"/>
                      </a:lnTo>
                      <a:lnTo>
                        <a:pt x="365" y="518"/>
                      </a:lnTo>
                      <a:lnTo>
                        <a:pt x="365" y="532"/>
                      </a:lnTo>
                      <a:lnTo>
                        <a:pt x="338" y="532"/>
                      </a:lnTo>
                      <a:lnTo>
                        <a:pt x="287" y="583"/>
                      </a:lnTo>
                      <a:lnTo>
                        <a:pt x="149" y="583"/>
                      </a:lnTo>
                      <a:lnTo>
                        <a:pt x="131" y="553"/>
                      </a:lnTo>
                      <a:lnTo>
                        <a:pt x="80" y="553"/>
                      </a:lnTo>
                      <a:lnTo>
                        <a:pt x="80" y="578"/>
                      </a:lnTo>
                      <a:lnTo>
                        <a:pt x="0" y="578"/>
                      </a:lnTo>
                      <a:lnTo>
                        <a:pt x="0" y="499"/>
                      </a:lnTo>
                      <a:lnTo>
                        <a:pt x="31" y="516"/>
                      </a:lnTo>
                      <a:lnTo>
                        <a:pt x="231" y="517"/>
                      </a:lnTo>
                      <a:lnTo>
                        <a:pt x="231" y="454"/>
                      </a:lnTo>
                      <a:lnTo>
                        <a:pt x="268" y="452"/>
                      </a:lnTo>
                      <a:lnTo>
                        <a:pt x="264" y="387"/>
                      </a:lnTo>
                      <a:lnTo>
                        <a:pt x="424" y="388"/>
                      </a:lnTo>
                      <a:lnTo>
                        <a:pt x="424" y="126"/>
                      </a:lnTo>
                      <a:lnTo>
                        <a:pt x="357" y="126"/>
                      </a:lnTo>
                      <a:close/>
                    </a:path>
                  </a:pathLst>
                </a:custGeom>
                <a:grpFill/>
                <a:ln w="0">
                  <a:noFill/>
                  <a:round/>
                  <a:headEnd/>
                  <a:tailEnd/>
                </a:ln>
              </p:spPr>
              <p:txBody>
                <a:bodyPr wrap="none" anchor="ctr"/>
                <a:lstStyle/>
                <a:p>
                  <a:pPr algn="ctr" eaLnBrk="0" hangingPunct="0">
                    <a:defRPr/>
                  </a:pPr>
                  <a:endParaRPr lang="en-US">
                    <a:cs typeface="Arial" charset="0"/>
                  </a:endParaRPr>
                </a:p>
              </p:txBody>
            </p:sp>
            <p:sp>
              <p:nvSpPr>
                <p:cNvPr id="23" name="Freeform 345">
                  <a:extLst>
                    <a:ext uri="{FF2B5EF4-FFF2-40B4-BE49-F238E27FC236}">
                      <a16:creationId xmlns:a16="http://schemas.microsoft.com/office/drawing/2014/main" id="{385FF587-0FEA-4953-AB32-4AFAC524E586}"/>
                    </a:ext>
                  </a:extLst>
                </p:cNvPr>
                <p:cNvSpPr>
                  <a:spLocks/>
                </p:cNvSpPr>
                <p:nvPr/>
              </p:nvSpPr>
              <p:spPr bwMode="auto">
                <a:xfrm>
                  <a:off x="2714" y="1991"/>
                  <a:ext cx="232" cy="499"/>
                </a:xfrm>
                <a:custGeom>
                  <a:avLst/>
                  <a:gdLst>
                    <a:gd name="T0" fmla="*/ 0 w 372"/>
                    <a:gd name="T1" fmla="*/ 0 h 710"/>
                    <a:gd name="T2" fmla="*/ 1 w 372"/>
                    <a:gd name="T3" fmla="*/ 1 h 710"/>
                    <a:gd name="T4" fmla="*/ 1 w 372"/>
                    <a:gd name="T5" fmla="*/ 2 h 710"/>
                    <a:gd name="T6" fmla="*/ 1 w 372"/>
                    <a:gd name="T7" fmla="*/ 2 h 710"/>
                    <a:gd name="T8" fmla="*/ 1 w 372"/>
                    <a:gd name="T9" fmla="*/ 2 h 710"/>
                    <a:gd name="T10" fmla="*/ 1 w 372"/>
                    <a:gd name="T11" fmla="*/ 3 h 710"/>
                    <a:gd name="T12" fmla="*/ 1 w 372"/>
                    <a:gd name="T13" fmla="*/ 3 h 710"/>
                    <a:gd name="T14" fmla="*/ 1 w 372"/>
                    <a:gd name="T15" fmla="*/ 4 h 710"/>
                    <a:gd name="T16" fmla="*/ 1 w 372"/>
                    <a:gd name="T17" fmla="*/ 4 h 710"/>
                    <a:gd name="T18" fmla="*/ 1 w 372"/>
                    <a:gd name="T19" fmla="*/ 4 h 710"/>
                    <a:gd name="T20" fmla="*/ 1 w 372"/>
                    <a:gd name="T21" fmla="*/ 6 h 710"/>
                    <a:gd name="T22" fmla="*/ 1 w 372"/>
                    <a:gd name="T23" fmla="*/ 6 h 710"/>
                    <a:gd name="T24" fmla="*/ 1 w 372"/>
                    <a:gd name="T25" fmla="*/ 8 h 710"/>
                    <a:gd name="T26" fmla="*/ 1 w 372"/>
                    <a:gd name="T27" fmla="*/ 8 h 710"/>
                    <a:gd name="T28" fmla="*/ 1 w 372"/>
                    <a:gd name="T29" fmla="*/ 8 h 710"/>
                    <a:gd name="T30" fmla="*/ 1 w 372"/>
                    <a:gd name="T31" fmla="*/ 9 h 710"/>
                    <a:gd name="T32" fmla="*/ 1 w 372"/>
                    <a:gd name="T33" fmla="*/ 9 h 710"/>
                    <a:gd name="T34" fmla="*/ 1 w 372"/>
                    <a:gd name="T35" fmla="*/ 9 h 710"/>
                    <a:gd name="T36" fmla="*/ 1 w 372"/>
                    <a:gd name="T37" fmla="*/ 9 h 710"/>
                    <a:gd name="T38" fmla="*/ 1 w 372"/>
                    <a:gd name="T39" fmla="*/ 9 h 710"/>
                    <a:gd name="T40" fmla="*/ 1 w 372"/>
                    <a:gd name="T41" fmla="*/ 11 h 710"/>
                    <a:gd name="T42" fmla="*/ 1 w 372"/>
                    <a:gd name="T43" fmla="*/ 8 h 710"/>
                    <a:gd name="T44" fmla="*/ 1 w 372"/>
                    <a:gd name="T45" fmla="*/ 6 h 710"/>
                    <a:gd name="T46" fmla="*/ 1 w 372"/>
                    <a:gd name="T47" fmla="*/ 6 h 710"/>
                    <a:gd name="T48" fmla="*/ 1 w 372"/>
                    <a:gd name="T49" fmla="*/ 5 h 710"/>
                    <a:gd name="T50" fmla="*/ 1 w 372"/>
                    <a:gd name="T51" fmla="*/ 4 h 710"/>
                    <a:gd name="T52" fmla="*/ 1 w 372"/>
                    <a:gd name="T53" fmla="*/ 2 h 710"/>
                    <a:gd name="T54" fmla="*/ 1 w 372"/>
                    <a:gd name="T55" fmla="*/ 2 h 710"/>
                    <a:gd name="T56" fmla="*/ 1 w 372"/>
                    <a:gd name="T57" fmla="*/ 2 h 710"/>
                    <a:gd name="T58" fmla="*/ 1 w 372"/>
                    <a:gd name="T59" fmla="*/ 1 h 710"/>
                    <a:gd name="T60" fmla="*/ 0 w 372"/>
                    <a:gd name="T61" fmla="*/ 1 h 710"/>
                    <a:gd name="T62" fmla="*/ 0 w 372"/>
                    <a:gd name="T63" fmla="*/ 0 h 71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2"/>
                    <a:gd name="T97" fmla="*/ 0 h 710"/>
                    <a:gd name="T98" fmla="*/ 372 w 372"/>
                    <a:gd name="T99" fmla="*/ 710 h 71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2" h="710">
                      <a:moveTo>
                        <a:pt x="0" y="0"/>
                      </a:moveTo>
                      <a:lnTo>
                        <a:pt x="91" y="5"/>
                      </a:lnTo>
                      <a:lnTo>
                        <a:pt x="96" y="122"/>
                      </a:lnTo>
                      <a:lnTo>
                        <a:pt x="161" y="122"/>
                      </a:lnTo>
                      <a:lnTo>
                        <a:pt x="161" y="138"/>
                      </a:lnTo>
                      <a:lnTo>
                        <a:pt x="130" y="164"/>
                      </a:lnTo>
                      <a:lnTo>
                        <a:pt x="130" y="202"/>
                      </a:lnTo>
                      <a:lnTo>
                        <a:pt x="136" y="247"/>
                      </a:lnTo>
                      <a:lnTo>
                        <a:pt x="139" y="282"/>
                      </a:lnTo>
                      <a:lnTo>
                        <a:pt x="202" y="299"/>
                      </a:lnTo>
                      <a:lnTo>
                        <a:pt x="206" y="410"/>
                      </a:lnTo>
                      <a:lnTo>
                        <a:pt x="219" y="410"/>
                      </a:lnTo>
                      <a:lnTo>
                        <a:pt x="226" y="522"/>
                      </a:lnTo>
                      <a:lnTo>
                        <a:pt x="181" y="532"/>
                      </a:lnTo>
                      <a:lnTo>
                        <a:pt x="221" y="575"/>
                      </a:lnTo>
                      <a:lnTo>
                        <a:pt x="221" y="650"/>
                      </a:lnTo>
                      <a:lnTo>
                        <a:pt x="301" y="650"/>
                      </a:lnTo>
                      <a:lnTo>
                        <a:pt x="301" y="627"/>
                      </a:lnTo>
                      <a:lnTo>
                        <a:pt x="353" y="627"/>
                      </a:lnTo>
                      <a:lnTo>
                        <a:pt x="372" y="655"/>
                      </a:lnTo>
                      <a:lnTo>
                        <a:pt x="223" y="710"/>
                      </a:lnTo>
                      <a:lnTo>
                        <a:pt x="223" y="522"/>
                      </a:lnTo>
                      <a:lnTo>
                        <a:pt x="219" y="413"/>
                      </a:lnTo>
                      <a:lnTo>
                        <a:pt x="209" y="409"/>
                      </a:lnTo>
                      <a:lnTo>
                        <a:pt x="207" y="347"/>
                      </a:lnTo>
                      <a:lnTo>
                        <a:pt x="204" y="301"/>
                      </a:lnTo>
                      <a:lnTo>
                        <a:pt x="104" y="145"/>
                      </a:lnTo>
                      <a:lnTo>
                        <a:pt x="69" y="148"/>
                      </a:lnTo>
                      <a:lnTo>
                        <a:pt x="70" y="119"/>
                      </a:lnTo>
                      <a:lnTo>
                        <a:pt x="39" y="105"/>
                      </a:lnTo>
                      <a:lnTo>
                        <a:pt x="0" y="105"/>
                      </a:lnTo>
                      <a:lnTo>
                        <a:pt x="0" y="0"/>
                      </a:lnTo>
                      <a:close/>
                    </a:path>
                  </a:pathLst>
                </a:custGeom>
                <a:grpFill/>
                <a:ln w="0">
                  <a:noFill/>
                  <a:round/>
                  <a:headEnd/>
                  <a:tailEnd/>
                </a:ln>
              </p:spPr>
              <p:txBody>
                <a:bodyPr wrap="none" anchor="ctr"/>
                <a:lstStyle/>
                <a:p>
                  <a:pPr algn="ctr" eaLnBrk="0" hangingPunct="0">
                    <a:defRPr/>
                  </a:pPr>
                  <a:endParaRPr lang="en-US">
                    <a:cs typeface="Arial" charset="0"/>
                  </a:endParaRPr>
                </a:p>
              </p:txBody>
            </p:sp>
            <p:sp>
              <p:nvSpPr>
                <p:cNvPr id="24" name="Freeform 346">
                  <a:extLst>
                    <a:ext uri="{FF2B5EF4-FFF2-40B4-BE49-F238E27FC236}">
                      <a16:creationId xmlns:a16="http://schemas.microsoft.com/office/drawing/2014/main" id="{9C03F45D-9303-44F3-B8AE-D98E66135B3E}"/>
                    </a:ext>
                  </a:extLst>
                </p:cNvPr>
                <p:cNvSpPr>
                  <a:spLocks/>
                </p:cNvSpPr>
                <p:nvPr/>
              </p:nvSpPr>
              <p:spPr bwMode="auto">
                <a:xfrm>
                  <a:off x="2466" y="1845"/>
                  <a:ext cx="247" cy="220"/>
                </a:xfrm>
                <a:custGeom>
                  <a:avLst/>
                  <a:gdLst>
                    <a:gd name="T0" fmla="*/ 2 w 395"/>
                    <a:gd name="T1" fmla="*/ 1 h 313"/>
                    <a:gd name="T2" fmla="*/ 2 w 395"/>
                    <a:gd name="T3" fmla="*/ 4 h 313"/>
                    <a:gd name="T4" fmla="*/ 1 w 395"/>
                    <a:gd name="T5" fmla="*/ 4 h 313"/>
                    <a:gd name="T6" fmla="*/ 1 w 395"/>
                    <a:gd name="T7" fmla="*/ 4 h 313"/>
                    <a:gd name="T8" fmla="*/ 1 w 395"/>
                    <a:gd name="T9" fmla="*/ 4 h 313"/>
                    <a:gd name="T10" fmla="*/ 1 w 395"/>
                    <a:gd name="T11" fmla="*/ 4 h 313"/>
                    <a:gd name="T12" fmla="*/ 1 w 395"/>
                    <a:gd name="T13" fmla="*/ 4 h 313"/>
                    <a:gd name="T14" fmla="*/ 1 w 395"/>
                    <a:gd name="T15" fmla="*/ 4 h 313"/>
                    <a:gd name="T16" fmla="*/ 1 w 395"/>
                    <a:gd name="T17" fmla="*/ 4 h 313"/>
                    <a:gd name="T18" fmla="*/ 1 w 395"/>
                    <a:gd name="T19" fmla="*/ 4 h 313"/>
                    <a:gd name="T20" fmla="*/ 1 w 395"/>
                    <a:gd name="T21" fmla="*/ 3 h 313"/>
                    <a:gd name="T22" fmla="*/ 1 w 395"/>
                    <a:gd name="T23" fmla="*/ 3 h 313"/>
                    <a:gd name="T24" fmla="*/ 1 w 395"/>
                    <a:gd name="T25" fmla="*/ 3 h 313"/>
                    <a:gd name="T26" fmla="*/ 0 w 395"/>
                    <a:gd name="T27" fmla="*/ 3 h 313"/>
                    <a:gd name="T28" fmla="*/ 1 w 395"/>
                    <a:gd name="T29" fmla="*/ 3 h 313"/>
                    <a:gd name="T30" fmla="*/ 1 w 395"/>
                    <a:gd name="T31" fmla="*/ 1 h 313"/>
                    <a:gd name="T32" fmla="*/ 1 w 395"/>
                    <a:gd name="T33" fmla="*/ 1 h 313"/>
                    <a:gd name="T34" fmla="*/ 1 w 395"/>
                    <a:gd name="T35" fmla="*/ 1 h 313"/>
                    <a:gd name="T36" fmla="*/ 1 w 395"/>
                    <a:gd name="T37" fmla="*/ 1 h 313"/>
                    <a:gd name="T38" fmla="*/ 1 w 395"/>
                    <a:gd name="T39" fmla="*/ 0 h 313"/>
                    <a:gd name="T40" fmla="*/ 2 w 395"/>
                    <a:gd name="T41" fmla="*/ 1 h 31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95"/>
                    <a:gd name="T64" fmla="*/ 0 h 313"/>
                    <a:gd name="T65" fmla="*/ 395 w 395"/>
                    <a:gd name="T66" fmla="*/ 313 h 31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95" h="313">
                      <a:moveTo>
                        <a:pt x="395" y="2"/>
                      </a:moveTo>
                      <a:lnTo>
                        <a:pt x="395" y="313"/>
                      </a:lnTo>
                      <a:lnTo>
                        <a:pt x="306" y="313"/>
                      </a:lnTo>
                      <a:lnTo>
                        <a:pt x="306" y="260"/>
                      </a:lnTo>
                      <a:lnTo>
                        <a:pt x="265" y="257"/>
                      </a:lnTo>
                      <a:lnTo>
                        <a:pt x="265" y="233"/>
                      </a:lnTo>
                      <a:lnTo>
                        <a:pt x="229" y="233"/>
                      </a:lnTo>
                      <a:lnTo>
                        <a:pt x="229" y="255"/>
                      </a:lnTo>
                      <a:lnTo>
                        <a:pt x="193" y="255"/>
                      </a:lnTo>
                      <a:lnTo>
                        <a:pt x="198" y="233"/>
                      </a:lnTo>
                      <a:lnTo>
                        <a:pt x="104" y="231"/>
                      </a:lnTo>
                      <a:lnTo>
                        <a:pt x="109" y="205"/>
                      </a:lnTo>
                      <a:lnTo>
                        <a:pt x="11" y="211"/>
                      </a:lnTo>
                      <a:lnTo>
                        <a:pt x="0" y="173"/>
                      </a:lnTo>
                      <a:lnTo>
                        <a:pt x="96" y="173"/>
                      </a:lnTo>
                      <a:lnTo>
                        <a:pt x="96" y="106"/>
                      </a:lnTo>
                      <a:lnTo>
                        <a:pt x="185" y="106"/>
                      </a:lnTo>
                      <a:lnTo>
                        <a:pt x="185" y="35"/>
                      </a:lnTo>
                      <a:lnTo>
                        <a:pt x="308" y="35"/>
                      </a:lnTo>
                      <a:lnTo>
                        <a:pt x="308" y="0"/>
                      </a:lnTo>
                      <a:lnTo>
                        <a:pt x="395" y="2"/>
                      </a:lnTo>
                      <a:close/>
                    </a:path>
                  </a:pathLst>
                </a:custGeom>
                <a:grpFill/>
                <a:ln w="0">
                  <a:noFill/>
                  <a:round/>
                  <a:headEnd/>
                  <a:tailEnd/>
                </a:ln>
              </p:spPr>
              <p:txBody>
                <a:bodyPr wrap="none" anchor="ctr"/>
                <a:lstStyle/>
                <a:p>
                  <a:pPr algn="ctr" eaLnBrk="0" hangingPunct="0">
                    <a:defRPr/>
                  </a:pPr>
                  <a:endParaRPr lang="en-US">
                    <a:cs typeface="Arial" charset="0"/>
                  </a:endParaRPr>
                </a:p>
              </p:txBody>
            </p:sp>
            <p:sp>
              <p:nvSpPr>
                <p:cNvPr id="25" name="Freeform 347">
                  <a:extLst>
                    <a:ext uri="{FF2B5EF4-FFF2-40B4-BE49-F238E27FC236}">
                      <a16:creationId xmlns:a16="http://schemas.microsoft.com/office/drawing/2014/main" id="{9948C340-6599-4A82-846D-E3AE5FDA43C2}"/>
                    </a:ext>
                  </a:extLst>
                </p:cNvPr>
                <p:cNvSpPr>
                  <a:spLocks/>
                </p:cNvSpPr>
                <p:nvPr/>
              </p:nvSpPr>
              <p:spPr bwMode="auto">
                <a:xfrm>
                  <a:off x="2713" y="1774"/>
                  <a:ext cx="401" cy="393"/>
                </a:xfrm>
                <a:custGeom>
                  <a:avLst/>
                  <a:gdLst>
                    <a:gd name="T0" fmla="*/ 1 w 643"/>
                    <a:gd name="T1" fmla="*/ 1 h 560"/>
                    <a:gd name="T2" fmla="*/ 1 w 643"/>
                    <a:gd name="T3" fmla="*/ 2 h 560"/>
                    <a:gd name="T4" fmla="*/ 1 w 643"/>
                    <a:gd name="T5" fmla="*/ 2 h 560"/>
                    <a:gd name="T6" fmla="*/ 1 w 643"/>
                    <a:gd name="T7" fmla="*/ 4 h 560"/>
                    <a:gd name="T8" fmla="*/ 1 w 643"/>
                    <a:gd name="T9" fmla="*/ 4 h 560"/>
                    <a:gd name="T10" fmla="*/ 1 w 643"/>
                    <a:gd name="T11" fmla="*/ 5 h 560"/>
                    <a:gd name="T12" fmla="*/ 1 w 643"/>
                    <a:gd name="T13" fmla="*/ 5 h 560"/>
                    <a:gd name="T14" fmla="*/ 1 w 643"/>
                    <a:gd name="T15" fmla="*/ 4 h 560"/>
                    <a:gd name="T16" fmla="*/ 2 w 643"/>
                    <a:gd name="T17" fmla="*/ 4 h 560"/>
                    <a:gd name="T18" fmla="*/ 2 w 643"/>
                    <a:gd name="T19" fmla="*/ 6 h 560"/>
                    <a:gd name="T20" fmla="*/ 2 w 643"/>
                    <a:gd name="T21" fmla="*/ 6 h 560"/>
                    <a:gd name="T22" fmla="*/ 2 w 643"/>
                    <a:gd name="T23" fmla="*/ 8 h 560"/>
                    <a:gd name="T24" fmla="*/ 1 w 643"/>
                    <a:gd name="T25" fmla="*/ 8 h 560"/>
                    <a:gd name="T26" fmla="*/ 1 w 643"/>
                    <a:gd name="T27" fmla="*/ 8 h 560"/>
                    <a:gd name="T28" fmla="*/ 1 w 643"/>
                    <a:gd name="T29" fmla="*/ 8 h 560"/>
                    <a:gd name="T30" fmla="*/ 1 w 643"/>
                    <a:gd name="T31" fmla="*/ 7 h 560"/>
                    <a:gd name="T32" fmla="*/ 1 w 643"/>
                    <a:gd name="T33" fmla="*/ 7 h 560"/>
                    <a:gd name="T34" fmla="*/ 1 w 643"/>
                    <a:gd name="T35" fmla="*/ 8 h 560"/>
                    <a:gd name="T36" fmla="*/ 1 w 643"/>
                    <a:gd name="T37" fmla="*/ 8 h 560"/>
                    <a:gd name="T38" fmla="*/ 1 w 643"/>
                    <a:gd name="T39" fmla="*/ 8 h 560"/>
                    <a:gd name="T40" fmla="*/ 1 w 643"/>
                    <a:gd name="T41" fmla="*/ 7 h 560"/>
                    <a:gd name="T42" fmla="*/ 1 w 643"/>
                    <a:gd name="T43" fmla="*/ 6 h 560"/>
                    <a:gd name="T44" fmla="*/ 1 w 643"/>
                    <a:gd name="T45" fmla="*/ 6 h 560"/>
                    <a:gd name="T46" fmla="*/ 1 w 643"/>
                    <a:gd name="T47" fmla="*/ 6 h 560"/>
                    <a:gd name="T48" fmla="*/ 1 w 643"/>
                    <a:gd name="T49" fmla="*/ 4 h 560"/>
                    <a:gd name="T50" fmla="*/ 0 w 643"/>
                    <a:gd name="T51" fmla="*/ 4 h 560"/>
                    <a:gd name="T52" fmla="*/ 0 w 643"/>
                    <a:gd name="T53" fmla="*/ 1 h 560"/>
                    <a:gd name="T54" fmla="*/ 1 w 643"/>
                    <a:gd name="T55" fmla="*/ 1 h 560"/>
                    <a:gd name="T56" fmla="*/ 1 w 643"/>
                    <a:gd name="T57" fmla="*/ 1 h 560"/>
                    <a:gd name="T58" fmla="*/ 1 w 643"/>
                    <a:gd name="T59" fmla="*/ 1 h 560"/>
                    <a:gd name="T60" fmla="*/ 1 w 643"/>
                    <a:gd name="T61" fmla="*/ 0 h 560"/>
                    <a:gd name="T62" fmla="*/ 1 w 643"/>
                    <a:gd name="T63" fmla="*/ 1 h 560"/>
                    <a:gd name="T64" fmla="*/ 1 w 643"/>
                    <a:gd name="T65" fmla="*/ 1 h 560"/>
                    <a:gd name="T66" fmla="*/ 1 w 643"/>
                    <a:gd name="T67" fmla="*/ 1 h 560"/>
                    <a:gd name="T68" fmla="*/ 1 w 643"/>
                    <a:gd name="T69" fmla="*/ 1 h 560"/>
                    <a:gd name="T70" fmla="*/ 1 w 643"/>
                    <a:gd name="T71" fmla="*/ 1 h 560"/>
                    <a:gd name="T72" fmla="*/ 1 w 643"/>
                    <a:gd name="T73" fmla="*/ 1 h 560"/>
                    <a:gd name="T74" fmla="*/ 1 w 643"/>
                    <a:gd name="T75" fmla="*/ 1 h 560"/>
                    <a:gd name="T76" fmla="*/ 1 w 643"/>
                    <a:gd name="T77" fmla="*/ 1 h 560"/>
                    <a:gd name="T78" fmla="*/ 1 w 643"/>
                    <a:gd name="T79" fmla="*/ 1 h 560"/>
                    <a:gd name="T80" fmla="*/ 1 w 643"/>
                    <a:gd name="T81" fmla="*/ 1 h 560"/>
                    <a:gd name="T82" fmla="*/ 1 w 643"/>
                    <a:gd name="T83" fmla="*/ 1 h 560"/>
                    <a:gd name="T84" fmla="*/ 1 w 643"/>
                    <a:gd name="T85" fmla="*/ 1 h 560"/>
                    <a:gd name="T86" fmla="*/ 1 w 643"/>
                    <a:gd name="T87" fmla="*/ 1 h 560"/>
                    <a:gd name="T88" fmla="*/ 1 w 643"/>
                    <a:gd name="T89" fmla="*/ 1 h 56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643"/>
                    <a:gd name="T136" fmla="*/ 0 h 560"/>
                    <a:gd name="T137" fmla="*/ 643 w 643"/>
                    <a:gd name="T138" fmla="*/ 560 h 56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643" h="560">
                      <a:moveTo>
                        <a:pt x="422" y="45"/>
                      </a:moveTo>
                      <a:lnTo>
                        <a:pt x="441" y="118"/>
                      </a:lnTo>
                      <a:lnTo>
                        <a:pt x="462" y="131"/>
                      </a:lnTo>
                      <a:lnTo>
                        <a:pt x="462" y="309"/>
                      </a:lnTo>
                      <a:lnTo>
                        <a:pt x="495" y="309"/>
                      </a:lnTo>
                      <a:lnTo>
                        <a:pt x="495" y="347"/>
                      </a:lnTo>
                      <a:lnTo>
                        <a:pt x="522" y="348"/>
                      </a:lnTo>
                      <a:lnTo>
                        <a:pt x="523" y="328"/>
                      </a:lnTo>
                      <a:lnTo>
                        <a:pt x="643" y="331"/>
                      </a:lnTo>
                      <a:lnTo>
                        <a:pt x="643" y="384"/>
                      </a:lnTo>
                      <a:lnTo>
                        <a:pt x="610" y="384"/>
                      </a:lnTo>
                      <a:lnTo>
                        <a:pt x="581" y="511"/>
                      </a:lnTo>
                      <a:lnTo>
                        <a:pt x="265" y="511"/>
                      </a:lnTo>
                      <a:lnTo>
                        <a:pt x="265" y="527"/>
                      </a:lnTo>
                      <a:lnTo>
                        <a:pt x="230" y="527"/>
                      </a:lnTo>
                      <a:lnTo>
                        <a:pt x="230" y="495"/>
                      </a:lnTo>
                      <a:lnTo>
                        <a:pt x="197" y="496"/>
                      </a:lnTo>
                      <a:lnTo>
                        <a:pt x="197" y="555"/>
                      </a:lnTo>
                      <a:lnTo>
                        <a:pt x="127" y="557"/>
                      </a:lnTo>
                      <a:lnTo>
                        <a:pt x="102" y="560"/>
                      </a:lnTo>
                      <a:lnTo>
                        <a:pt x="100" y="505"/>
                      </a:lnTo>
                      <a:lnTo>
                        <a:pt x="163" y="446"/>
                      </a:lnTo>
                      <a:lnTo>
                        <a:pt x="163" y="431"/>
                      </a:lnTo>
                      <a:lnTo>
                        <a:pt x="98" y="431"/>
                      </a:lnTo>
                      <a:lnTo>
                        <a:pt x="93" y="312"/>
                      </a:lnTo>
                      <a:lnTo>
                        <a:pt x="0" y="309"/>
                      </a:lnTo>
                      <a:lnTo>
                        <a:pt x="0" y="103"/>
                      </a:lnTo>
                      <a:lnTo>
                        <a:pt x="71" y="106"/>
                      </a:lnTo>
                      <a:lnTo>
                        <a:pt x="71" y="14"/>
                      </a:lnTo>
                      <a:lnTo>
                        <a:pt x="93" y="14"/>
                      </a:lnTo>
                      <a:lnTo>
                        <a:pt x="104" y="0"/>
                      </a:lnTo>
                      <a:lnTo>
                        <a:pt x="115" y="16"/>
                      </a:lnTo>
                      <a:lnTo>
                        <a:pt x="165" y="14"/>
                      </a:lnTo>
                      <a:lnTo>
                        <a:pt x="192" y="32"/>
                      </a:lnTo>
                      <a:lnTo>
                        <a:pt x="211" y="22"/>
                      </a:lnTo>
                      <a:lnTo>
                        <a:pt x="245" y="60"/>
                      </a:lnTo>
                      <a:lnTo>
                        <a:pt x="271" y="54"/>
                      </a:lnTo>
                      <a:lnTo>
                        <a:pt x="282" y="56"/>
                      </a:lnTo>
                      <a:lnTo>
                        <a:pt x="300" y="54"/>
                      </a:lnTo>
                      <a:lnTo>
                        <a:pt x="315" y="47"/>
                      </a:lnTo>
                      <a:lnTo>
                        <a:pt x="333" y="45"/>
                      </a:lnTo>
                      <a:lnTo>
                        <a:pt x="357" y="68"/>
                      </a:lnTo>
                      <a:lnTo>
                        <a:pt x="371" y="58"/>
                      </a:lnTo>
                      <a:lnTo>
                        <a:pt x="383" y="47"/>
                      </a:lnTo>
                      <a:lnTo>
                        <a:pt x="422" y="45"/>
                      </a:lnTo>
                      <a:close/>
                    </a:path>
                  </a:pathLst>
                </a:custGeom>
                <a:grpFill/>
                <a:ln w="0">
                  <a:noFill/>
                  <a:round/>
                  <a:headEnd/>
                  <a:tailEnd/>
                </a:ln>
              </p:spPr>
              <p:txBody>
                <a:bodyPr wrap="none" anchor="ctr"/>
                <a:lstStyle/>
                <a:p>
                  <a:pPr algn="ctr" eaLnBrk="0" hangingPunct="0">
                    <a:defRPr/>
                  </a:pPr>
                  <a:endParaRPr lang="en-US">
                    <a:cs typeface="Arial" charset="0"/>
                  </a:endParaRPr>
                </a:p>
              </p:txBody>
            </p:sp>
            <p:sp>
              <p:nvSpPr>
                <p:cNvPr id="22625" name="Freeform 348">
                  <a:extLst>
                    <a:ext uri="{FF2B5EF4-FFF2-40B4-BE49-F238E27FC236}">
                      <a16:creationId xmlns:a16="http://schemas.microsoft.com/office/drawing/2014/main" id="{E112FE24-D8BA-4754-87AA-0E26B31D2A5C}"/>
                    </a:ext>
                  </a:extLst>
                </p:cNvPr>
                <p:cNvSpPr>
                  <a:spLocks/>
                </p:cNvSpPr>
                <p:nvPr/>
              </p:nvSpPr>
              <p:spPr bwMode="auto">
                <a:xfrm>
                  <a:off x="2287" y="1534"/>
                  <a:ext cx="470" cy="440"/>
                </a:xfrm>
                <a:custGeom>
                  <a:avLst/>
                  <a:gdLst>
                    <a:gd name="T0" fmla="*/ 2 w 753"/>
                    <a:gd name="T1" fmla="*/ 6 h 626"/>
                    <a:gd name="T2" fmla="*/ 2 w 753"/>
                    <a:gd name="T3" fmla="*/ 6 h 626"/>
                    <a:gd name="T4" fmla="*/ 2 w 753"/>
                    <a:gd name="T5" fmla="*/ 6 h 626"/>
                    <a:gd name="T6" fmla="*/ 2 w 753"/>
                    <a:gd name="T7" fmla="*/ 7 h 626"/>
                    <a:gd name="T8" fmla="*/ 1 w 753"/>
                    <a:gd name="T9" fmla="*/ 7 h 626"/>
                    <a:gd name="T10" fmla="*/ 1 w 753"/>
                    <a:gd name="T11" fmla="*/ 8 h 626"/>
                    <a:gd name="T12" fmla="*/ 1 w 753"/>
                    <a:gd name="T13" fmla="*/ 8 h 626"/>
                    <a:gd name="T14" fmla="*/ 1 w 753"/>
                    <a:gd name="T15" fmla="*/ 9 h 626"/>
                    <a:gd name="T16" fmla="*/ 1 w 753"/>
                    <a:gd name="T17" fmla="*/ 9 h 626"/>
                    <a:gd name="T18" fmla="*/ 1 w 753"/>
                    <a:gd name="T19" fmla="*/ 9 h 626"/>
                    <a:gd name="T20" fmla="*/ 1 w 753"/>
                    <a:gd name="T21" fmla="*/ 9 h 626"/>
                    <a:gd name="T22" fmla="*/ 1 w 753"/>
                    <a:gd name="T23" fmla="*/ 8 h 626"/>
                    <a:gd name="T24" fmla="*/ 1 w 753"/>
                    <a:gd name="T25" fmla="*/ 6 h 626"/>
                    <a:gd name="T26" fmla="*/ 1 w 753"/>
                    <a:gd name="T27" fmla="*/ 6 h 626"/>
                    <a:gd name="T28" fmla="*/ 1 w 753"/>
                    <a:gd name="T29" fmla="*/ 4 h 626"/>
                    <a:gd name="T30" fmla="*/ 1 w 753"/>
                    <a:gd name="T31" fmla="*/ 4 h 626"/>
                    <a:gd name="T32" fmla="*/ 1 w 753"/>
                    <a:gd name="T33" fmla="*/ 4 h 626"/>
                    <a:gd name="T34" fmla="*/ 1 w 753"/>
                    <a:gd name="T35" fmla="*/ 4 h 626"/>
                    <a:gd name="T36" fmla="*/ 1 w 753"/>
                    <a:gd name="T37" fmla="*/ 3 h 626"/>
                    <a:gd name="T38" fmla="*/ 0 w 753"/>
                    <a:gd name="T39" fmla="*/ 3 h 626"/>
                    <a:gd name="T40" fmla="*/ 1 w 753"/>
                    <a:gd name="T41" fmla="*/ 3 h 626"/>
                    <a:gd name="T42" fmla="*/ 1 w 753"/>
                    <a:gd name="T43" fmla="*/ 1 h 626"/>
                    <a:gd name="T44" fmla="*/ 1 w 753"/>
                    <a:gd name="T45" fmla="*/ 2 h 626"/>
                    <a:gd name="T46" fmla="*/ 1 w 753"/>
                    <a:gd name="T47" fmla="*/ 2 h 626"/>
                    <a:gd name="T48" fmla="*/ 1 w 753"/>
                    <a:gd name="T49" fmla="*/ 1 h 626"/>
                    <a:gd name="T50" fmla="*/ 1 w 753"/>
                    <a:gd name="T51" fmla="*/ 1 h 626"/>
                    <a:gd name="T52" fmla="*/ 1 w 753"/>
                    <a:gd name="T53" fmla="*/ 2 h 626"/>
                    <a:gd name="T54" fmla="*/ 1 w 753"/>
                    <a:gd name="T55" fmla="*/ 1 h 626"/>
                    <a:gd name="T56" fmla="*/ 1 w 753"/>
                    <a:gd name="T57" fmla="*/ 0 h 626"/>
                    <a:gd name="T58" fmla="*/ 1 w 753"/>
                    <a:gd name="T59" fmla="*/ 0 h 626"/>
                    <a:gd name="T60" fmla="*/ 1 w 753"/>
                    <a:gd name="T61" fmla="*/ 1 h 626"/>
                    <a:gd name="T62" fmla="*/ 1 w 753"/>
                    <a:gd name="T63" fmla="*/ 1 h 626"/>
                    <a:gd name="T64" fmla="*/ 2 w 753"/>
                    <a:gd name="T65" fmla="*/ 1 h 626"/>
                    <a:gd name="T66" fmla="*/ 2 w 753"/>
                    <a:gd name="T67" fmla="*/ 1 h 626"/>
                    <a:gd name="T68" fmla="*/ 2 w 753"/>
                    <a:gd name="T69" fmla="*/ 1 h 626"/>
                    <a:gd name="T70" fmla="*/ 2 w 753"/>
                    <a:gd name="T71" fmla="*/ 2 h 626"/>
                    <a:gd name="T72" fmla="*/ 1 w 753"/>
                    <a:gd name="T73" fmla="*/ 2 h 626"/>
                    <a:gd name="T74" fmla="*/ 1 w 753"/>
                    <a:gd name="T75" fmla="*/ 4 h 626"/>
                    <a:gd name="T76" fmla="*/ 2 w 753"/>
                    <a:gd name="T77" fmla="*/ 4 h 626"/>
                    <a:gd name="T78" fmla="*/ 2 w 753"/>
                    <a:gd name="T79" fmla="*/ 6 h 626"/>
                    <a:gd name="T80" fmla="*/ 2 w 753"/>
                    <a:gd name="T81" fmla="*/ 6 h 626"/>
                    <a:gd name="T82" fmla="*/ 2 w 753"/>
                    <a:gd name="T83" fmla="*/ 5 h 626"/>
                    <a:gd name="T84" fmla="*/ 2 w 753"/>
                    <a:gd name="T85" fmla="*/ 6 h 62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753"/>
                    <a:gd name="T130" fmla="*/ 0 h 626"/>
                    <a:gd name="T131" fmla="*/ 753 w 753"/>
                    <a:gd name="T132" fmla="*/ 626 h 62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753" h="626">
                      <a:moveTo>
                        <a:pt x="753" y="353"/>
                      </a:moveTo>
                      <a:lnTo>
                        <a:pt x="753" y="447"/>
                      </a:lnTo>
                      <a:lnTo>
                        <a:pt x="593" y="447"/>
                      </a:lnTo>
                      <a:lnTo>
                        <a:pt x="593" y="480"/>
                      </a:lnTo>
                      <a:lnTo>
                        <a:pt x="474" y="480"/>
                      </a:lnTo>
                      <a:lnTo>
                        <a:pt x="474" y="548"/>
                      </a:lnTo>
                      <a:lnTo>
                        <a:pt x="385" y="548"/>
                      </a:lnTo>
                      <a:lnTo>
                        <a:pt x="385" y="615"/>
                      </a:lnTo>
                      <a:lnTo>
                        <a:pt x="288" y="613"/>
                      </a:lnTo>
                      <a:lnTo>
                        <a:pt x="247" y="626"/>
                      </a:lnTo>
                      <a:lnTo>
                        <a:pt x="220" y="597"/>
                      </a:lnTo>
                      <a:lnTo>
                        <a:pt x="202" y="561"/>
                      </a:lnTo>
                      <a:lnTo>
                        <a:pt x="229" y="424"/>
                      </a:lnTo>
                      <a:lnTo>
                        <a:pt x="115" y="424"/>
                      </a:lnTo>
                      <a:lnTo>
                        <a:pt x="117" y="295"/>
                      </a:lnTo>
                      <a:lnTo>
                        <a:pt x="76" y="295"/>
                      </a:lnTo>
                      <a:lnTo>
                        <a:pt x="76" y="251"/>
                      </a:lnTo>
                      <a:lnTo>
                        <a:pt x="168" y="248"/>
                      </a:lnTo>
                      <a:lnTo>
                        <a:pt x="35" y="217"/>
                      </a:lnTo>
                      <a:lnTo>
                        <a:pt x="0" y="180"/>
                      </a:lnTo>
                      <a:lnTo>
                        <a:pt x="43" y="182"/>
                      </a:lnTo>
                      <a:lnTo>
                        <a:pt x="75" y="84"/>
                      </a:lnTo>
                      <a:lnTo>
                        <a:pt x="119" y="127"/>
                      </a:lnTo>
                      <a:lnTo>
                        <a:pt x="207" y="129"/>
                      </a:lnTo>
                      <a:lnTo>
                        <a:pt x="210" y="98"/>
                      </a:lnTo>
                      <a:lnTo>
                        <a:pt x="293" y="93"/>
                      </a:lnTo>
                      <a:lnTo>
                        <a:pt x="353" y="117"/>
                      </a:lnTo>
                      <a:lnTo>
                        <a:pt x="441" y="31"/>
                      </a:lnTo>
                      <a:lnTo>
                        <a:pt x="449" y="0"/>
                      </a:lnTo>
                      <a:lnTo>
                        <a:pt x="481" y="0"/>
                      </a:lnTo>
                      <a:lnTo>
                        <a:pt x="494" y="60"/>
                      </a:lnTo>
                      <a:lnTo>
                        <a:pt x="530" y="62"/>
                      </a:lnTo>
                      <a:lnTo>
                        <a:pt x="565" y="38"/>
                      </a:lnTo>
                      <a:lnTo>
                        <a:pt x="619" y="58"/>
                      </a:lnTo>
                      <a:lnTo>
                        <a:pt x="693" y="84"/>
                      </a:lnTo>
                      <a:lnTo>
                        <a:pt x="693" y="116"/>
                      </a:lnTo>
                      <a:lnTo>
                        <a:pt x="557" y="116"/>
                      </a:lnTo>
                      <a:lnTo>
                        <a:pt x="557" y="313"/>
                      </a:lnTo>
                      <a:lnTo>
                        <a:pt x="668" y="313"/>
                      </a:lnTo>
                      <a:lnTo>
                        <a:pt x="708" y="364"/>
                      </a:lnTo>
                      <a:lnTo>
                        <a:pt x="722" y="364"/>
                      </a:lnTo>
                      <a:lnTo>
                        <a:pt x="742" y="342"/>
                      </a:lnTo>
                      <a:lnTo>
                        <a:pt x="753" y="353"/>
                      </a:lnTo>
                      <a:close/>
                    </a:path>
                  </a:pathLst>
                </a:custGeom>
                <a:grpFill/>
                <a:ln w="0">
                  <a:noFill/>
                  <a:round/>
                  <a:headEnd/>
                  <a:tailEnd/>
                </a:ln>
              </p:spPr>
              <p:txBody>
                <a:bodyPr wrap="none" anchor="ctr"/>
                <a:lstStyle/>
                <a:p>
                  <a:pPr algn="ctr" eaLnBrk="0" hangingPunct="0">
                    <a:defRPr/>
                  </a:pPr>
                  <a:endParaRPr lang="en-US">
                    <a:cs typeface="Arial" charset="0"/>
                  </a:endParaRPr>
                </a:p>
              </p:txBody>
            </p:sp>
            <p:sp>
              <p:nvSpPr>
                <p:cNvPr id="26" name="Freeform 349">
                  <a:extLst>
                    <a:ext uri="{FF2B5EF4-FFF2-40B4-BE49-F238E27FC236}">
                      <a16:creationId xmlns:a16="http://schemas.microsoft.com/office/drawing/2014/main" id="{22126D2E-3674-4212-895A-A49E0DEABB5D}"/>
                    </a:ext>
                  </a:extLst>
                </p:cNvPr>
                <p:cNvSpPr>
                  <a:spLocks/>
                </p:cNvSpPr>
                <p:nvPr/>
              </p:nvSpPr>
              <p:spPr bwMode="auto">
                <a:xfrm>
                  <a:off x="2006" y="1636"/>
                  <a:ext cx="387" cy="198"/>
                </a:xfrm>
                <a:custGeom>
                  <a:avLst/>
                  <a:gdLst>
                    <a:gd name="T0" fmla="*/ 1 w 666"/>
                    <a:gd name="T1" fmla="*/ 1 h 305"/>
                    <a:gd name="T2" fmla="*/ 1 w 666"/>
                    <a:gd name="T3" fmla="*/ 1 h 305"/>
                    <a:gd name="T4" fmla="*/ 1 w 666"/>
                    <a:gd name="T5" fmla="*/ 1 h 305"/>
                    <a:gd name="T6" fmla="*/ 1 w 666"/>
                    <a:gd name="T7" fmla="*/ 1 h 305"/>
                    <a:gd name="T8" fmla="*/ 1 w 666"/>
                    <a:gd name="T9" fmla="*/ 0 h 305"/>
                    <a:gd name="T10" fmla="*/ 1 w 666"/>
                    <a:gd name="T11" fmla="*/ 1 h 305"/>
                    <a:gd name="T12" fmla="*/ 1 w 666"/>
                    <a:gd name="T13" fmla="*/ 1 h 305"/>
                    <a:gd name="T14" fmla="*/ 1 w 666"/>
                    <a:gd name="T15" fmla="*/ 1 h 305"/>
                    <a:gd name="T16" fmla="*/ 0 w 666"/>
                    <a:gd name="T17" fmla="*/ 1 h 305"/>
                    <a:gd name="T18" fmla="*/ 1 w 666"/>
                    <a:gd name="T19" fmla="*/ 1 h 305"/>
                    <a:gd name="T20" fmla="*/ 1 w 666"/>
                    <a:gd name="T21" fmla="*/ 1 h 305"/>
                    <a:gd name="T22" fmla="*/ 1 w 666"/>
                    <a:gd name="T23" fmla="*/ 1 h 305"/>
                    <a:gd name="T24" fmla="*/ 1 w 666"/>
                    <a:gd name="T25" fmla="*/ 1 h 305"/>
                    <a:gd name="T26" fmla="*/ 1 w 666"/>
                    <a:gd name="T27" fmla="*/ 1 h 305"/>
                    <a:gd name="T28" fmla="*/ 1 w 666"/>
                    <a:gd name="T29" fmla="*/ 1 h 305"/>
                    <a:gd name="T30" fmla="*/ 1 w 666"/>
                    <a:gd name="T31" fmla="*/ 2 h 305"/>
                    <a:gd name="T32" fmla="*/ 1 w 666"/>
                    <a:gd name="T33" fmla="*/ 2 h 305"/>
                    <a:gd name="T34" fmla="*/ 1 w 666"/>
                    <a:gd name="T35" fmla="*/ 1 h 305"/>
                    <a:gd name="T36" fmla="*/ 1 w 666"/>
                    <a:gd name="T37" fmla="*/ 1 h 305"/>
                    <a:gd name="T38" fmla="*/ 1 w 666"/>
                    <a:gd name="T39" fmla="*/ 1 h 305"/>
                    <a:gd name="T40" fmla="*/ 1 w 666"/>
                    <a:gd name="T41" fmla="*/ 1 h 305"/>
                    <a:gd name="T42" fmla="*/ 1 w 666"/>
                    <a:gd name="T43" fmla="*/ 1 h 305"/>
                    <a:gd name="T44" fmla="*/ 1 w 666"/>
                    <a:gd name="T45" fmla="*/ 1 h 30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666"/>
                    <a:gd name="T70" fmla="*/ 0 h 305"/>
                    <a:gd name="T71" fmla="*/ 666 w 666"/>
                    <a:gd name="T72" fmla="*/ 305 h 30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666" h="305">
                      <a:moveTo>
                        <a:pt x="523" y="79"/>
                      </a:moveTo>
                      <a:lnTo>
                        <a:pt x="485" y="41"/>
                      </a:lnTo>
                      <a:lnTo>
                        <a:pt x="437" y="36"/>
                      </a:lnTo>
                      <a:lnTo>
                        <a:pt x="367" y="53"/>
                      </a:lnTo>
                      <a:lnTo>
                        <a:pt x="298" y="0"/>
                      </a:lnTo>
                      <a:lnTo>
                        <a:pt x="230" y="27"/>
                      </a:lnTo>
                      <a:lnTo>
                        <a:pt x="170" y="53"/>
                      </a:lnTo>
                      <a:lnTo>
                        <a:pt x="12" y="41"/>
                      </a:lnTo>
                      <a:lnTo>
                        <a:pt x="0" y="96"/>
                      </a:lnTo>
                      <a:lnTo>
                        <a:pt x="103" y="135"/>
                      </a:lnTo>
                      <a:lnTo>
                        <a:pt x="161" y="171"/>
                      </a:lnTo>
                      <a:lnTo>
                        <a:pt x="216" y="204"/>
                      </a:lnTo>
                      <a:lnTo>
                        <a:pt x="242" y="185"/>
                      </a:lnTo>
                      <a:lnTo>
                        <a:pt x="365" y="180"/>
                      </a:lnTo>
                      <a:lnTo>
                        <a:pt x="427" y="185"/>
                      </a:lnTo>
                      <a:lnTo>
                        <a:pt x="511" y="305"/>
                      </a:lnTo>
                      <a:lnTo>
                        <a:pt x="607" y="303"/>
                      </a:lnTo>
                      <a:lnTo>
                        <a:pt x="608" y="161"/>
                      </a:lnTo>
                      <a:lnTo>
                        <a:pt x="565" y="161"/>
                      </a:lnTo>
                      <a:lnTo>
                        <a:pt x="565" y="113"/>
                      </a:lnTo>
                      <a:lnTo>
                        <a:pt x="666" y="113"/>
                      </a:lnTo>
                      <a:lnTo>
                        <a:pt x="562" y="91"/>
                      </a:lnTo>
                      <a:lnTo>
                        <a:pt x="523" y="79"/>
                      </a:lnTo>
                      <a:close/>
                    </a:path>
                  </a:pathLst>
                </a:custGeom>
                <a:grpFill/>
                <a:ln w="0">
                  <a:noFill/>
                  <a:round/>
                  <a:headEnd/>
                  <a:tailEnd/>
                </a:ln>
              </p:spPr>
              <p:txBody>
                <a:bodyPr wrap="none" anchor="ctr"/>
                <a:lstStyle/>
                <a:p>
                  <a:pPr algn="ctr" eaLnBrk="0" hangingPunct="0">
                    <a:defRPr/>
                  </a:pPr>
                  <a:endParaRPr lang="en-US">
                    <a:cs typeface="Arial" charset="0"/>
                  </a:endParaRPr>
                </a:p>
              </p:txBody>
            </p:sp>
            <p:sp>
              <p:nvSpPr>
                <p:cNvPr id="27" name="Freeform 350">
                  <a:extLst>
                    <a:ext uri="{FF2B5EF4-FFF2-40B4-BE49-F238E27FC236}">
                      <a16:creationId xmlns:a16="http://schemas.microsoft.com/office/drawing/2014/main" id="{D3A209CA-A418-4CB4-910B-8E4CA8328E6E}"/>
                    </a:ext>
                  </a:extLst>
                </p:cNvPr>
                <p:cNvSpPr>
                  <a:spLocks/>
                </p:cNvSpPr>
                <p:nvPr/>
              </p:nvSpPr>
              <p:spPr bwMode="auto">
                <a:xfrm>
                  <a:off x="2635" y="1609"/>
                  <a:ext cx="439" cy="229"/>
                </a:xfrm>
                <a:custGeom>
                  <a:avLst/>
                  <a:gdLst>
                    <a:gd name="T0" fmla="*/ 1 w 703"/>
                    <a:gd name="T1" fmla="*/ 1 h 326"/>
                    <a:gd name="T2" fmla="*/ 0 w 703"/>
                    <a:gd name="T3" fmla="*/ 1 h 326"/>
                    <a:gd name="T4" fmla="*/ 0 w 703"/>
                    <a:gd name="T5" fmla="*/ 3 h 326"/>
                    <a:gd name="T6" fmla="*/ 1 w 703"/>
                    <a:gd name="T7" fmla="*/ 3 h 326"/>
                    <a:gd name="T8" fmla="*/ 1 w 703"/>
                    <a:gd name="T9" fmla="*/ 4 h 326"/>
                    <a:gd name="T10" fmla="*/ 1 w 703"/>
                    <a:gd name="T11" fmla="*/ 4 h 326"/>
                    <a:gd name="T12" fmla="*/ 1 w 703"/>
                    <a:gd name="T13" fmla="*/ 4 h 326"/>
                    <a:gd name="T14" fmla="*/ 1 w 703"/>
                    <a:gd name="T15" fmla="*/ 4 h 326"/>
                    <a:gd name="T16" fmla="*/ 1 w 703"/>
                    <a:gd name="T17" fmla="*/ 4 h 326"/>
                    <a:gd name="T18" fmla="*/ 1 w 703"/>
                    <a:gd name="T19" fmla="*/ 4 h 326"/>
                    <a:gd name="T20" fmla="*/ 1 w 703"/>
                    <a:gd name="T21" fmla="*/ 4 h 326"/>
                    <a:gd name="T22" fmla="*/ 1 w 703"/>
                    <a:gd name="T23" fmla="*/ 4 h 326"/>
                    <a:gd name="T24" fmla="*/ 1 w 703"/>
                    <a:gd name="T25" fmla="*/ 4 h 326"/>
                    <a:gd name="T26" fmla="*/ 1 w 703"/>
                    <a:gd name="T27" fmla="*/ 4 h 326"/>
                    <a:gd name="T28" fmla="*/ 1 w 703"/>
                    <a:gd name="T29" fmla="*/ 4 h 326"/>
                    <a:gd name="T30" fmla="*/ 1 w 703"/>
                    <a:gd name="T31" fmla="*/ 4 h 326"/>
                    <a:gd name="T32" fmla="*/ 1 w 703"/>
                    <a:gd name="T33" fmla="*/ 4 h 326"/>
                    <a:gd name="T34" fmla="*/ 1 w 703"/>
                    <a:gd name="T35" fmla="*/ 4 h 326"/>
                    <a:gd name="T36" fmla="*/ 1 w 703"/>
                    <a:gd name="T37" fmla="*/ 4 h 326"/>
                    <a:gd name="T38" fmla="*/ 1 w 703"/>
                    <a:gd name="T39" fmla="*/ 4 h 326"/>
                    <a:gd name="T40" fmla="*/ 1 w 703"/>
                    <a:gd name="T41" fmla="*/ 4 h 326"/>
                    <a:gd name="T42" fmla="*/ 1 w 703"/>
                    <a:gd name="T43" fmla="*/ 4 h 326"/>
                    <a:gd name="T44" fmla="*/ 2 w 703"/>
                    <a:gd name="T45" fmla="*/ 4 h 326"/>
                    <a:gd name="T46" fmla="*/ 2 w 703"/>
                    <a:gd name="T47" fmla="*/ 3 h 326"/>
                    <a:gd name="T48" fmla="*/ 2 w 703"/>
                    <a:gd name="T49" fmla="*/ 3 h 326"/>
                    <a:gd name="T50" fmla="*/ 2 w 703"/>
                    <a:gd name="T51" fmla="*/ 2 h 326"/>
                    <a:gd name="T52" fmla="*/ 2 w 703"/>
                    <a:gd name="T53" fmla="*/ 2 h 326"/>
                    <a:gd name="T54" fmla="*/ 2 w 703"/>
                    <a:gd name="T55" fmla="*/ 1 h 326"/>
                    <a:gd name="T56" fmla="*/ 1 w 703"/>
                    <a:gd name="T57" fmla="*/ 1 h 326"/>
                    <a:gd name="T58" fmla="*/ 1 w 703"/>
                    <a:gd name="T59" fmla="*/ 1 h 326"/>
                    <a:gd name="T60" fmla="*/ 1 w 703"/>
                    <a:gd name="T61" fmla="*/ 1 h 326"/>
                    <a:gd name="T62" fmla="*/ 1 w 703"/>
                    <a:gd name="T63" fmla="*/ 1 h 326"/>
                    <a:gd name="T64" fmla="*/ 1 w 703"/>
                    <a:gd name="T65" fmla="*/ 1 h 326"/>
                    <a:gd name="T66" fmla="*/ 1 w 703"/>
                    <a:gd name="T67" fmla="*/ 1 h 326"/>
                    <a:gd name="T68" fmla="*/ 1 w 703"/>
                    <a:gd name="T69" fmla="*/ 0 h 326"/>
                    <a:gd name="T70" fmla="*/ 1 w 703"/>
                    <a:gd name="T71" fmla="*/ 1 h 326"/>
                    <a:gd name="T72" fmla="*/ 1 w 703"/>
                    <a:gd name="T73" fmla="*/ 1 h 326"/>
                    <a:gd name="T74" fmla="*/ 1 w 703"/>
                    <a:gd name="T75" fmla="*/ 1 h 326"/>
                    <a:gd name="T76" fmla="*/ 1 w 703"/>
                    <a:gd name="T77" fmla="*/ 1 h 326"/>
                    <a:gd name="T78" fmla="*/ 1 w 703"/>
                    <a:gd name="T79" fmla="*/ 1 h 326"/>
                    <a:gd name="T80" fmla="*/ 1 w 703"/>
                    <a:gd name="T81" fmla="*/ 1 h 326"/>
                    <a:gd name="T82" fmla="*/ 1 w 703"/>
                    <a:gd name="T83" fmla="*/ 1 h 32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703"/>
                    <a:gd name="T127" fmla="*/ 0 h 326"/>
                    <a:gd name="T128" fmla="*/ 703 w 703"/>
                    <a:gd name="T129" fmla="*/ 326 h 32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703" h="326">
                      <a:moveTo>
                        <a:pt x="134" y="9"/>
                      </a:moveTo>
                      <a:lnTo>
                        <a:pt x="0" y="9"/>
                      </a:lnTo>
                      <a:lnTo>
                        <a:pt x="0" y="207"/>
                      </a:lnTo>
                      <a:lnTo>
                        <a:pt x="110" y="207"/>
                      </a:lnTo>
                      <a:lnTo>
                        <a:pt x="149" y="257"/>
                      </a:lnTo>
                      <a:lnTo>
                        <a:pt x="169" y="257"/>
                      </a:lnTo>
                      <a:lnTo>
                        <a:pt x="183" y="235"/>
                      </a:lnTo>
                      <a:lnTo>
                        <a:pt x="196" y="247"/>
                      </a:lnTo>
                      <a:lnTo>
                        <a:pt x="221" y="248"/>
                      </a:lnTo>
                      <a:lnTo>
                        <a:pt x="230" y="235"/>
                      </a:lnTo>
                      <a:lnTo>
                        <a:pt x="241" y="253"/>
                      </a:lnTo>
                      <a:lnTo>
                        <a:pt x="293" y="251"/>
                      </a:lnTo>
                      <a:lnTo>
                        <a:pt x="317" y="269"/>
                      </a:lnTo>
                      <a:lnTo>
                        <a:pt x="335" y="255"/>
                      </a:lnTo>
                      <a:lnTo>
                        <a:pt x="371" y="297"/>
                      </a:lnTo>
                      <a:lnTo>
                        <a:pt x="397" y="288"/>
                      </a:lnTo>
                      <a:lnTo>
                        <a:pt x="413" y="293"/>
                      </a:lnTo>
                      <a:lnTo>
                        <a:pt x="442" y="282"/>
                      </a:lnTo>
                      <a:lnTo>
                        <a:pt x="456" y="282"/>
                      </a:lnTo>
                      <a:lnTo>
                        <a:pt x="486" y="302"/>
                      </a:lnTo>
                      <a:lnTo>
                        <a:pt x="513" y="280"/>
                      </a:lnTo>
                      <a:lnTo>
                        <a:pt x="550" y="280"/>
                      </a:lnTo>
                      <a:lnTo>
                        <a:pt x="561" y="326"/>
                      </a:lnTo>
                      <a:lnTo>
                        <a:pt x="703" y="226"/>
                      </a:lnTo>
                      <a:lnTo>
                        <a:pt x="703" y="164"/>
                      </a:lnTo>
                      <a:lnTo>
                        <a:pt x="683" y="140"/>
                      </a:lnTo>
                      <a:lnTo>
                        <a:pt x="602" y="147"/>
                      </a:lnTo>
                      <a:lnTo>
                        <a:pt x="576" y="93"/>
                      </a:lnTo>
                      <a:lnTo>
                        <a:pt x="522" y="33"/>
                      </a:lnTo>
                      <a:lnTo>
                        <a:pt x="468" y="52"/>
                      </a:lnTo>
                      <a:lnTo>
                        <a:pt x="442" y="82"/>
                      </a:lnTo>
                      <a:lnTo>
                        <a:pt x="388" y="25"/>
                      </a:lnTo>
                      <a:lnTo>
                        <a:pt x="364" y="25"/>
                      </a:lnTo>
                      <a:lnTo>
                        <a:pt x="343" y="27"/>
                      </a:lnTo>
                      <a:lnTo>
                        <a:pt x="325" y="0"/>
                      </a:lnTo>
                      <a:lnTo>
                        <a:pt x="260" y="25"/>
                      </a:lnTo>
                      <a:lnTo>
                        <a:pt x="207" y="74"/>
                      </a:lnTo>
                      <a:lnTo>
                        <a:pt x="205" y="49"/>
                      </a:lnTo>
                      <a:lnTo>
                        <a:pt x="176" y="38"/>
                      </a:lnTo>
                      <a:lnTo>
                        <a:pt x="155" y="22"/>
                      </a:lnTo>
                      <a:lnTo>
                        <a:pt x="133" y="47"/>
                      </a:lnTo>
                      <a:lnTo>
                        <a:pt x="134" y="9"/>
                      </a:lnTo>
                      <a:close/>
                    </a:path>
                  </a:pathLst>
                </a:custGeom>
                <a:grpFill/>
                <a:ln w="0">
                  <a:noFill/>
                  <a:round/>
                  <a:headEnd/>
                  <a:tailEnd/>
                </a:ln>
              </p:spPr>
              <p:txBody>
                <a:bodyPr wrap="none" anchor="ctr"/>
                <a:lstStyle/>
                <a:p>
                  <a:pPr algn="ctr" eaLnBrk="0" hangingPunct="0">
                    <a:defRPr/>
                  </a:pPr>
                  <a:endParaRPr lang="en-US">
                    <a:cs typeface="Arial" charset="0"/>
                  </a:endParaRPr>
                </a:p>
              </p:txBody>
            </p:sp>
            <p:sp>
              <p:nvSpPr>
                <p:cNvPr id="28" name="Freeform 351">
                  <a:extLst>
                    <a:ext uri="{FF2B5EF4-FFF2-40B4-BE49-F238E27FC236}">
                      <a16:creationId xmlns:a16="http://schemas.microsoft.com/office/drawing/2014/main" id="{60241A61-616A-4281-B24B-956F52BA107D}"/>
                    </a:ext>
                  </a:extLst>
                </p:cNvPr>
                <p:cNvSpPr>
                  <a:spLocks/>
                </p:cNvSpPr>
                <p:nvPr/>
              </p:nvSpPr>
              <p:spPr bwMode="auto">
                <a:xfrm>
                  <a:off x="2983" y="1578"/>
                  <a:ext cx="332" cy="463"/>
                </a:xfrm>
                <a:custGeom>
                  <a:avLst/>
                  <a:gdLst>
                    <a:gd name="T0" fmla="*/ 1 w 531"/>
                    <a:gd name="T1" fmla="*/ 0 h 659"/>
                    <a:gd name="T2" fmla="*/ 1 w 531"/>
                    <a:gd name="T3" fmla="*/ 1 h 659"/>
                    <a:gd name="T4" fmla="*/ 1 w 531"/>
                    <a:gd name="T5" fmla="*/ 1 h 659"/>
                    <a:gd name="T6" fmla="*/ 1 w 531"/>
                    <a:gd name="T7" fmla="*/ 1 h 659"/>
                    <a:gd name="T8" fmla="*/ 1 w 531"/>
                    <a:gd name="T9" fmla="*/ 2 h 659"/>
                    <a:gd name="T10" fmla="*/ 1 w 531"/>
                    <a:gd name="T11" fmla="*/ 3 h 659"/>
                    <a:gd name="T12" fmla="*/ 1 w 531"/>
                    <a:gd name="T13" fmla="*/ 3 h 659"/>
                    <a:gd name="T14" fmla="*/ 1 w 531"/>
                    <a:gd name="T15" fmla="*/ 3 h 659"/>
                    <a:gd name="T16" fmla="*/ 1 w 531"/>
                    <a:gd name="T17" fmla="*/ 3 h 659"/>
                    <a:gd name="T18" fmla="*/ 1 w 531"/>
                    <a:gd name="T19" fmla="*/ 4 h 659"/>
                    <a:gd name="T20" fmla="*/ 0 w 531"/>
                    <a:gd name="T21" fmla="*/ 6 h 659"/>
                    <a:gd name="T22" fmla="*/ 1 w 531"/>
                    <a:gd name="T23" fmla="*/ 6 h 659"/>
                    <a:gd name="T24" fmla="*/ 1 w 531"/>
                    <a:gd name="T25" fmla="*/ 6 h 659"/>
                    <a:gd name="T26" fmla="*/ 1 w 531"/>
                    <a:gd name="T27" fmla="*/ 8 h 659"/>
                    <a:gd name="T28" fmla="*/ 1 w 531"/>
                    <a:gd name="T29" fmla="*/ 8 h 659"/>
                    <a:gd name="T30" fmla="*/ 1 w 531"/>
                    <a:gd name="T31" fmla="*/ 9 h 659"/>
                    <a:gd name="T32" fmla="*/ 1 w 531"/>
                    <a:gd name="T33" fmla="*/ 9 h 659"/>
                    <a:gd name="T34" fmla="*/ 1 w 531"/>
                    <a:gd name="T35" fmla="*/ 9 h 659"/>
                    <a:gd name="T36" fmla="*/ 1 w 531"/>
                    <a:gd name="T37" fmla="*/ 9 h 659"/>
                    <a:gd name="T38" fmla="*/ 1 w 531"/>
                    <a:gd name="T39" fmla="*/ 9 h 659"/>
                    <a:gd name="T40" fmla="*/ 2 w 531"/>
                    <a:gd name="T41" fmla="*/ 9 h 659"/>
                    <a:gd name="T42" fmla="*/ 2 w 531"/>
                    <a:gd name="T43" fmla="*/ 9 h 659"/>
                    <a:gd name="T44" fmla="*/ 2 w 531"/>
                    <a:gd name="T45" fmla="*/ 9 h 659"/>
                    <a:gd name="T46" fmla="*/ 2 w 531"/>
                    <a:gd name="T47" fmla="*/ 8 h 659"/>
                    <a:gd name="T48" fmla="*/ 1 w 531"/>
                    <a:gd name="T49" fmla="*/ 8 h 659"/>
                    <a:gd name="T50" fmla="*/ 1 w 531"/>
                    <a:gd name="T51" fmla="*/ 7 h 659"/>
                    <a:gd name="T52" fmla="*/ 1 w 531"/>
                    <a:gd name="T53" fmla="*/ 4 h 659"/>
                    <a:gd name="T54" fmla="*/ 1 w 531"/>
                    <a:gd name="T55" fmla="*/ 4 h 659"/>
                    <a:gd name="T56" fmla="*/ 1 w 531"/>
                    <a:gd name="T57" fmla="*/ 5 h 659"/>
                    <a:gd name="T58" fmla="*/ 2 w 531"/>
                    <a:gd name="T59" fmla="*/ 5 h 659"/>
                    <a:gd name="T60" fmla="*/ 2 w 531"/>
                    <a:gd name="T61" fmla="*/ 4 h 659"/>
                    <a:gd name="T62" fmla="*/ 2 w 531"/>
                    <a:gd name="T63" fmla="*/ 4 h 659"/>
                    <a:gd name="T64" fmla="*/ 2 w 531"/>
                    <a:gd name="T65" fmla="*/ 3 h 659"/>
                    <a:gd name="T66" fmla="*/ 2 w 531"/>
                    <a:gd name="T67" fmla="*/ 3 h 659"/>
                    <a:gd name="T68" fmla="*/ 2 w 531"/>
                    <a:gd name="T69" fmla="*/ 2 h 659"/>
                    <a:gd name="T70" fmla="*/ 2 w 531"/>
                    <a:gd name="T71" fmla="*/ 2 h 659"/>
                    <a:gd name="T72" fmla="*/ 2 w 531"/>
                    <a:gd name="T73" fmla="*/ 3 h 659"/>
                    <a:gd name="T74" fmla="*/ 1 w 531"/>
                    <a:gd name="T75" fmla="*/ 4 h 659"/>
                    <a:gd name="T76" fmla="*/ 1 w 531"/>
                    <a:gd name="T77" fmla="*/ 0 h 659"/>
                    <a:gd name="T78" fmla="*/ 1 w 531"/>
                    <a:gd name="T79" fmla="*/ 0 h 65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531"/>
                    <a:gd name="T121" fmla="*/ 0 h 659"/>
                    <a:gd name="T122" fmla="*/ 531 w 531"/>
                    <a:gd name="T123" fmla="*/ 659 h 659"/>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531" h="659">
                      <a:moveTo>
                        <a:pt x="163" y="0"/>
                      </a:moveTo>
                      <a:lnTo>
                        <a:pt x="179" y="67"/>
                      </a:lnTo>
                      <a:lnTo>
                        <a:pt x="156" y="67"/>
                      </a:lnTo>
                      <a:lnTo>
                        <a:pt x="156" y="107"/>
                      </a:lnTo>
                      <a:lnTo>
                        <a:pt x="217" y="122"/>
                      </a:lnTo>
                      <a:lnTo>
                        <a:pt x="237" y="171"/>
                      </a:lnTo>
                      <a:lnTo>
                        <a:pt x="204" y="174"/>
                      </a:lnTo>
                      <a:lnTo>
                        <a:pt x="201" y="211"/>
                      </a:lnTo>
                      <a:lnTo>
                        <a:pt x="143" y="211"/>
                      </a:lnTo>
                      <a:lnTo>
                        <a:pt x="144" y="273"/>
                      </a:lnTo>
                      <a:lnTo>
                        <a:pt x="0" y="371"/>
                      </a:lnTo>
                      <a:lnTo>
                        <a:pt x="7" y="397"/>
                      </a:lnTo>
                      <a:lnTo>
                        <a:pt x="29" y="410"/>
                      </a:lnTo>
                      <a:lnTo>
                        <a:pt x="29" y="586"/>
                      </a:lnTo>
                      <a:lnTo>
                        <a:pt x="62" y="588"/>
                      </a:lnTo>
                      <a:lnTo>
                        <a:pt x="62" y="626"/>
                      </a:lnTo>
                      <a:lnTo>
                        <a:pt x="89" y="624"/>
                      </a:lnTo>
                      <a:lnTo>
                        <a:pt x="89" y="608"/>
                      </a:lnTo>
                      <a:lnTo>
                        <a:pt x="207" y="608"/>
                      </a:lnTo>
                      <a:lnTo>
                        <a:pt x="207" y="659"/>
                      </a:lnTo>
                      <a:lnTo>
                        <a:pt x="422" y="659"/>
                      </a:lnTo>
                      <a:lnTo>
                        <a:pt x="418" y="635"/>
                      </a:lnTo>
                      <a:lnTo>
                        <a:pt x="393" y="619"/>
                      </a:lnTo>
                      <a:lnTo>
                        <a:pt x="382" y="575"/>
                      </a:lnTo>
                      <a:lnTo>
                        <a:pt x="351" y="535"/>
                      </a:lnTo>
                      <a:lnTo>
                        <a:pt x="351" y="470"/>
                      </a:lnTo>
                      <a:lnTo>
                        <a:pt x="174" y="266"/>
                      </a:lnTo>
                      <a:lnTo>
                        <a:pt x="228" y="233"/>
                      </a:lnTo>
                      <a:lnTo>
                        <a:pt x="334" y="340"/>
                      </a:lnTo>
                      <a:lnTo>
                        <a:pt x="483" y="340"/>
                      </a:lnTo>
                      <a:lnTo>
                        <a:pt x="483" y="291"/>
                      </a:lnTo>
                      <a:lnTo>
                        <a:pt x="499" y="287"/>
                      </a:lnTo>
                      <a:lnTo>
                        <a:pt x="499" y="200"/>
                      </a:lnTo>
                      <a:lnTo>
                        <a:pt x="531" y="200"/>
                      </a:lnTo>
                      <a:lnTo>
                        <a:pt x="527" y="160"/>
                      </a:lnTo>
                      <a:lnTo>
                        <a:pt x="527" y="138"/>
                      </a:lnTo>
                      <a:lnTo>
                        <a:pt x="377" y="214"/>
                      </a:lnTo>
                      <a:lnTo>
                        <a:pt x="327" y="304"/>
                      </a:lnTo>
                      <a:lnTo>
                        <a:pt x="179" y="0"/>
                      </a:lnTo>
                      <a:lnTo>
                        <a:pt x="163" y="0"/>
                      </a:lnTo>
                      <a:close/>
                    </a:path>
                  </a:pathLst>
                </a:custGeom>
                <a:grpFill/>
                <a:ln w="0">
                  <a:noFill/>
                  <a:round/>
                  <a:headEnd/>
                  <a:tailEnd/>
                </a:ln>
              </p:spPr>
              <p:txBody>
                <a:bodyPr wrap="none" anchor="ctr"/>
                <a:lstStyle/>
                <a:p>
                  <a:pPr algn="ctr" eaLnBrk="0" hangingPunct="0">
                    <a:defRPr/>
                  </a:pPr>
                  <a:endParaRPr lang="en-US">
                    <a:cs typeface="Arial" charset="0"/>
                  </a:endParaRPr>
                </a:p>
              </p:txBody>
            </p:sp>
            <p:sp>
              <p:nvSpPr>
                <p:cNvPr id="29" name="Freeform 352">
                  <a:extLst>
                    <a:ext uri="{FF2B5EF4-FFF2-40B4-BE49-F238E27FC236}">
                      <a16:creationId xmlns:a16="http://schemas.microsoft.com/office/drawing/2014/main" id="{66FC1382-522E-4F10-BDC8-2178DAB337D3}"/>
                    </a:ext>
                  </a:extLst>
                </p:cNvPr>
                <p:cNvSpPr>
                  <a:spLocks/>
                </p:cNvSpPr>
                <p:nvPr/>
              </p:nvSpPr>
              <p:spPr bwMode="auto">
                <a:xfrm>
                  <a:off x="3091" y="1589"/>
                  <a:ext cx="608" cy="723"/>
                </a:xfrm>
                <a:custGeom>
                  <a:avLst/>
                  <a:gdLst>
                    <a:gd name="T0" fmla="*/ 2 w 974"/>
                    <a:gd name="T1" fmla="*/ 1 h 1029"/>
                    <a:gd name="T2" fmla="*/ 2 w 974"/>
                    <a:gd name="T3" fmla="*/ 1 h 1029"/>
                    <a:gd name="T4" fmla="*/ 2 w 974"/>
                    <a:gd name="T5" fmla="*/ 2 h 1029"/>
                    <a:gd name="T6" fmla="*/ 2 w 974"/>
                    <a:gd name="T7" fmla="*/ 4 h 1029"/>
                    <a:gd name="T8" fmla="*/ 2 w 974"/>
                    <a:gd name="T9" fmla="*/ 6 h 1029"/>
                    <a:gd name="T10" fmla="*/ 2 w 974"/>
                    <a:gd name="T11" fmla="*/ 6 h 1029"/>
                    <a:gd name="T12" fmla="*/ 2 w 974"/>
                    <a:gd name="T13" fmla="*/ 6 h 1029"/>
                    <a:gd name="T14" fmla="*/ 2 w 974"/>
                    <a:gd name="T15" fmla="*/ 8 h 1029"/>
                    <a:gd name="T16" fmla="*/ 2 w 974"/>
                    <a:gd name="T17" fmla="*/ 8 h 1029"/>
                    <a:gd name="T18" fmla="*/ 2 w 974"/>
                    <a:gd name="T19" fmla="*/ 8 h 1029"/>
                    <a:gd name="T20" fmla="*/ 4 w 974"/>
                    <a:gd name="T21" fmla="*/ 9 h 1029"/>
                    <a:gd name="T22" fmla="*/ 3 w 974"/>
                    <a:gd name="T23" fmla="*/ 11 h 1029"/>
                    <a:gd name="T24" fmla="*/ 2 w 974"/>
                    <a:gd name="T25" fmla="*/ 9 h 1029"/>
                    <a:gd name="T26" fmla="*/ 2 w 974"/>
                    <a:gd name="T27" fmla="*/ 12 h 1029"/>
                    <a:gd name="T28" fmla="*/ 2 w 974"/>
                    <a:gd name="T29" fmla="*/ 12 h 1029"/>
                    <a:gd name="T30" fmla="*/ 2 w 974"/>
                    <a:gd name="T31" fmla="*/ 13 h 1029"/>
                    <a:gd name="T32" fmla="*/ 2 w 974"/>
                    <a:gd name="T33" fmla="*/ 15 h 1029"/>
                    <a:gd name="T34" fmla="*/ 1 w 974"/>
                    <a:gd name="T35" fmla="*/ 15 h 1029"/>
                    <a:gd name="T36" fmla="*/ 1 w 974"/>
                    <a:gd name="T37" fmla="*/ 15 h 1029"/>
                    <a:gd name="T38" fmla="*/ 1 w 974"/>
                    <a:gd name="T39" fmla="*/ 14 h 1029"/>
                    <a:gd name="T40" fmla="*/ 1 w 974"/>
                    <a:gd name="T41" fmla="*/ 15 h 1029"/>
                    <a:gd name="T42" fmla="*/ 1 w 974"/>
                    <a:gd name="T43" fmla="*/ 15 h 1029"/>
                    <a:gd name="T44" fmla="*/ 1 w 974"/>
                    <a:gd name="T45" fmla="*/ 14 h 1029"/>
                    <a:gd name="T46" fmla="*/ 1 w 974"/>
                    <a:gd name="T47" fmla="*/ 14 h 1029"/>
                    <a:gd name="T48" fmla="*/ 1 w 974"/>
                    <a:gd name="T49" fmla="*/ 14 h 1029"/>
                    <a:gd name="T50" fmla="*/ 1 w 974"/>
                    <a:gd name="T51" fmla="*/ 10 h 1029"/>
                    <a:gd name="T52" fmla="*/ 1 w 974"/>
                    <a:gd name="T53" fmla="*/ 10 h 1029"/>
                    <a:gd name="T54" fmla="*/ 1 w 974"/>
                    <a:gd name="T55" fmla="*/ 9 h 1029"/>
                    <a:gd name="T56" fmla="*/ 1 w 974"/>
                    <a:gd name="T57" fmla="*/ 9 h 1029"/>
                    <a:gd name="T58" fmla="*/ 1 w 974"/>
                    <a:gd name="T59" fmla="*/ 8 h 1029"/>
                    <a:gd name="T60" fmla="*/ 1 w 974"/>
                    <a:gd name="T61" fmla="*/ 8 h 1029"/>
                    <a:gd name="T62" fmla="*/ 1 w 974"/>
                    <a:gd name="T63" fmla="*/ 6 h 1029"/>
                    <a:gd name="T64" fmla="*/ 0 w 974"/>
                    <a:gd name="T65" fmla="*/ 4 h 1029"/>
                    <a:gd name="T66" fmla="*/ 1 w 974"/>
                    <a:gd name="T67" fmla="*/ 3 h 1029"/>
                    <a:gd name="T68" fmla="*/ 1 w 974"/>
                    <a:gd name="T69" fmla="*/ 4 h 1029"/>
                    <a:gd name="T70" fmla="*/ 1 w 974"/>
                    <a:gd name="T71" fmla="*/ 4 h 1029"/>
                    <a:gd name="T72" fmla="*/ 1 w 974"/>
                    <a:gd name="T73" fmla="*/ 4 h 1029"/>
                    <a:gd name="T74" fmla="*/ 1 w 974"/>
                    <a:gd name="T75" fmla="*/ 4 h 1029"/>
                    <a:gd name="T76" fmla="*/ 1 w 974"/>
                    <a:gd name="T77" fmla="*/ 3 h 1029"/>
                    <a:gd name="T78" fmla="*/ 1 w 974"/>
                    <a:gd name="T79" fmla="*/ 3 h 1029"/>
                    <a:gd name="T80" fmla="*/ 1 w 974"/>
                    <a:gd name="T81" fmla="*/ 2 h 1029"/>
                    <a:gd name="T82" fmla="*/ 1 w 974"/>
                    <a:gd name="T83" fmla="*/ 1 h 1029"/>
                    <a:gd name="T84" fmla="*/ 1 w 974"/>
                    <a:gd name="T85" fmla="*/ 0 h 1029"/>
                    <a:gd name="T86" fmla="*/ 2 w 974"/>
                    <a:gd name="T87" fmla="*/ 1 h 102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974"/>
                    <a:gd name="T133" fmla="*/ 0 h 1029"/>
                    <a:gd name="T134" fmla="*/ 974 w 974"/>
                    <a:gd name="T135" fmla="*/ 1029 h 102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974" h="1029">
                      <a:moveTo>
                        <a:pt x="632" y="1"/>
                      </a:moveTo>
                      <a:lnTo>
                        <a:pt x="629" y="95"/>
                      </a:lnTo>
                      <a:lnTo>
                        <a:pt x="651" y="122"/>
                      </a:lnTo>
                      <a:lnTo>
                        <a:pt x="657" y="323"/>
                      </a:lnTo>
                      <a:lnTo>
                        <a:pt x="778" y="443"/>
                      </a:lnTo>
                      <a:lnTo>
                        <a:pt x="787" y="467"/>
                      </a:lnTo>
                      <a:lnTo>
                        <a:pt x="820" y="467"/>
                      </a:lnTo>
                      <a:lnTo>
                        <a:pt x="820" y="501"/>
                      </a:lnTo>
                      <a:lnTo>
                        <a:pt x="858" y="505"/>
                      </a:lnTo>
                      <a:lnTo>
                        <a:pt x="860" y="545"/>
                      </a:lnTo>
                      <a:lnTo>
                        <a:pt x="974" y="661"/>
                      </a:lnTo>
                      <a:lnTo>
                        <a:pt x="924" y="725"/>
                      </a:lnTo>
                      <a:lnTo>
                        <a:pt x="801" y="605"/>
                      </a:lnTo>
                      <a:lnTo>
                        <a:pt x="649" y="812"/>
                      </a:lnTo>
                      <a:lnTo>
                        <a:pt x="638" y="830"/>
                      </a:lnTo>
                      <a:lnTo>
                        <a:pt x="631" y="860"/>
                      </a:lnTo>
                      <a:lnTo>
                        <a:pt x="632" y="1026"/>
                      </a:lnTo>
                      <a:lnTo>
                        <a:pt x="523" y="1027"/>
                      </a:lnTo>
                      <a:lnTo>
                        <a:pt x="496" y="1005"/>
                      </a:lnTo>
                      <a:lnTo>
                        <a:pt x="489" y="960"/>
                      </a:lnTo>
                      <a:lnTo>
                        <a:pt x="470" y="1012"/>
                      </a:lnTo>
                      <a:lnTo>
                        <a:pt x="446" y="1029"/>
                      </a:lnTo>
                      <a:lnTo>
                        <a:pt x="350" y="1001"/>
                      </a:lnTo>
                      <a:lnTo>
                        <a:pt x="325" y="1001"/>
                      </a:lnTo>
                      <a:lnTo>
                        <a:pt x="299" y="1001"/>
                      </a:lnTo>
                      <a:lnTo>
                        <a:pt x="300" y="697"/>
                      </a:lnTo>
                      <a:lnTo>
                        <a:pt x="244" y="696"/>
                      </a:lnTo>
                      <a:lnTo>
                        <a:pt x="245" y="621"/>
                      </a:lnTo>
                      <a:lnTo>
                        <a:pt x="220" y="601"/>
                      </a:lnTo>
                      <a:lnTo>
                        <a:pt x="208" y="558"/>
                      </a:lnTo>
                      <a:lnTo>
                        <a:pt x="177" y="515"/>
                      </a:lnTo>
                      <a:lnTo>
                        <a:pt x="177" y="450"/>
                      </a:lnTo>
                      <a:lnTo>
                        <a:pt x="0" y="250"/>
                      </a:lnTo>
                      <a:lnTo>
                        <a:pt x="57" y="218"/>
                      </a:lnTo>
                      <a:lnTo>
                        <a:pt x="161" y="321"/>
                      </a:lnTo>
                      <a:lnTo>
                        <a:pt x="308" y="321"/>
                      </a:lnTo>
                      <a:lnTo>
                        <a:pt x="308" y="275"/>
                      </a:lnTo>
                      <a:lnTo>
                        <a:pt x="325" y="273"/>
                      </a:lnTo>
                      <a:lnTo>
                        <a:pt x="325" y="182"/>
                      </a:lnTo>
                      <a:lnTo>
                        <a:pt x="359" y="182"/>
                      </a:lnTo>
                      <a:lnTo>
                        <a:pt x="355" y="125"/>
                      </a:lnTo>
                      <a:lnTo>
                        <a:pt x="357" y="78"/>
                      </a:lnTo>
                      <a:lnTo>
                        <a:pt x="435" y="0"/>
                      </a:lnTo>
                      <a:lnTo>
                        <a:pt x="632" y="1"/>
                      </a:lnTo>
                      <a:close/>
                    </a:path>
                  </a:pathLst>
                </a:custGeom>
                <a:grpFill/>
                <a:ln w="0">
                  <a:noFill/>
                  <a:round/>
                  <a:headEnd/>
                  <a:tailEnd/>
                </a:ln>
              </p:spPr>
              <p:txBody>
                <a:bodyPr wrap="none" anchor="ctr"/>
                <a:lstStyle/>
                <a:p>
                  <a:pPr algn="ctr" eaLnBrk="0" hangingPunct="0">
                    <a:defRPr/>
                  </a:pPr>
                  <a:endParaRPr lang="en-US">
                    <a:cs typeface="Arial" charset="0"/>
                  </a:endParaRPr>
                </a:p>
              </p:txBody>
            </p:sp>
            <p:sp>
              <p:nvSpPr>
                <p:cNvPr id="30" name="Freeform 353">
                  <a:extLst>
                    <a:ext uri="{FF2B5EF4-FFF2-40B4-BE49-F238E27FC236}">
                      <a16:creationId xmlns:a16="http://schemas.microsoft.com/office/drawing/2014/main" id="{EDA6D8AD-BC07-4812-8B59-712A69AF3FF7}"/>
                    </a:ext>
                  </a:extLst>
                </p:cNvPr>
                <p:cNvSpPr>
                  <a:spLocks/>
                </p:cNvSpPr>
                <p:nvPr/>
              </p:nvSpPr>
              <p:spPr bwMode="auto">
                <a:xfrm>
                  <a:off x="3418" y="1600"/>
                  <a:ext cx="686" cy="1125"/>
                </a:xfrm>
                <a:custGeom>
                  <a:avLst/>
                  <a:gdLst>
                    <a:gd name="T0" fmla="*/ 2 w 1098"/>
                    <a:gd name="T1" fmla="*/ 1 h 1601"/>
                    <a:gd name="T2" fmla="*/ 2 w 1098"/>
                    <a:gd name="T3" fmla="*/ 1 h 1601"/>
                    <a:gd name="T4" fmla="*/ 2 w 1098"/>
                    <a:gd name="T5" fmla="*/ 1 h 1601"/>
                    <a:gd name="T6" fmla="*/ 2 w 1098"/>
                    <a:gd name="T7" fmla="*/ 2 h 1601"/>
                    <a:gd name="T8" fmla="*/ 2 w 1098"/>
                    <a:gd name="T9" fmla="*/ 3 h 1601"/>
                    <a:gd name="T10" fmla="*/ 2 w 1098"/>
                    <a:gd name="T11" fmla="*/ 3 h 1601"/>
                    <a:gd name="T12" fmla="*/ 2 w 1098"/>
                    <a:gd name="T13" fmla="*/ 4 h 1601"/>
                    <a:gd name="T14" fmla="*/ 2 w 1098"/>
                    <a:gd name="T15" fmla="*/ 4 h 1601"/>
                    <a:gd name="T16" fmla="*/ 2 w 1098"/>
                    <a:gd name="T17" fmla="*/ 6 h 1601"/>
                    <a:gd name="T18" fmla="*/ 2 w 1098"/>
                    <a:gd name="T19" fmla="*/ 6 h 1601"/>
                    <a:gd name="T20" fmla="*/ 2 w 1098"/>
                    <a:gd name="T21" fmla="*/ 8 h 1601"/>
                    <a:gd name="T22" fmla="*/ 2 w 1098"/>
                    <a:gd name="T23" fmla="*/ 8 h 1601"/>
                    <a:gd name="T24" fmla="*/ 2 w 1098"/>
                    <a:gd name="T25" fmla="*/ 9 h 1601"/>
                    <a:gd name="T26" fmla="*/ 2 w 1098"/>
                    <a:gd name="T27" fmla="*/ 10 h 1601"/>
                    <a:gd name="T28" fmla="*/ 2 w 1098"/>
                    <a:gd name="T29" fmla="*/ 11 h 1601"/>
                    <a:gd name="T30" fmla="*/ 2 w 1098"/>
                    <a:gd name="T31" fmla="*/ 11 h 1601"/>
                    <a:gd name="T32" fmla="*/ 2 w 1098"/>
                    <a:gd name="T33" fmla="*/ 12 h 1601"/>
                    <a:gd name="T34" fmla="*/ 3 w 1098"/>
                    <a:gd name="T35" fmla="*/ 13 h 1601"/>
                    <a:gd name="T36" fmla="*/ 4 w 1098"/>
                    <a:gd name="T37" fmla="*/ 13 h 1601"/>
                    <a:gd name="T38" fmla="*/ 4 w 1098"/>
                    <a:gd name="T39" fmla="*/ 13 h 1601"/>
                    <a:gd name="T40" fmla="*/ 4 w 1098"/>
                    <a:gd name="T41" fmla="*/ 15 h 1601"/>
                    <a:gd name="T42" fmla="*/ 4 w 1098"/>
                    <a:gd name="T43" fmla="*/ 17 h 1601"/>
                    <a:gd name="T44" fmla="*/ 4 w 1098"/>
                    <a:gd name="T45" fmla="*/ 18 h 1601"/>
                    <a:gd name="T46" fmla="*/ 4 w 1098"/>
                    <a:gd name="T47" fmla="*/ 20 h 1601"/>
                    <a:gd name="T48" fmla="*/ 4 w 1098"/>
                    <a:gd name="T49" fmla="*/ 20 h 1601"/>
                    <a:gd name="T50" fmla="*/ 4 w 1098"/>
                    <a:gd name="T51" fmla="*/ 21 h 1601"/>
                    <a:gd name="T52" fmla="*/ 3 w 1098"/>
                    <a:gd name="T53" fmla="*/ 22 h 1601"/>
                    <a:gd name="T54" fmla="*/ 2 w 1098"/>
                    <a:gd name="T55" fmla="*/ 21 h 1601"/>
                    <a:gd name="T56" fmla="*/ 2 w 1098"/>
                    <a:gd name="T57" fmla="*/ 22 h 1601"/>
                    <a:gd name="T58" fmla="*/ 2 w 1098"/>
                    <a:gd name="T59" fmla="*/ 22 h 1601"/>
                    <a:gd name="T60" fmla="*/ 2 w 1098"/>
                    <a:gd name="T61" fmla="*/ 22 h 1601"/>
                    <a:gd name="T62" fmla="*/ 2 w 1098"/>
                    <a:gd name="T63" fmla="*/ 22 h 1601"/>
                    <a:gd name="T64" fmla="*/ 2 w 1098"/>
                    <a:gd name="T65" fmla="*/ 23 h 1601"/>
                    <a:gd name="T66" fmla="*/ 2 w 1098"/>
                    <a:gd name="T67" fmla="*/ 22 h 1601"/>
                    <a:gd name="T68" fmla="*/ 1 w 1098"/>
                    <a:gd name="T69" fmla="*/ 22 h 1601"/>
                    <a:gd name="T70" fmla="*/ 1 w 1098"/>
                    <a:gd name="T71" fmla="*/ 19 h 1601"/>
                    <a:gd name="T72" fmla="*/ 1 w 1098"/>
                    <a:gd name="T73" fmla="*/ 18 h 1601"/>
                    <a:gd name="T74" fmla="*/ 1 w 1098"/>
                    <a:gd name="T75" fmla="*/ 18 h 1601"/>
                    <a:gd name="T76" fmla="*/ 0 w 1098"/>
                    <a:gd name="T77" fmla="*/ 18 h 1601"/>
                    <a:gd name="T78" fmla="*/ 1 w 1098"/>
                    <a:gd name="T79" fmla="*/ 15 h 1601"/>
                    <a:gd name="T80" fmla="*/ 1 w 1098"/>
                    <a:gd name="T81" fmla="*/ 12 h 1601"/>
                    <a:gd name="T82" fmla="*/ 1 w 1098"/>
                    <a:gd name="T83" fmla="*/ 8 h 1601"/>
                    <a:gd name="T84" fmla="*/ 1 w 1098"/>
                    <a:gd name="T85" fmla="*/ 9 h 1601"/>
                    <a:gd name="T86" fmla="*/ 1 w 1098"/>
                    <a:gd name="T87" fmla="*/ 7 h 1601"/>
                    <a:gd name="T88" fmla="*/ 1 w 1098"/>
                    <a:gd name="T89" fmla="*/ 6 h 1601"/>
                    <a:gd name="T90" fmla="*/ 1 w 1098"/>
                    <a:gd name="T91" fmla="*/ 6 h 1601"/>
                    <a:gd name="T92" fmla="*/ 1 w 1098"/>
                    <a:gd name="T93" fmla="*/ 1 h 1601"/>
                    <a:gd name="T94" fmla="*/ 1 w 1098"/>
                    <a:gd name="T95" fmla="*/ 1 h 1601"/>
                    <a:gd name="T96" fmla="*/ 1 w 1098"/>
                    <a:gd name="T97" fmla="*/ 3 h 1601"/>
                    <a:gd name="T98" fmla="*/ 1 w 1098"/>
                    <a:gd name="T99" fmla="*/ 4 h 1601"/>
                    <a:gd name="T100" fmla="*/ 1 w 1098"/>
                    <a:gd name="T101" fmla="*/ 0 h 160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098"/>
                    <a:gd name="T154" fmla="*/ 0 h 1601"/>
                    <a:gd name="T155" fmla="*/ 1098 w 1098"/>
                    <a:gd name="T156" fmla="*/ 1601 h 160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098" h="1601">
                      <a:moveTo>
                        <a:pt x="518" y="0"/>
                      </a:moveTo>
                      <a:lnTo>
                        <a:pt x="555" y="33"/>
                      </a:lnTo>
                      <a:lnTo>
                        <a:pt x="601" y="25"/>
                      </a:lnTo>
                      <a:lnTo>
                        <a:pt x="631" y="42"/>
                      </a:lnTo>
                      <a:lnTo>
                        <a:pt x="656" y="50"/>
                      </a:lnTo>
                      <a:lnTo>
                        <a:pt x="678" y="46"/>
                      </a:lnTo>
                      <a:lnTo>
                        <a:pt x="702" y="129"/>
                      </a:lnTo>
                      <a:lnTo>
                        <a:pt x="759" y="148"/>
                      </a:lnTo>
                      <a:lnTo>
                        <a:pt x="729" y="163"/>
                      </a:lnTo>
                      <a:lnTo>
                        <a:pt x="727" y="183"/>
                      </a:lnTo>
                      <a:lnTo>
                        <a:pt x="738" y="207"/>
                      </a:lnTo>
                      <a:lnTo>
                        <a:pt x="759" y="210"/>
                      </a:lnTo>
                      <a:lnTo>
                        <a:pt x="757" y="239"/>
                      </a:lnTo>
                      <a:lnTo>
                        <a:pt x="750" y="260"/>
                      </a:lnTo>
                      <a:lnTo>
                        <a:pt x="741" y="287"/>
                      </a:lnTo>
                      <a:lnTo>
                        <a:pt x="738" y="323"/>
                      </a:lnTo>
                      <a:lnTo>
                        <a:pt x="740" y="353"/>
                      </a:lnTo>
                      <a:lnTo>
                        <a:pt x="787" y="386"/>
                      </a:lnTo>
                      <a:lnTo>
                        <a:pt x="788" y="420"/>
                      </a:lnTo>
                      <a:lnTo>
                        <a:pt x="821" y="464"/>
                      </a:lnTo>
                      <a:lnTo>
                        <a:pt x="801" y="506"/>
                      </a:lnTo>
                      <a:lnTo>
                        <a:pt x="820" y="516"/>
                      </a:lnTo>
                      <a:lnTo>
                        <a:pt x="817" y="563"/>
                      </a:lnTo>
                      <a:lnTo>
                        <a:pt x="788" y="578"/>
                      </a:lnTo>
                      <a:lnTo>
                        <a:pt x="788" y="607"/>
                      </a:lnTo>
                      <a:lnTo>
                        <a:pt x="798" y="654"/>
                      </a:lnTo>
                      <a:lnTo>
                        <a:pt x="798" y="680"/>
                      </a:lnTo>
                      <a:lnTo>
                        <a:pt x="798" y="701"/>
                      </a:lnTo>
                      <a:lnTo>
                        <a:pt x="798" y="727"/>
                      </a:lnTo>
                      <a:lnTo>
                        <a:pt x="836" y="733"/>
                      </a:lnTo>
                      <a:lnTo>
                        <a:pt x="833" y="769"/>
                      </a:lnTo>
                      <a:lnTo>
                        <a:pt x="853" y="784"/>
                      </a:lnTo>
                      <a:lnTo>
                        <a:pt x="857" y="811"/>
                      </a:lnTo>
                      <a:lnTo>
                        <a:pt x="860" y="838"/>
                      </a:lnTo>
                      <a:lnTo>
                        <a:pt x="893" y="840"/>
                      </a:lnTo>
                      <a:lnTo>
                        <a:pt x="905" y="886"/>
                      </a:lnTo>
                      <a:lnTo>
                        <a:pt x="992" y="886"/>
                      </a:lnTo>
                      <a:lnTo>
                        <a:pt x="1029" y="905"/>
                      </a:lnTo>
                      <a:lnTo>
                        <a:pt x="1071" y="910"/>
                      </a:lnTo>
                      <a:lnTo>
                        <a:pt x="1096" y="913"/>
                      </a:lnTo>
                      <a:lnTo>
                        <a:pt x="1098" y="937"/>
                      </a:lnTo>
                      <a:lnTo>
                        <a:pt x="1098" y="1062"/>
                      </a:lnTo>
                      <a:lnTo>
                        <a:pt x="1056" y="1112"/>
                      </a:lnTo>
                      <a:lnTo>
                        <a:pt x="1003" y="1171"/>
                      </a:lnTo>
                      <a:lnTo>
                        <a:pt x="973" y="1206"/>
                      </a:lnTo>
                      <a:lnTo>
                        <a:pt x="970" y="1236"/>
                      </a:lnTo>
                      <a:lnTo>
                        <a:pt x="976" y="1287"/>
                      </a:lnTo>
                      <a:lnTo>
                        <a:pt x="1013" y="1359"/>
                      </a:lnTo>
                      <a:lnTo>
                        <a:pt x="979" y="1364"/>
                      </a:lnTo>
                      <a:lnTo>
                        <a:pt x="959" y="1391"/>
                      </a:lnTo>
                      <a:lnTo>
                        <a:pt x="959" y="1411"/>
                      </a:lnTo>
                      <a:lnTo>
                        <a:pt x="956" y="1432"/>
                      </a:lnTo>
                      <a:lnTo>
                        <a:pt x="942" y="1455"/>
                      </a:lnTo>
                      <a:lnTo>
                        <a:pt x="925" y="1478"/>
                      </a:lnTo>
                      <a:lnTo>
                        <a:pt x="915" y="1491"/>
                      </a:lnTo>
                      <a:lnTo>
                        <a:pt x="878" y="1470"/>
                      </a:lnTo>
                      <a:lnTo>
                        <a:pt x="706" y="1553"/>
                      </a:lnTo>
                      <a:lnTo>
                        <a:pt x="699" y="1579"/>
                      </a:lnTo>
                      <a:lnTo>
                        <a:pt x="684" y="1582"/>
                      </a:lnTo>
                      <a:lnTo>
                        <a:pt x="684" y="1587"/>
                      </a:lnTo>
                      <a:lnTo>
                        <a:pt x="672" y="1553"/>
                      </a:lnTo>
                      <a:lnTo>
                        <a:pt x="631" y="1567"/>
                      </a:lnTo>
                      <a:lnTo>
                        <a:pt x="629" y="1550"/>
                      </a:lnTo>
                      <a:lnTo>
                        <a:pt x="626" y="1534"/>
                      </a:lnTo>
                      <a:lnTo>
                        <a:pt x="596" y="1544"/>
                      </a:lnTo>
                      <a:lnTo>
                        <a:pt x="595" y="1595"/>
                      </a:lnTo>
                      <a:lnTo>
                        <a:pt x="563" y="1601"/>
                      </a:lnTo>
                      <a:lnTo>
                        <a:pt x="561" y="1505"/>
                      </a:lnTo>
                      <a:lnTo>
                        <a:pt x="439" y="1507"/>
                      </a:lnTo>
                      <a:lnTo>
                        <a:pt x="438" y="1544"/>
                      </a:lnTo>
                      <a:lnTo>
                        <a:pt x="305" y="1541"/>
                      </a:lnTo>
                      <a:lnTo>
                        <a:pt x="303" y="1297"/>
                      </a:lnTo>
                      <a:lnTo>
                        <a:pt x="312" y="1210"/>
                      </a:lnTo>
                      <a:lnTo>
                        <a:pt x="104" y="1210"/>
                      </a:lnTo>
                      <a:lnTo>
                        <a:pt x="104" y="1240"/>
                      </a:lnTo>
                      <a:lnTo>
                        <a:pt x="74" y="1240"/>
                      </a:lnTo>
                      <a:lnTo>
                        <a:pt x="74" y="1210"/>
                      </a:lnTo>
                      <a:lnTo>
                        <a:pt x="0" y="1211"/>
                      </a:lnTo>
                      <a:lnTo>
                        <a:pt x="1" y="1010"/>
                      </a:lnTo>
                      <a:lnTo>
                        <a:pt x="108" y="1010"/>
                      </a:lnTo>
                      <a:lnTo>
                        <a:pt x="109" y="838"/>
                      </a:lnTo>
                      <a:lnTo>
                        <a:pt x="113" y="809"/>
                      </a:lnTo>
                      <a:lnTo>
                        <a:pt x="131" y="789"/>
                      </a:lnTo>
                      <a:lnTo>
                        <a:pt x="279" y="587"/>
                      </a:lnTo>
                      <a:lnTo>
                        <a:pt x="399" y="709"/>
                      </a:lnTo>
                      <a:lnTo>
                        <a:pt x="452" y="646"/>
                      </a:lnTo>
                      <a:lnTo>
                        <a:pt x="337" y="530"/>
                      </a:lnTo>
                      <a:lnTo>
                        <a:pt x="337" y="488"/>
                      </a:lnTo>
                      <a:lnTo>
                        <a:pt x="298" y="488"/>
                      </a:lnTo>
                      <a:lnTo>
                        <a:pt x="298" y="452"/>
                      </a:lnTo>
                      <a:lnTo>
                        <a:pt x="262" y="452"/>
                      </a:lnTo>
                      <a:lnTo>
                        <a:pt x="256" y="429"/>
                      </a:lnTo>
                      <a:lnTo>
                        <a:pt x="134" y="308"/>
                      </a:lnTo>
                      <a:lnTo>
                        <a:pt x="128" y="106"/>
                      </a:lnTo>
                      <a:lnTo>
                        <a:pt x="107" y="77"/>
                      </a:lnTo>
                      <a:lnTo>
                        <a:pt x="161" y="94"/>
                      </a:lnTo>
                      <a:lnTo>
                        <a:pt x="208" y="165"/>
                      </a:lnTo>
                      <a:lnTo>
                        <a:pt x="245" y="213"/>
                      </a:lnTo>
                      <a:lnTo>
                        <a:pt x="292" y="251"/>
                      </a:lnTo>
                      <a:lnTo>
                        <a:pt x="341" y="243"/>
                      </a:lnTo>
                      <a:lnTo>
                        <a:pt x="512" y="245"/>
                      </a:lnTo>
                      <a:lnTo>
                        <a:pt x="518" y="0"/>
                      </a:lnTo>
                      <a:close/>
                    </a:path>
                  </a:pathLst>
                </a:custGeom>
                <a:grpFill/>
                <a:ln w="0">
                  <a:noFill/>
                  <a:round/>
                  <a:headEnd/>
                  <a:tailEnd/>
                </a:ln>
              </p:spPr>
              <p:txBody>
                <a:bodyPr wrap="none" anchor="ctr"/>
                <a:lstStyle/>
                <a:p>
                  <a:pPr algn="ctr" eaLnBrk="0" hangingPunct="0">
                    <a:defRPr/>
                  </a:pPr>
                  <a:endParaRPr lang="en-US">
                    <a:cs typeface="Arial" charset="0"/>
                  </a:endParaRPr>
                </a:p>
              </p:txBody>
            </p:sp>
            <p:sp>
              <p:nvSpPr>
                <p:cNvPr id="31" name="Freeform 354">
                  <a:extLst>
                    <a:ext uri="{FF2B5EF4-FFF2-40B4-BE49-F238E27FC236}">
                      <a16:creationId xmlns:a16="http://schemas.microsoft.com/office/drawing/2014/main" id="{CDC87178-26F0-4626-BC38-EB99B25819E2}"/>
                    </a:ext>
                  </a:extLst>
                </p:cNvPr>
                <p:cNvSpPr>
                  <a:spLocks/>
                </p:cNvSpPr>
                <p:nvPr/>
              </p:nvSpPr>
              <p:spPr bwMode="auto">
                <a:xfrm>
                  <a:off x="3438" y="1344"/>
                  <a:ext cx="424" cy="431"/>
                </a:xfrm>
                <a:custGeom>
                  <a:avLst/>
                  <a:gdLst>
                    <a:gd name="T0" fmla="*/ 1 w 678"/>
                    <a:gd name="T1" fmla="*/ 5 h 614"/>
                    <a:gd name="T2" fmla="*/ 0 w 678"/>
                    <a:gd name="T3" fmla="*/ 3 h 614"/>
                    <a:gd name="T4" fmla="*/ 1 w 678"/>
                    <a:gd name="T5" fmla="*/ 1 h 614"/>
                    <a:gd name="T6" fmla="*/ 1 w 678"/>
                    <a:gd name="T7" fmla="*/ 1 h 614"/>
                    <a:gd name="T8" fmla="*/ 1 w 678"/>
                    <a:gd name="T9" fmla="*/ 0 h 614"/>
                    <a:gd name="T10" fmla="*/ 1 w 678"/>
                    <a:gd name="T11" fmla="*/ 1 h 614"/>
                    <a:gd name="T12" fmla="*/ 1 w 678"/>
                    <a:gd name="T13" fmla="*/ 1 h 614"/>
                    <a:gd name="T14" fmla="*/ 1 w 678"/>
                    <a:gd name="T15" fmla="*/ 1 h 614"/>
                    <a:gd name="T16" fmla="*/ 1 w 678"/>
                    <a:gd name="T17" fmla="*/ 1 h 614"/>
                    <a:gd name="T18" fmla="*/ 1 w 678"/>
                    <a:gd name="T19" fmla="*/ 1 h 614"/>
                    <a:gd name="T20" fmla="*/ 1 w 678"/>
                    <a:gd name="T21" fmla="*/ 1 h 614"/>
                    <a:gd name="T22" fmla="*/ 2 w 678"/>
                    <a:gd name="T23" fmla="*/ 1 h 614"/>
                    <a:gd name="T24" fmla="*/ 2 w 678"/>
                    <a:gd name="T25" fmla="*/ 1 h 614"/>
                    <a:gd name="T26" fmla="*/ 2 w 678"/>
                    <a:gd name="T27" fmla="*/ 1 h 614"/>
                    <a:gd name="T28" fmla="*/ 2 w 678"/>
                    <a:gd name="T29" fmla="*/ 1 h 614"/>
                    <a:gd name="T30" fmla="*/ 2 w 678"/>
                    <a:gd name="T31" fmla="*/ 1 h 614"/>
                    <a:gd name="T32" fmla="*/ 2 w 678"/>
                    <a:gd name="T33" fmla="*/ 1 h 614"/>
                    <a:gd name="T34" fmla="*/ 3 w 678"/>
                    <a:gd name="T35" fmla="*/ 2 h 614"/>
                    <a:gd name="T36" fmla="*/ 2 w 678"/>
                    <a:gd name="T37" fmla="*/ 2 h 614"/>
                    <a:gd name="T38" fmla="*/ 3 w 678"/>
                    <a:gd name="T39" fmla="*/ 3 h 614"/>
                    <a:gd name="T40" fmla="*/ 3 w 678"/>
                    <a:gd name="T41" fmla="*/ 3 h 614"/>
                    <a:gd name="T42" fmla="*/ 3 w 678"/>
                    <a:gd name="T43" fmla="*/ 3 h 614"/>
                    <a:gd name="T44" fmla="*/ 3 w 678"/>
                    <a:gd name="T45" fmla="*/ 3 h 614"/>
                    <a:gd name="T46" fmla="*/ 3 w 678"/>
                    <a:gd name="T47" fmla="*/ 3 h 614"/>
                    <a:gd name="T48" fmla="*/ 3 w 678"/>
                    <a:gd name="T49" fmla="*/ 4 h 614"/>
                    <a:gd name="T50" fmla="*/ 3 w 678"/>
                    <a:gd name="T51" fmla="*/ 3 h 614"/>
                    <a:gd name="T52" fmla="*/ 3 w 678"/>
                    <a:gd name="T53" fmla="*/ 3 h 614"/>
                    <a:gd name="T54" fmla="*/ 3 w 678"/>
                    <a:gd name="T55" fmla="*/ 4 h 614"/>
                    <a:gd name="T56" fmla="*/ 3 w 678"/>
                    <a:gd name="T57" fmla="*/ 4 h 614"/>
                    <a:gd name="T58" fmla="*/ 3 w 678"/>
                    <a:gd name="T59" fmla="*/ 4 h 614"/>
                    <a:gd name="T60" fmla="*/ 3 w 678"/>
                    <a:gd name="T61" fmla="*/ 6 h 614"/>
                    <a:gd name="T62" fmla="*/ 3 w 678"/>
                    <a:gd name="T63" fmla="*/ 7 h 614"/>
                    <a:gd name="T64" fmla="*/ 3 w 678"/>
                    <a:gd name="T65" fmla="*/ 6 h 614"/>
                    <a:gd name="T66" fmla="*/ 3 w 678"/>
                    <a:gd name="T67" fmla="*/ 6 h 614"/>
                    <a:gd name="T68" fmla="*/ 2 w 678"/>
                    <a:gd name="T69" fmla="*/ 6 h 614"/>
                    <a:gd name="T70" fmla="*/ 2 w 678"/>
                    <a:gd name="T71" fmla="*/ 6 h 614"/>
                    <a:gd name="T72" fmla="*/ 2 w 678"/>
                    <a:gd name="T73" fmla="*/ 6 h 614"/>
                    <a:gd name="T74" fmla="*/ 2 w 678"/>
                    <a:gd name="T75" fmla="*/ 5 h 614"/>
                    <a:gd name="T76" fmla="*/ 2 w 678"/>
                    <a:gd name="T77" fmla="*/ 5 h 614"/>
                    <a:gd name="T78" fmla="*/ 2 w 678"/>
                    <a:gd name="T79" fmla="*/ 6 h 614"/>
                    <a:gd name="T80" fmla="*/ 1 w 678"/>
                    <a:gd name="T81" fmla="*/ 6 h 614"/>
                    <a:gd name="T82" fmla="*/ 1 w 678"/>
                    <a:gd name="T83" fmla="*/ 6 h 614"/>
                    <a:gd name="T84" fmla="*/ 1 w 678"/>
                    <a:gd name="T85" fmla="*/ 6 h 614"/>
                    <a:gd name="T86" fmla="*/ 1 w 678"/>
                    <a:gd name="T87" fmla="*/ 6 h 614"/>
                    <a:gd name="T88" fmla="*/ 1 w 678"/>
                    <a:gd name="T89" fmla="*/ 6 h 614"/>
                    <a:gd name="T90" fmla="*/ 1 w 678"/>
                    <a:gd name="T91" fmla="*/ 8 h 614"/>
                    <a:gd name="T92" fmla="*/ 1 w 678"/>
                    <a:gd name="T93" fmla="*/ 8 h 614"/>
                    <a:gd name="T94" fmla="*/ 1 w 678"/>
                    <a:gd name="T95" fmla="*/ 9 h 614"/>
                    <a:gd name="T96" fmla="*/ 1 w 678"/>
                    <a:gd name="T97" fmla="*/ 9 h 614"/>
                    <a:gd name="T98" fmla="*/ 1 w 678"/>
                    <a:gd name="T99" fmla="*/ 9 h 614"/>
                    <a:gd name="T100" fmla="*/ 1 w 678"/>
                    <a:gd name="T101" fmla="*/ 8 h 614"/>
                    <a:gd name="T102" fmla="*/ 1 w 678"/>
                    <a:gd name="T103" fmla="*/ 8 h 614"/>
                    <a:gd name="T104" fmla="*/ 1 w 678"/>
                    <a:gd name="T105" fmla="*/ 6 h 614"/>
                    <a:gd name="T106" fmla="*/ 1 w 678"/>
                    <a:gd name="T107" fmla="*/ 6 h 614"/>
                    <a:gd name="T108" fmla="*/ 1 w 678"/>
                    <a:gd name="T109" fmla="*/ 5 h 614"/>
                    <a:gd name="T110" fmla="*/ 1 w 678"/>
                    <a:gd name="T111" fmla="*/ 5 h 61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678"/>
                    <a:gd name="T169" fmla="*/ 0 h 614"/>
                    <a:gd name="T170" fmla="*/ 678 w 678"/>
                    <a:gd name="T171" fmla="*/ 614 h 61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678" h="614">
                      <a:moveTo>
                        <a:pt x="2" y="350"/>
                      </a:moveTo>
                      <a:lnTo>
                        <a:pt x="0" y="223"/>
                      </a:lnTo>
                      <a:lnTo>
                        <a:pt x="133" y="82"/>
                      </a:lnTo>
                      <a:lnTo>
                        <a:pt x="150" y="52"/>
                      </a:lnTo>
                      <a:lnTo>
                        <a:pt x="149" y="0"/>
                      </a:lnTo>
                      <a:lnTo>
                        <a:pt x="184" y="3"/>
                      </a:lnTo>
                      <a:lnTo>
                        <a:pt x="215" y="7"/>
                      </a:lnTo>
                      <a:lnTo>
                        <a:pt x="289" y="4"/>
                      </a:lnTo>
                      <a:lnTo>
                        <a:pt x="289" y="78"/>
                      </a:lnTo>
                      <a:lnTo>
                        <a:pt x="312" y="84"/>
                      </a:lnTo>
                      <a:lnTo>
                        <a:pt x="357" y="81"/>
                      </a:lnTo>
                      <a:lnTo>
                        <a:pt x="393" y="52"/>
                      </a:lnTo>
                      <a:lnTo>
                        <a:pt x="424" y="31"/>
                      </a:lnTo>
                      <a:lnTo>
                        <a:pt x="440" y="45"/>
                      </a:lnTo>
                      <a:lnTo>
                        <a:pt x="479" y="45"/>
                      </a:lnTo>
                      <a:lnTo>
                        <a:pt x="561" y="74"/>
                      </a:lnTo>
                      <a:lnTo>
                        <a:pt x="567" y="103"/>
                      </a:lnTo>
                      <a:lnTo>
                        <a:pt x="583" y="125"/>
                      </a:lnTo>
                      <a:lnTo>
                        <a:pt x="574" y="149"/>
                      </a:lnTo>
                      <a:lnTo>
                        <a:pt x="586" y="164"/>
                      </a:lnTo>
                      <a:lnTo>
                        <a:pt x="580" y="193"/>
                      </a:lnTo>
                      <a:lnTo>
                        <a:pt x="605" y="208"/>
                      </a:lnTo>
                      <a:lnTo>
                        <a:pt x="599" y="219"/>
                      </a:lnTo>
                      <a:lnTo>
                        <a:pt x="592" y="232"/>
                      </a:lnTo>
                      <a:lnTo>
                        <a:pt x="628" y="248"/>
                      </a:lnTo>
                      <a:lnTo>
                        <a:pt x="639" y="226"/>
                      </a:lnTo>
                      <a:lnTo>
                        <a:pt x="652" y="206"/>
                      </a:lnTo>
                      <a:lnTo>
                        <a:pt x="678" y="238"/>
                      </a:lnTo>
                      <a:lnTo>
                        <a:pt x="654" y="262"/>
                      </a:lnTo>
                      <a:lnTo>
                        <a:pt x="648" y="313"/>
                      </a:lnTo>
                      <a:lnTo>
                        <a:pt x="678" y="362"/>
                      </a:lnTo>
                      <a:lnTo>
                        <a:pt x="670" y="493"/>
                      </a:lnTo>
                      <a:lnTo>
                        <a:pt x="645" y="412"/>
                      </a:lnTo>
                      <a:lnTo>
                        <a:pt x="619" y="415"/>
                      </a:lnTo>
                      <a:lnTo>
                        <a:pt x="568" y="388"/>
                      </a:lnTo>
                      <a:lnTo>
                        <a:pt x="524" y="400"/>
                      </a:lnTo>
                      <a:lnTo>
                        <a:pt x="488" y="365"/>
                      </a:lnTo>
                      <a:lnTo>
                        <a:pt x="455" y="348"/>
                      </a:lnTo>
                      <a:lnTo>
                        <a:pt x="408" y="353"/>
                      </a:lnTo>
                      <a:lnTo>
                        <a:pt x="369" y="374"/>
                      </a:lnTo>
                      <a:lnTo>
                        <a:pt x="354" y="398"/>
                      </a:lnTo>
                      <a:lnTo>
                        <a:pt x="346" y="415"/>
                      </a:lnTo>
                      <a:lnTo>
                        <a:pt x="321" y="422"/>
                      </a:lnTo>
                      <a:lnTo>
                        <a:pt x="321" y="451"/>
                      </a:lnTo>
                      <a:lnTo>
                        <a:pt x="289" y="451"/>
                      </a:lnTo>
                      <a:lnTo>
                        <a:pt x="289" y="563"/>
                      </a:lnTo>
                      <a:lnTo>
                        <a:pt x="309" y="563"/>
                      </a:lnTo>
                      <a:lnTo>
                        <a:pt x="309" y="605"/>
                      </a:lnTo>
                      <a:lnTo>
                        <a:pt x="285" y="614"/>
                      </a:lnTo>
                      <a:lnTo>
                        <a:pt x="257" y="614"/>
                      </a:lnTo>
                      <a:lnTo>
                        <a:pt x="208" y="574"/>
                      </a:lnTo>
                      <a:lnTo>
                        <a:pt x="178" y="532"/>
                      </a:lnTo>
                      <a:lnTo>
                        <a:pt x="126" y="458"/>
                      </a:lnTo>
                      <a:lnTo>
                        <a:pt x="74" y="445"/>
                      </a:lnTo>
                      <a:lnTo>
                        <a:pt x="74" y="350"/>
                      </a:lnTo>
                      <a:lnTo>
                        <a:pt x="2" y="350"/>
                      </a:lnTo>
                      <a:close/>
                    </a:path>
                  </a:pathLst>
                </a:custGeom>
                <a:grpFill/>
                <a:ln w="0">
                  <a:noFill/>
                  <a:round/>
                  <a:headEnd/>
                  <a:tailEnd/>
                </a:ln>
              </p:spPr>
              <p:txBody>
                <a:bodyPr wrap="none" anchor="ctr"/>
                <a:lstStyle/>
                <a:p>
                  <a:pPr algn="ctr" eaLnBrk="0" hangingPunct="0">
                    <a:defRPr/>
                  </a:pPr>
                  <a:endParaRPr lang="en-US">
                    <a:cs typeface="Arial" charset="0"/>
                  </a:endParaRPr>
                </a:p>
              </p:txBody>
            </p:sp>
            <p:sp>
              <p:nvSpPr>
                <p:cNvPr id="22844" name="Freeform 355">
                  <a:extLst>
                    <a:ext uri="{FF2B5EF4-FFF2-40B4-BE49-F238E27FC236}">
                      <a16:creationId xmlns:a16="http://schemas.microsoft.com/office/drawing/2014/main" id="{63726AD1-6381-4475-81EF-A7F6F4E6CBE3}"/>
                    </a:ext>
                  </a:extLst>
                </p:cNvPr>
                <p:cNvSpPr>
                  <a:spLocks/>
                </p:cNvSpPr>
                <p:nvPr/>
              </p:nvSpPr>
              <p:spPr bwMode="auto">
                <a:xfrm>
                  <a:off x="3789" y="755"/>
                  <a:ext cx="648" cy="1067"/>
                </a:xfrm>
                <a:custGeom>
                  <a:avLst/>
                  <a:gdLst>
                    <a:gd name="T0" fmla="*/ 1 w 1038"/>
                    <a:gd name="T1" fmla="*/ 13 h 1519"/>
                    <a:gd name="T2" fmla="*/ 1 w 1038"/>
                    <a:gd name="T3" fmla="*/ 13 h 1519"/>
                    <a:gd name="T4" fmla="*/ 1 w 1038"/>
                    <a:gd name="T5" fmla="*/ 11 h 1519"/>
                    <a:gd name="T6" fmla="*/ 1 w 1038"/>
                    <a:gd name="T7" fmla="*/ 11 h 1519"/>
                    <a:gd name="T8" fmla="*/ 1 w 1038"/>
                    <a:gd name="T9" fmla="*/ 11 h 1519"/>
                    <a:gd name="T10" fmla="*/ 1 w 1038"/>
                    <a:gd name="T11" fmla="*/ 9 h 1519"/>
                    <a:gd name="T12" fmla="*/ 1 w 1038"/>
                    <a:gd name="T13" fmla="*/ 9 h 1519"/>
                    <a:gd name="T14" fmla="*/ 1 w 1038"/>
                    <a:gd name="T15" fmla="*/ 8 h 1519"/>
                    <a:gd name="T16" fmla="*/ 1 w 1038"/>
                    <a:gd name="T17" fmla="*/ 7 h 1519"/>
                    <a:gd name="T18" fmla="*/ 1 w 1038"/>
                    <a:gd name="T19" fmla="*/ 6 h 1519"/>
                    <a:gd name="T20" fmla="*/ 1 w 1038"/>
                    <a:gd name="T21" fmla="*/ 6 h 1519"/>
                    <a:gd name="T22" fmla="*/ 1 w 1038"/>
                    <a:gd name="T23" fmla="*/ 6 h 1519"/>
                    <a:gd name="T24" fmla="*/ 1 w 1038"/>
                    <a:gd name="T25" fmla="*/ 4 h 1519"/>
                    <a:gd name="T26" fmla="*/ 1 w 1038"/>
                    <a:gd name="T27" fmla="*/ 6 h 1519"/>
                    <a:gd name="T28" fmla="*/ 2 w 1038"/>
                    <a:gd name="T29" fmla="*/ 2 h 1519"/>
                    <a:gd name="T30" fmla="*/ 2 w 1038"/>
                    <a:gd name="T31" fmla="*/ 3 h 1519"/>
                    <a:gd name="T32" fmla="*/ 2 w 1038"/>
                    <a:gd name="T33" fmla="*/ 4 h 1519"/>
                    <a:gd name="T34" fmla="*/ 2 w 1038"/>
                    <a:gd name="T35" fmla="*/ 1 h 1519"/>
                    <a:gd name="T36" fmla="*/ 4 w 1038"/>
                    <a:gd name="T37" fmla="*/ 1 h 1519"/>
                    <a:gd name="T38" fmla="*/ 4 w 1038"/>
                    <a:gd name="T39" fmla="*/ 4 h 1519"/>
                    <a:gd name="T40" fmla="*/ 4 w 1038"/>
                    <a:gd name="T41" fmla="*/ 6 h 1519"/>
                    <a:gd name="T42" fmla="*/ 4 w 1038"/>
                    <a:gd name="T43" fmla="*/ 8 h 1519"/>
                    <a:gd name="T44" fmla="*/ 4 w 1038"/>
                    <a:gd name="T45" fmla="*/ 9 h 1519"/>
                    <a:gd name="T46" fmla="*/ 3 w 1038"/>
                    <a:gd name="T47" fmla="*/ 11 h 1519"/>
                    <a:gd name="T48" fmla="*/ 3 w 1038"/>
                    <a:gd name="T49" fmla="*/ 13 h 1519"/>
                    <a:gd name="T50" fmla="*/ 2 w 1038"/>
                    <a:gd name="T51" fmla="*/ 14 h 1519"/>
                    <a:gd name="T52" fmla="*/ 3 w 1038"/>
                    <a:gd name="T53" fmla="*/ 16 h 1519"/>
                    <a:gd name="T54" fmla="*/ 2 w 1038"/>
                    <a:gd name="T55" fmla="*/ 17 h 1519"/>
                    <a:gd name="T56" fmla="*/ 2 w 1038"/>
                    <a:gd name="T57" fmla="*/ 17 h 1519"/>
                    <a:gd name="T58" fmla="*/ 2 w 1038"/>
                    <a:gd name="T59" fmla="*/ 18 h 1519"/>
                    <a:gd name="T60" fmla="*/ 2 w 1038"/>
                    <a:gd name="T61" fmla="*/ 18 h 1519"/>
                    <a:gd name="T62" fmla="*/ 1 w 1038"/>
                    <a:gd name="T63" fmla="*/ 19 h 1519"/>
                    <a:gd name="T64" fmla="*/ 1 w 1038"/>
                    <a:gd name="T65" fmla="*/ 20 h 1519"/>
                    <a:gd name="T66" fmla="*/ 1 w 1038"/>
                    <a:gd name="T67" fmla="*/ 21 h 1519"/>
                    <a:gd name="T68" fmla="*/ 1 w 1038"/>
                    <a:gd name="T69" fmla="*/ 22 h 1519"/>
                    <a:gd name="T70" fmla="*/ 1 w 1038"/>
                    <a:gd name="T71" fmla="*/ 22 h 1519"/>
                    <a:gd name="T72" fmla="*/ 1 w 1038"/>
                    <a:gd name="T73" fmla="*/ 21 h 1519"/>
                    <a:gd name="T74" fmla="*/ 1 w 1038"/>
                    <a:gd name="T75" fmla="*/ 20 h 1519"/>
                    <a:gd name="T76" fmla="*/ 1 w 1038"/>
                    <a:gd name="T77" fmla="*/ 20 h 1519"/>
                    <a:gd name="T78" fmla="*/ 1 w 1038"/>
                    <a:gd name="T79" fmla="*/ 19 h 1519"/>
                    <a:gd name="T80" fmla="*/ 1 w 1038"/>
                    <a:gd name="T81" fmla="*/ 18 h 1519"/>
                    <a:gd name="T82" fmla="*/ 1 w 1038"/>
                    <a:gd name="T83" fmla="*/ 15 h 1519"/>
                    <a:gd name="T84" fmla="*/ 1 w 1038"/>
                    <a:gd name="T85" fmla="*/ 15 h 1519"/>
                    <a:gd name="T86" fmla="*/ 1 w 1038"/>
                    <a:gd name="T87" fmla="*/ 15 h 1519"/>
                    <a:gd name="T88" fmla="*/ 1 w 1038"/>
                    <a:gd name="T89" fmla="*/ 15 h 1519"/>
                    <a:gd name="T90" fmla="*/ 1 w 1038"/>
                    <a:gd name="T91" fmla="*/ 14 h 1519"/>
                    <a:gd name="T92" fmla="*/ 1 w 1038"/>
                    <a:gd name="T93" fmla="*/ 13 h 151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038"/>
                    <a:gd name="T142" fmla="*/ 0 h 1519"/>
                    <a:gd name="T143" fmla="*/ 1038 w 1038"/>
                    <a:gd name="T144" fmla="*/ 1519 h 151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038" h="1519">
                      <a:moveTo>
                        <a:pt x="0" y="911"/>
                      </a:moveTo>
                      <a:lnTo>
                        <a:pt x="33" y="890"/>
                      </a:lnTo>
                      <a:lnTo>
                        <a:pt x="115" y="892"/>
                      </a:lnTo>
                      <a:lnTo>
                        <a:pt x="74" y="860"/>
                      </a:lnTo>
                      <a:lnTo>
                        <a:pt x="145" y="803"/>
                      </a:lnTo>
                      <a:lnTo>
                        <a:pt x="120" y="783"/>
                      </a:lnTo>
                      <a:lnTo>
                        <a:pt x="132" y="762"/>
                      </a:lnTo>
                      <a:lnTo>
                        <a:pt x="120" y="745"/>
                      </a:lnTo>
                      <a:lnTo>
                        <a:pt x="75" y="742"/>
                      </a:lnTo>
                      <a:lnTo>
                        <a:pt x="48" y="743"/>
                      </a:lnTo>
                      <a:lnTo>
                        <a:pt x="63" y="706"/>
                      </a:lnTo>
                      <a:lnTo>
                        <a:pt x="64" y="668"/>
                      </a:lnTo>
                      <a:lnTo>
                        <a:pt x="67" y="627"/>
                      </a:lnTo>
                      <a:lnTo>
                        <a:pt x="98" y="624"/>
                      </a:lnTo>
                      <a:lnTo>
                        <a:pt x="109" y="583"/>
                      </a:lnTo>
                      <a:lnTo>
                        <a:pt x="118" y="539"/>
                      </a:lnTo>
                      <a:lnTo>
                        <a:pt x="98" y="486"/>
                      </a:lnTo>
                      <a:lnTo>
                        <a:pt x="167" y="481"/>
                      </a:lnTo>
                      <a:lnTo>
                        <a:pt x="184" y="455"/>
                      </a:lnTo>
                      <a:lnTo>
                        <a:pt x="227" y="459"/>
                      </a:lnTo>
                      <a:lnTo>
                        <a:pt x="230" y="431"/>
                      </a:lnTo>
                      <a:lnTo>
                        <a:pt x="225" y="383"/>
                      </a:lnTo>
                      <a:lnTo>
                        <a:pt x="171" y="386"/>
                      </a:lnTo>
                      <a:lnTo>
                        <a:pt x="170" y="360"/>
                      </a:lnTo>
                      <a:lnTo>
                        <a:pt x="249" y="346"/>
                      </a:lnTo>
                      <a:lnTo>
                        <a:pt x="297" y="328"/>
                      </a:lnTo>
                      <a:lnTo>
                        <a:pt x="310" y="371"/>
                      </a:lnTo>
                      <a:lnTo>
                        <a:pt x="424" y="364"/>
                      </a:lnTo>
                      <a:lnTo>
                        <a:pt x="419" y="263"/>
                      </a:lnTo>
                      <a:lnTo>
                        <a:pt x="611" y="160"/>
                      </a:lnTo>
                      <a:lnTo>
                        <a:pt x="651" y="176"/>
                      </a:lnTo>
                      <a:lnTo>
                        <a:pt x="651" y="211"/>
                      </a:lnTo>
                      <a:lnTo>
                        <a:pt x="625" y="222"/>
                      </a:lnTo>
                      <a:lnTo>
                        <a:pt x="627" y="328"/>
                      </a:lnTo>
                      <a:lnTo>
                        <a:pt x="752" y="261"/>
                      </a:lnTo>
                      <a:lnTo>
                        <a:pt x="774" y="76"/>
                      </a:lnTo>
                      <a:lnTo>
                        <a:pt x="984" y="0"/>
                      </a:lnTo>
                      <a:lnTo>
                        <a:pt x="1038" y="111"/>
                      </a:lnTo>
                      <a:lnTo>
                        <a:pt x="971" y="200"/>
                      </a:lnTo>
                      <a:lnTo>
                        <a:pt x="1018" y="282"/>
                      </a:lnTo>
                      <a:lnTo>
                        <a:pt x="986" y="366"/>
                      </a:lnTo>
                      <a:lnTo>
                        <a:pt x="993" y="439"/>
                      </a:lnTo>
                      <a:lnTo>
                        <a:pt x="935" y="480"/>
                      </a:lnTo>
                      <a:lnTo>
                        <a:pt x="939" y="543"/>
                      </a:lnTo>
                      <a:lnTo>
                        <a:pt x="975" y="543"/>
                      </a:lnTo>
                      <a:lnTo>
                        <a:pt x="971" y="616"/>
                      </a:lnTo>
                      <a:lnTo>
                        <a:pt x="919" y="641"/>
                      </a:lnTo>
                      <a:lnTo>
                        <a:pt x="917" y="716"/>
                      </a:lnTo>
                      <a:lnTo>
                        <a:pt x="815" y="801"/>
                      </a:lnTo>
                      <a:lnTo>
                        <a:pt x="906" y="898"/>
                      </a:lnTo>
                      <a:lnTo>
                        <a:pt x="890" y="953"/>
                      </a:lnTo>
                      <a:lnTo>
                        <a:pt x="854" y="956"/>
                      </a:lnTo>
                      <a:lnTo>
                        <a:pt x="855" y="1046"/>
                      </a:lnTo>
                      <a:lnTo>
                        <a:pt x="900" y="1123"/>
                      </a:lnTo>
                      <a:lnTo>
                        <a:pt x="897" y="1149"/>
                      </a:lnTo>
                      <a:lnTo>
                        <a:pt x="847" y="1152"/>
                      </a:lnTo>
                      <a:lnTo>
                        <a:pt x="829" y="1179"/>
                      </a:lnTo>
                      <a:lnTo>
                        <a:pt x="787" y="1180"/>
                      </a:lnTo>
                      <a:lnTo>
                        <a:pt x="757" y="1208"/>
                      </a:lnTo>
                      <a:lnTo>
                        <a:pt x="650" y="1211"/>
                      </a:lnTo>
                      <a:lnTo>
                        <a:pt x="650" y="1253"/>
                      </a:lnTo>
                      <a:lnTo>
                        <a:pt x="641" y="1274"/>
                      </a:lnTo>
                      <a:lnTo>
                        <a:pt x="501" y="1274"/>
                      </a:lnTo>
                      <a:lnTo>
                        <a:pt x="501" y="1333"/>
                      </a:lnTo>
                      <a:lnTo>
                        <a:pt x="338" y="1333"/>
                      </a:lnTo>
                      <a:lnTo>
                        <a:pt x="338" y="1416"/>
                      </a:lnTo>
                      <a:lnTo>
                        <a:pt x="278" y="1416"/>
                      </a:lnTo>
                      <a:lnTo>
                        <a:pt x="278" y="1460"/>
                      </a:lnTo>
                      <a:lnTo>
                        <a:pt x="246" y="1460"/>
                      </a:lnTo>
                      <a:lnTo>
                        <a:pt x="236" y="1519"/>
                      </a:lnTo>
                      <a:lnTo>
                        <a:pt x="204" y="1513"/>
                      </a:lnTo>
                      <a:lnTo>
                        <a:pt x="204" y="1492"/>
                      </a:lnTo>
                      <a:lnTo>
                        <a:pt x="144" y="1492"/>
                      </a:lnTo>
                      <a:lnTo>
                        <a:pt x="153" y="1469"/>
                      </a:lnTo>
                      <a:lnTo>
                        <a:pt x="165" y="1442"/>
                      </a:lnTo>
                      <a:lnTo>
                        <a:pt x="165" y="1413"/>
                      </a:lnTo>
                      <a:lnTo>
                        <a:pt x="144" y="1407"/>
                      </a:lnTo>
                      <a:lnTo>
                        <a:pt x="132" y="1386"/>
                      </a:lnTo>
                      <a:lnTo>
                        <a:pt x="135" y="1366"/>
                      </a:lnTo>
                      <a:lnTo>
                        <a:pt x="165" y="1351"/>
                      </a:lnTo>
                      <a:lnTo>
                        <a:pt x="109" y="1332"/>
                      </a:lnTo>
                      <a:lnTo>
                        <a:pt x="117" y="1200"/>
                      </a:lnTo>
                      <a:lnTo>
                        <a:pt x="87" y="1151"/>
                      </a:lnTo>
                      <a:lnTo>
                        <a:pt x="92" y="1102"/>
                      </a:lnTo>
                      <a:lnTo>
                        <a:pt x="115" y="1073"/>
                      </a:lnTo>
                      <a:lnTo>
                        <a:pt x="93" y="1044"/>
                      </a:lnTo>
                      <a:lnTo>
                        <a:pt x="66" y="1085"/>
                      </a:lnTo>
                      <a:lnTo>
                        <a:pt x="31" y="1070"/>
                      </a:lnTo>
                      <a:lnTo>
                        <a:pt x="46" y="1046"/>
                      </a:lnTo>
                      <a:lnTo>
                        <a:pt x="19" y="1031"/>
                      </a:lnTo>
                      <a:lnTo>
                        <a:pt x="25" y="1004"/>
                      </a:lnTo>
                      <a:lnTo>
                        <a:pt x="13" y="984"/>
                      </a:lnTo>
                      <a:lnTo>
                        <a:pt x="20" y="962"/>
                      </a:lnTo>
                      <a:lnTo>
                        <a:pt x="5" y="938"/>
                      </a:lnTo>
                      <a:lnTo>
                        <a:pt x="0" y="911"/>
                      </a:lnTo>
                      <a:close/>
                    </a:path>
                  </a:pathLst>
                </a:custGeom>
                <a:grpFill/>
                <a:ln w="0">
                  <a:noFill/>
                  <a:round/>
                  <a:headEnd/>
                  <a:tailEnd/>
                </a:ln>
              </p:spPr>
              <p:txBody>
                <a:bodyPr wrap="none" anchor="ctr"/>
                <a:lstStyle/>
                <a:p>
                  <a:pPr algn="ctr" eaLnBrk="0" hangingPunct="0">
                    <a:defRPr/>
                  </a:pPr>
                  <a:endParaRPr lang="en-US">
                    <a:cs typeface="Arial" charset="0"/>
                  </a:endParaRPr>
                </a:p>
              </p:txBody>
            </p:sp>
            <p:sp>
              <p:nvSpPr>
                <p:cNvPr id="22845" name="Freeform 356">
                  <a:extLst>
                    <a:ext uri="{FF2B5EF4-FFF2-40B4-BE49-F238E27FC236}">
                      <a16:creationId xmlns:a16="http://schemas.microsoft.com/office/drawing/2014/main" id="{3958E641-B340-4063-9D03-0F7198F797AE}"/>
                    </a:ext>
                  </a:extLst>
                </p:cNvPr>
                <p:cNvSpPr>
                  <a:spLocks/>
                </p:cNvSpPr>
                <p:nvPr/>
              </p:nvSpPr>
              <p:spPr bwMode="auto">
                <a:xfrm>
                  <a:off x="3879" y="1605"/>
                  <a:ext cx="562" cy="357"/>
                </a:xfrm>
                <a:custGeom>
                  <a:avLst/>
                  <a:gdLst>
                    <a:gd name="T0" fmla="*/ 2 w 900"/>
                    <a:gd name="T1" fmla="*/ 0 h 509"/>
                    <a:gd name="T2" fmla="*/ 2 w 900"/>
                    <a:gd name="T3" fmla="*/ 3 h 509"/>
                    <a:gd name="T4" fmla="*/ 2 w 900"/>
                    <a:gd name="T5" fmla="*/ 3 h 509"/>
                    <a:gd name="T6" fmla="*/ 2 w 900"/>
                    <a:gd name="T7" fmla="*/ 2 h 509"/>
                    <a:gd name="T8" fmla="*/ 2 w 900"/>
                    <a:gd name="T9" fmla="*/ 2 h 509"/>
                    <a:gd name="T10" fmla="*/ 2 w 900"/>
                    <a:gd name="T11" fmla="*/ 1 h 509"/>
                    <a:gd name="T12" fmla="*/ 2 w 900"/>
                    <a:gd name="T13" fmla="*/ 1 h 509"/>
                    <a:gd name="T14" fmla="*/ 2 w 900"/>
                    <a:gd name="T15" fmla="*/ 1 h 509"/>
                    <a:gd name="T16" fmla="*/ 2 w 900"/>
                    <a:gd name="T17" fmla="*/ 1 h 509"/>
                    <a:gd name="T18" fmla="*/ 2 w 900"/>
                    <a:gd name="T19" fmla="*/ 1 h 509"/>
                    <a:gd name="T20" fmla="*/ 3 w 900"/>
                    <a:gd name="T21" fmla="*/ 1 h 509"/>
                    <a:gd name="T22" fmla="*/ 3 w 900"/>
                    <a:gd name="T23" fmla="*/ 3 h 509"/>
                    <a:gd name="T24" fmla="*/ 2 w 900"/>
                    <a:gd name="T25" fmla="*/ 3 h 509"/>
                    <a:gd name="T26" fmla="*/ 2 w 900"/>
                    <a:gd name="T27" fmla="*/ 4 h 509"/>
                    <a:gd name="T28" fmla="*/ 2 w 900"/>
                    <a:gd name="T29" fmla="*/ 4 h 509"/>
                    <a:gd name="T30" fmla="*/ 1 w 900"/>
                    <a:gd name="T31" fmla="*/ 6 h 509"/>
                    <a:gd name="T32" fmla="*/ 1 w 900"/>
                    <a:gd name="T33" fmla="*/ 6 h 509"/>
                    <a:gd name="T34" fmla="*/ 1 w 900"/>
                    <a:gd name="T35" fmla="*/ 7 h 509"/>
                    <a:gd name="T36" fmla="*/ 1 w 900"/>
                    <a:gd name="T37" fmla="*/ 7 h 509"/>
                    <a:gd name="T38" fmla="*/ 1 w 900"/>
                    <a:gd name="T39" fmla="*/ 7 h 509"/>
                    <a:gd name="T40" fmla="*/ 1 w 900"/>
                    <a:gd name="T41" fmla="*/ 6 h 509"/>
                    <a:gd name="T42" fmla="*/ 1 w 900"/>
                    <a:gd name="T43" fmla="*/ 6 h 509"/>
                    <a:gd name="T44" fmla="*/ 1 w 900"/>
                    <a:gd name="T45" fmla="*/ 6 h 509"/>
                    <a:gd name="T46" fmla="*/ 0 w 900"/>
                    <a:gd name="T47" fmla="*/ 5 h 509"/>
                    <a:gd name="T48" fmla="*/ 0 w 900"/>
                    <a:gd name="T49" fmla="*/ 4 h 509"/>
                    <a:gd name="T50" fmla="*/ 1 w 900"/>
                    <a:gd name="T51" fmla="*/ 4 h 509"/>
                    <a:gd name="T52" fmla="*/ 1 w 900"/>
                    <a:gd name="T53" fmla="*/ 4 h 509"/>
                    <a:gd name="T54" fmla="*/ 1 w 900"/>
                    <a:gd name="T55" fmla="*/ 4 h 509"/>
                    <a:gd name="T56" fmla="*/ 1 w 900"/>
                    <a:gd name="T57" fmla="*/ 4 h 509"/>
                    <a:gd name="T58" fmla="*/ 1 w 900"/>
                    <a:gd name="T59" fmla="*/ 4 h 509"/>
                    <a:gd name="T60" fmla="*/ 1 w 900"/>
                    <a:gd name="T61" fmla="*/ 4 h 509"/>
                    <a:gd name="T62" fmla="*/ 1 w 900"/>
                    <a:gd name="T63" fmla="*/ 3 h 509"/>
                    <a:gd name="T64" fmla="*/ 1 w 900"/>
                    <a:gd name="T65" fmla="*/ 3 h 509"/>
                    <a:gd name="T66" fmla="*/ 1 w 900"/>
                    <a:gd name="T67" fmla="*/ 2 h 509"/>
                    <a:gd name="T68" fmla="*/ 1 w 900"/>
                    <a:gd name="T69" fmla="*/ 2 h 509"/>
                    <a:gd name="T70" fmla="*/ 1 w 900"/>
                    <a:gd name="T71" fmla="*/ 1 h 509"/>
                    <a:gd name="T72" fmla="*/ 1 w 900"/>
                    <a:gd name="T73" fmla="*/ 1 h 509"/>
                    <a:gd name="T74" fmla="*/ 1 w 900"/>
                    <a:gd name="T75" fmla="*/ 1 h 509"/>
                    <a:gd name="T76" fmla="*/ 1 w 900"/>
                    <a:gd name="T77" fmla="*/ 0 h 509"/>
                    <a:gd name="T78" fmla="*/ 2 w 900"/>
                    <a:gd name="T79" fmla="*/ 0 h 50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900"/>
                    <a:gd name="T121" fmla="*/ 0 h 509"/>
                    <a:gd name="T122" fmla="*/ 900 w 900"/>
                    <a:gd name="T123" fmla="*/ 509 h 509"/>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900" h="509">
                      <a:moveTo>
                        <a:pt x="615" y="0"/>
                      </a:moveTo>
                      <a:lnTo>
                        <a:pt x="615" y="183"/>
                      </a:lnTo>
                      <a:lnTo>
                        <a:pt x="675" y="180"/>
                      </a:lnTo>
                      <a:lnTo>
                        <a:pt x="675" y="127"/>
                      </a:lnTo>
                      <a:lnTo>
                        <a:pt x="749" y="122"/>
                      </a:lnTo>
                      <a:lnTo>
                        <a:pt x="747" y="26"/>
                      </a:lnTo>
                      <a:lnTo>
                        <a:pt x="787" y="31"/>
                      </a:lnTo>
                      <a:lnTo>
                        <a:pt x="812" y="34"/>
                      </a:lnTo>
                      <a:lnTo>
                        <a:pt x="836" y="57"/>
                      </a:lnTo>
                      <a:lnTo>
                        <a:pt x="839" y="91"/>
                      </a:lnTo>
                      <a:lnTo>
                        <a:pt x="888" y="89"/>
                      </a:lnTo>
                      <a:lnTo>
                        <a:pt x="900" y="222"/>
                      </a:lnTo>
                      <a:lnTo>
                        <a:pt x="828" y="224"/>
                      </a:lnTo>
                      <a:lnTo>
                        <a:pt x="759" y="239"/>
                      </a:lnTo>
                      <a:lnTo>
                        <a:pt x="559" y="331"/>
                      </a:lnTo>
                      <a:lnTo>
                        <a:pt x="342" y="387"/>
                      </a:lnTo>
                      <a:lnTo>
                        <a:pt x="246" y="394"/>
                      </a:lnTo>
                      <a:lnTo>
                        <a:pt x="226" y="505"/>
                      </a:lnTo>
                      <a:lnTo>
                        <a:pt x="79" y="509"/>
                      </a:lnTo>
                      <a:lnTo>
                        <a:pt x="65" y="499"/>
                      </a:lnTo>
                      <a:lnTo>
                        <a:pt x="83" y="461"/>
                      </a:lnTo>
                      <a:lnTo>
                        <a:pt x="50" y="408"/>
                      </a:lnTo>
                      <a:lnTo>
                        <a:pt x="47" y="382"/>
                      </a:lnTo>
                      <a:lnTo>
                        <a:pt x="0" y="346"/>
                      </a:lnTo>
                      <a:lnTo>
                        <a:pt x="0" y="320"/>
                      </a:lnTo>
                      <a:lnTo>
                        <a:pt x="3" y="284"/>
                      </a:lnTo>
                      <a:lnTo>
                        <a:pt x="60" y="284"/>
                      </a:lnTo>
                      <a:lnTo>
                        <a:pt x="60" y="305"/>
                      </a:lnTo>
                      <a:lnTo>
                        <a:pt x="92" y="309"/>
                      </a:lnTo>
                      <a:lnTo>
                        <a:pt x="101" y="254"/>
                      </a:lnTo>
                      <a:lnTo>
                        <a:pt x="134" y="251"/>
                      </a:lnTo>
                      <a:lnTo>
                        <a:pt x="134" y="206"/>
                      </a:lnTo>
                      <a:lnTo>
                        <a:pt x="193" y="206"/>
                      </a:lnTo>
                      <a:lnTo>
                        <a:pt x="193" y="125"/>
                      </a:lnTo>
                      <a:lnTo>
                        <a:pt x="355" y="121"/>
                      </a:lnTo>
                      <a:lnTo>
                        <a:pt x="355" y="66"/>
                      </a:lnTo>
                      <a:lnTo>
                        <a:pt x="494" y="66"/>
                      </a:lnTo>
                      <a:lnTo>
                        <a:pt x="506" y="47"/>
                      </a:lnTo>
                      <a:lnTo>
                        <a:pt x="503" y="0"/>
                      </a:lnTo>
                      <a:lnTo>
                        <a:pt x="615" y="0"/>
                      </a:lnTo>
                      <a:close/>
                    </a:path>
                  </a:pathLst>
                </a:custGeom>
                <a:grpFill/>
                <a:ln w="0">
                  <a:noFill/>
                  <a:round/>
                  <a:headEnd/>
                  <a:tailEnd/>
                </a:ln>
              </p:spPr>
              <p:txBody>
                <a:bodyPr wrap="none" anchor="ctr"/>
                <a:lstStyle/>
                <a:p>
                  <a:pPr algn="ctr" eaLnBrk="0" hangingPunct="0">
                    <a:defRPr/>
                  </a:pPr>
                  <a:endParaRPr lang="en-US">
                    <a:cs typeface="Arial" charset="0"/>
                  </a:endParaRPr>
                </a:p>
              </p:txBody>
            </p:sp>
            <p:sp>
              <p:nvSpPr>
                <p:cNvPr id="22846" name="Freeform 357">
                  <a:extLst>
                    <a:ext uri="{FF2B5EF4-FFF2-40B4-BE49-F238E27FC236}">
                      <a16:creationId xmlns:a16="http://schemas.microsoft.com/office/drawing/2014/main" id="{0FDC0BC1-7816-4841-892D-EFCA230A220C}"/>
                    </a:ext>
                  </a:extLst>
                </p:cNvPr>
                <p:cNvSpPr>
                  <a:spLocks/>
                </p:cNvSpPr>
                <p:nvPr/>
              </p:nvSpPr>
              <p:spPr bwMode="auto">
                <a:xfrm>
                  <a:off x="4262" y="1378"/>
                  <a:ext cx="173" cy="356"/>
                </a:xfrm>
                <a:custGeom>
                  <a:avLst/>
                  <a:gdLst>
                    <a:gd name="T0" fmla="*/ 1 w 277"/>
                    <a:gd name="T1" fmla="*/ 4 h 506"/>
                    <a:gd name="T2" fmla="*/ 1 w 277"/>
                    <a:gd name="T3" fmla="*/ 4 h 506"/>
                    <a:gd name="T4" fmla="*/ 1 w 277"/>
                    <a:gd name="T5" fmla="*/ 4 h 506"/>
                    <a:gd name="T6" fmla="*/ 1 w 277"/>
                    <a:gd name="T7" fmla="*/ 4 h 506"/>
                    <a:gd name="T8" fmla="*/ 1 w 277"/>
                    <a:gd name="T9" fmla="*/ 4 h 506"/>
                    <a:gd name="T10" fmla="*/ 1 w 277"/>
                    <a:gd name="T11" fmla="*/ 4 h 506"/>
                    <a:gd name="T12" fmla="*/ 1 w 277"/>
                    <a:gd name="T13" fmla="*/ 2 h 506"/>
                    <a:gd name="T14" fmla="*/ 1 w 277"/>
                    <a:gd name="T15" fmla="*/ 1 h 506"/>
                    <a:gd name="T16" fmla="*/ 1 w 277"/>
                    <a:gd name="T17" fmla="*/ 1 h 506"/>
                    <a:gd name="T18" fmla="*/ 1 w 277"/>
                    <a:gd name="T19" fmla="*/ 1 h 506"/>
                    <a:gd name="T20" fmla="*/ 1 w 277"/>
                    <a:gd name="T21" fmla="*/ 0 h 506"/>
                    <a:gd name="T22" fmla="*/ 1 w 277"/>
                    <a:gd name="T23" fmla="*/ 1 h 506"/>
                    <a:gd name="T24" fmla="*/ 1 w 277"/>
                    <a:gd name="T25" fmla="*/ 1 h 506"/>
                    <a:gd name="T26" fmla="*/ 1 w 277"/>
                    <a:gd name="T27" fmla="*/ 2 h 506"/>
                    <a:gd name="T28" fmla="*/ 1 w 277"/>
                    <a:gd name="T29" fmla="*/ 2 h 506"/>
                    <a:gd name="T30" fmla="*/ 1 w 277"/>
                    <a:gd name="T31" fmla="*/ 4 h 506"/>
                    <a:gd name="T32" fmla="*/ 1 w 277"/>
                    <a:gd name="T33" fmla="*/ 4 h 506"/>
                    <a:gd name="T34" fmla="*/ 1 w 277"/>
                    <a:gd name="T35" fmla="*/ 6 h 506"/>
                    <a:gd name="T36" fmla="*/ 1 w 277"/>
                    <a:gd name="T37" fmla="*/ 6 h 506"/>
                    <a:gd name="T38" fmla="*/ 1 w 277"/>
                    <a:gd name="T39" fmla="*/ 6 h 506"/>
                    <a:gd name="T40" fmla="*/ 1 w 277"/>
                    <a:gd name="T41" fmla="*/ 6 h 506"/>
                    <a:gd name="T42" fmla="*/ 1 w 277"/>
                    <a:gd name="T43" fmla="*/ 6 h 506"/>
                    <a:gd name="T44" fmla="*/ 1 w 277"/>
                    <a:gd name="T45" fmla="*/ 6 h 506"/>
                    <a:gd name="T46" fmla="*/ 1 w 277"/>
                    <a:gd name="T47" fmla="*/ 6 h 506"/>
                    <a:gd name="T48" fmla="*/ 1 w 277"/>
                    <a:gd name="T49" fmla="*/ 6 h 506"/>
                    <a:gd name="T50" fmla="*/ 1 w 277"/>
                    <a:gd name="T51" fmla="*/ 6 h 506"/>
                    <a:gd name="T52" fmla="*/ 1 w 277"/>
                    <a:gd name="T53" fmla="*/ 8 h 506"/>
                    <a:gd name="T54" fmla="*/ 0 w 277"/>
                    <a:gd name="T55" fmla="*/ 8 h 506"/>
                    <a:gd name="T56" fmla="*/ 1 w 277"/>
                    <a:gd name="T57" fmla="*/ 4 h 50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77"/>
                    <a:gd name="T88" fmla="*/ 0 h 506"/>
                    <a:gd name="T89" fmla="*/ 277 w 277"/>
                    <a:gd name="T90" fmla="*/ 506 h 50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77" h="506">
                      <a:moveTo>
                        <a:pt x="1" y="324"/>
                      </a:moveTo>
                      <a:lnTo>
                        <a:pt x="30" y="292"/>
                      </a:lnTo>
                      <a:lnTo>
                        <a:pt x="72" y="292"/>
                      </a:lnTo>
                      <a:lnTo>
                        <a:pt x="89" y="265"/>
                      </a:lnTo>
                      <a:lnTo>
                        <a:pt x="143" y="263"/>
                      </a:lnTo>
                      <a:lnTo>
                        <a:pt x="143" y="233"/>
                      </a:lnTo>
                      <a:lnTo>
                        <a:pt x="99" y="162"/>
                      </a:lnTo>
                      <a:lnTo>
                        <a:pt x="99" y="70"/>
                      </a:lnTo>
                      <a:lnTo>
                        <a:pt x="133" y="66"/>
                      </a:lnTo>
                      <a:lnTo>
                        <a:pt x="150" y="11"/>
                      </a:lnTo>
                      <a:lnTo>
                        <a:pt x="225" y="0"/>
                      </a:lnTo>
                      <a:lnTo>
                        <a:pt x="222" y="62"/>
                      </a:lnTo>
                      <a:lnTo>
                        <a:pt x="238" y="98"/>
                      </a:lnTo>
                      <a:lnTo>
                        <a:pt x="276" y="127"/>
                      </a:lnTo>
                      <a:lnTo>
                        <a:pt x="271" y="160"/>
                      </a:lnTo>
                      <a:lnTo>
                        <a:pt x="276" y="291"/>
                      </a:lnTo>
                      <a:lnTo>
                        <a:pt x="273" y="317"/>
                      </a:lnTo>
                      <a:lnTo>
                        <a:pt x="265" y="353"/>
                      </a:lnTo>
                      <a:lnTo>
                        <a:pt x="277" y="413"/>
                      </a:lnTo>
                      <a:lnTo>
                        <a:pt x="241" y="411"/>
                      </a:lnTo>
                      <a:lnTo>
                        <a:pt x="223" y="413"/>
                      </a:lnTo>
                      <a:lnTo>
                        <a:pt x="223" y="378"/>
                      </a:lnTo>
                      <a:lnTo>
                        <a:pt x="199" y="358"/>
                      </a:lnTo>
                      <a:lnTo>
                        <a:pt x="137" y="349"/>
                      </a:lnTo>
                      <a:lnTo>
                        <a:pt x="137" y="443"/>
                      </a:lnTo>
                      <a:lnTo>
                        <a:pt x="62" y="447"/>
                      </a:lnTo>
                      <a:lnTo>
                        <a:pt x="62" y="502"/>
                      </a:lnTo>
                      <a:lnTo>
                        <a:pt x="0" y="506"/>
                      </a:lnTo>
                      <a:lnTo>
                        <a:pt x="1" y="324"/>
                      </a:lnTo>
                      <a:close/>
                    </a:path>
                  </a:pathLst>
                </a:custGeom>
                <a:grpFill/>
                <a:ln w="0">
                  <a:noFill/>
                  <a:round/>
                  <a:headEnd/>
                  <a:tailEnd/>
                </a:ln>
              </p:spPr>
              <p:txBody>
                <a:bodyPr wrap="none" anchor="ctr"/>
                <a:lstStyle/>
                <a:p>
                  <a:pPr algn="ctr" eaLnBrk="0" hangingPunct="0">
                    <a:defRPr/>
                  </a:pPr>
                  <a:endParaRPr lang="en-US">
                    <a:cs typeface="Arial" charset="0"/>
                  </a:endParaRPr>
                </a:p>
              </p:txBody>
            </p:sp>
            <p:sp>
              <p:nvSpPr>
                <p:cNvPr id="22849" name="Freeform 358">
                  <a:extLst>
                    <a:ext uri="{FF2B5EF4-FFF2-40B4-BE49-F238E27FC236}">
                      <a16:creationId xmlns:a16="http://schemas.microsoft.com/office/drawing/2014/main" id="{5DC537AB-2B74-4D4F-9739-CDCFB39CFB5D}"/>
                    </a:ext>
                  </a:extLst>
                </p:cNvPr>
                <p:cNvSpPr>
                  <a:spLocks/>
                </p:cNvSpPr>
                <p:nvPr/>
              </p:nvSpPr>
              <p:spPr bwMode="auto">
                <a:xfrm>
                  <a:off x="2483" y="2442"/>
                  <a:ext cx="930" cy="1417"/>
                </a:xfrm>
                <a:custGeom>
                  <a:avLst/>
                  <a:gdLst>
                    <a:gd name="T0" fmla="*/ 3 w 1487"/>
                    <a:gd name="T1" fmla="*/ 1 h 2017"/>
                    <a:gd name="T2" fmla="*/ 4 w 1487"/>
                    <a:gd name="T3" fmla="*/ 1 h 2017"/>
                    <a:gd name="T4" fmla="*/ 5 w 1487"/>
                    <a:gd name="T5" fmla="*/ 0 h 2017"/>
                    <a:gd name="T6" fmla="*/ 5 w 1487"/>
                    <a:gd name="T7" fmla="*/ 6 h 2017"/>
                    <a:gd name="T8" fmla="*/ 5 w 1487"/>
                    <a:gd name="T9" fmla="*/ 7 h 2017"/>
                    <a:gd name="T10" fmla="*/ 6 w 1487"/>
                    <a:gd name="T11" fmla="*/ 8 h 2017"/>
                    <a:gd name="T12" fmla="*/ 5 w 1487"/>
                    <a:gd name="T13" fmla="*/ 9 h 2017"/>
                    <a:gd name="T14" fmla="*/ 5 w 1487"/>
                    <a:gd name="T15" fmla="*/ 11 h 2017"/>
                    <a:gd name="T16" fmla="*/ 5 w 1487"/>
                    <a:gd name="T17" fmla="*/ 11 h 2017"/>
                    <a:gd name="T18" fmla="*/ 5 w 1487"/>
                    <a:gd name="T19" fmla="*/ 14 h 2017"/>
                    <a:gd name="T20" fmla="*/ 5 w 1487"/>
                    <a:gd name="T21" fmla="*/ 23 h 2017"/>
                    <a:gd name="T22" fmla="*/ 4 w 1487"/>
                    <a:gd name="T23" fmla="*/ 26 h 2017"/>
                    <a:gd name="T24" fmla="*/ 4 w 1487"/>
                    <a:gd name="T25" fmla="*/ 29 h 2017"/>
                    <a:gd name="T26" fmla="*/ 4 w 1487"/>
                    <a:gd name="T27" fmla="*/ 28 h 2017"/>
                    <a:gd name="T28" fmla="*/ 3 w 1487"/>
                    <a:gd name="T29" fmla="*/ 27 h 2017"/>
                    <a:gd name="T30" fmla="*/ 3 w 1487"/>
                    <a:gd name="T31" fmla="*/ 26 h 2017"/>
                    <a:gd name="T32" fmla="*/ 3 w 1487"/>
                    <a:gd name="T33" fmla="*/ 26 h 2017"/>
                    <a:gd name="T34" fmla="*/ 3 w 1487"/>
                    <a:gd name="T35" fmla="*/ 26 h 2017"/>
                    <a:gd name="T36" fmla="*/ 2 w 1487"/>
                    <a:gd name="T37" fmla="*/ 26 h 2017"/>
                    <a:gd name="T38" fmla="*/ 2 w 1487"/>
                    <a:gd name="T39" fmla="*/ 23 h 2017"/>
                    <a:gd name="T40" fmla="*/ 1 w 1487"/>
                    <a:gd name="T41" fmla="*/ 22 h 2017"/>
                    <a:gd name="T42" fmla="*/ 1 w 1487"/>
                    <a:gd name="T43" fmla="*/ 23 h 2017"/>
                    <a:gd name="T44" fmla="*/ 1 w 1487"/>
                    <a:gd name="T45" fmla="*/ 24 h 2017"/>
                    <a:gd name="T46" fmla="*/ 1 w 1487"/>
                    <a:gd name="T47" fmla="*/ 24 h 2017"/>
                    <a:gd name="T48" fmla="*/ 1 w 1487"/>
                    <a:gd name="T49" fmla="*/ 21 h 2017"/>
                    <a:gd name="T50" fmla="*/ 1 w 1487"/>
                    <a:gd name="T51" fmla="*/ 20 h 2017"/>
                    <a:gd name="T52" fmla="*/ 1 w 1487"/>
                    <a:gd name="T53" fmla="*/ 19 h 2017"/>
                    <a:gd name="T54" fmla="*/ 1 w 1487"/>
                    <a:gd name="T55" fmla="*/ 19 h 2017"/>
                    <a:gd name="T56" fmla="*/ 1 w 1487"/>
                    <a:gd name="T57" fmla="*/ 18 h 2017"/>
                    <a:gd name="T58" fmla="*/ 1 w 1487"/>
                    <a:gd name="T59" fmla="*/ 18 h 2017"/>
                    <a:gd name="T60" fmla="*/ 1 w 1487"/>
                    <a:gd name="T61" fmla="*/ 17 h 2017"/>
                    <a:gd name="T62" fmla="*/ 1 w 1487"/>
                    <a:gd name="T63" fmla="*/ 17 h 2017"/>
                    <a:gd name="T64" fmla="*/ 1 w 1487"/>
                    <a:gd name="T65" fmla="*/ 16 h 2017"/>
                    <a:gd name="T66" fmla="*/ 1 w 1487"/>
                    <a:gd name="T67" fmla="*/ 15 h 2017"/>
                    <a:gd name="T68" fmla="*/ 1 w 1487"/>
                    <a:gd name="T69" fmla="*/ 15 h 2017"/>
                    <a:gd name="T70" fmla="*/ 1 w 1487"/>
                    <a:gd name="T71" fmla="*/ 15 h 2017"/>
                    <a:gd name="T72" fmla="*/ 1 w 1487"/>
                    <a:gd name="T73" fmla="*/ 14 h 2017"/>
                    <a:gd name="T74" fmla="*/ 1 w 1487"/>
                    <a:gd name="T75" fmla="*/ 13 h 2017"/>
                    <a:gd name="T76" fmla="*/ 1 w 1487"/>
                    <a:gd name="T77" fmla="*/ 12 h 2017"/>
                    <a:gd name="T78" fmla="*/ 2 w 1487"/>
                    <a:gd name="T79" fmla="*/ 11 h 2017"/>
                    <a:gd name="T80" fmla="*/ 2 w 1487"/>
                    <a:gd name="T81" fmla="*/ 9 h 2017"/>
                    <a:gd name="T82" fmla="*/ 2 w 1487"/>
                    <a:gd name="T83" fmla="*/ 8 h 2017"/>
                    <a:gd name="T84" fmla="*/ 3 w 1487"/>
                    <a:gd name="T85" fmla="*/ 6 h 2017"/>
                    <a:gd name="T86" fmla="*/ 3 w 1487"/>
                    <a:gd name="T87" fmla="*/ 6 h 2017"/>
                    <a:gd name="T88" fmla="*/ 3 w 1487"/>
                    <a:gd name="T89" fmla="*/ 4 h 2017"/>
                    <a:gd name="T90" fmla="*/ 3 w 1487"/>
                    <a:gd name="T91" fmla="*/ 3 h 201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487"/>
                    <a:gd name="T139" fmla="*/ 0 h 2017"/>
                    <a:gd name="T140" fmla="*/ 1487 w 1487"/>
                    <a:gd name="T141" fmla="*/ 2017 h 201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487" h="2017">
                      <a:moveTo>
                        <a:pt x="785" y="118"/>
                      </a:moveTo>
                      <a:lnTo>
                        <a:pt x="834" y="114"/>
                      </a:lnTo>
                      <a:lnTo>
                        <a:pt x="907" y="93"/>
                      </a:lnTo>
                      <a:lnTo>
                        <a:pt x="1001" y="74"/>
                      </a:lnTo>
                      <a:lnTo>
                        <a:pt x="1288" y="1"/>
                      </a:lnTo>
                      <a:lnTo>
                        <a:pt x="1318" y="0"/>
                      </a:lnTo>
                      <a:lnTo>
                        <a:pt x="1288" y="81"/>
                      </a:lnTo>
                      <a:lnTo>
                        <a:pt x="1288" y="456"/>
                      </a:lnTo>
                      <a:lnTo>
                        <a:pt x="1418" y="457"/>
                      </a:lnTo>
                      <a:lnTo>
                        <a:pt x="1418" y="493"/>
                      </a:lnTo>
                      <a:lnTo>
                        <a:pt x="1487" y="489"/>
                      </a:lnTo>
                      <a:lnTo>
                        <a:pt x="1483" y="545"/>
                      </a:lnTo>
                      <a:lnTo>
                        <a:pt x="1463" y="618"/>
                      </a:lnTo>
                      <a:lnTo>
                        <a:pt x="1427" y="626"/>
                      </a:lnTo>
                      <a:lnTo>
                        <a:pt x="1410" y="719"/>
                      </a:lnTo>
                      <a:lnTo>
                        <a:pt x="1329" y="719"/>
                      </a:lnTo>
                      <a:lnTo>
                        <a:pt x="1333" y="775"/>
                      </a:lnTo>
                      <a:lnTo>
                        <a:pt x="1406" y="779"/>
                      </a:lnTo>
                      <a:lnTo>
                        <a:pt x="1398" y="973"/>
                      </a:lnTo>
                      <a:lnTo>
                        <a:pt x="1288" y="977"/>
                      </a:lnTo>
                      <a:lnTo>
                        <a:pt x="1284" y="1441"/>
                      </a:lnTo>
                      <a:lnTo>
                        <a:pt x="1264" y="1618"/>
                      </a:lnTo>
                      <a:lnTo>
                        <a:pt x="1207" y="1711"/>
                      </a:lnTo>
                      <a:lnTo>
                        <a:pt x="1175" y="1787"/>
                      </a:lnTo>
                      <a:lnTo>
                        <a:pt x="1162" y="1993"/>
                      </a:lnTo>
                      <a:lnTo>
                        <a:pt x="1135" y="2017"/>
                      </a:lnTo>
                      <a:lnTo>
                        <a:pt x="1077" y="1929"/>
                      </a:lnTo>
                      <a:lnTo>
                        <a:pt x="1053" y="1937"/>
                      </a:lnTo>
                      <a:lnTo>
                        <a:pt x="968" y="1792"/>
                      </a:lnTo>
                      <a:lnTo>
                        <a:pt x="879" y="1828"/>
                      </a:lnTo>
                      <a:lnTo>
                        <a:pt x="854" y="1787"/>
                      </a:lnTo>
                      <a:lnTo>
                        <a:pt x="817" y="1808"/>
                      </a:lnTo>
                      <a:lnTo>
                        <a:pt x="684" y="1808"/>
                      </a:lnTo>
                      <a:lnTo>
                        <a:pt x="700" y="1772"/>
                      </a:lnTo>
                      <a:lnTo>
                        <a:pt x="591" y="1772"/>
                      </a:lnTo>
                      <a:lnTo>
                        <a:pt x="591" y="1796"/>
                      </a:lnTo>
                      <a:lnTo>
                        <a:pt x="472" y="1784"/>
                      </a:lnTo>
                      <a:lnTo>
                        <a:pt x="400" y="1787"/>
                      </a:lnTo>
                      <a:lnTo>
                        <a:pt x="297" y="1668"/>
                      </a:lnTo>
                      <a:lnTo>
                        <a:pt x="384" y="1617"/>
                      </a:lnTo>
                      <a:lnTo>
                        <a:pt x="375" y="1557"/>
                      </a:lnTo>
                      <a:lnTo>
                        <a:pt x="344" y="1559"/>
                      </a:lnTo>
                      <a:lnTo>
                        <a:pt x="335" y="1592"/>
                      </a:lnTo>
                      <a:lnTo>
                        <a:pt x="293" y="1597"/>
                      </a:lnTo>
                      <a:lnTo>
                        <a:pt x="285" y="1637"/>
                      </a:lnTo>
                      <a:lnTo>
                        <a:pt x="167" y="1639"/>
                      </a:lnTo>
                      <a:lnTo>
                        <a:pt x="152" y="1610"/>
                      </a:lnTo>
                      <a:lnTo>
                        <a:pt x="114" y="1630"/>
                      </a:lnTo>
                      <a:lnTo>
                        <a:pt x="49" y="1626"/>
                      </a:lnTo>
                      <a:lnTo>
                        <a:pt x="56" y="1470"/>
                      </a:lnTo>
                      <a:lnTo>
                        <a:pt x="0" y="1432"/>
                      </a:lnTo>
                      <a:lnTo>
                        <a:pt x="40" y="1375"/>
                      </a:lnTo>
                      <a:lnTo>
                        <a:pt x="0" y="1337"/>
                      </a:lnTo>
                      <a:lnTo>
                        <a:pt x="78" y="1331"/>
                      </a:lnTo>
                      <a:lnTo>
                        <a:pt x="75" y="1308"/>
                      </a:lnTo>
                      <a:lnTo>
                        <a:pt x="6" y="1296"/>
                      </a:lnTo>
                      <a:lnTo>
                        <a:pt x="19" y="1235"/>
                      </a:lnTo>
                      <a:lnTo>
                        <a:pt x="46" y="1219"/>
                      </a:lnTo>
                      <a:cubicBezTo>
                        <a:pt x="54" y="1216"/>
                        <a:pt x="62" y="1214"/>
                        <a:pt x="68" y="1212"/>
                      </a:cubicBezTo>
                      <a:cubicBezTo>
                        <a:pt x="74" y="1210"/>
                        <a:pt x="74" y="1205"/>
                        <a:pt x="80" y="1204"/>
                      </a:cubicBezTo>
                      <a:cubicBezTo>
                        <a:pt x="82" y="1198"/>
                        <a:pt x="99" y="1213"/>
                        <a:pt x="102" y="1208"/>
                      </a:cubicBezTo>
                      <a:cubicBezTo>
                        <a:pt x="106" y="1201"/>
                        <a:pt x="108" y="1189"/>
                        <a:pt x="112" y="1181"/>
                      </a:cubicBezTo>
                      <a:cubicBezTo>
                        <a:pt x="114" y="1177"/>
                        <a:pt x="119" y="1166"/>
                        <a:pt x="123" y="1164"/>
                      </a:cubicBezTo>
                      <a:cubicBezTo>
                        <a:pt x="129" y="1162"/>
                        <a:pt x="121" y="1150"/>
                        <a:pt x="122" y="1145"/>
                      </a:cubicBezTo>
                      <a:cubicBezTo>
                        <a:pt x="123" y="1140"/>
                        <a:pt x="123" y="1138"/>
                        <a:pt x="130" y="1135"/>
                      </a:cubicBezTo>
                      <a:cubicBezTo>
                        <a:pt x="144" y="1130"/>
                        <a:pt x="154" y="1137"/>
                        <a:pt x="166" y="1129"/>
                      </a:cubicBezTo>
                      <a:cubicBezTo>
                        <a:pt x="172" y="1121"/>
                        <a:pt x="181" y="1125"/>
                        <a:pt x="187" y="1117"/>
                      </a:cubicBezTo>
                      <a:cubicBezTo>
                        <a:pt x="190" y="1113"/>
                        <a:pt x="211" y="1112"/>
                        <a:pt x="211" y="1112"/>
                      </a:cubicBezTo>
                      <a:cubicBezTo>
                        <a:pt x="237" y="1085"/>
                        <a:pt x="222" y="1093"/>
                        <a:pt x="224" y="1080"/>
                      </a:cubicBezTo>
                      <a:cubicBezTo>
                        <a:pt x="232" y="1071"/>
                        <a:pt x="232" y="1072"/>
                        <a:pt x="236" y="1068"/>
                      </a:cubicBezTo>
                      <a:cubicBezTo>
                        <a:pt x="240" y="1064"/>
                        <a:pt x="243" y="1063"/>
                        <a:pt x="250" y="1056"/>
                      </a:cubicBezTo>
                      <a:cubicBezTo>
                        <a:pt x="248" y="1037"/>
                        <a:pt x="279" y="1060"/>
                        <a:pt x="279" y="1026"/>
                      </a:cubicBezTo>
                      <a:cubicBezTo>
                        <a:pt x="286" y="1034"/>
                        <a:pt x="289" y="1015"/>
                        <a:pt x="290" y="1012"/>
                      </a:cubicBezTo>
                      <a:cubicBezTo>
                        <a:pt x="292" y="1008"/>
                        <a:pt x="263" y="961"/>
                        <a:pt x="267" y="960"/>
                      </a:cubicBezTo>
                      <a:cubicBezTo>
                        <a:pt x="267" y="943"/>
                        <a:pt x="260" y="940"/>
                        <a:pt x="277" y="928"/>
                      </a:cubicBezTo>
                      <a:cubicBezTo>
                        <a:pt x="286" y="912"/>
                        <a:pt x="337" y="919"/>
                        <a:pt x="315" y="912"/>
                      </a:cubicBezTo>
                      <a:cubicBezTo>
                        <a:pt x="317" y="908"/>
                        <a:pt x="350" y="904"/>
                        <a:pt x="339" y="887"/>
                      </a:cubicBezTo>
                      <a:cubicBezTo>
                        <a:pt x="328" y="870"/>
                        <a:pt x="264" y="825"/>
                        <a:pt x="250" y="812"/>
                      </a:cubicBezTo>
                      <a:lnTo>
                        <a:pt x="252" y="811"/>
                      </a:lnTo>
                      <a:lnTo>
                        <a:pt x="407" y="755"/>
                      </a:lnTo>
                      <a:lnTo>
                        <a:pt x="416" y="690"/>
                      </a:lnTo>
                      <a:lnTo>
                        <a:pt x="481" y="642"/>
                      </a:lnTo>
                      <a:lnTo>
                        <a:pt x="541" y="618"/>
                      </a:lnTo>
                      <a:lnTo>
                        <a:pt x="541" y="518"/>
                      </a:lnTo>
                      <a:lnTo>
                        <a:pt x="611" y="509"/>
                      </a:lnTo>
                      <a:lnTo>
                        <a:pt x="631" y="445"/>
                      </a:lnTo>
                      <a:lnTo>
                        <a:pt x="631" y="421"/>
                      </a:lnTo>
                      <a:lnTo>
                        <a:pt x="720" y="376"/>
                      </a:lnTo>
                      <a:lnTo>
                        <a:pt x="728" y="296"/>
                      </a:lnTo>
                      <a:lnTo>
                        <a:pt x="883" y="291"/>
                      </a:lnTo>
                      <a:lnTo>
                        <a:pt x="886" y="214"/>
                      </a:lnTo>
                      <a:lnTo>
                        <a:pt x="781" y="199"/>
                      </a:lnTo>
                      <a:lnTo>
                        <a:pt x="778" y="118"/>
                      </a:lnTo>
                    </a:path>
                  </a:pathLst>
                </a:custGeom>
                <a:grpFill/>
                <a:ln w="0">
                  <a:noFill/>
                  <a:round/>
                  <a:headEnd/>
                  <a:tailEnd/>
                </a:ln>
              </p:spPr>
              <p:txBody>
                <a:bodyPr wrap="none" anchor="ctr"/>
                <a:lstStyle/>
                <a:p>
                  <a:pPr algn="ctr" eaLnBrk="0" hangingPunct="0">
                    <a:defRPr/>
                  </a:pPr>
                  <a:endParaRPr lang="en-US">
                    <a:cs typeface="Arial" charset="0"/>
                  </a:endParaRPr>
                </a:p>
              </p:txBody>
            </p:sp>
            <p:sp>
              <p:nvSpPr>
                <p:cNvPr id="22850" name="Freeform 359">
                  <a:extLst>
                    <a:ext uri="{FF2B5EF4-FFF2-40B4-BE49-F238E27FC236}">
                      <a16:creationId xmlns:a16="http://schemas.microsoft.com/office/drawing/2014/main" id="{021AF7B7-A520-422B-9DC4-4C1D35E80AFF}"/>
                    </a:ext>
                  </a:extLst>
                </p:cNvPr>
                <p:cNvSpPr>
                  <a:spLocks/>
                </p:cNvSpPr>
                <p:nvPr/>
              </p:nvSpPr>
              <p:spPr bwMode="auto">
                <a:xfrm>
                  <a:off x="3209" y="2442"/>
                  <a:ext cx="723" cy="1536"/>
                </a:xfrm>
                <a:custGeom>
                  <a:avLst/>
                  <a:gdLst>
                    <a:gd name="T0" fmla="*/ 1 w 1157"/>
                    <a:gd name="T1" fmla="*/ 1 h 2185"/>
                    <a:gd name="T2" fmla="*/ 1 w 1157"/>
                    <a:gd name="T3" fmla="*/ 1 h 2185"/>
                    <a:gd name="T4" fmla="*/ 1 w 1157"/>
                    <a:gd name="T5" fmla="*/ 3 h 2185"/>
                    <a:gd name="T6" fmla="*/ 1 w 1157"/>
                    <a:gd name="T7" fmla="*/ 1 h 2185"/>
                    <a:gd name="T8" fmla="*/ 1 w 1157"/>
                    <a:gd name="T9" fmla="*/ 1 h 2185"/>
                    <a:gd name="T10" fmla="*/ 1 w 1157"/>
                    <a:gd name="T11" fmla="*/ 1 h 2185"/>
                    <a:gd name="T12" fmla="*/ 2 w 1157"/>
                    <a:gd name="T13" fmla="*/ 1 h 2185"/>
                    <a:gd name="T14" fmla="*/ 2 w 1157"/>
                    <a:gd name="T15" fmla="*/ 6 h 2185"/>
                    <a:gd name="T16" fmla="*/ 3 w 1157"/>
                    <a:gd name="T17" fmla="*/ 4 h 2185"/>
                    <a:gd name="T18" fmla="*/ 3 w 1157"/>
                    <a:gd name="T19" fmla="*/ 6 h 2185"/>
                    <a:gd name="T20" fmla="*/ 4 w 1157"/>
                    <a:gd name="T21" fmla="*/ 5 h 2185"/>
                    <a:gd name="T22" fmla="*/ 4 w 1157"/>
                    <a:gd name="T23" fmla="*/ 6 h 2185"/>
                    <a:gd name="T24" fmla="*/ 4 w 1157"/>
                    <a:gd name="T25" fmla="*/ 6 h 2185"/>
                    <a:gd name="T26" fmla="*/ 4 w 1157"/>
                    <a:gd name="T27" fmla="*/ 4 h 2185"/>
                    <a:gd name="T28" fmla="*/ 4 w 1157"/>
                    <a:gd name="T29" fmla="*/ 10 h 2185"/>
                    <a:gd name="T30" fmla="*/ 4 w 1157"/>
                    <a:gd name="T31" fmla="*/ 10 h 2185"/>
                    <a:gd name="T32" fmla="*/ 3 w 1157"/>
                    <a:gd name="T33" fmla="*/ 10 h 2185"/>
                    <a:gd name="T34" fmla="*/ 2 w 1157"/>
                    <a:gd name="T35" fmla="*/ 9 h 2185"/>
                    <a:gd name="T36" fmla="*/ 2 w 1157"/>
                    <a:gd name="T37" fmla="*/ 11 h 2185"/>
                    <a:gd name="T38" fmla="*/ 2 w 1157"/>
                    <a:gd name="T39" fmla="*/ 11 h 2185"/>
                    <a:gd name="T40" fmla="*/ 2 w 1157"/>
                    <a:gd name="T41" fmla="*/ 11 h 2185"/>
                    <a:gd name="T42" fmla="*/ 2 w 1157"/>
                    <a:gd name="T43" fmla="*/ 13 h 2185"/>
                    <a:gd name="T44" fmla="*/ 2 w 1157"/>
                    <a:gd name="T45" fmla="*/ 14 h 2185"/>
                    <a:gd name="T46" fmla="*/ 2 w 1157"/>
                    <a:gd name="T47" fmla="*/ 15 h 2185"/>
                    <a:gd name="T48" fmla="*/ 2 w 1157"/>
                    <a:gd name="T49" fmla="*/ 16 h 2185"/>
                    <a:gd name="T50" fmla="*/ 2 w 1157"/>
                    <a:gd name="T51" fmla="*/ 19 h 2185"/>
                    <a:gd name="T52" fmla="*/ 2 w 1157"/>
                    <a:gd name="T53" fmla="*/ 20 h 2185"/>
                    <a:gd name="T54" fmla="*/ 2 w 1157"/>
                    <a:gd name="T55" fmla="*/ 23 h 2185"/>
                    <a:gd name="T56" fmla="*/ 1 w 1157"/>
                    <a:gd name="T57" fmla="*/ 30 h 2185"/>
                    <a:gd name="T58" fmla="*/ 1 w 1157"/>
                    <a:gd name="T59" fmla="*/ 32 h 2185"/>
                    <a:gd name="T60" fmla="*/ 1 w 1157"/>
                    <a:gd name="T61" fmla="*/ 32 h 2185"/>
                    <a:gd name="T62" fmla="*/ 1 w 1157"/>
                    <a:gd name="T63" fmla="*/ 31 h 2185"/>
                    <a:gd name="T64" fmla="*/ 1 w 1157"/>
                    <a:gd name="T65" fmla="*/ 29 h 2185"/>
                    <a:gd name="T66" fmla="*/ 1 w 1157"/>
                    <a:gd name="T67" fmla="*/ 26 h 2185"/>
                    <a:gd name="T68" fmla="*/ 1 w 1157"/>
                    <a:gd name="T69" fmla="*/ 24 h 2185"/>
                    <a:gd name="T70" fmla="*/ 1 w 1157"/>
                    <a:gd name="T71" fmla="*/ 21 h 2185"/>
                    <a:gd name="T72" fmla="*/ 1 w 1157"/>
                    <a:gd name="T73" fmla="*/ 14 h 2185"/>
                    <a:gd name="T74" fmla="*/ 1 w 1157"/>
                    <a:gd name="T75" fmla="*/ 11 h 2185"/>
                    <a:gd name="T76" fmla="*/ 1 w 1157"/>
                    <a:gd name="T77" fmla="*/ 11 h 2185"/>
                    <a:gd name="T78" fmla="*/ 1 w 1157"/>
                    <a:gd name="T79" fmla="*/ 9 h 2185"/>
                    <a:gd name="T80" fmla="*/ 1 w 1157"/>
                    <a:gd name="T81" fmla="*/ 7 h 2185"/>
                    <a:gd name="T82" fmla="*/ 1 w 1157"/>
                    <a:gd name="T83" fmla="*/ 6 h 2185"/>
                    <a:gd name="T84" fmla="*/ 1 w 1157"/>
                    <a:gd name="T85" fmla="*/ 1 h 218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157"/>
                    <a:gd name="T130" fmla="*/ 0 h 2185"/>
                    <a:gd name="T131" fmla="*/ 1157 w 1157"/>
                    <a:gd name="T132" fmla="*/ 2185 h 218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157" h="2185">
                      <a:moveTo>
                        <a:pt x="158" y="0"/>
                      </a:moveTo>
                      <a:lnTo>
                        <a:pt x="212" y="41"/>
                      </a:lnTo>
                      <a:lnTo>
                        <a:pt x="232" y="29"/>
                      </a:lnTo>
                      <a:lnTo>
                        <a:pt x="268" y="77"/>
                      </a:lnTo>
                      <a:lnTo>
                        <a:pt x="316" y="109"/>
                      </a:lnTo>
                      <a:lnTo>
                        <a:pt x="325" y="165"/>
                      </a:lnTo>
                      <a:lnTo>
                        <a:pt x="349" y="169"/>
                      </a:lnTo>
                      <a:lnTo>
                        <a:pt x="349" y="12"/>
                      </a:lnTo>
                      <a:lnTo>
                        <a:pt x="406" y="12"/>
                      </a:lnTo>
                      <a:lnTo>
                        <a:pt x="410" y="40"/>
                      </a:lnTo>
                      <a:lnTo>
                        <a:pt x="437" y="40"/>
                      </a:lnTo>
                      <a:lnTo>
                        <a:pt x="436" y="12"/>
                      </a:lnTo>
                      <a:lnTo>
                        <a:pt x="649" y="12"/>
                      </a:lnTo>
                      <a:lnTo>
                        <a:pt x="637" y="97"/>
                      </a:lnTo>
                      <a:lnTo>
                        <a:pt x="637" y="347"/>
                      </a:lnTo>
                      <a:lnTo>
                        <a:pt x="771" y="347"/>
                      </a:lnTo>
                      <a:lnTo>
                        <a:pt x="771" y="307"/>
                      </a:lnTo>
                      <a:lnTo>
                        <a:pt x="897" y="307"/>
                      </a:lnTo>
                      <a:lnTo>
                        <a:pt x="897" y="403"/>
                      </a:lnTo>
                      <a:lnTo>
                        <a:pt x="927" y="396"/>
                      </a:lnTo>
                      <a:lnTo>
                        <a:pt x="927" y="345"/>
                      </a:lnTo>
                      <a:lnTo>
                        <a:pt x="962" y="336"/>
                      </a:lnTo>
                      <a:lnTo>
                        <a:pt x="962" y="371"/>
                      </a:lnTo>
                      <a:lnTo>
                        <a:pt x="1002" y="352"/>
                      </a:lnTo>
                      <a:lnTo>
                        <a:pt x="1015" y="385"/>
                      </a:lnTo>
                      <a:lnTo>
                        <a:pt x="1031" y="381"/>
                      </a:lnTo>
                      <a:lnTo>
                        <a:pt x="1044" y="351"/>
                      </a:lnTo>
                      <a:lnTo>
                        <a:pt x="1157" y="302"/>
                      </a:lnTo>
                      <a:lnTo>
                        <a:pt x="1157" y="613"/>
                      </a:lnTo>
                      <a:lnTo>
                        <a:pt x="1128" y="674"/>
                      </a:lnTo>
                      <a:lnTo>
                        <a:pt x="991" y="674"/>
                      </a:lnTo>
                      <a:lnTo>
                        <a:pt x="988" y="699"/>
                      </a:lnTo>
                      <a:lnTo>
                        <a:pt x="952" y="688"/>
                      </a:lnTo>
                      <a:lnTo>
                        <a:pt x="905" y="686"/>
                      </a:lnTo>
                      <a:lnTo>
                        <a:pt x="905" y="625"/>
                      </a:lnTo>
                      <a:lnTo>
                        <a:pt x="692" y="629"/>
                      </a:lnTo>
                      <a:lnTo>
                        <a:pt x="694" y="694"/>
                      </a:lnTo>
                      <a:lnTo>
                        <a:pt x="709" y="709"/>
                      </a:lnTo>
                      <a:lnTo>
                        <a:pt x="726" y="726"/>
                      </a:lnTo>
                      <a:lnTo>
                        <a:pt x="673" y="742"/>
                      </a:lnTo>
                      <a:lnTo>
                        <a:pt x="673" y="807"/>
                      </a:lnTo>
                      <a:lnTo>
                        <a:pt x="743" y="774"/>
                      </a:lnTo>
                      <a:lnTo>
                        <a:pt x="779" y="807"/>
                      </a:lnTo>
                      <a:lnTo>
                        <a:pt x="779" y="891"/>
                      </a:lnTo>
                      <a:lnTo>
                        <a:pt x="747" y="904"/>
                      </a:lnTo>
                      <a:lnTo>
                        <a:pt x="756" y="973"/>
                      </a:lnTo>
                      <a:lnTo>
                        <a:pt x="711" y="1002"/>
                      </a:lnTo>
                      <a:lnTo>
                        <a:pt x="713" y="1086"/>
                      </a:lnTo>
                      <a:lnTo>
                        <a:pt x="666" y="1085"/>
                      </a:lnTo>
                      <a:lnTo>
                        <a:pt x="678" y="1130"/>
                      </a:lnTo>
                      <a:lnTo>
                        <a:pt x="714" y="1145"/>
                      </a:lnTo>
                      <a:lnTo>
                        <a:pt x="714" y="1303"/>
                      </a:lnTo>
                      <a:lnTo>
                        <a:pt x="637" y="1391"/>
                      </a:lnTo>
                      <a:lnTo>
                        <a:pt x="597" y="1407"/>
                      </a:lnTo>
                      <a:lnTo>
                        <a:pt x="647" y="1521"/>
                      </a:lnTo>
                      <a:lnTo>
                        <a:pt x="669" y="1621"/>
                      </a:lnTo>
                      <a:lnTo>
                        <a:pt x="468" y="1967"/>
                      </a:lnTo>
                      <a:lnTo>
                        <a:pt x="395" y="2088"/>
                      </a:lnTo>
                      <a:lnTo>
                        <a:pt x="368" y="2152"/>
                      </a:lnTo>
                      <a:lnTo>
                        <a:pt x="351" y="2185"/>
                      </a:lnTo>
                      <a:lnTo>
                        <a:pt x="288" y="2185"/>
                      </a:lnTo>
                      <a:lnTo>
                        <a:pt x="227" y="2185"/>
                      </a:lnTo>
                      <a:lnTo>
                        <a:pt x="182" y="2181"/>
                      </a:lnTo>
                      <a:lnTo>
                        <a:pt x="182" y="2132"/>
                      </a:lnTo>
                      <a:lnTo>
                        <a:pt x="73" y="1963"/>
                      </a:lnTo>
                      <a:lnTo>
                        <a:pt x="20" y="1972"/>
                      </a:lnTo>
                      <a:lnTo>
                        <a:pt x="0" y="1992"/>
                      </a:lnTo>
                      <a:lnTo>
                        <a:pt x="12" y="1786"/>
                      </a:lnTo>
                      <a:lnTo>
                        <a:pt x="46" y="1710"/>
                      </a:lnTo>
                      <a:lnTo>
                        <a:pt x="73" y="1661"/>
                      </a:lnTo>
                      <a:lnTo>
                        <a:pt x="104" y="1617"/>
                      </a:lnTo>
                      <a:lnTo>
                        <a:pt x="120" y="1449"/>
                      </a:lnTo>
                      <a:lnTo>
                        <a:pt x="124" y="975"/>
                      </a:lnTo>
                      <a:lnTo>
                        <a:pt x="236" y="973"/>
                      </a:lnTo>
                      <a:lnTo>
                        <a:pt x="243" y="775"/>
                      </a:lnTo>
                      <a:lnTo>
                        <a:pt x="168" y="777"/>
                      </a:lnTo>
                      <a:lnTo>
                        <a:pt x="166" y="718"/>
                      </a:lnTo>
                      <a:lnTo>
                        <a:pt x="248" y="720"/>
                      </a:lnTo>
                      <a:lnTo>
                        <a:pt x="265" y="625"/>
                      </a:lnTo>
                      <a:lnTo>
                        <a:pt x="300" y="615"/>
                      </a:lnTo>
                      <a:lnTo>
                        <a:pt x="321" y="542"/>
                      </a:lnTo>
                      <a:lnTo>
                        <a:pt x="325" y="487"/>
                      </a:lnTo>
                      <a:lnTo>
                        <a:pt x="257" y="491"/>
                      </a:lnTo>
                      <a:lnTo>
                        <a:pt x="256" y="454"/>
                      </a:lnTo>
                      <a:lnTo>
                        <a:pt x="126" y="453"/>
                      </a:lnTo>
                      <a:lnTo>
                        <a:pt x="126" y="80"/>
                      </a:lnTo>
                      <a:lnTo>
                        <a:pt x="158" y="0"/>
                      </a:lnTo>
                      <a:close/>
                    </a:path>
                  </a:pathLst>
                </a:custGeom>
                <a:grpFill/>
                <a:ln w="0">
                  <a:noFill/>
                  <a:round/>
                  <a:headEnd/>
                  <a:tailEnd/>
                </a:ln>
              </p:spPr>
              <p:txBody>
                <a:bodyPr wrap="none" anchor="ctr"/>
                <a:lstStyle/>
                <a:p>
                  <a:pPr algn="ctr" eaLnBrk="0" hangingPunct="0">
                    <a:defRPr/>
                  </a:pPr>
                  <a:endParaRPr lang="en-US">
                    <a:cs typeface="Arial" charset="0"/>
                  </a:endParaRPr>
                </a:p>
              </p:txBody>
            </p:sp>
            <p:sp>
              <p:nvSpPr>
                <p:cNvPr id="22851" name="Freeform 360">
                  <a:extLst>
                    <a:ext uri="{FF2B5EF4-FFF2-40B4-BE49-F238E27FC236}">
                      <a16:creationId xmlns:a16="http://schemas.microsoft.com/office/drawing/2014/main" id="{ED33AF1A-4D29-43DC-A07D-CE24A29E6D82}"/>
                    </a:ext>
                  </a:extLst>
                </p:cNvPr>
                <p:cNvSpPr>
                  <a:spLocks/>
                </p:cNvSpPr>
                <p:nvPr/>
              </p:nvSpPr>
              <p:spPr bwMode="auto">
                <a:xfrm>
                  <a:off x="3626" y="1959"/>
                  <a:ext cx="556" cy="1356"/>
                </a:xfrm>
                <a:custGeom>
                  <a:avLst/>
                  <a:gdLst>
                    <a:gd name="T0" fmla="*/ 2 w 890"/>
                    <a:gd name="T1" fmla="*/ 1 h 1929"/>
                    <a:gd name="T2" fmla="*/ 2 w 890"/>
                    <a:gd name="T3" fmla="*/ 3 h 1929"/>
                    <a:gd name="T4" fmla="*/ 2 w 890"/>
                    <a:gd name="T5" fmla="*/ 4 h 1929"/>
                    <a:gd name="T6" fmla="*/ 2 w 890"/>
                    <a:gd name="T7" fmla="*/ 6 h 1929"/>
                    <a:gd name="T8" fmla="*/ 2 w 890"/>
                    <a:gd name="T9" fmla="*/ 8 h 1929"/>
                    <a:gd name="T10" fmla="*/ 2 w 890"/>
                    <a:gd name="T11" fmla="*/ 9 h 1929"/>
                    <a:gd name="T12" fmla="*/ 2 w 890"/>
                    <a:gd name="T13" fmla="*/ 13 h 1929"/>
                    <a:gd name="T14" fmla="*/ 2 w 890"/>
                    <a:gd name="T15" fmla="*/ 13 h 1929"/>
                    <a:gd name="T16" fmla="*/ 2 w 890"/>
                    <a:gd name="T17" fmla="*/ 14 h 1929"/>
                    <a:gd name="T18" fmla="*/ 2 w 890"/>
                    <a:gd name="T19" fmla="*/ 16 h 1929"/>
                    <a:gd name="T20" fmla="*/ 2 w 890"/>
                    <a:gd name="T21" fmla="*/ 18 h 1929"/>
                    <a:gd name="T22" fmla="*/ 2 w 890"/>
                    <a:gd name="T23" fmla="*/ 20 h 1929"/>
                    <a:gd name="T24" fmla="*/ 2 w 890"/>
                    <a:gd name="T25" fmla="*/ 21 h 1929"/>
                    <a:gd name="T26" fmla="*/ 2 w 890"/>
                    <a:gd name="T27" fmla="*/ 23 h 1929"/>
                    <a:gd name="T28" fmla="*/ 1 w 890"/>
                    <a:gd name="T29" fmla="*/ 24 h 1929"/>
                    <a:gd name="T30" fmla="*/ 2 w 890"/>
                    <a:gd name="T31" fmla="*/ 28 h 1929"/>
                    <a:gd name="T32" fmla="*/ 1 w 890"/>
                    <a:gd name="T33" fmla="*/ 27 h 1929"/>
                    <a:gd name="T34" fmla="*/ 0 w 890"/>
                    <a:gd name="T35" fmla="*/ 26 h 1929"/>
                    <a:gd name="T36" fmla="*/ 1 w 890"/>
                    <a:gd name="T37" fmla="*/ 25 h 1929"/>
                    <a:gd name="T38" fmla="*/ 1 w 890"/>
                    <a:gd name="T39" fmla="*/ 23 h 1929"/>
                    <a:gd name="T40" fmla="*/ 1 w 890"/>
                    <a:gd name="T41" fmla="*/ 22 h 1929"/>
                    <a:gd name="T42" fmla="*/ 1 w 890"/>
                    <a:gd name="T43" fmla="*/ 22 h 1929"/>
                    <a:gd name="T44" fmla="*/ 1 w 890"/>
                    <a:gd name="T45" fmla="*/ 20 h 1929"/>
                    <a:gd name="T46" fmla="*/ 1 w 890"/>
                    <a:gd name="T47" fmla="*/ 19 h 1929"/>
                    <a:gd name="T48" fmla="*/ 1 w 890"/>
                    <a:gd name="T49" fmla="*/ 19 h 1929"/>
                    <a:gd name="T50" fmla="*/ 1 w 890"/>
                    <a:gd name="T51" fmla="*/ 20 h 1929"/>
                    <a:gd name="T52" fmla="*/ 1 w 890"/>
                    <a:gd name="T53" fmla="*/ 20 h 1929"/>
                    <a:gd name="T54" fmla="*/ 1 w 890"/>
                    <a:gd name="T55" fmla="*/ 20 h 1929"/>
                    <a:gd name="T56" fmla="*/ 1 w 890"/>
                    <a:gd name="T57" fmla="*/ 14 h 1929"/>
                    <a:gd name="T58" fmla="*/ 2 w 890"/>
                    <a:gd name="T59" fmla="*/ 14 h 1929"/>
                    <a:gd name="T60" fmla="*/ 2 w 890"/>
                    <a:gd name="T61" fmla="*/ 13 h 1929"/>
                    <a:gd name="T62" fmla="*/ 2 w 890"/>
                    <a:gd name="T63" fmla="*/ 13 h 1929"/>
                    <a:gd name="T64" fmla="*/ 2 w 890"/>
                    <a:gd name="T65" fmla="*/ 11 h 1929"/>
                    <a:gd name="T66" fmla="*/ 2 w 890"/>
                    <a:gd name="T67" fmla="*/ 9 h 1929"/>
                    <a:gd name="T68" fmla="*/ 2 w 890"/>
                    <a:gd name="T69" fmla="*/ 6 h 1929"/>
                    <a:gd name="T70" fmla="*/ 2 w 890"/>
                    <a:gd name="T71" fmla="*/ 6 h 1929"/>
                    <a:gd name="T72" fmla="*/ 2 w 890"/>
                    <a:gd name="T73" fmla="*/ 6 h 1929"/>
                    <a:gd name="T74" fmla="*/ 1 w 890"/>
                    <a:gd name="T75" fmla="*/ 4 h 1929"/>
                    <a:gd name="T76" fmla="*/ 1 w 890"/>
                    <a:gd name="T77" fmla="*/ 4 h 1929"/>
                    <a:gd name="T78" fmla="*/ 1 w 890"/>
                    <a:gd name="T79" fmla="*/ 3 h 1929"/>
                    <a:gd name="T80" fmla="*/ 1 w 890"/>
                    <a:gd name="T81" fmla="*/ 2 h 1929"/>
                    <a:gd name="T82" fmla="*/ 1 w 890"/>
                    <a:gd name="T83" fmla="*/ 1 h 1929"/>
                    <a:gd name="T84" fmla="*/ 2 w 890"/>
                    <a:gd name="T85" fmla="*/ 0 h 192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890"/>
                    <a:gd name="T130" fmla="*/ 0 h 1929"/>
                    <a:gd name="T131" fmla="*/ 890 w 890"/>
                    <a:gd name="T132" fmla="*/ 1929 h 1929"/>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890" h="1929">
                      <a:moveTo>
                        <a:pt x="631" y="0"/>
                      </a:moveTo>
                      <a:lnTo>
                        <a:pt x="622" y="52"/>
                      </a:lnTo>
                      <a:lnTo>
                        <a:pt x="727" y="100"/>
                      </a:lnTo>
                      <a:lnTo>
                        <a:pt x="734" y="189"/>
                      </a:lnTo>
                      <a:lnTo>
                        <a:pt x="708" y="264"/>
                      </a:lnTo>
                      <a:lnTo>
                        <a:pt x="765" y="287"/>
                      </a:lnTo>
                      <a:lnTo>
                        <a:pt x="819" y="351"/>
                      </a:lnTo>
                      <a:lnTo>
                        <a:pt x="864" y="396"/>
                      </a:lnTo>
                      <a:lnTo>
                        <a:pt x="890" y="453"/>
                      </a:lnTo>
                      <a:lnTo>
                        <a:pt x="823" y="499"/>
                      </a:lnTo>
                      <a:lnTo>
                        <a:pt x="788" y="588"/>
                      </a:lnTo>
                      <a:lnTo>
                        <a:pt x="697" y="653"/>
                      </a:lnTo>
                      <a:lnTo>
                        <a:pt x="667" y="763"/>
                      </a:lnTo>
                      <a:lnTo>
                        <a:pt x="730" y="848"/>
                      </a:lnTo>
                      <a:lnTo>
                        <a:pt x="652" y="861"/>
                      </a:lnTo>
                      <a:lnTo>
                        <a:pt x="652" y="912"/>
                      </a:lnTo>
                      <a:lnTo>
                        <a:pt x="633" y="974"/>
                      </a:lnTo>
                      <a:lnTo>
                        <a:pt x="589" y="995"/>
                      </a:lnTo>
                      <a:lnTo>
                        <a:pt x="614" y="1141"/>
                      </a:lnTo>
                      <a:lnTo>
                        <a:pt x="649" y="1142"/>
                      </a:lnTo>
                      <a:lnTo>
                        <a:pt x="697" y="1167"/>
                      </a:lnTo>
                      <a:lnTo>
                        <a:pt x="694" y="1267"/>
                      </a:lnTo>
                      <a:lnTo>
                        <a:pt x="764" y="1318"/>
                      </a:lnTo>
                      <a:lnTo>
                        <a:pt x="764" y="1361"/>
                      </a:lnTo>
                      <a:lnTo>
                        <a:pt x="786" y="1409"/>
                      </a:lnTo>
                      <a:lnTo>
                        <a:pt x="783" y="1462"/>
                      </a:lnTo>
                      <a:lnTo>
                        <a:pt x="685" y="1453"/>
                      </a:lnTo>
                      <a:lnTo>
                        <a:pt x="580" y="1616"/>
                      </a:lnTo>
                      <a:lnTo>
                        <a:pt x="536" y="1638"/>
                      </a:lnTo>
                      <a:lnTo>
                        <a:pt x="538" y="1678"/>
                      </a:lnTo>
                      <a:lnTo>
                        <a:pt x="582" y="1675"/>
                      </a:lnTo>
                      <a:lnTo>
                        <a:pt x="620" y="1923"/>
                      </a:lnTo>
                      <a:lnTo>
                        <a:pt x="48" y="1929"/>
                      </a:lnTo>
                      <a:lnTo>
                        <a:pt x="48" y="1832"/>
                      </a:lnTo>
                      <a:lnTo>
                        <a:pt x="11" y="1815"/>
                      </a:lnTo>
                      <a:lnTo>
                        <a:pt x="0" y="1772"/>
                      </a:lnTo>
                      <a:lnTo>
                        <a:pt x="45" y="1772"/>
                      </a:lnTo>
                      <a:lnTo>
                        <a:pt x="46" y="1688"/>
                      </a:lnTo>
                      <a:lnTo>
                        <a:pt x="89" y="1659"/>
                      </a:lnTo>
                      <a:lnTo>
                        <a:pt x="81" y="1594"/>
                      </a:lnTo>
                      <a:lnTo>
                        <a:pt x="112" y="1576"/>
                      </a:lnTo>
                      <a:lnTo>
                        <a:pt x="113" y="1494"/>
                      </a:lnTo>
                      <a:lnTo>
                        <a:pt x="81" y="1461"/>
                      </a:lnTo>
                      <a:lnTo>
                        <a:pt x="5" y="1494"/>
                      </a:lnTo>
                      <a:lnTo>
                        <a:pt x="6" y="1429"/>
                      </a:lnTo>
                      <a:lnTo>
                        <a:pt x="60" y="1413"/>
                      </a:lnTo>
                      <a:lnTo>
                        <a:pt x="27" y="1382"/>
                      </a:lnTo>
                      <a:lnTo>
                        <a:pt x="28" y="1316"/>
                      </a:lnTo>
                      <a:lnTo>
                        <a:pt x="146" y="1312"/>
                      </a:lnTo>
                      <a:lnTo>
                        <a:pt x="239" y="1312"/>
                      </a:lnTo>
                      <a:lnTo>
                        <a:pt x="239" y="1372"/>
                      </a:lnTo>
                      <a:lnTo>
                        <a:pt x="263" y="1376"/>
                      </a:lnTo>
                      <a:lnTo>
                        <a:pt x="296" y="1376"/>
                      </a:lnTo>
                      <a:lnTo>
                        <a:pt x="323" y="1386"/>
                      </a:lnTo>
                      <a:lnTo>
                        <a:pt x="324" y="1360"/>
                      </a:lnTo>
                      <a:lnTo>
                        <a:pt x="462" y="1361"/>
                      </a:lnTo>
                      <a:lnTo>
                        <a:pt x="491" y="1300"/>
                      </a:lnTo>
                      <a:lnTo>
                        <a:pt x="489" y="987"/>
                      </a:lnTo>
                      <a:lnTo>
                        <a:pt x="548" y="957"/>
                      </a:lnTo>
                      <a:lnTo>
                        <a:pt x="584" y="982"/>
                      </a:lnTo>
                      <a:lnTo>
                        <a:pt x="625" y="921"/>
                      </a:lnTo>
                      <a:lnTo>
                        <a:pt x="625" y="881"/>
                      </a:lnTo>
                      <a:lnTo>
                        <a:pt x="647" y="850"/>
                      </a:lnTo>
                      <a:lnTo>
                        <a:pt x="677" y="848"/>
                      </a:lnTo>
                      <a:lnTo>
                        <a:pt x="641" y="772"/>
                      </a:lnTo>
                      <a:lnTo>
                        <a:pt x="637" y="739"/>
                      </a:lnTo>
                      <a:lnTo>
                        <a:pt x="641" y="694"/>
                      </a:lnTo>
                      <a:lnTo>
                        <a:pt x="697" y="630"/>
                      </a:lnTo>
                      <a:lnTo>
                        <a:pt x="763" y="557"/>
                      </a:lnTo>
                      <a:lnTo>
                        <a:pt x="766" y="405"/>
                      </a:lnTo>
                      <a:lnTo>
                        <a:pt x="718" y="397"/>
                      </a:lnTo>
                      <a:lnTo>
                        <a:pt x="690" y="393"/>
                      </a:lnTo>
                      <a:lnTo>
                        <a:pt x="658" y="372"/>
                      </a:lnTo>
                      <a:lnTo>
                        <a:pt x="572" y="376"/>
                      </a:lnTo>
                      <a:lnTo>
                        <a:pt x="556" y="328"/>
                      </a:lnTo>
                      <a:lnTo>
                        <a:pt x="527" y="328"/>
                      </a:lnTo>
                      <a:lnTo>
                        <a:pt x="519" y="272"/>
                      </a:lnTo>
                      <a:lnTo>
                        <a:pt x="501" y="256"/>
                      </a:lnTo>
                      <a:lnTo>
                        <a:pt x="503" y="223"/>
                      </a:lnTo>
                      <a:lnTo>
                        <a:pt x="465" y="216"/>
                      </a:lnTo>
                      <a:lnTo>
                        <a:pt x="465" y="153"/>
                      </a:lnTo>
                      <a:lnTo>
                        <a:pt x="458" y="118"/>
                      </a:lnTo>
                      <a:lnTo>
                        <a:pt x="454" y="66"/>
                      </a:lnTo>
                      <a:lnTo>
                        <a:pt x="486" y="50"/>
                      </a:lnTo>
                      <a:lnTo>
                        <a:pt x="486" y="6"/>
                      </a:lnTo>
                      <a:lnTo>
                        <a:pt x="631" y="0"/>
                      </a:lnTo>
                      <a:close/>
                    </a:path>
                  </a:pathLst>
                </a:custGeom>
                <a:grpFill/>
                <a:ln w="0">
                  <a:noFill/>
                  <a:round/>
                  <a:headEnd/>
                  <a:tailEnd/>
                </a:ln>
              </p:spPr>
              <p:txBody>
                <a:bodyPr wrap="none" anchor="ctr"/>
                <a:lstStyle/>
                <a:p>
                  <a:pPr algn="ctr" eaLnBrk="0" hangingPunct="0">
                    <a:defRPr/>
                  </a:pPr>
                  <a:endParaRPr lang="en-US">
                    <a:cs typeface="Arial" charset="0"/>
                  </a:endParaRPr>
                </a:p>
              </p:txBody>
            </p:sp>
            <p:sp>
              <p:nvSpPr>
                <p:cNvPr id="22852" name="Freeform 361">
                  <a:extLst>
                    <a:ext uri="{FF2B5EF4-FFF2-40B4-BE49-F238E27FC236}">
                      <a16:creationId xmlns:a16="http://schemas.microsoft.com/office/drawing/2014/main" id="{A1AD3C33-5FF2-4484-B058-B7DA48AD8AE2}"/>
                    </a:ext>
                  </a:extLst>
                </p:cNvPr>
                <p:cNvSpPr>
                  <a:spLocks/>
                </p:cNvSpPr>
                <p:nvPr/>
              </p:nvSpPr>
              <p:spPr bwMode="auto">
                <a:xfrm>
                  <a:off x="3938" y="3311"/>
                  <a:ext cx="116" cy="92"/>
                </a:xfrm>
                <a:custGeom>
                  <a:avLst/>
                  <a:gdLst>
                    <a:gd name="T0" fmla="*/ 1 w 185"/>
                    <a:gd name="T1" fmla="*/ 1 h 131"/>
                    <a:gd name="T2" fmla="*/ 0 w 185"/>
                    <a:gd name="T3" fmla="*/ 2 h 131"/>
                    <a:gd name="T4" fmla="*/ 1 w 185"/>
                    <a:gd name="T5" fmla="*/ 2 h 131"/>
                    <a:gd name="T6" fmla="*/ 1 w 185"/>
                    <a:gd name="T7" fmla="*/ 1 h 131"/>
                    <a:gd name="T8" fmla="*/ 1 w 185"/>
                    <a:gd name="T9" fmla="*/ 1 h 131"/>
                    <a:gd name="T10" fmla="*/ 1 w 185"/>
                    <a:gd name="T11" fmla="*/ 1 h 131"/>
                    <a:gd name="T12" fmla="*/ 1 w 185"/>
                    <a:gd name="T13" fmla="*/ 0 h 131"/>
                    <a:gd name="T14" fmla="*/ 1 w 185"/>
                    <a:gd name="T15" fmla="*/ 0 h 131"/>
                    <a:gd name="T16" fmla="*/ 1 w 185"/>
                    <a:gd name="T17" fmla="*/ 1 h 1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5"/>
                    <a:gd name="T28" fmla="*/ 0 h 131"/>
                    <a:gd name="T29" fmla="*/ 185 w 185"/>
                    <a:gd name="T30" fmla="*/ 131 h 1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5" h="131">
                      <a:moveTo>
                        <a:pt x="44" y="36"/>
                      </a:moveTo>
                      <a:lnTo>
                        <a:pt x="0" y="129"/>
                      </a:lnTo>
                      <a:lnTo>
                        <a:pt x="98" y="131"/>
                      </a:lnTo>
                      <a:lnTo>
                        <a:pt x="129" y="93"/>
                      </a:lnTo>
                      <a:lnTo>
                        <a:pt x="182" y="87"/>
                      </a:lnTo>
                      <a:lnTo>
                        <a:pt x="185" y="29"/>
                      </a:lnTo>
                      <a:lnTo>
                        <a:pt x="115" y="0"/>
                      </a:lnTo>
                      <a:lnTo>
                        <a:pt x="63" y="0"/>
                      </a:lnTo>
                      <a:lnTo>
                        <a:pt x="44" y="36"/>
                      </a:lnTo>
                      <a:close/>
                    </a:path>
                  </a:pathLst>
                </a:custGeom>
                <a:grpFill/>
                <a:ln w="0">
                  <a:noFill/>
                  <a:round/>
                  <a:headEnd/>
                  <a:tailEnd/>
                </a:ln>
              </p:spPr>
              <p:txBody>
                <a:bodyPr wrap="none" anchor="ctr"/>
                <a:lstStyle/>
                <a:p>
                  <a:pPr algn="ctr" eaLnBrk="0" hangingPunct="0">
                    <a:defRPr/>
                  </a:pPr>
                  <a:endParaRPr lang="en-US">
                    <a:cs typeface="Arial" charset="0"/>
                  </a:endParaRPr>
                </a:p>
              </p:txBody>
            </p:sp>
            <p:sp>
              <p:nvSpPr>
                <p:cNvPr id="22639" name="Freeform 362">
                  <a:extLst>
                    <a:ext uri="{FF2B5EF4-FFF2-40B4-BE49-F238E27FC236}">
                      <a16:creationId xmlns:a16="http://schemas.microsoft.com/office/drawing/2014/main" id="{10506E52-A761-46B3-B9C9-3124F795B6C0}"/>
                    </a:ext>
                  </a:extLst>
                </p:cNvPr>
                <p:cNvSpPr>
                  <a:spLocks/>
                </p:cNvSpPr>
                <p:nvPr/>
              </p:nvSpPr>
              <p:spPr bwMode="auto">
                <a:xfrm>
                  <a:off x="3582" y="3311"/>
                  <a:ext cx="396" cy="353"/>
                </a:xfrm>
                <a:custGeom>
                  <a:avLst/>
                  <a:gdLst>
                    <a:gd name="T0" fmla="*/ 3 w 633"/>
                    <a:gd name="T1" fmla="*/ 0 h 501"/>
                    <a:gd name="T2" fmla="*/ 2 w 633"/>
                    <a:gd name="T3" fmla="*/ 2 h 501"/>
                    <a:gd name="T4" fmla="*/ 2 w 633"/>
                    <a:gd name="T5" fmla="*/ 2 h 501"/>
                    <a:gd name="T6" fmla="*/ 2 w 633"/>
                    <a:gd name="T7" fmla="*/ 3 h 501"/>
                    <a:gd name="T8" fmla="*/ 2 w 633"/>
                    <a:gd name="T9" fmla="*/ 3 h 501"/>
                    <a:gd name="T10" fmla="*/ 2 w 633"/>
                    <a:gd name="T11" fmla="*/ 3 h 501"/>
                    <a:gd name="T12" fmla="*/ 2 w 633"/>
                    <a:gd name="T13" fmla="*/ 8 h 501"/>
                    <a:gd name="T14" fmla="*/ 2 w 633"/>
                    <a:gd name="T15" fmla="*/ 8 h 501"/>
                    <a:gd name="T16" fmla="*/ 2 w 633"/>
                    <a:gd name="T17" fmla="*/ 6 h 501"/>
                    <a:gd name="T18" fmla="*/ 1 w 633"/>
                    <a:gd name="T19" fmla="*/ 6 h 501"/>
                    <a:gd name="T20" fmla="*/ 1 w 633"/>
                    <a:gd name="T21" fmla="*/ 6 h 501"/>
                    <a:gd name="T22" fmla="*/ 1 w 633"/>
                    <a:gd name="T23" fmla="*/ 6 h 501"/>
                    <a:gd name="T24" fmla="*/ 1 w 633"/>
                    <a:gd name="T25" fmla="*/ 7 h 501"/>
                    <a:gd name="T26" fmla="*/ 1 w 633"/>
                    <a:gd name="T27" fmla="*/ 6 h 501"/>
                    <a:gd name="T28" fmla="*/ 1 w 633"/>
                    <a:gd name="T29" fmla="*/ 6 h 501"/>
                    <a:gd name="T30" fmla="*/ 1 w 633"/>
                    <a:gd name="T31" fmla="*/ 6 h 501"/>
                    <a:gd name="T32" fmla="*/ 1 w 633"/>
                    <a:gd name="T33" fmla="*/ 6 h 501"/>
                    <a:gd name="T34" fmla="*/ 1 w 633"/>
                    <a:gd name="T35" fmla="*/ 6 h 501"/>
                    <a:gd name="T36" fmla="*/ 1 w 633"/>
                    <a:gd name="T37" fmla="*/ 6 h 501"/>
                    <a:gd name="T38" fmla="*/ 1 w 633"/>
                    <a:gd name="T39" fmla="*/ 6 h 501"/>
                    <a:gd name="T40" fmla="*/ 1 w 633"/>
                    <a:gd name="T41" fmla="*/ 6 h 501"/>
                    <a:gd name="T42" fmla="*/ 1 w 633"/>
                    <a:gd name="T43" fmla="*/ 6 h 501"/>
                    <a:gd name="T44" fmla="*/ 1 w 633"/>
                    <a:gd name="T45" fmla="*/ 6 h 501"/>
                    <a:gd name="T46" fmla="*/ 1 w 633"/>
                    <a:gd name="T47" fmla="*/ 6 h 501"/>
                    <a:gd name="T48" fmla="*/ 1 w 633"/>
                    <a:gd name="T49" fmla="*/ 6 h 501"/>
                    <a:gd name="T50" fmla="*/ 1 w 633"/>
                    <a:gd name="T51" fmla="*/ 5 h 501"/>
                    <a:gd name="T52" fmla="*/ 1 w 633"/>
                    <a:gd name="T53" fmla="*/ 4 h 501"/>
                    <a:gd name="T54" fmla="*/ 1 w 633"/>
                    <a:gd name="T55" fmla="*/ 4 h 501"/>
                    <a:gd name="T56" fmla="*/ 0 w 633"/>
                    <a:gd name="T57" fmla="*/ 3 h 501"/>
                    <a:gd name="T58" fmla="*/ 1 w 633"/>
                    <a:gd name="T59" fmla="*/ 2 h 501"/>
                    <a:gd name="T60" fmla="*/ 1 w 633"/>
                    <a:gd name="T61" fmla="*/ 2 h 501"/>
                    <a:gd name="T62" fmla="*/ 1 w 633"/>
                    <a:gd name="T63" fmla="*/ 1 h 501"/>
                    <a:gd name="T64" fmla="*/ 1 w 633"/>
                    <a:gd name="T65" fmla="*/ 1 h 501"/>
                    <a:gd name="T66" fmla="*/ 1 w 633"/>
                    <a:gd name="T67" fmla="*/ 1 h 501"/>
                    <a:gd name="T68" fmla="*/ 3 w 633"/>
                    <a:gd name="T69" fmla="*/ 0 h 50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633"/>
                    <a:gd name="T106" fmla="*/ 0 h 501"/>
                    <a:gd name="T107" fmla="*/ 633 w 633"/>
                    <a:gd name="T108" fmla="*/ 501 h 50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633" h="501">
                      <a:moveTo>
                        <a:pt x="633" y="0"/>
                      </a:moveTo>
                      <a:lnTo>
                        <a:pt x="567" y="128"/>
                      </a:lnTo>
                      <a:lnTo>
                        <a:pt x="540" y="128"/>
                      </a:lnTo>
                      <a:lnTo>
                        <a:pt x="524" y="191"/>
                      </a:lnTo>
                      <a:lnTo>
                        <a:pt x="500" y="181"/>
                      </a:lnTo>
                      <a:lnTo>
                        <a:pt x="473" y="227"/>
                      </a:lnTo>
                      <a:lnTo>
                        <a:pt x="477" y="496"/>
                      </a:lnTo>
                      <a:lnTo>
                        <a:pt x="446" y="501"/>
                      </a:lnTo>
                      <a:lnTo>
                        <a:pt x="370" y="397"/>
                      </a:lnTo>
                      <a:lnTo>
                        <a:pt x="356" y="394"/>
                      </a:lnTo>
                      <a:lnTo>
                        <a:pt x="344" y="392"/>
                      </a:lnTo>
                      <a:lnTo>
                        <a:pt x="320" y="388"/>
                      </a:lnTo>
                      <a:lnTo>
                        <a:pt x="179" y="472"/>
                      </a:lnTo>
                      <a:lnTo>
                        <a:pt x="177" y="453"/>
                      </a:lnTo>
                      <a:lnTo>
                        <a:pt x="176" y="434"/>
                      </a:lnTo>
                      <a:lnTo>
                        <a:pt x="158" y="418"/>
                      </a:lnTo>
                      <a:lnTo>
                        <a:pt x="165" y="404"/>
                      </a:lnTo>
                      <a:lnTo>
                        <a:pt x="185" y="383"/>
                      </a:lnTo>
                      <a:lnTo>
                        <a:pt x="204" y="383"/>
                      </a:lnTo>
                      <a:lnTo>
                        <a:pt x="206" y="365"/>
                      </a:lnTo>
                      <a:lnTo>
                        <a:pt x="180" y="365"/>
                      </a:lnTo>
                      <a:lnTo>
                        <a:pt x="177" y="352"/>
                      </a:lnTo>
                      <a:lnTo>
                        <a:pt x="187" y="353"/>
                      </a:lnTo>
                      <a:lnTo>
                        <a:pt x="194" y="347"/>
                      </a:lnTo>
                      <a:lnTo>
                        <a:pt x="182" y="340"/>
                      </a:lnTo>
                      <a:lnTo>
                        <a:pt x="212" y="339"/>
                      </a:lnTo>
                      <a:lnTo>
                        <a:pt x="189" y="294"/>
                      </a:lnTo>
                      <a:lnTo>
                        <a:pt x="51" y="284"/>
                      </a:lnTo>
                      <a:lnTo>
                        <a:pt x="0" y="166"/>
                      </a:lnTo>
                      <a:lnTo>
                        <a:pt x="45" y="150"/>
                      </a:lnTo>
                      <a:lnTo>
                        <a:pt x="61" y="126"/>
                      </a:lnTo>
                      <a:lnTo>
                        <a:pt x="105" y="85"/>
                      </a:lnTo>
                      <a:lnTo>
                        <a:pt x="117" y="53"/>
                      </a:lnTo>
                      <a:lnTo>
                        <a:pt x="117" y="5"/>
                      </a:lnTo>
                      <a:lnTo>
                        <a:pt x="633" y="0"/>
                      </a:lnTo>
                      <a:close/>
                    </a:path>
                  </a:pathLst>
                </a:custGeom>
                <a:grpFill/>
                <a:ln w="0">
                  <a:noFill/>
                  <a:round/>
                  <a:headEnd/>
                  <a:tailEnd/>
                </a:ln>
              </p:spPr>
              <p:txBody>
                <a:bodyPr wrap="none" anchor="ctr"/>
                <a:lstStyle/>
                <a:p>
                  <a:pPr algn="ctr" eaLnBrk="0" hangingPunct="0">
                    <a:defRPr/>
                  </a:pPr>
                  <a:endParaRPr lang="en-US">
                    <a:cs typeface="Arial" charset="0"/>
                  </a:endParaRPr>
                </a:p>
              </p:txBody>
            </p:sp>
            <p:sp>
              <p:nvSpPr>
                <p:cNvPr id="22640" name="Freeform 363">
                  <a:extLst>
                    <a:ext uri="{FF2B5EF4-FFF2-40B4-BE49-F238E27FC236}">
                      <a16:creationId xmlns:a16="http://schemas.microsoft.com/office/drawing/2014/main" id="{81A46698-3B6A-4550-9ADE-9A35E7767378}"/>
                    </a:ext>
                  </a:extLst>
                </p:cNvPr>
                <p:cNvSpPr>
                  <a:spLocks/>
                </p:cNvSpPr>
                <p:nvPr/>
              </p:nvSpPr>
              <p:spPr bwMode="auto">
                <a:xfrm>
                  <a:off x="3383" y="3510"/>
                  <a:ext cx="429" cy="559"/>
                </a:xfrm>
                <a:custGeom>
                  <a:avLst/>
                  <a:gdLst>
                    <a:gd name="T0" fmla="*/ 2 w 687"/>
                    <a:gd name="T1" fmla="*/ 1 h 796"/>
                    <a:gd name="T2" fmla="*/ 2 w 687"/>
                    <a:gd name="T3" fmla="*/ 3 h 796"/>
                    <a:gd name="T4" fmla="*/ 2 w 687"/>
                    <a:gd name="T5" fmla="*/ 4 h 796"/>
                    <a:gd name="T6" fmla="*/ 2 w 687"/>
                    <a:gd name="T7" fmla="*/ 4 h 796"/>
                    <a:gd name="T8" fmla="*/ 2 w 687"/>
                    <a:gd name="T9" fmla="*/ 6 h 796"/>
                    <a:gd name="T10" fmla="*/ 2 w 687"/>
                    <a:gd name="T11" fmla="*/ 6 h 796"/>
                    <a:gd name="T12" fmla="*/ 2 w 687"/>
                    <a:gd name="T13" fmla="*/ 7 h 796"/>
                    <a:gd name="T14" fmla="*/ 2 w 687"/>
                    <a:gd name="T15" fmla="*/ 8 h 796"/>
                    <a:gd name="T16" fmla="*/ 2 w 687"/>
                    <a:gd name="T17" fmla="*/ 9 h 796"/>
                    <a:gd name="T18" fmla="*/ 2 w 687"/>
                    <a:gd name="T19" fmla="*/ 9 h 796"/>
                    <a:gd name="T20" fmla="*/ 1 w 687"/>
                    <a:gd name="T21" fmla="*/ 9 h 796"/>
                    <a:gd name="T22" fmla="*/ 1 w 687"/>
                    <a:gd name="T23" fmla="*/ 11 h 796"/>
                    <a:gd name="T24" fmla="*/ 1 w 687"/>
                    <a:gd name="T25" fmla="*/ 11 h 796"/>
                    <a:gd name="T26" fmla="*/ 1 w 687"/>
                    <a:gd name="T27" fmla="*/ 11 h 796"/>
                    <a:gd name="T28" fmla="*/ 1 w 687"/>
                    <a:gd name="T29" fmla="*/ 11 h 796"/>
                    <a:gd name="T30" fmla="*/ 1 w 687"/>
                    <a:gd name="T31" fmla="*/ 11 h 796"/>
                    <a:gd name="T32" fmla="*/ 1 w 687"/>
                    <a:gd name="T33" fmla="*/ 10 h 796"/>
                    <a:gd name="T34" fmla="*/ 1 w 687"/>
                    <a:gd name="T35" fmla="*/ 11 h 796"/>
                    <a:gd name="T36" fmla="*/ 1 w 687"/>
                    <a:gd name="T37" fmla="*/ 11 h 796"/>
                    <a:gd name="T38" fmla="*/ 1 w 687"/>
                    <a:gd name="T39" fmla="*/ 11 h 796"/>
                    <a:gd name="T40" fmla="*/ 1 w 687"/>
                    <a:gd name="T41" fmla="*/ 11 h 796"/>
                    <a:gd name="T42" fmla="*/ 0 w 687"/>
                    <a:gd name="T43" fmla="*/ 11 h 796"/>
                    <a:gd name="T44" fmla="*/ 1 w 687"/>
                    <a:gd name="T45" fmla="*/ 10 h 796"/>
                    <a:gd name="T46" fmla="*/ 1 w 687"/>
                    <a:gd name="T47" fmla="*/ 9 h 796"/>
                    <a:gd name="T48" fmla="*/ 1 w 687"/>
                    <a:gd name="T49" fmla="*/ 8 h 796"/>
                    <a:gd name="T50" fmla="*/ 1 w 687"/>
                    <a:gd name="T51" fmla="*/ 6 h 796"/>
                    <a:gd name="T52" fmla="*/ 1 w 687"/>
                    <a:gd name="T53" fmla="*/ 1 h 796"/>
                    <a:gd name="T54" fmla="*/ 1 w 687"/>
                    <a:gd name="T55" fmla="*/ 0 h 796"/>
                    <a:gd name="T56" fmla="*/ 1 w 687"/>
                    <a:gd name="T57" fmla="*/ 1 h 796"/>
                    <a:gd name="T58" fmla="*/ 1 w 687"/>
                    <a:gd name="T59" fmla="*/ 1 h 796"/>
                    <a:gd name="T60" fmla="*/ 1 w 687"/>
                    <a:gd name="T61" fmla="*/ 1 h 796"/>
                    <a:gd name="T62" fmla="*/ 1 w 687"/>
                    <a:gd name="T63" fmla="*/ 1 h 796"/>
                    <a:gd name="T64" fmla="*/ 1 w 687"/>
                    <a:gd name="T65" fmla="*/ 1 h 796"/>
                    <a:gd name="T66" fmla="*/ 1 w 687"/>
                    <a:gd name="T67" fmla="*/ 1 h 796"/>
                    <a:gd name="T68" fmla="*/ 1 w 687"/>
                    <a:gd name="T69" fmla="*/ 1 h 796"/>
                    <a:gd name="T70" fmla="*/ 1 w 687"/>
                    <a:gd name="T71" fmla="*/ 1 h 796"/>
                    <a:gd name="T72" fmla="*/ 1 w 687"/>
                    <a:gd name="T73" fmla="*/ 1 h 796"/>
                    <a:gd name="T74" fmla="*/ 1 w 687"/>
                    <a:gd name="T75" fmla="*/ 1 h 796"/>
                    <a:gd name="T76" fmla="*/ 1 w 687"/>
                    <a:gd name="T77" fmla="*/ 2 h 796"/>
                    <a:gd name="T78" fmla="*/ 1 w 687"/>
                    <a:gd name="T79" fmla="*/ 2 h 796"/>
                    <a:gd name="T80" fmla="*/ 1 w 687"/>
                    <a:gd name="T81" fmla="*/ 2 h 796"/>
                    <a:gd name="T82" fmla="*/ 1 w 687"/>
                    <a:gd name="T83" fmla="*/ 3 h 796"/>
                    <a:gd name="T84" fmla="*/ 1 w 687"/>
                    <a:gd name="T85" fmla="*/ 3 h 796"/>
                    <a:gd name="T86" fmla="*/ 2 w 687"/>
                    <a:gd name="T87" fmla="*/ 1 h 796"/>
                    <a:gd name="T88" fmla="*/ 2 w 687"/>
                    <a:gd name="T89" fmla="*/ 1 h 79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687"/>
                    <a:gd name="T136" fmla="*/ 0 h 796"/>
                    <a:gd name="T137" fmla="*/ 687 w 687"/>
                    <a:gd name="T138" fmla="*/ 796 h 79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687" h="796">
                      <a:moveTo>
                        <a:pt x="687" y="114"/>
                      </a:moveTo>
                      <a:lnTo>
                        <a:pt x="660" y="222"/>
                      </a:lnTo>
                      <a:lnTo>
                        <a:pt x="686" y="298"/>
                      </a:lnTo>
                      <a:lnTo>
                        <a:pt x="664" y="325"/>
                      </a:lnTo>
                      <a:lnTo>
                        <a:pt x="659" y="396"/>
                      </a:lnTo>
                      <a:lnTo>
                        <a:pt x="629" y="392"/>
                      </a:lnTo>
                      <a:lnTo>
                        <a:pt x="651" y="482"/>
                      </a:lnTo>
                      <a:lnTo>
                        <a:pt x="635" y="516"/>
                      </a:lnTo>
                      <a:lnTo>
                        <a:pt x="646" y="607"/>
                      </a:lnTo>
                      <a:lnTo>
                        <a:pt x="591" y="649"/>
                      </a:lnTo>
                      <a:lnTo>
                        <a:pt x="538" y="644"/>
                      </a:lnTo>
                      <a:lnTo>
                        <a:pt x="538" y="729"/>
                      </a:lnTo>
                      <a:lnTo>
                        <a:pt x="474" y="722"/>
                      </a:lnTo>
                      <a:lnTo>
                        <a:pt x="459" y="782"/>
                      </a:lnTo>
                      <a:lnTo>
                        <a:pt x="383" y="774"/>
                      </a:lnTo>
                      <a:lnTo>
                        <a:pt x="318" y="740"/>
                      </a:lnTo>
                      <a:lnTo>
                        <a:pt x="316" y="714"/>
                      </a:lnTo>
                      <a:lnTo>
                        <a:pt x="236" y="725"/>
                      </a:lnTo>
                      <a:lnTo>
                        <a:pt x="184" y="747"/>
                      </a:lnTo>
                      <a:lnTo>
                        <a:pt x="69" y="749"/>
                      </a:lnTo>
                      <a:lnTo>
                        <a:pt x="53" y="796"/>
                      </a:lnTo>
                      <a:lnTo>
                        <a:pt x="0" y="786"/>
                      </a:lnTo>
                      <a:lnTo>
                        <a:pt x="43" y="717"/>
                      </a:lnTo>
                      <a:lnTo>
                        <a:pt x="73" y="666"/>
                      </a:lnTo>
                      <a:lnTo>
                        <a:pt x="117" y="572"/>
                      </a:lnTo>
                      <a:lnTo>
                        <a:pt x="189" y="448"/>
                      </a:lnTo>
                      <a:lnTo>
                        <a:pt x="390" y="101"/>
                      </a:lnTo>
                      <a:lnTo>
                        <a:pt x="372" y="0"/>
                      </a:lnTo>
                      <a:lnTo>
                        <a:pt x="512" y="16"/>
                      </a:lnTo>
                      <a:lnTo>
                        <a:pt x="529" y="57"/>
                      </a:lnTo>
                      <a:lnTo>
                        <a:pt x="496" y="57"/>
                      </a:lnTo>
                      <a:lnTo>
                        <a:pt x="513" y="63"/>
                      </a:lnTo>
                      <a:lnTo>
                        <a:pt x="507" y="71"/>
                      </a:lnTo>
                      <a:lnTo>
                        <a:pt x="499" y="71"/>
                      </a:lnTo>
                      <a:lnTo>
                        <a:pt x="498" y="81"/>
                      </a:lnTo>
                      <a:lnTo>
                        <a:pt x="523" y="82"/>
                      </a:lnTo>
                      <a:lnTo>
                        <a:pt x="523" y="98"/>
                      </a:lnTo>
                      <a:lnTo>
                        <a:pt x="505" y="101"/>
                      </a:lnTo>
                      <a:lnTo>
                        <a:pt x="483" y="122"/>
                      </a:lnTo>
                      <a:lnTo>
                        <a:pt x="478" y="137"/>
                      </a:lnTo>
                      <a:lnTo>
                        <a:pt x="499" y="158"/>
                      </a:lnTo>
                      <a:lnTo>
                        <a:pt x="498" y="171"/>
                      </a:lnTo>
                      <a:lnTo>
                        <a:pt x="498" y="189"/>
                      </a:lnTo>
                      <a:lnTo>
                        <a:pt x="639" y="106"/>
                      </a:lnTo>
                      <a:lnTo>
                        <a:pt x="687" y="114"/>
                      </a:lnTo>
                      <a:close/>
                    </a:path>
                  </a:pathLst>
                </a:custGeom>
                <a:grpFill/>
                <a:ln w="0">
                  <a:noFill/>
                  <a:round/>
                  <a:headEnd/>
                  <a:tailEnd/>
                </a:ln>
              </p:spPr>
              <p:txBody>
                <a:bodyPr wrap="none" anchor="ctr"/>
                <a:lstStyle/>
                <a:p>
                  <a:pPr algn="ctr" eaLnBrk="0" hangingPunct="0">
                    <a:defRPr/>
                  </a:pPr>
                  <a:endParaRPr lang="en-US">
                    <a:cs typeface="Arial" charset="0"/>
                  </a:endParaRPr>
                </a:p>
              </p:txBody>
            </p:sp>
            <p:sp>
              <p:nvSpPr>
                <p:cNvPr id="22641" name="Freeform 364">
                  <a:extLst>
                    <a:ext uri="{FF2B5EF4-FFF2-40B4-BE49-F238E27FC236}">
                      <a16:creationId xmlns:a16="http://schemas.microsoft.com/office/drawing/2014/main" id="{B033956F-EF9E-4907-B623-12B5B5B7967F}"/>
                    </a:ext>
                  </a:extLst>
                </p:cNvPr>
                <p:cNvSpPr>
                  <a:spLocks/>
                </p:cNvSpPr>
                <p:nvPr/>
              </p:nvSpPr>
              <p:spPr bwMode="auto">
                <a:xfrm>
                  <a:off x="2850" y="2266"/>
                  <a:ext cx="578" cy="294"/>
                </a:xfrm>
                <a:custGeom>
                  <a:avLst/>
                  <a:gdLst>
                    <a:gd name="T0" fmla="*/ 1 w 926"/>
                    <a:gd name="T1" fmla="*/ 4 h 418"/>
                    <a:gd name="T2" fmla="*/ 0 w 926"/>
                    <a:gd name="T3" fmla="*/ 6 h 418"/>
                    <a:gd name="T4" fmla="*/ 1 w 926"/>
                    <a:gd name="T5" fmla="*/ 6 h 418"/>
                    <a:gd name="T6" fmla="*/ 1 w 926"/>
                    <a:gd name="T7" fmla="*/ 6 h 418"/>
                    <a:gd name="T8" fmla="*/ 1 w 926"/>
                    <a:gd name="T9" fmla="*/ 6 h 418"/>
                    <a:gd name="T10" fmla="*/ 1 w 926"/>
                    <a:gd name="T11" fmla="*/ 6 h 418"/>
                    <a:gd name="T12" fmla="*/ 1 w 926"/>
                    <a:gd name="T13" fmla="*/ 5 h 418"/>
                    <a:gd name="T14" fmla="*/ 1 w 926"/>
                    <a:gd name="T15" fmla="*/ 4 h 418"/>
                    <a:gd name="T16" fmla="*/ 2 w 926"/>
                    <a:gd name="T17" fmla="*/ 4 h 418"/>
                    <a:gd name="T18" fmla="*/ 2 w 926"/>
                    <a:gd name="T19" fmla="*/ 4 h 418"/>
                    <a:gd name="T20" fmla="*/ 2 w 926"/>
                    <a:gd name="T21" fmla="*/ 4 h 418"/>
                    <a:gd name="T22" fmla="*/ 2 w 926"/>
                    <a:gd name="T23" fmla="*/ 4 h 418"/>
                    <a:gd name="T24" fmla="*/ 2 w 926"/>
                    <a:gd name="T25" fmla="*/ 4 h 418"/>
                    <a:gd name="T26" fmla="*/ 2 w 926"/>
                    <a:gd name="T27" fmla="*/ 6 h 418"/>
                    <a:gd name="T28" fmla="*/ 3 w 926"/>
                    <a:gd name="T29" fmla="*/ 6 h 418"/>
                    <a:gd name="T30" fmla="*/ 3 w 926"/>
                    <a:gd name="T31" fmla="*/ 6 h 418"/>
                    <a:gd name="T32" fmla="*/ 3 w 926"/>
                    <a:gd name="T33" fmla="*/ 4 h 418"/>
                    <a:gd name="T34" fmla="*/ 3 w 926"/>
                    <a:gd name="T35" fmla="*/ 4 h 418"/>
                    <a:gd name="T36" fmla="*/ 3 w 926"/>
                    <a:gd name="T37" fmla="*/ 1 h 418"/>
                    <a:gd name="T38" fmla="*/ 2 w 926"/>
                    <a:gd name="T39" fmla="*/ 1 h 418"/>
                    <a:gd name="T40" fmla="*/ 2 w 926"/>
                    <a:gd name="T41" fmla="*/ 0 h 418"/>
                    <a:gd name="T42" fmla="*/ 2 w 926"/>
                    <a:gd name="T43" fmla="*/ 1 h 418"/>
                    <a:gd name="T44" fmla="*/ 2 w 926"/>
                    <a:gd name="T45" fmla="*/ 1 h 418"/>
                    <a:gd name="T46" fmla="*/ 2 w 926"/>
                    <a:gd name="T47" fmla="*/ 1 h 418"/>
                    <a:gd name="T48" fmla="*/ 2 w 926"/>
                    <a:gd name="T49" fmla="*/ 1 h 418"/>
                    <a:gd name="T50" fmla="*/ 2 w 926"/>
                    <a:gd name="T51" fmla="*/ 1 h 418"/>
                    <a:gd name="T52" fmla="*/ 2 w 926"/>
                    <a:gd name="T53" fmla="*/ 1 h 418"/>
                    <a:gd name="T54" fmla="*/ 2 w 926"/>
                    <a:gd name="T55" fmla="*/ 1 h 418"/>
                    <a:gd name="T56" fmla="*/ 2 w 926"/>
                    <a:gd name="T57" fmla="*/ 2 h 418"/>
                    <a:gd name="T58" fmla="*/ 2 w 926"/>
                    <a:gd name="T59" fmla="*/ 2 h 418"/>
                    <a:gd name="T60" fmla="*/ 2 w 926"/>
                    <a:gd name="T61" fmla="*/ 3 h 418"/>
                    <a:gd name="T62" fmla="*/ 1 w 926"/>
                    <a:gd name="T63" fmla="*/ 3 h 418"/>
                    <a:gd name="T64" fmla="*/ 1 w 926"/>
                    <a:gd name="T65" fmla="*/ 3 h 418"/>
                    <a:gd name="T66" fmla="*/ 1 w 926"/>
                    <a:gd name="T67" fmla="*/ 3 h 418"/>
                    <a:gd name="T68" fmla="*/ 1 w 926"/>
                    <a:gd name="T69" fmla="*/ 4 h 418"/>
                    <a:gd name="T70" fmla="*/ 1 w 926"/>
                    <a:gd name="T71" fmla="*/ 4 h 418"/>
                    <a:gd name="T72" fmla="*/ 1 w 926"/>
                    <a:gd name="T73" fmla="*/ 4 h 41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926"/>
                    <a:gd name="T112" fmla="*/ 0 h 418"/>
                    <a:gd name="T113" fmla="*/ 926 w 926"/>
                    <a:gd name="T114" fmla="*/ 418 h 41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926" h="418">
                      <a:moveTo>
                        <a:pt x="8" y="316"/>
                      </a:moveTo>
                      <a:lnTo>
                        <a:pt x="0" y="378"/>
                      </a:lnTo>
                      <a:lnTo>
                        <a:pt x="100" y="383"/>
                      </a:lnTo>
                      <a:lnTo>
                        <a:pt x="192" y="383"/>
                      </a:lnTo>
                      <a:lnTo>
                        <a:pt x="190" y="365"/>
                      </a:lnTo>
                      <a:lnTo>
                        <a:pt x="241" y="363"/>
                      </a:lnTo>
                      <a:lnTo>
                        <a:pt x="341" y="338"/>
                      </a:lnTo>
                      <a:lnTo>
                        <a:pt x="429" y="321"/>
                      </a:lnTo>
                      <a:lnTo>
                        <a:pt x="700" y="252"/>
                      </a:lnTo>
                      <a:lnTo>
                        <a:pt x="734" y="250"/>
                      </a:lnTo>
                      <a:lnTo>
                        <a:pt x="790" y="296"/>
                      </a:lnTo>
                      <a:lnTo>
                        <a:pt x="808" y="281"/>
                      </a:lnTo>
                      <a:lnTo>
                        <a:pt x="848" y="329"/>
                      </a:lnTo>
                      <a:lnTo>
                        <a:pt x="893" y="361"/>
                      </a:lnTo>
                      <a:lnTo>
                        <a:pt x="901" y="418"/>
                      </a:lnTo>
                      <a:lnTo>
                        <a:pt x="926" y="418"/>
                      </a:lnTo>
                      <a:lnTo>
                        <a:pt x="923" y="263"/>
                      </a:lnTo>
                      <a:lnTo>
                        <a:pt x="908" y="263"/>
                      </a:lnTo>
                      <a:lnTo>
                        <a:pt x="909" y="65"/>
                      </a:lnTo>
                      <a:lnTo>
                        <a:pt x="883" y="42"/>
                      </a:lnTo>
                      <a:lnTo>
                        <a:pt x="875" y="0"/>
                      </a:lnTo>
                      <a:lnTo>
                        <a:pt x="856" y="48"/>
                      </a:lnTo>
                      <a:lnTo>
                        <a:pt x="833" y="65"/>
                      </a:lnTo>
                      <a:lnTo>
                        <a:pt x="734" y="35"/>
                      </a:lnTo>
                      <a:lnTo>
                        <a:pt x="714" y="36"/>
                      </a:lnTo>
                      <a:lnTo>
                        <a:pt x="716" y="71"/>
                      </a:lnTo>
                      <a:lnTo>
                        <a:pt x="658" y="73"/>
                      </a:lnTo>
                      <a:lnTo>
                        <a:pt x="627" y="82"/>
                      </a:lnTo>
                      <a:lnTo>
                        <a:pt x="655" y="152"/>
                      </a:lnTo>
                      <a:lnTo>
                        <a:pt x="629" y="141"/>
                      </a:lnTo>
                      <a:lnTo>
                        <a:pt x="628" y="200"/>
                      </a:lnTo>
                      <a:lnTo>
                        <a:pt x="373" y="199"/>
                      </a:lnTo>
                      <a:lnTo>
                        <a:pt x="370" y="215"/>
                      </a:lnTo>
                      <a:lnTo>
                        <a:pt x="344" y="215"/>
                      </a:lnTo>
                      <a:lnTo>
                        <a:pt x="292" y="266"/>
                      </a:lnTo>
                      <a:lnTo>
                        <a:pt x="153" y="266"/>
                      </a:lnTo>
                      <a:lnTo>
                        <a:pt x="8" y="316"/>
                      </a:lnTo>
                      <a:close/>
                    </a:path>
                  </a:pathLst>
                </a:custGeom>
                <a:grpFill/>
                <a:ln w="0">
                  <a:noFill/>
                  <a:round/>
                  <a:headEnd/>
                  <a:tailEnd/>
                </a:ln>
              </p:spPr>
              <p:txBody>
                <a:bodyPr wrap="none" anchor="ctr"/>
                <a:lstStyle/>
                <a:p>
                  <a:pPr algn="ctr" eaLnBrk="0" hangingPunct="0">
                    <a:defRPr/>
                  </a:pPr>
                  <a:endParaRPr lang="en-US">
                    <a:cs typeface="Arial" charset="0"/>
                  </a:endParaRPr>
                </a:p>
              </p:txBody>
            </p:sp>
            <p:sp>
              <p:nvSpPr>
                <p:cNvPr id="22642" name="Freeform 365">
                  <a:extLst>
                    <a:ext uri="{FF2B5EF4-FFF2-40B4-BE49-F238E27FC236}">
                      <a16:creationId xmlns:a16="http://schemas.microsoft.com/office/drawing/2014/main" id="{0C48E9A8-0F04-4122-8657-C0FB12747CCD}"/>
                    </a:ext>
                  </a:extLst>
                </p:cNvPr>
                <p:cNvSpPr>
                  <a:spLocks/>
                </p:cNvSpPr>
                <p:nvPr/>
              </p:nvSpPr>
              <p:spPr bwMode="auto">
                <a:xfrm>
                  <a:off x="3619" y="1587"/>
                  <a:ext cx="123" cy="186"/>
                </a:xfrm>
                <a:custGeom>
                  <a:avLst/>
                  <a:gdLst>
                    <a:gd name="T0" fmla="*/ 1 w 196"/>
                    <a:gd name="T1" fmla="*/ 1 h 264"/>
                    <a:gd name="T2" fmla="*/ 1 w 196"/>
                    <a:gd name="T3" fmla="*/ 4 h 264"/>
                    <a:gd name="T4" fmla="*/ 1 w 196"/>
                    <a:gd name="T5" fmla="*/ 4 h 264"/>
                    <a:gd name="T6" fmla="*/ 1 w 196"/>
                    <a:gd name="T7" fmla="*/ 3 h 264"/>
                    <a:gd name="T8" fmla="*/ 0 w 196"/>
                    <a:gd name="T9" fmla="*/ 3 h 264"/>
                    <a:gd name="T10" fmla="*/ 0 w 196"/>
                    <a:gd name="T11" fmla="*/ 1 h 264"/>
                    <a:gd name="T12" fmla="*/ 1 w 196"/>
                    <a:gd name="T13" fmla="*/ 1 h 264"/>
                    <a:gd name="T14" fmla="*/ 1 w 196"/>
                    <a:gd name="T15" fmla="*/ 1 h 264"/>
                    <a:gd name="T16" fmla="*/ 1 w 196"/>
                    <a:gd name="T17" fmla="*/ 1 h 264"/>
                    <a:gd name="T18" fmla="*/ 1 w 196"/>
                    <a:gd name="T19" fmla="*/ 1 h 264"/>
                    <a:gd name="T20" fmla="*/ 1 w 196"/>
                    <a:gd name="T21" fmla="*/ 1 h 264"/>
                    <a:gd name="T22" fmla="*/ 1 w 196"/>
                    <a:gd name="T23" fmla="*/ 0 h 264"/>
                    <a:gd name="T24" fmla="*/ 1 w 196"/>
                    <a:gd name="T25" fmla="*/ 1 h 264"/>
                    <a:gd name="T26" fmla="*/ 1 w 196"/>
                    <a:gd name="T27" fmla="*/ 1 h 26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96"/>
                    <a:gd name="T43" fmla="*/ 0 h 264"/>
                    <a:gd name="T44" fmla="*/ 196 w 196"/>
                    <a:gd name="T45" fmla="*/ 264 h 26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96" h="264">
                      <a:moveTo>
                        <a:pt x="196" y="16"/>
                      </a:moveTo>
                      <a:lnTo>
                        <a:pt x="189" y="264"/>
                      </a:lnTo>
                      <a:lnTo>
                        <a:pt x="19" y="262"/>
                      </a:lnTo>
                      <a:lnTo>
                        <a:pt x="20" y="216"/>
                      </a:lnTo>
                      <a:lnTo>
                        <a:pt x="0" y="216"/>
                      </a:lnTo>
                      <a:lnTo>
                        <a:pt x="0" y="102"/>
                      </a:lnTo>
                      <a:lnTo>
                        <a:pt x="31" y="102"/>
                      </a:lnTo>
                      <a:lnTo>
                        <a:pt x="31" y="78"/>
                      </a:lnTo>
                      <a:lnTo>
                        <a:pt x="57" y="66"/>
                      </a:lnTo>
                      <a:lnTo>
                        <a:pt x="78" y="27"/>
                      </a:lnTo>
                      <a:lnTo>
                        <a:pt x="121" y="6"/>
                      </a:lnTo>
                      <a:cubicBezTo>
                        <a:pt x="140" y="4"/>
                        <a:pt x="151" y="2"/>
                        <a:pt x="165" y="0"/>
                      </a:cubicBezTo>
                      <a:lnTo>
                        <a:pt x="182" y="9"/>
                      </a:lnTo>
                      <a:lnTo>
                        <a:pt x="196" y="16"/>
                      </a:lnTo>
                      <a:close/>
                    </a:path>
                  </a:pathLst>
                </a:custGeom>
                <a:grpFill/>
                <a:ln w="0">
                  <a:noFill/>
                  <a:round/>
                  <a:headEnd/>
                  <a:tailEnd/>
                </a:ln>
              </p:spPr>
              <p:txBody>
                <a:bodyPr wrap="none" anchor="ctr"/>
                <a:lstStyle/>
                <a:p>
                  <a:pPr algn="ctr" eaLnBrk="0" hangingPunct="0">
                    <a:defRPr/>
                  </a:pPr>
                  <a:endParaRPr lang="en-US">
                    <a:cs typeface="Arial" charset="0"/>
                  </a:endParaRPr>
                </a:p>
              </p:txBody>
            </p:sp>
          </p:grpSp>
        </p:grpSp>
      </p:grpSp>
      <p:sp>
        <p:nvSpPr>
          <p:cNvPr id="22618" name="Title 370">
            <a:extLst>
              <a:ext uri="{FF2B5EF4-FFF2-40B4-BE49-F238E27FC236}">
                <a16:creationId xmlns:a16="http://schemas.microsoft.com/office/drawing/2014/main" id="{482D3FAB-5E64-435A-8162-EDF999588CB3}"/>
              </a:ext>
            </a:extLst>
          </p:cNvPr>
          <p:cNvSpPr>
            <a:spLocks noGrp="1"/>
          </p:cNvSpPr>
          <p:nvPr>
            <p:ph type="title"/>
          </p:nvPr>
        </p:nvSpPr>
        <p:spPr/>
        <p:txBody>
          <a:bodyPr/>
          <a:lstStyle/>
          <a:p>
            <a:r>
              <a:rPr lang="en-US" altLang="en-US" sz="3600" dirty="0"/>
              <a:t>Central Regional Wastewater System</a:t>
            </a:r>
            <a:br>
              <a:rPr lang="en-US" altLang="en-US" sz="3600" dirty="0"/>
            </a:br>
            <a:endParaRPr lang="en-US" altLang="en-US" sz="3600" dirty="0"/>
          </a:p>
        </p:txBody>
      </p:sp>
      <p:grpSp>
        <p:nvGrpSpPr>
          <p:cNvPr id="22619" name="Group 384">
            <a:extLst>
              <a:ext uri="{FF2B5EF4-FFF2-40B4-BE49-F238E27FC236}">
                <a16:creationId xmlns:a16="http://schemas.microsoft.com/office/drawing/2014/main" id="{A29181EE-4F09-4160-9D47-541A8A19F23A}"/>
              </a:ext>
            </a:extLst>
          </p:cNvPr>
          <p:cNvGrpSpPr>
            <a:grpSpLocks/>
          </p:cNvGrpSpPr>
          <p:nvPr/>
        </p:nvGrpSpPr>
        <p:grpSpPr bwMode="auto">
          <a:xfrm>
            <a:off x="4260850" y="5045075"/>
            <a:ext cx="269875" cy="268288"/>
            <a:chOff x="3222826" y="5116025"/>
            <a:chExt cx="269946" cy="268367"/>
          </a:xfrm>
        </p:grpSpPr>
        <p:sp>
          <p:nvSpPr>
            <p:cNvPr id="22630" name="Freeform 37">
              <a:extLst>
                <a:ext uri="{FF2B5EF4-FFF2-40B4-BE49-F238E27FC236}">
                  <a16:creationId xmlns:a16="http://schemas.microsoft.com/office/drawing/2014/main" id="{43D9CBE0-E014-4D9D-B806-B50052FCC6EC}"/>
                </a:ext>
              </a:extLst>
            </p:cNvPr>
            <p:cNvSpPr>
              <a:spLocks/>
            </p:cNvSpPr>
            <p:nvPr/>
          </p:nvSpPr>
          <p:spPr bwMode="auto">
            <a:xfrm>
              <a:off x="3222826" y="5174434"/>
              <a:ext cx="269946" cy="209958"/>
            </a:xfrm>
            <a:custGeom>
              <a:avLst/>
              <a:gdLst>
                <a:gd name="T0" fmla="*/ 0 w 944"/>
                <a:gd name="T1" fmla="*/ 0 h 740"/>
                <a:gd name="T2" fmla="*/ 0 w 944"/>
                <a:gd name="T3" fmla="*/ 0 h 740"/>
                <a:gd name="T4" fmla="*/ 0 w 944"/>
                <a:gd name="T5" fmla="*/ 0 h 740"/>
                <a:gd name="T6" fmla="*/ 0 w 944"/>
                <a:gd name="T7" fmla="*/ 0 h 740"/>
                <a:gd name="T8" fmla="*/ 0 w 944"/>
                <a:gd name="T9" fmla="*/ 0 h 740"/>
                <a:gd name="T10" fmla="*/ 0 w 944"/>
                <a:gd name="T11" fmla="*/ 0 h 740"/>
                <a:gd name="T12" fmla="*/ 0 w 944"/>
                <a:gd name="T13" fmla="*/ 0 h 740"/>
                <a:gd name="T14" fmla="*/ 0 w 944"/>
                <a:gd name="T15" fmla="*/ 0 h 740"/>
                <a:gd name="T16" fmla="*/ 0 w 944"/>
                <a:gd name="T17" fmla="*/ 0 h 740"/>
                <a:gd name="T18" fmla="*/ 0 w 944"/>
                <a:gd name="T19" fmla="*/ 0 h 740"/>
                <a:gd name="T20" fmla="*/ 0 w 944"/>
                <a:gd name="T21" fmla="*/ 0 h 740"/>
                <a:gd name="T22" fmla="*/ 0 w 944"/>
                <a:gd name="T23" fmla="*/ 0 h 740"/>
                <a:gd name="T24" fmla="*/ 0 w 944"/>
                <a:gd name="T25" fmla="*/ 0 h 740"/>
                <a:gd name="T26" fmla="*/ 0 w 944"/>
                <a:gd name="T27" fmla="*/ 0 h 740"/>
                <a:gd name="T28" fmla="*/ 0 w 944"/>
                <a:gd name="T29" fmla="*/ 0 h 740"/>
                <a:gd name="T30" fmla="*/ 0 w 944"/>
                <a:gd name="T31" fmla="*/ 0 h 740"/>
                <a:gd name="T32" fmla="*/ 0 w 944"/>
                <a:gd name="T33" fmla="*/ 0 h 740"/>
                <a:gd name="T34" fmla="*/ 0 w 944"/>
                <a:gd name="T35" fmla="*/ 0 h 740"/>
                <a:gd name="T36" fmla="*/ 0 w 944"/>
                <a:gd name="T37" fmla="*/ 0 h 740"/>
                <a:gd name="T38" fmla="*/ 0 w 944"/>
                <a:gd name="T39" fmla="*/ 0 h 740"/>
                <a:gd name="T40" fmla="*/ 0 w 944"/>
                <a:gd name="T41" fmla="*/ 0 h 740"/>
                <a:gd name="T42" fmla="*/ 0 w 944"/>
                <a:gd name="T43" fmla="*/ 0 h 740"/>
                <a:gd name="T44" fmla="*/ 0 w 944"/>
                <a:gd name="T45" fmla="*/ 0 h 740"/>
                <a:gd name="T46" fmla="*/ 0 w 944"/>
                <a:gd name="T47" fmla="*/ 0 h 740"/>
                <a:gd name="T48" fmla="*/ 0 w 944"/>
                <a:gd name="T49" fmla="*/ 0 h 740"/>
                <a:gd name="T50" fmla="*/ 0 w 944"/>
                <a:gd name="T51" fmla="*/ 0 h 740"/>
                <a:gd name="T52" fmla="*/ 0 w 944"/>
                <a:gd name="T53" fmla="*/ 0 h 740"/>
                <a:gd name="T54" fmla="*/ 0 w 944"/>
                <a:gd name="T55" fmla="*/ 0 h 740"/>
                <a:gd name="T56" fmla="*/ 0 w 944"/>
                <a:gd name="T57" fmla="*/ 0 h 740"/>
                <a:gd name="T58" fmla="*/ 0 w 944"/>
                <a:gd name="T59" fmla="*/ 0 h 740"/>
                <a:gd name="T60" fmla="*/ 0 w 944"/>
                <a:gd name="T61" fmla="*/ 0 h 740"/>
                <a:gd name="T62" fmla="*/ 0 w 944"/>
                <a:gd name="T63" fmla="*/ 0 h 740"/>
                <a:gd name="T64" fmla="*/ 0 w 944"/>
                <a:gd name="T65" fmla="*/ 0 h 740"/>
                <a:gd name="T66" fmla="*/ 0 w 944"/>
                <a:gd name="T67" fmla="*/ 0 h 740"/>
                <a:gd name="T68" fmla="*/ 0 w 944"/>
                <a:gd name="T69" fmla="*/ 0 h 740"/>
                <a:gd name="T70" fmla="*/ 0 w 944"/>
                <a:gd name="T71" fmla="*/ 0 h 740"/>
                <a:gd name="T72" fmla="*/ 0 w 944"/>
                <a:gd name="T73" fmla="*/ 0 h 740"/>
                <a:gd name="T74" fmla="*/ 0 w 944"/>
                <a:gd name="T75" fmla="*/ 0 h 74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944"/>
                <a:gd name="T115" fmla="*/ 0 h 740"/>
                <a:gd name="T116" fmla="*/ 944 w 944"/>
                <a:gd name="T117" fmla="*/ 740 h 74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944" h="740">
                  <a:moveTo>
                    <a:pt x="22" y="0"/>
                  </a:moveTo>
                  <a:lnTo>
                    <a:pt x="12" y="48"/>
                  </a:lnTo>
                  <a:lnTo>
                    <a:pt x="4" y="107"/>
                  </a:lnTo>
                  <a:lnTo>
                    <a:pt x="0" y="164"/>
                  </a:lnTo>
                  <a:lnTo>
                    <a:pt x="3" y="216"/>
                  </a:lnTo>
                  <a:lnTo>
                    <a:pt x="11" y="274"/>
                  </a:lnTo>
                  <a:lnTo>
                    <a:pt x="21" y="320"/>
                  </a:lnTo>
                  <a:lnTo>
                    <a:pt x="43" y="374"/>
                  </a:lnTo>
                  <a:lnTo>
                    <a:pt x="69" y="432"/>
                  </a:lnTo>
                  <a:lnTo>
                    <a:pt x="90" y="477"/>
                  </a:lnTo>
                  <a:lnTo>
                    <a:pt x="121" y="521"/>
                  </a:lnTo>
                  <a:lnTo>
                    <a:pt x="155" y="562"/>
                  </a:lnTo>
                  <a:lnTo>
                    <a:pt x="184" y="591"/>
                  </a:lnTo>
                  <a:lnTo>
                    <a:pt x="217" y="619"/>
                  </a:lnTo>
                  <a:lnTo>
                    <a:pt x="257" y="646"/>
                  </a:lnTo>
                  <a:lnTo>
                    <a:pt x="300" y="671"/>
                  </a:lnTo>
                  <a:lnTo>
                    <a:pt x="347" y="701"/>
                  </a:lnTo>
                  <a:lnTo>
                    <a:pt x="388" y="716"/>
                  </a:lnTo>
                  <a:lnTo>
                    <a:pt x="435" y="734"/>
                  </a:lnTo>
                  <a:lnTo>
                    <a:pt x="476" y="740"/>
                  </a:lnTo>
                  <a:lnTo>
                    <a:pt x="523" y="728"/>
                  </a:lnTo>
                  <a:lnTo>
                    <a:pt x="570" y="713"/>
                  </a:lnTo>
                  <a:lnTo>
                    <a:pt x="617" y="693"/>
                  </a:lnTo>
                  <a:lnTo>
                    <a:pt x="657" y="668"/>
                  </a:lnTo>
                  <a:lnTo>
                    <a:pt x="695" y="644"/>
                  </a:lnTo>
                  <a:lnTo>
                    <a:pt x="742" y="609"/>
                  </a:lnTo>
                  <a:lnTo>
                    <a:pt x="789" y="566"/>
                  </a:lnTo>
                  <a:lnTo>
                    <a:pt x="821" y="528"/>
                  </a:lnTo>
                  <a:lnTo>
                    <a:pt x="860" y="472"/>
                  </a:lnTo>
                  <a:lnTo>
                    <a:pt x="891" y="409"/>
                  </a:lnTo>
                  <a:lnTo>
                    <a:pt x="918" y="342"/>
                  </a:lnTo>
                  <a:lnTo>
                    <a:pt x="932" y="282"/>
                  </a:lnTo>
                  <a:lnTo>
                    <a:pt x="942" y="215"/>
                  </a:lnTo>
                  <a:lnTo>
                    <a:pt x="944" y="164"/>
                  </a:lnTo>
                  <a:lnTo>
                    <a:pt x="944" y="103"/>
                  </a:lnTo>
                  <a:lnTo>
                    <a:pt x="937" y="42"/>
                  </a:lnTo>
                  <a:lnTo>
                    <a:pt x="931" y="0"/>
                  </a:lnTo>
                  <a:lnTo>
                    <a:pt x="22" y="0"/>
                  </a:lnTo>
                  <a:close/>
                </a:path>
              </a:pathLst>
            </a:custGeom>
            <a:solidFill>
              <a:srgbClr val="333399"/>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spAutoFit/>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631" name="Freeform 38">
              <a:extLst>
                <a:ext uri="{FF2B5EF4-FFF2-40B4-BE49-F238E27FC236}">
                  <a16:creationId xmlns:a16="http://schemas.microsoft.com/office/drawing/2014/main" id="{F737833C-F844-4BA3-8E29-9107C8242B8C}"/>
                </a:ext>
              </a:extLst>
            </p:cNvPr>
            <p:cNvSpPr>
              <a:spLocks/>
            </p:cNvSpPr>
            <p:nvPr/>
          </p:nvSpPr>
          <p:spPr bwMode="auto">
            <a:xfrm>
              <a:off x="3230719" y="5116025"/>
              <a:ext cx="254160" cy="53673"/>
            </a:xfrm>
            <a:custGeom>
              <a:avLst/>
              <a:gdLst>
                <a:gd name="T0" fmla="*/ 0 w 17287"/>
                <a:gd name="T1" fmla="*/ 0 h 3574"/>
                <a:gd name="T2" fmla="*/ 0 w 17287"/>
                <a:gd name="T3" fmla="*/ 0 h 3574"/>
                <a:gd name="T4" fmla="*/ 0 w 17287"/>
                <a:gd name="T5" fmla="*/ 0 h 3574"/>
                <a:gd name="T6" fmla="*/ 0 w 17287"/>
                <a:gd name="T7" fmla="*/ 0 h 3574"/>
                <a:gd name="T8" fmla="*/ 0 w 17287"/>
                <a:gd name="T9" fmla="*/ 0 h 3574"/>
                <a:gd name="T10" fmla="*/ 0 w 17287"/>
                <a:gd name="T11" fmla="*/ 0 h 3574"/>
                <a:gd name="T12" fmla="*/ 0 w 17287"/>
                <a:gd name="T13" fmla="*/ 0 h 3574"/>
                <a:gd name="T14" fmla="*/ 0 w 17287"/>
                <a:gd name="T15" fmla="*/ 0 h 3574"/>
                <a:gd name="T16" fmla="*/ 0 w 17287"/>
                <a:gd name="T17" fmla="*/ 0 h 3574"/>
                <a:gd name="T18" fmla="*/ 0 w 17287"/>
                <a:gd name="T19" fmla="*/ 0 h 3574"/>
                <a:gd name="T20" fmla="*/ 0 w 17287"/>
                <a:gd name="T21" fmla="*/ 0 h 3574"/>
                <a:gd name="T22" fmla="*/ 0 w 17287"/>
                <a:gd name="T23" fmla="*/ 0 h 3574"/>
                <a:gd name="T24" fmla="*/ 0 w 17287"/>
                <a:gd name="T25" fmla="*/ 0 h 3574"/>
                <a:gd name="T26" fmla="*/ 0 w 17287"/>
                <a:gd name="T27" fmla="*/ 0 h 3574"/>
                <a:gd name="T28" fmla="*/ 0 w 17287"/>
                <a:gd name="T29" fmla="*/ 0 h 3574"/>
                <a:gd name="T30" fmla="*/ 0 w 17287"/>
                <a:gd name="T31" fmla="*/ 0 h 3574"/>
                <a:gd name="T32" fmla="*/ 0 w 17287"/>
                <a:gd name="T33" fmla="*/ 0 h 3574"/>
                <a:gd name="T34" fmla="*/ 0 w 17287"/>
                <a:gd name="T35" fmla="*/ 0 h 3574"/>
                <a:gd name="T36" fmla="*/ 0 w 17287"/>
                <a:gd name="T37" fmla="*/ 0 h 3574"/>
                <a:gd name="T38" fmla="*/ 0 w 17287"/>
                <a:gd name="T39" fmla="*/ 0 h 3574"/>
                <a:gd name="T40" fmla="*/ 0 w 17287"/>
                <a:gd name="T41" fmla="*/ 0 h 3574"/>
                <a:gd name="T42" fmla="*/ 0 w 17287"/>
                <a:gd name="T43" fmla="*/ 0 h 3574"/>
                <a:gd name="T44" fmla="*/ 0 w 17287"/>
                <a:gd name="T45" fmla="*/ 0 h 3574"/>
                <a:gd name="T46" fmla="*/ 0 w 17287"/>
                <a:gd name="T47" fmla="*/ 0 h 3574"/>
                <a:gd name="T48" fmla="*/ 0 w 17287"/>
                <a:gd name="T49" fmla="*/ 0 h 3574"/>
                <a:gd name="T50" fmla="*/ 0 w 17287"/>
                <a:gd name="T51" fmla="*/ 0 h 3574"/>
                <a:gd name="T52" fmla="*/ 0 w 17287"/>
                <a:gd name="T53" fmla="*/ 0 h 3574"/>
                <a:gd name="T54" fmla="*/ 0 w 17287"/>
                <a:gd name="T55" fmla="*/ 0 h 3574"/>
                <a:gd name="T56" fmla="*/ 0 w 17287"/>
                <a:gd name="T57" fmla="*/ 0 h 3574"/>
                <a:gd name="T58" fmla="*/ 0 w 17287"/>
                <a:gd name="T59" fmla="*/ 0 h 357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7287"/>
                <a:gd name="T91" fmla="*/ 0 h 3574"/>
                <a:gd name="T92" fmla="*/ 17287 w 17287"/>
                <a:gd name="T93" fmla="*/ 3574 h 357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7287" h="3574">
                  <a:moveTo>
                    <a:pt x="1968" y="0"/>
                  </a:moveTo>
                  <a:lnTo>
                    <a:pt x="1512" y="646"/>
                  </a:lnTo>
                  <a:lnTo>
                    <a:pt x="942" y="1634"/>
                  </a:lnTo>
                  <a:lnTo>
                    <a:pt x="600" y="2242"/>
                  </a:lnTo>
                  <a:lnTo>
                    <a:pt x="258" y="3003"/>
                  </a:lnTo>
                  <a:lnTo>
                    <a:pt x="0" y="3523"/>
                  </a:lnTo>
                  <a:lnTo>
                    <a:pt x="17287" y="3574"/>
                  </a:lnTo>
                  <a:lnTo>
                    <a:pt x="16945" y="2623"/>
                  </a:lnTo>
                  <a:lnTo>
                    <a:pt x="16451" y="1672"/>
                  </a:lnTo>
                  <a:lnTo>
                    <a:pt x="15995" y="874"/>
                  </a:lnTo>
                  <a:lnTo>
                    <a:pt x="15311" y="38"/>
                  </a:lnTo>
                  <a:lnTo>
                    <a:pt x="14665" y="190"/>
                  </a:lnTo>
                  <a:lnTo>
                    <a:pt x="13980" y="342"/>
                  </a:lnTo>
                  <a:lnTo>
                    <a:pt x="13334" y="456"/>
                  </a:lnTo>
                  <a:lnTo>
                    <a:pt x="12650" y="532"/>
                  </a:lnTo>
                  <a:lnTo>
                    <a:pt x="12004" y="532"/>
                  </a:lnTo>
                  <a:lnTo>
                    <a:pt x="11320" y="570"/>
                  </a:lnTo>
                  <a:lnTo>
                    <a:pt x="10598" y="494"/>
                  </a:lnTo>
                  <a:lnTo>
                    <a:pt x="9799" y="342"/>
                  </a:lnTo>
                  <a:lnTo>
                    <a:pt x="9115" y="152"/>
                  </a:lnTo>
                  <a:lnTo>
                    <a:pt x="8621" y="38"/>
                  </a:lnTo>
                  <a:lnTo>
                    <a:pt x="7936" y="266"/>
                  </a:lnTo>
                  <a:lnTo>
                    <a:pt x="7176" y="380"/>
                  </a:lnTo>
                  <a:lnTo>
                    <a:pt x="6378" y="570"/>
                  </a:lnTo>
                  <a:lnTo>
                    <a:pt x="5580" y="570"/>
                  </a:lnTo>
                  <a:lnTo>
                    <a:pt x="4858" y="532"/>
                  </a:lnTo>
                  <a:lnTo>
                    <a:pt x="4174" y="494"/>
                  </a:lnTo>
                  <a:lnTo>
                    <a:pt x="3414" y="342"/>
                  </a:lnTo>
                  <a:lnTo>
                    <a:pt x="2768" y="228"/>
                  </a:lnTo>
                  <a:lnTo>
                    <a:pt x="1968" y="0"/>
                  </a:lnTo>
                  <a:close/>
                </a:path>
              </a:pathLst>
            </a:custGeom>
            <a:solidFill>
              <a:srgbClr val="FF0000"/>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spAutoFit/>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632" name="Text Box 39">
              <a:extLst>
                <a:ext uri="{FF2B5EF4-FFF2-40B4-BE49-F238E27FC236}">
                  <a16:creationId xmlns:a16="http://schemas.microsoft.com/office/drawing/2014/main" id="{13EEF948-2763-4AB2-998E-19EE536DACF1}"/>
                </a:ext>
              </a:extLst>
            </p:cNvPr>
            <p:cNvSpPr txBox="1">
              <a:spLocks noChangeArrowheads="1"/>
            </p:cNvSpPr>
            <p:nvPr/>
          </p:nvSpPr>
          <p:spPr bwMode="auto">
            <a:xfrm>
              <a:off x="3287550" y="5182327"/>
              <a:ext cx="140498" cy="153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4351">
                  <a:solidFill>
                    <a:srgbClr val="000000"/>
                  </a:solidFill>
                  <a:miter lim="800000"/>
                  <a:headEnd/>
                  <a:tailEnd/>
                </a14:hiddenLine>
              </a:ext>
            </a:extLst>
          </p:spPr>
          <p:txBody>
            <a:bodyPr wrap="none" lIns="0" tIns="0" rIns="0" bIns="0" anchor="ctr">
              <a:spAutoFit/>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algn="ctr"/>
              <a:r>
                <a:rPr lang="en-US" altLang="en-US" sz="1000" i="0">
                  <a:solidFill>
                    <a:schemeClr val="bg1"/>
                  </a:solidFill>
                  <a:latin typeface="Arial" panose="020B0604020202020204" pitchFamily="34" charset="0"/>
                </a:rPr>
                <a:t>20</a:t>
              </a:r>
            </a:p>
          </p:txBody>
        </p:sp>
      </p:grpSp>
      <p:grpSp>
        <p:nvGrpSpPr>
          <p:cNvPr id="22620" name="Group 380">
            <a:extLst>
              <a:ext uri="{FF2B5EF4-FFF2-40B4-BE49-F238E27FC236}">
                <a16:creationId xmlns:a16="http://schemas.microsoft.com/office/drawing/2014/main" id="{C5428E3A-3858-4B25-A4B1-2CB99927F631}"/>
              </a:ext>
            </a:extLst>
          </p:cNvPr>
          <p:cNvGrpSpPr>
            <a:grpSpLocks/>
          </p:cNvGrpSpPr>
          <p:nvPr/>
        </p:nvGrpSpPr>
        <p:grpSpPr bwMode="auto">
          <a:xfrm>
            <a:off x="6599238" y="4213225"/>
            <a:ext cx="269875" cy="268288"/>
            <a:chOff x="3430561" y="5670515"/>
            <a:chExt cx="269946" cy="268367"/>
          </a:xfrm>
        </p:grpSpPr>
        <p:sp>
          <p:nvSpPr>
            <p:cNvPr id="22627" name="Freeform 37">
              <a:extLst>
                <a:ext uri="{FF2B5EF4-FFF2-40B4-BE49-F238E27FC236}">
                  <a16:creationId xmlns:a16="http://schemas.microsoft.com/office/drawing/2014/main" id="{C048AE42-5C6E-4FE3-8938-9E2A08902A2D}"/>
                </a:ext>
              </a:extLst>
            </p:cNvPr>
            <p:cNvSpPr>
              <a:spLocks/>
            </p:cNvSpPr>
            <p:nvPr/>
          </p:nvSpPr>
          <p:spPr bwMode="auto">
            <a:xfrm>
              <a:off x="3430561" y="5728924"/>
              <a:ext cx="269946" cy="209958"/>
            </a:xfrm>
            <a:custGeom>
              <a:avLst/>
              <a:gdLst>
                <a:gd name="T0" fmla="*/ 0 w 944"/>
                <a:gd name="T1" fmla="*/ 0 h 740"/>
                <a:gd name="T2" fmla="*/ 0 w 944"/>
                <a:gd name="T3" fmla="*/ 0 h 740"/>
                <a:gd name="T4" fmla="*/ 0 w 944"/>
                <a:gd name="T5" fmla="*/ 0 h 740"/>
                <a:gd name="T6" fmla="*/ 0 w 944"/>
                <a:gd name="T7" fmla="*/ 0 h 740"/>
                <a:gd name="T8" fmla="*/ 0 w 944"/>
                <a:gd name="T9" fmla="*/ 0 h 740"/>
                <a:gd name="T10" fmla="*/ 0 w 944"/>
                <a:gd name="T11" fmla="*/ 0 h 740"/>
                <a:gd name="T12" fmla="*/ 0 w 944"/>
                <a:gd name="T13" fmla="*/ 0 h 740"/>
                <a:gd name="T14" fmla="*/ 0 w 944"/>
                <a:gd name="T15" fmla="*/ 0 h 740"/>
                <a:gd name="T16" fmla="*/ 0 w 944"/>
                <a:gd name="T17" fmla="*/ 0 h 740"/>
                <a:gd name="T18" fmla="*/ 0 w 944"/>
                <a:gd name="T19" fmla="*/ 0 h 740"/>
                <a:gd name="T20" fmla="*/ 0 w 944"/>
                <a:gd name="T21" fmla="*/ 0 h 740"/>
                <a:gd name="T22" fmla="*/ 0 w 944"/>
                <a:gd name="T23" fmla="*/ 0 h 740"/>
                <a:gd name="T24" fmla="*/ 0 w 944"/>
                <a:gd name="T25" fmla="*/ 0 h 740"/>
                <a:gd name="T26" fmla="*/ 0 w 944"/>
                <a:gd name="T27" fmla="*/ 0 h 740"/>
                <a:gd name="T28" fmla="*/ 0 w 944"/>
                <a:gd name="T29" fmla="*/ 0 h 740"/>
                <a:gd name="T30" fmla="*/ 0 w 944"/>
                <a:gd name="T31" fmla="*/ 0 h 740"/>
                <a:gd name="T32" fmla="*/ 0 w 944"/>
                <a:gd name="T33" fmla="*/ 0 h 740"/>
                <a:gd name="T34" fmla="*/ 0 w 944"/>
                <a:gd name="T35" fmla="*/ 0 h 740"/>
                <a:gd name="T36" fmla="*/ 0 w 944"/>
                <a:gd name="T37" fmla="*/ 0 h 740"/>
                <a:gd name="T38" fmla="*/ 0 w 944"/>
                <a:gd name="T39" fmla="*/ 0 h 740"/>
                <a:gd name="T40" fmla="*/ 0 w 944"/>
                <a:gd name="T41" fmla="*/ 0 h 740"/>
                <a:gd name="T42" fmla="*/ 0 w 944"/>
                <a:gd name="T43" fmla="*/ 0 h 740"/>
                <a:gd name="T44" fmla="*/ 0 w 944"/>
                <a:gd name="T45" fmla="*/ 0 h 740"/>
                <a:gd name="T46" fmla="*/ 0 w 944"/>
                <a:gd name="T47" fmla="*/ 0 h 740"/>
                <a:gd name="T48" fmla="*/ 0 w 944"/>
                <a:gd name="T49" fmla="*/ 0 h 740"/>
                <a:gd name="T50" fmla="*/ 0 w 944"/>
                <a:gd name="T51" fmla="*/ 0 h 740"/>
                <a:gd name="T52" fmla="*/ 0 w 944"/>
                <a:gd name="T53" fmla="*/ 0 h 740"/>
                <a:gd name="T54" fmla="*/ 0 w 944"/>
                <a:gd name="T55" fmla="*/ 0 h 740"/>
                <a:gd name="T56" fmla="*/ 0 w 944"/>
                <a:gd name="T57" fmla="*/ 0 h 740"/>
                <a:gd name="T58" fmla="*/ 0 w 944"/>
                <a:gd name="T59" fmla="*/ 0 h 740"/>
                <a:gd name="T60" fmla="*/ 0 w 944"/>
                <a:gd name="T61" fmla="*/ 0 h 740"/>
                <a:gd name="T62" fmla="*/ 0 w 944"/>
                <a:gd name="T63" fmla="*/ 0 h 740"/>
                <a:gd name="T64" fmla="*/ 0 w 944"/>
                <a:gd name="T65" fmla="*/ 0 h 740"/>
                <a:gd name="T66" fmla="*/ 0 w 944"/>
                <a:gd name="T67" fmla="*/ 0 h 740"/>
                <a:gd name="T68" fmla="*/ 0 w 944"/>
                <a:gd name="T69" fmla="*/ 0 h 740"/>
                <a:gd name="T70" fmla="*/ 0 w 944"/>
                <a:gd name="T71" fmla="*/ 0 h 740"/>
                <a:gd name="T72" fmla="*/ 0 w 944"/>
                <a:gd name="T73" fmla="*/ 0 h 740"/>
                <a:gd name="T74" fmla="*/ 0 w 944"/>
                <a:gd name="T75" fmla="*/ 0 h 74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944"/>
                <a:gd name="T115" fmla="*/ 0 h 740"/>
                <a:gd name="T116" fmla="*/ 944 w 944"/>
                <a:gd name="T117" fmla="*/ 740 h 74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944" h="740">
                  <a:moveTo>
                    <a:pt x="22" y="0"/>
                  </a:moveTo>
                  <a:lnTo>
                    <a:pt x="12" y="48"/>
                  </a:lnTo>
                  <a:lnTo>
                    <a:pt x="4" y="107"/>
                  </a:lnTo>
                  <a:lnTo>
                    <a:pt x="0" y="164"/>
                  </a:lnTo>
                  <a:lnTo>
                    <a:pt x="3" y="216"/>
                  </a:lnTo>
                  <a:lnTo>
                    <a:pt x="11" y="274"/>
                  </a:lnTo>
                  <a:lnTo>
                    <a:pt x="21" y="320"/>
                  </a:lnTo>
                  <a:lnTo>
                    <a:pt x="43" y="374"/>
                  </a:lnTo>
                  <a:lnTo>
                    <a:pt x="69" y="432"/>
                  </a:lnTo>
                  <a:lnTo>
                    <a:pt x="90" y="477"/>
                  </a:lnTo>
                  <a:lnTo>
                    <a:pt x="121" y="521"/>
                  </a:lnTo>
                  <a:lnTo>
                    <a:pt x="155" y="562"/>
                  </a:lnTo>
                  <a:lnTo>
                    <a:pt x="184" y="591"/>
                  </a:lnTo>
                  <a:lnTo>
                    <a:pt x="217" y="619"/>
                  </a:lnTo>
                  <a:lnTo>
                    <a:pt x="257" y="646"/>
                  </a:lnTo>
                  <a:lnTo>
                    <a:pt x="300" y="671"/>
                  </a:lnTo>
                  <a:lnTo>
                    <a:pt x="347" y="701"/>
                  </a:lnTo>
                  <a:lnTo>
                    <a:pt x="388" y="716"/>
                  </a:lnTo>
                  <a:lnTo>
                    <a:pt x="435" y="734"/>
                  </a:lnTo>
                  <a:lnTo>
                    <a:pt x="476" y="740"/>
                  </a:lnTo>
                  <a:lnTo>
                    <a:pt x="523" y="728"/>
                  </a:lnTo>
                  <a:lnTo>
                    <a:pt x="570" y="713"/>
                  </a:lnTo>
                  <a:lnTo>
                    <a:pt x="617" y="693"/>
                  </a:lnTo>
                  <a:lnTo>
                    <a:pt x="657" y="668"/>
                  </a:lnTo>
                  <a:lnTo>
                    <a:pt x="695" y="644"/>
                  </a:lnTo>
                  <a:lnTo>
                    <a:pt x="742" y="609"/>
                  </a:lnTo>
                  <a:lnTo>
                    <a:pt x="789" y="566"/>
                  </a:lnTo>
                  <a:lnTo>
                    <a:pt x="821" y="528"/>
                  </a:lnTo>
                  <a:lnTo>
                    <a:pt x="860" y="472"/>
                  </a:lnTo>
                  <a:lnTo>
                    <a:pt x="891" y="409"/>
                  </a:lnTo>
                  <a:lnTo>
                    <a:pt x="918" y="342"/>
                  </a:lnTo>
                  <a:lnTo>
                    <a:pt x="932" y="282"/>
                  </a:lnTo>
                  <a:lnTo>
                    <a:pt x="942" y="215"/>
                  </a:lnTo>
                  <a:lnTo>
                    <a:pt x="944" y="164"/>
                  </a:lnTo>
                  <a:lnTo>
                    <a:pt x="944" y="103"/>
                  </a:lnTo>
                  <a:lnTo>
                    <a:pt x="937" y="42"/>
                  </a:lnTo>
                  <a:lnTo>
                    <a:pt x="931" y="0"/>
                  </a:lnTo>
                  <a:lnTo>
                    <a:pt x="22" y="0"/>
                  </a:lnTo>
                  <a:close/>
                </a:path>
              </a:pathLst>
            </a:custGeom>
            <a:solidFill>
              <a:srgbClr val="333399"/>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spAutoFit/>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628" name="Freeform 38">
              <a:extLst>
                <a:ext uri="{FF2B5EF4-FFF2-40B4-BE49-F238E27FC236}">
                  <a16:creationId xmlns:a16="http://schemas.microsoft.com/office/drawing/2014/main" id="{626C0F42-BB73-4CFF-B610-6052D7807E03}"/>
                </a:ext>
              </a:extLst>
            </p:cNvPr>
            <p:cNvSpPr>
              <a:spLocks/>
            </p:cNvSpPr>
            <p:nvPr/>
          </p:nvSpPr>
          <p:spPr bwMode="auto">
            <a:xfrm>
              <a:off x="3438454" y="5670515"/>
              <a:ext cx="254160" cy="53673"/>
            </a:xfrm>
            <a:custGeom>
              <a:avLst/>
              <a:gdLst>
                <a:gd name="T0" fmla="*/ 0 w 17287"/>
                <a:gd name="T1" fmla="*/ 0 h 3574"/>
                <a:gd name="T2" fmla="*/ 0 w 17287"/>
                <a:gd name="T3" fmla="*/ 0 h 3574"/>
                <a:gd name="T4" fmla="*/ 0 w 17287"/>
                <a:gd name="T5" fmla="*/ 0 h 3574"/>
                <a:gd name="T6" fmla="*/ 0 w 17287"/>
                <a:gd name="T7" fmla="*/ 0 h 3574"/>
                <a:gd name="T8" fmla="*/ 0 w 17287"/>
                <a:gd name="T9" fmla="*/ 0 h 3574"/>
                <a:gd name="T10" fmla="*/ 0 w 17287"/>
                <a:gd name="T11" fmla="*/ 0 h 3574"/>
                <a:gd name="T12" fmla="*/ 0 w 17287"/>
                <a:gd name="T13" fmla="*/ 0 h 3574"/>
                <a:gd name="T14" fmla="*/ 0 w 17287"/>
                <a:gd name="T15" fmla="*/ 0 h 3574"/>
                <a:gd name="T16" fmla="*/ 0 w 17287"/>
                <a:gd name="T17" fmla="*/ 0 h 3574"/>
                <a:gd name="T18" fmla="*/ 0 w 17287"/>
                <a:gd name="T19" fmla="*/ 0 h 3574"/>
                <a:gd name="T20" fmla="*/ 0 w 17287"/>
                <a:gd name="T21" fmla="*/ 0 h 3574"/>
                <a:gd name="T22" fmla="*/ 0 w 17287"/>
                <a:gd name="T23" fmla="*/ 0 h 3574"/>
                <a:gd name="T24" fmla="*/ 0 w 17287"/>
                <a:gd name="T25" fmla="*/ 0 h 3574"/>
                <a:gd name="T26" fmla="*/ 0 w 17287"/>
                <a:gd name="T27" fmla="*/ 0 h 3574"/>
                <a:gd name="T28" fmla="*/ 0 w 17287"/>
                <a:gd name="T29" fmla="*/ 0 h 3574"/>
                <a:gd name="T30" fmla="*/ 0 w 17287"/>
                <a:gd name="T31" fmla="*/ 0 h 3574"/>
                <a:gd name="T32" fmla="*/ 0 w 17287"/>
                <a:gd name="T33" fmla="*/ 0 h 3574"/>
                <a:gd name="T34" fmla="*/ 0 w 17287"/>
                <a:gd name="T35" fmla="*/ 0 h 3574"/>
                <a:gd name="T36" fmla="*/ 0 w 17287"/>
                <a:gd name="T37" fmla="*/ 0 h 3574"/>
                <a:gd name="T38" fmla="*/ 0 w 17287"/>
                <a:gd name="T39" fmla="*/ 0 h 3574"/>
                <a:gd name="T40" fmla="*/ 0 w 17287"/>
                <a:gd name="T41" fmla="*/ 0 h 3574"/>
                <a:gd name="T42" fmla="*/ 0 w 17287"/>
                <a:gd name="T43" fmla="*/ 0 h 3574"/>
                <a:gd name="T44" fmla="*/ 0 w 17287"/>
                <a:gd name="T45" fmla="*/ 0 h 3574"/>
                <a:gd name="T46" fmla="*/ 0 w 17287"/>
                <a:gd name="T47" fmla="*/ 0 h 3574"/>
                <a:gd name="T48" fmla="*/ 0 w 17287"/>
                <a:gd name="T49" fmla="*/ 0 h 3574"/>
                <a:gd name="T50" fmla="*/ 0 w 17287"/>
                <a:gd name="T51" fmla="*/ 0 h 3574"/>
                <a:gd name="T52" fmla="*/ 0 w 17287"/>
                <a:gd name="T53" fmla="*/ 0 h 3574"/>
                <a:gd name="T54" fmla="*/ 0 w 17287"/>
                <a:gd name="T55" fmla="*/ 0 h 3574"/>
                <a:gd name="T56" fmla="*/ 0 w 17287"/>
                <a:gd name="T57" fmla="*/ 0 h 3574"/>
                <a:gd name="T58" fmla="*/ 0 w 17287"/>
                <a:gd name="T59" fmla="*/ 0 h 357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7287"/>
                <a:gd name="T91" fmla="*/ 0 h 3574"/>
                <a:gd name="T92" fmla="*/ 17287 w 17287"/>
                <a:gd name="T93" fmla="*/ 3574 h 357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7287" h="3574">
                  <a:moveTo>
                    <a:pt x="1968" y="0"/>
                  </a:moveTo>
                  <a:lnTo>
                    <a:pt x="1512" y="646"/>
                  </a:lnTo>
                  <a:lnTo>
                    <a:pt x="942" y="1634"/>
                  </a:lnTo>
                  <a:lnTo>
                    <a:pt x="600" y="2242"/>
                  </a:lnTo>
                  <a:lnTo>
                    <a:pt x="258" y="3003"/>
                  </a:lnTo>
                  <a:lnTo>
                    <a:pt x="0" y="3523"/>
                  </a:lnTo>
                  <a:lnTo>
                    <a:pt x="17287" y="3574"/>
                  </a:lnTo>
                  <a:lnTo>
                    <a:pt x="16945" y="2623"/>
                  </a:lnTo>
                  <a:lnTo>
                    <a:pt x="16451" y="1672"/>
                  </a:lnTo>
                  <a:lnTo>
                    <a:pt x="15995" y="874"/>
                  </a:lnTo>
                  <a:lnTo>
                    <a:pt x="15311" y="38"/>
                  </a:lnTo>
                  <a:lnTo>
                    <a:pt x="14665" y="190"/>
                  </a:lnTo>
                  <a:lnTo>
                    <a:pt x="13980" y="342"/>
                  </a:lnTo>
                  <a:lnTo>
                    <a:pt x="13334" y="456"/>
                  </a:lnTo>
                  <a:lnTo>
                    <a:pt x="12650" y="532"/>
                  </a:lnTo>
                  <a:lnTo>
                    <a:pt x="12004" y="532"/>
                  </a:lnTo>
                  <a:lnTo>
                    <a:pt x="11320" y="570"/>
                  </a:lnTo>
                  <a:lnTo>
                    <a:pt x="10598" y="494"/>
                  </a:lnTo>
                  <a:lnTo>
                    <a:pt x="9799" y="342"/>
                  </a:lnTo>
                  <a:lnTo>
                    <a:pt x="9115" y="152"/>
                  </a:lnTo>
                  <a:lnTo>
                    <a:pt x="8621" y="38"/>
                  </a:lnTo>
                  <a:lnTo>
                    <a:pt x="7936" y="266"/>
                  </a:lnTo>
                  <a:lnTo>
                    <a:pt x="7176" y="380"/>
                  </a:lnTo>
                  <a:lnTo>
                    <a:pt x="6378" y="570"/>
                  </a:lnTo>
                  <a:lnTo>
                    <a:pt x="5580" y="570"/>
                  </a:lnTo>
                  <a:lnTo>
                    <a:pt x="4858" y="532"/>
                  </a:lnTo>
                  <a:lnTo>
                    <a:pt x="4174" y="494"/>
                  </a:lnTo>
                  <a:lnTo>
                    <a:pt x="3414" y="342"/>
                  </a:lnTo>
                  <a:lnTo>
                    <a:pt x="2768" y="228"/>
                  </a:lnTo>
                  <a:lnTo>
                    <a:pt x="1968" y="0"/>
                  </a:lnTo>
                  <a:close/>
                </a:path>
              </a:pathLst>
            </a:custGeom>
            <a:solidFill>
              <a:srgbClr val="FF0000"/>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spAutoFit/>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2629" name="Text Box 39">
              <a:extLst>
                <a:ext uri="{FF2B5EF4-FFF2-40B4-BE49-F238E27FC236}">
                  <a16:creationId xmlns:a16="http://schemas.microsoft.com/office/drawing/2014/main" id="{654AB7FD-6B4A-4F9B-852C-8FE99BED6FEE}"/>
                </a:ext>
              </a:extLst>
            </p:cNvPr>
            <p:cNvSpPr txBox="1">
              <a:spLocks noChangeArrowheads="1"/>
            </p:cNvSpPr>
            <p:nvPr/>
          </p:nvSpPr>
          <p:spPr bwMode="auto">
            <a:xfrm>
              <a:off x="3495285" y="5736817"/>
              <a:ext cx="140498" cy="153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4351">
                  <a:solidFill>
                    <a:srgbClr val="000000"/>
                  </a:solidFill>
                  <a:miter lim="800000"/>
                  <a:headEnd/>
                  <a:tailEnd/>
                </a14:hiddenLine>
              </a:ext>
            </a:extLst>
          </p:spPr>
          <p:txBody>
            <a:bodyPr wrap="none" lIns="0" tIns="0" rIns="0" bIns="0" anchor="ctr">
              <a:spAutoFit/>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algn="ctr"/>
              <a:r>
                <a:rPr lang="en-US" altLang="en-US" sz="1000" i="0">
                  <a:solidFill>
                    <a:schemeClr val="bg1"/>
                  </a:solidFill>
                  <a:latin typeface="Arial" panose="020B0604020202020204" pitchFamily="34" charset="0"/>
                </a:rPr>
                <a:t>30</a:t>
              </a:r>
            </a:p>
          </p:txBody>
        </p:sp>
      </p:grpSp>
      <p:sp>
        <p:nvSpPr>
          <p:cNvPr id="22621" name="Oval 28">
            <a:extLst>
              <a:ext uri="{FF2B5EF4-FFF2-40B4-BE49-F238E27FC236}">
                <a16:creationId xmlns:a16="http://schemas.microsoft.com/office/drawing/2014/main" id="{57C79BA9-EBA9-4422-A6E0-F0767ADB23D1}"/>
              </a:ext>
            </a:extLst>
          </p:cNvPr>
          <p:cNvSpPr>
            <a:spLocks noChangeArrowheads="1"/>
          </p:cNvSpPr>
          <p:nvPr/>
        </p:nvSpPr>
        <p:spPr bwMode="auto">
          <a:xfrm>
            <a:off x="5645150" y="1658938"/>
            <a:ext cx="260350" cy="206375"/>
          </a:xfrm>
          <a:prstGeom prst="ellipse">
            <a:avLst/>
          </a:prstGeom>
          <a:solidFill>
            <a:schemeClr val="bg2"/>
          </a:solidFill>
          <a:ln w="3175">
            <a:solidFill>
              <a:srgbClr val="5F5F5F"/>
            </a:solidFill>
            <a:round/>
            <a:headEnd/>
            <a:tailEnd/>
          </a:ln>
        </p:spPr>
        <p:txBody>
          <a:bodyPr wrap="none" anchor="ctr" anchorCtr="1"/>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algn="ctr"/>
            <a:endParaRPr lang="en-US" altLang="en-US" b="0">
              <a:solidFill>
                <a:srgbClr val="5F5F5F"/>
              </a:solidFill>
              <a:latin typeface="Helvetica LT Std" pitchFamily="34" charset="0"/>
            </a:endParaRPr>
          </a:p>
        </p:txBody>
      </p:sp>
      <p:sp>
        <p:nvSpPr>
          <p:cNvPr id="22622" name="Text Box 29">
            <a:extLst>
              <a:ext uri="{FF2B5EF4-FFF2-40B4-BE49-F238E27FC236}">
                <a16:creationId xmlns:a16="http://schemas.microsoft.com/office/drawing/2014/main" id="{967A1BEF-3B0A-440C-AE48-C1373C242AC3}"/>
              </a:ext>
            </a:extLst>
          </p:cNvPr>
          <p:cNvSpPr txBox="1">
            <a:spLocks noChangeArrowheads="1"/>
          </p:cNvSpPr>
          <p:nvPr/>
        </p:nvSpPr>
        <p:spPr bwMode="auto">
          <a:xfrm>
            <a:off x="5578475" y="1641475"/>
            <a:ext cx="3937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4351">
                <a:solidFill>
                  <a:srgbClr val="000000"/>
                </a:solidFill>
                <a:miter lim="800000"/>
                <a:headEnd/>
                <a:tailEnd/>
              </a14:hiddenLine>
            </a:ext>
          </a:extLst>
        </p:spPr>
        <p:txBody>
          <a:bodyPr wrap="none" anchor="ctr" anchorCtr="1">
            <a:spAutoFit/>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algn="ctr"/>
            <a:r>
              <a:rPr lang="en-US" altLang="en-US" sz="1000" b="0" i="0">
                <a:solidFill>
                  <a:srgbClr val="5F5F5F"/>
                </a:solidFill>
                <a:latin typeface="Helvetica LT Std" pitchFamily="34" charset="0"/>
              </a:rPr>
              <a:t>121</a:t>
            </a:r>
          </a:p>
        </p:txBody>
      </p:sp>
      <p:sp>
        <p:nvSpPr>
          <p:cNvPr id="22623" name="Oval 28">
            <a:extLst>
              <a:ext uri="{FF2B5EF4-FFF2-40B4-BE49-F238E27FC236}">
                <a16:creationId xmlns:a16="http://schemas.microsoft.com/office/drawing/2014/main" id="{184ECB61-4FB3-4972-B4B5-A51E22779B15}"/>
              </a:ext>
            </a:extLst>
          </p:cNvPr>
          <p:cNvSpPr>
            <a:spLocks noChangeArrowheads="1"/>
          </p:cNvSpPr>
          <p:nvPr/>
        </p:nvSpPr>
        <p:spPr bwMode="auto">
          <a:xfrm>
            <a:off x="4049713" y="1935163"/>
            <a:ext cx="258762" cy="206375"/>
          </a:xfrm>
          <a:prstGeom prst="ellipse">
            <a:avLst/>
          </a:prstGeom>
          <a:solidFill>
            <a:schemeClr val="bg2"/>
          </a:solidFill>
          <a:ln w="3175">
            <a:solidFill>
              <a:srgbClr val="5F5F5F"/>
            </a:solidFill>
            <a:round/>
            <a:headEnd/>
            <a:tailEnd/>
          </a:ln>
        </p:spPr>
        <p:txBody>
          <a:bodyPr wrap="none" anchor="ctr" anchorCtr="1"/>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algn="ctr"/>
            <a:endParaRPr lang="en-US" altLang="en-US" b="0">
              <a:solidFill>
                <a:srgbClr val="5F5F5F"/>
              </a:solidFill>
              <a:latin typeface="Helvetica LT Std" pitchFamily="34" charset="0"/>
            </a:endParaRPr>
          </a:p>
        </p:txBody>
      </p:sp>
      <p:sp>
        <p:nvSpPr>
          <p:cNvPr id="22624" name="Text Box 29">
            <a:extLst>
              <a:ext uri="{FF2B5EF4-FFF2-40B4-BE49-F238E27FC236}">
                <a16:creationId xmlns:a16="http://schemas.microsoft.com/office/drawing/2014/main" id="{38407216-3FA0-4DA4-8224-4AD1A46568C8}"/>
              </a:ext>
            </a:extLst>
          </p:cNvPr>
          <p:cNvSpPr txBox="1">
            <a:spLocks noChangeArrowheads="1"/>
          </p:cNvSpPr>
          <p:nvPr/>
        </p:nvSpPr>
        <p:spPr bwMode="auto">
          <a:xfrm>
            <a:off x="3983038" y="1917700"/>
            <a:ext cx="395287"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4351">
                <a:solidFill>
                  <a:srgbClr val="000000"/>
                </a:solidFill>
                <a:miter lim="800000"/>
                <a:headEnd/>
                <a:tailEnd/>
              </a14:hiddenLine>
            </a:ext>
          </a:extLst>
        </p:spPr>
        <p:txBody>
          <a:bodyPr wrap="none" anchor="ctr" anchorCtr="1">
            <a:spAutoFit/>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algn="ctr"/>
            <a:r>
              <a:rPr lang="en-US" altLang="en-US" sz="1000" b="0" i="0">
                <a:solidFill>
                  <a:srgbClr val="5F5F5F"/>
                </a:solidFill>
                <a:latin typeface="Helvetica LT Std" pitchFamily="34" charset="0"/>
              </a:rPr>
              <a:t>114</a:t>
            </a:r>
          </a:p>
        </p:txBody>
      </p:sp>
      <p:cxnSp>
        <p:nvCxnSpPr>
          <p:cNvPr id="381" name="Straight Arrow Connector 380">
            <a:extLst>
              <a:ext uri="{FF2B5EF4-FFF2-40B4-BE49-F238E27FC236}">
                <a16:creationId xmlns:a16="http://schemas.microsoft.com/office/drawing/2014/main" id="{8EB8803A-54E1-4F3D-8F6D-AF080ABC6548}"/>
              </a:ext>
            </a:extLst>
          </p:cNvPr>
          <p:cNvCxnSpPr>
            <a:stCxn id="22588" idx="1"/>
          </p:cNvCxnSpPr>
          <p:nvPr/>
        </p:nvCxnSpPr>
        <p:spPr>
          <a:xfrm rot="10800000" flipV="1">
            <a:off x="6238875" y="3981450"/>
            <a:ext cx="471488" cy="227013"/>
          </a:xfrm>
          <a:prstGeom prst="straightConnector1">
            <a:avLst/>
          </a:prstGeom>
          <a:ln w="28575">
            <a:solidFill>
              <a:srgbClr val="5F5F5F"/>
            </a:solidFill>
            <a:tailEnd type="arrow"/>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2626" name="Text Box 117">
            <a:extLst>
              <a:ext uri="{FF2B5EF4-FFF2-40B4-BE49-F238E27FC236}">
                <a16:creationId xmlns:a16="http://schemas.microsoft.com/office/drawing/2014/main" id="{09206319-82EE-4E40-8869-7FE339C5579E}"/>
              </a:ext>
            </a:extLst>
          </p:cNvPr>
          <p:cNvSpPr txBox="1">
            <a:spLocks noChangeArrowheads="1"/>
          </p:cNvSpPr>
          <p:nvPr/>
        </p:nvSpPr>
        <p:spPr bwMode="auto">
          <a:xfrm>
            <a:off x="5621338" y="2670175"/>
            <a:ext cx="282575"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lIns="0" tIns="0" rIns="0" bIns="0">
            <a:spAutoFit/>
          </a:bodyPr>
          <a:lstStyle>
            <a:lvl1pPr eaLnBrk="0" hangingPunct="0">
              <a:defRPr sz="6000" b="1" i="1">
                <a:solidFill>
                  <a:srgbClr val="FF9900"/>
                </a:solidFill>
                <a:latin typeface="Times New Roman" panose="02020603050405020304" pitchFamily="18" charset="0"/>
                <a:cs typeface="Arial" panose="020B0604020202020204" pitchFamily="34" charset="0"/>
              </a:defRPr>
            </a:lvl1pPr>
            <a:lvl2pPr marL="742950" indent="-285750" eaLnBrk="0" hangingPunct="0">
              <a:defRPr sz="6000" b="1" i="1">
                <a:solidFill>
                  <a:srgbClr val="FF9900"/>
                </a:solidFill>
                <a:latin typeface="Times New Roman" panose="02020603050405020304" pitchFamily="18" charset="0"/>
                <a:cs typeface="Arial" panose="020B0604020202020204" pitchFamily="34" charset="0"/>
              </a:defRPr>
            </a:lvl2pPr>
            <a:lvl3pPr marL="1143000" indent="-228600" eaLnBrk="0" hangingPunct="0">
              <a:defRPr sz="6000" b="1" i="1">
                <a:solidFill>
                  <a:srgbClr val="FF9900"/>
                </a:solidFill>
                <a:latin typeface="Times New Roman" panose="02020603050405020304" pitchFamily="18" charset="0"/>
                <a:cs typeface="Arial" panose="020B0604020202020204" pitchFamily="34" charset="0"/>
              </a:defRPr>
            </a:lvl3pPr>
            <a:lvl4pPr marL="1600200" indent="-228600" eaLnBrk="0" hangingPunct="0">
              <a:defRPr sz="6000" b="1" i="1">
                <a:solidFill>
                  <a:srgbClr val="FF9900"/>
                </a:solidFill>
                <a:latin typeface="Times New Roman" panose="02020603050405020304" pitchFamily="18" charset="0"/>
                <a:cs typeface="Arial" panose="020B0604020202020204" pitchFamily="34" charset="0"/>
              </a:defRPr>
            </a:lvl4pPr>
            <a:lvl5pPr marL="2057400" indent="-228600" eaLnBrk="0" hangingPunct="0">
              <a:defRPr sz="6000" b="1" i="1">
                <a:solidFill>
                  <a:srgbClr val="FF9900"/>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6000" b="1" i="1">
                <a:solidFill>
                  <a:srgbClr val="FF9900"/>
                </a:solidFill>
                <a:latin typeface="Times New Roman" panose="02020603050405020304" pitchFamily="18" charset="0"/>
                <a:cs typeface="Arial" panose="020B0604020202020204" pitchFamily="34" charset="0"/>
              </a:defRPr>
            </a:lvl9pPr>
          </a:lstStyle>
          <a:p>
            <a:pPr algn="ctr"/>
            <a:r>
              <a:rPr lang="en-US" altLang="en-US" sz="800" b="0" i="0">
                <a:solidFill>
                  <a:srgbClr val="5F5F5F"/>
                </a:solidFill>
                <a:latin typeface="Helvetica LT Std" pitchFamily="34" charset="0"/>
              </a:rPr>
              <a:t>Dallas</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Title 3"/>
          <p:cNvSpPr>
            <a:spLocks noGrp="1"/>
          </p:cNvSpPr>
          <p:nvPr>
            <p:ph type="title"/>
          </p:nvPr>
        </p:nvSpPr>
        <p:spPr>
          <a:xfrm>
            <a:off x="0" y="150813"/>
            <a:ext cx="9144000" cy="682625"/>
          </a:xfrm>
        </p:spPr>
        <p:txBody>
          <a:bodyPr/>
          <a:lstStyle/>
          <a:p>
            <a:r>
              <a:rPr lang="en-US" altLang="en-US" sz="3600" dirty="0">
                <a:latin typeface="Helvetica" panose="020B0604020202020204" pitchFamily="34" charset="0"/>
                <a:cs typeface="Helvetica" panose="020B0604020202020204" pitchFamily="34" charset="0"/>
              </a:rPr>
              <a:t>Central Regional Wastewater System</a:t>
            </a:r>
          </a:p>
        </p:txBody>
      </p:sp>
      <p:sp>
        <p:nvSpPr>
          <p:cNvPr id="28676" name="TextBox 3"/>
          <p:cNvSpPr txBox="1">
            <a:spLocks noChangeArrowheads="1"/>
          </p:cNvSpPr>
          <p:nvPr/>
        </p:nvSpPr>
        <p:spPr bwMode="auto">
          <a:xfrm>
            <a:off x="1608138" y="1335088"/>
            <a:ext cx="6946900"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Clr>
                <a:schemeClr val="tx1"/>
              </a:buClr>
            </a:pPr>
            <a:r>
              <a:rPr lang="en-US" altLang="en-US" sz="2400" dirty="0">
                <a:latin typeface="Helvetica" pitchFamily="34" charset="0"/>
              </a:rPr>
              <a:t>Began Service: December 1959</a:t>
            </a:r>
          </a:p>
          <a:p>
            <a:pPr eaLnBrk="1" hangingPunct="1">
              <a:spcBef>
                <a:spcPct val="0"/>
              </a:spcBef>
              <a:buClr>
                <a:schemeClr val="tx1"/>
              </a:buClr>
            </a:pPr>
            <a:r>
              <a:rPr lang="en-US" altLang="en-US" sz="2400" dirty="0">
                <a:latin typeface="Helvetica" pitchFamily="34" charset="0"/>
              </a:rPr>
              <a:t>Current Capacity: 189 MGD</a:t>
            </a:r>
          </a:p>
          <a:p>
            <a:pPr eaLnBrk="1" hangingPunct="1">
              <a:spcBef>
                <a:spcPct val="0"/>
              </a:spcBef>
              <a:buClr>
                <a:schemeClr val="tx1"/>
              </a:buClr>
            </a:pPr>
            <a:r>
              <a:rPr lang="en-US" altLang="en-US" sz="2400" dirty="0">
                <a:latin typeface="Helvetica" pitchFamily="34" charset="0"/>
              </a:rPr>
              <a:t>Annual Average Daily Flow: 143 MGD</a:t>
            </a:r>
          </a:p>
          <a:p>
            <a:pPr eaLnBrk="1" hangingPunct="1">
              <a:spcBef>
                <a:spcPct val="0"/>
              </a:spcBef>
              <a:buClr>
                <a:schemeClr val="tx1"/>
              </a:buClr>
            </a:pPr>
            <a:r>
              <a:rPr lang="en-US" altLang="en-US" sz="2400" dirty="0">
                <a:latin typeface="Helvetica" pitchFamily="34" charset="0"/>
              </a:rPr>
              <a:t>Number of Contracting Parties: 21 </a:t>
            </a:r>
          </a:p>
        </p:txBody>
      </p:sp>
      <p:pic>
        <p:nvPicPr>
          <p:cNvPr id="6" name="Picture 2" descr="CRWS aerial-8">
            <a:extLst>
              <a:ext uri="{FF2B5EF4-FFF2-40B4-BE49-F238E27FC236}">
                <a16:creationId xmlns:a16="http://schemas.microsoft.com/office/drawing/2014/main" id="{EE9B0880-7960-4F22-8835-48FF85F011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789287"/>
            <a:ext cx="9144000" cy="406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Arrow: Down 1">
            <a:extLst>
              <a:ext uri="{FF2B5EF4-FFF2-40B4-BE49-F238E27FC236}">
                <a16:creationId xmlns:a16="http://schemas.microsoft.com/office/drawing/2014/main" id="{9DE5B367-5D3A-4039-864C-C7FA95EF871C}"/>
              </a:ext>
            </a:extLst>
          </p:cNvPr>
          <p:cNvSpPr/>
          <p:nvPr/>
        </p:nvSpPr>
        <p:spPr>
          <a:xfrm>
            <a:off x="5486400" y="4953000"/>
            <a:ext cx="152400" cy="22860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57225141"/>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11363" b="-1"/>
          <a:stretch/>
        </p:blipFill>
        <p:spPr>
          <a:xfrm>
            <a:off x="0" y="1295400"/>
            <a:ext cx="9144000" cy="5943600"/>
          </a:xfrm>
          <a:prstGeom prst="rect">
            <a:avLst/>
          </a:prstGeom>
        </p:spPr>
      </p:pic>
      <p:sp>
        <p:nvSpPr>
          <p:cNvPr id="4" name="TextBox 3"/>
          <p:cNvSpPr txBox="1"/>
          <p:nvPr/>
        </p:nvSpPr>
        <p:spPr>
          <a:xfrm>
            <a:off x="0" y="152400"/>
            <a:ext cx="9144000" cy="646331"/>
          </a:xfrm>
          <a:prstGeom prst="rect">
            <a:avLst/>
          </a:prstGeom>
          <a:noFill/>
        </p:spPr>
        <p:txBody>
          <a:bodyPr wrap="square" rtlCol="0">
            <a:spAutoFit/>
          </a:bodyPr>
          <a:lstStyle/>
          <a:p>
            <a:pPr algn="ctr"/>
            <a:r>
              <a:rPr lang="en-US" sz="3600" dirty="0">
                <a:solidFill>
                  <a:schemeClr val="bg1"/>
                </a:solidFill>
                <a:latin typeface="Helvetica LT Std"/>
              </a:rPr>
              <a:t>Preliminary Treatment</a:t>
            </a:r>
          </a:p>
        </p:txBody>
      </p:sp>
      <p:sp>
        <p:nvSpPr>
          <p:cNvPr id="5" name="Arrow: Down 4">
            <a:extLst>
              <a:ext uri="{FF2B5EF4-FFF2-40B4-BE49-F238E27FC236}">
                <a16:creationId xmlns:a16="http://schemas.microsoft.com/office/drawing/2014/main" id="{AA0AA8FC-89B1-4C9A-9CD0-CA1CE4DE3E1E}"/>
              </a:ext>
            </a:extLst>
          </p:cNvPr>
          <p:cNvSpPr/>
          <p:nvPr/>
        </p:nvSpPr>
        <p:spPr>
          <a:xfrm>
            <a:off x="1447800" y="3886200"/>
            <a:ext cx="457200" cy="45720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812247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6878E965-867C-4C7D-9B1D-88AF50D0943A}"/>
              </a:ext>
            </a:extLst>
          </p:cNvPr>
          <p:cNvSpPr>
            <a:spLocks noGrp="1" noChangeArrowheads="1"/>
          </p:cNvSpPr>
          <p:nvPr>
            <p:ph type="title"/>
          </p:nvPr>
        </p:nvSpPr>
        <p:spPr/>
        <p:txBody>
          <a:bodyPr/>
          <a:lstStyle/>
          <a:p>
            <a:r>
              <a:rPr lang="en-US" altLang="en-US" dirty="0"/>
              <a:t>Initial Fine Bar Screens</a:t>
            </a:r>
          </a:p>
        </p:txBody>
      </p:sp>
      <p:pic>
        <p:nvPicPr>
          <p:cNvPr id="40964" name="Picture 4" descr="P9060115">
            <a:extLst>
              <a:ext uri="{FF2B5EF4-FFF2-40B4-BE49-F238E27FC236}">
                <a16:creationId xmlns:a16="http://schemas.microsoft.com/office/drawing/2014/main" id="{1C37EA9E-C0D5-4E84-A2B7-7D04F46EBA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1691" y="1348819"/>
            <a:ext cx="67056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93057BC5-6906-40AF-B8EE-6F197B0F69A7}"/>
              </a:ext>
            </a:extLst>
          </p:cNvPr>
          <p:cNvSpPr txBox="1"/>
          <p:nvPr/>
        </p:nvSpPr>
        <p:spPr>
          <a:xfrm>
            <a:off x="76199" y="1752600"/>
            <a:ext cx="2335491" cy="2954655"/>
          </a:xfrm>
          <a:prstGeom prst="rect">
            <a:avLst/>
          </a:prstGeom>
          <a:noFill/>
        </p:spPr>
        <p:txBody>
          <a:bodyPr wrap="square" rtlCol="0">
            <a:spAutoFit/>
          </a:bodyPr>
          <a:lstStyle/>
          <a:p>
            <a:pPr marL="285750" indent="-285750">
              <a:buFont typeface="Arial" panose="020B0604020202020204" pitchFamily="34" charset="0"/>
              <a:buChar char="•"/>
            </a:pPr>
            <a:r>
              <a:rPr lang="en-US" sz="2800" dirty="0"/>
              <a:t>Debris removal</a:t>
            </a:r>
          </a:p>
          <a:p>
            <a:pPr marL="285750" indent="-285750">
              <a:buFont typeface="Arial" panose="020B0604020202020204" pitchFamily="34" charset="0"/>
              <a:buChar char="•"/>
            </a:pPr>
            <a:r>
              <a:rPr lang="en-US" sz="2800" dirty="0"/>
              <a:t>Trash</a:t>
            </a:r>
          </a:p>
          <a:p>
            <a:pPr marL="285750" indent="-285750">
              <a:buFont typeface="Arial" panose="020B0604020202020204" pitchFamily="34" charset="0"/>
              <a:buChar char="•"/>
            </a:pPr>
            <a:r>
              <a:rPr lang="en-US" sz="2800" dirty="0"/>
              <a:t>Plastic</a:t>
            </a:r>
          </a:p>
          <a:p>
            <a:pPr marL="285750" indent="-285750">
              <a:buFont typeface="Arial" panose="020B0604020202020204" pitchFamily="34" charset="0"/>
              <a:buChar char="•"/>
            </a:pPr>
            <a:r>
              <a:rPr lang="en-US" sz="2800" dirty="0"/>
              <a:t>Equipment protection</a:t>
            </a:r>
          </a:p>
          <a:p>
            <a:pPr marL="285750" indent="-285750">
              <a:buFont typeface="Arial" panose="020B0604020202020204" pitchFamily="34" charset="0"/>
              <a:buChar char="•"/>
            </a:pP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DSC00007">
            <a:extLst>
              <a:ext uri="{FF2B5EF4-FFF2-40B4-BE49-F238E27FC236}">
                <a16:creationId xmlns:a16="http://schemas.microsoft.com/office/drawing/2014/main" id="{A9D6B587-8A7D-42ED-9237-A253035FA07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95400"/>
            <a:ext cx="9144000"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5" name="Rectangle 3">
            <a:extLst>
              <a:ext uri="{FF2B5EF4-FFF2-40B4-BE49-F238E27FC236}">
                <a16:creationId xmlns:a16="http://schemas.microsoft.com/office/drawing/2014/main" id="{C4BBD298-466C-44A1-9A16-001733F79939}"/>
              </a:ext>
            </a:extLst>
          </p:cNvPr>
          <p:cNvSpPr>
            <a:spLocks noGrp="1" noChangeArrowheads="1"/>
          </p:cNvSpPr>
          <p:nvPr>
            <p:ph type="title"/>
          </p:nvPr>
        </p:nvSpPr>
        <p:spPr/>
        <p:txBody>
          <a:bodyPr/>
          <a:lstStyle/>
          <a:p>
            <a:r>
              <a:rPr lang="en-US" altLang="en-US">
                <a:solidFill>
                  <a:schemeClr val="accent1"/>
                </a:solidFill>
              </a:rPr>
              <a:t> </a:t>
            </a:r>
            <a:r>
              <a:rPr lang="en-US" altLang="en-US" sz="2800"/>
              <a:t>Pump, 900 Horse Power, 48 MGD (33,000 GPM)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11363" b="-1"/>
          <a:stretch/>
        </p:blipFill>
        <p:spPr>
          <a:xfrm>
            <a:off x="0" y="1295400"/>
            <a:ext cx="9144000" cy="5943600"/>
          </a:xfrm>
          <a:prstGeom prst="rect">
            <a:avLst/>
          </a:prstGeom>
        </p:spPr>
      </p:pic>
      <p:sp>
        <p:nvSpPr>
          <p:cNvPr id="4" name="TextBox 3"/>
          <p:cNvSpPr txBox="1"/>
          <p:nvPr/>
        </p:nvSpPr>
        <p:spPr>
          <a:xfrm>
            <a:off x="0" y="152400"/>
            <a:ext cx="9144000" cy="646331"/>
          </a:xfrm>
          <a:prstGeom prst="rect">
            <a:avLst/>
          </a:prstGeom>
          <a:noFill/>
        </p:spPr>
        <p:txBody>
          <a:bodyPr wrap="square" rtlCol="0">
            <a:spAutoFit/>
          </a:bodyPr>
          <a:lstStyle/>
          <a:p>
            <a:pPr algn="ctr"/>
            <a:r>
              <a:rPr lang="en-US" sz="3600" dirty="0">
                <a:solidFill>
                  <a:schemeClr val="bg1"/>
                </a:solidFill>
                <a:latin typeface="Helvetica LT Std"/>
              </a:rPr>
              <a:t>Primary Clarification</a:t>
            </a:r>
          </a:p>
        </p:txBody>
      </p:sp>
      <p:sp>
        <p:nvSpPr>
          <p:cNvPr id="2" name="Arrow: Down 1">
            <a:extLst>
              <a:ext uri="{FF2B5EF4-FFF2-40B4-BE49-F238E27FC236}">
                <a16:creationId xmlns:a16="http://schemas.microsoft.com/office/drawing/2014/main" id="{FD212757-9C32-47A2-8B08-5609E90DA431}"/>
              </a:ext>
            </a:extLst>
          </p:cNvPr>
          <p:cNvSpPr/>
          <p:nvPr/>
        </p:nvSpPr>
        <p:spPr>
          <a:xfrm>
            <a:off x="1524000" y="2590800"/>
            <a:ext cx="685800" cy="38100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684605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MVC-002F">
            <a:extLst>
              <a:ext uri="{FF2B5EF4-FFF2-40B4-BE49-F238E27FC236}">
                <a16:creationId xmlns:a16="http://schemas.microsoft.com/office/drawing/2014/main" id="{29E68C7A-A5BD-4184-BDA8-B6001F19267F}"/>
              </a:ext>
            </a:extLst>
          </p:cNvPr>
          <p:cNvPicPr>
            <a:picLocks noChangeAspect="1" noChangeArrowheads="1"/>
          </p:cNvPicPr>
          <p:nvPr/>
        </p:nvPicPr>
        <p:blipFill>
          <a:blip r:embed="rId2">
            <a:lum bright="18000"/>
            <a:extLst>
              <a:ext uri="{28A0092B-C50C-407E-A947-70E740481C1C}">
                <a14:useLocalDpi xmlns:a14="http://schemas.microsoft.com/office/drawing/2010/main" val="0"/>
              </a:ext>
            </a:extLst>
          </a:blip>
          <a:srcRect/>
          <a:stretch>
            <a:fillRect/>
          </a:stretch>
        </p:blipFill>
        <p:spPr bwMode="auto">
          <a:xfrm>
            <a:off x="3175" y="1295400"/>
            <a:ext cx="9140825"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7" name="Rectangle 3">
            <a:extLst>
              <a:ext uri="{FF2B5EF4-FFF2-40B4-BE49-F238E27FC236}">
                <a16:creationId xmlns:a16="http://schemas.microsoft.com/office/drawing/2014/main" id="{2089CA61-56BA-400A-8708-72D73F0C7C05}"/>
              </a:ext>
            </a:extLst>
          </p:cNvPr>
          <p:cNvSpPr>
            <a:spLocks noGrp="1" noChangeArrowheads="1"/>
          </p:cNvSpPr>
          <p:nvPr>
            <p:ph type="title"/>
          </p:nvPr>
        </p:nvSpPr>
        <p:spPr/>
        <p:txBody>
          <a:bodyPr/>
          <a:lstStyle/>
          <a:p>
            <a:pPr eaLnBrk="1" hangingPunct="1"/>
            <a:r>
              <a:rPr lang="en-US" altLang="en-US"/>
              <a:t>Circular Primary Clarifiers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clarclose">
            <a:extLst>
              <a:ext uri="{FF2B5EF4-FFF2-40B4-BE49-F238E27FC236}">
                <a16:creationId xmlns:a16="http://schemas.microsoft.com/office/drawing/2014/main" id="{E3C71E76-EA04-4C63-B741-ACD9EAF5F90C}"/>
              </a:ext>
            </a:extLst>
          </p:cNvPr>
          <p:cNvPicPr>
            <a:picLocks noChangeAspect="1" noChangeArrowheads="1"/>
          </p:cNvPicPr>
          <p:nvPr/>
        </p:nvPicPr>
        <p:blipFill>
          <a:blip r:embed="rId2">
            <a:lum bright="18000"/>
            <a:extLst>
              <a:ext uri="{28A0092B-C50C-407E-A947-70E740481C1C}">
                <a14:useLocalDpi xmlns:a14="http://schemas.microsoft.com/office/drawing/2010/main" val="0"/>
              </a:ext>
            </a:extLst>
          </a:blip>
          <a:srcRect/>
          <a:stretch>
            <a:fillRect/>
          </a:stretch>
        </p:blipFill>
        <p:spPr bwMode="auto">
          <a:xfrm>
            <a:off x="0" y="1371600"/>
            <a:ext cx="91440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1" name="Rectangle 3">
            <a:extLst>
              <a:ext uri="{FF2B5EF4-FFF2-40B4-BE49-F238E27FC236}">
                <a16:creationId xmlns:a16="http://schemas.microsoft.com/office/drawing/2014/main" id="{4DA014F6-F112-48C7-86D5-E926378ACECD}"/>
              </a:ext>
            </a:extLst>
          </p:cNvPr>
          <p:cNvSpPr>
            <a:spLocks noGrp="1" noChangeArrowheads="1"/>
          </p:cNvSpPr>
          <p:nvPr>
            <p:ph type="title"/>
          </p:nvPr>
        </p:nvSpPr>
        <p:spPr/>
        <p:txBody>
          <a:bodyPr/>
          <a:lstStyle/>
          <a:p>
            <a:pPr eaLnBrk="1" hangingPunct="1"/>
            <a:r>
              <a:rPr lang="en-US" altLang="en-US" dirty="0"/>
              <a:t>Primary Clarifier Weir Overflow</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11363" b="-1"/>
          <a:stretch/>
        </p:blipFill>
        <p:spPr>
          <a:xfrm>
            <a:off x="0" y="1295400"/>
            <a:ext cx="9144000" cy="5943600"/>
          </a:xfrm>
          <a:prstGeom prst="rect">
            <a:avLst/>
          </a:prstGeom>
        </p:spPr>
      </p:pic>
      <p:sp>
        <p:nvSpPr>
          <p:cNvPr id="4" name="TextBox 3"/>
          <p:cNvSpPr txBox="1"/>
          <p:nvPr/>
        </p:nvSpPr>
        <p:spPr>
          <a:xfrm>
            <a:off x="0" y="152400"/>
            <a:ext cx="9144000" cy="646331"/>
          </a:xfrm>
          <a:prstGeom prst="rect">
            <a:avLst/>
          </a:prstGeom>
          <a:noFill/>
        </p:spPr>
        <p:txBody>
          <a:bodyPr wrap="square" rtlCol="0">
            <a:spAutoFit/>
          </a:bodyPr>
          <a:lstStyle/>
          <a:p>
            <a:pPr algn="ctr"/>
            <a:r>
              <a:rPr lang="en-US" sz="3600" dirty="0">
                <a:solidFill>
                  <a:schemeClr val="bg1"/>
                </a:solidFill>
                <a:latin typeface="Helvetica LT Std"/>
              </a:rPr>
              <a:t>Activated Sludge Process</a:t>
            </a:r>
          </a:p>
        </p:txBody>
      </p:sp>
      <p:sp>
        <p:nvSpPr>
          <p:cNvPr id="2" name="Arrow: Down 1">
            <a:extLst>
              <a:ext uri="{FF2B5EF4-FFF2-40B4-BE49-F238E27FC236}">
                <a16:creationId xmlns:a16="http://schemas.microsoft.com/office/drawing/2014/main" id="{D3013505-9644-426A-B403-B7D4798D4D0E}"/>
              </a:ext>
            </a:extLst>
          </p:cNvPr>
          <p:cNvSpPr/>
          <p:nvPr/>
        </p:nvSpPr>
        <p:spPr>
          <a:xfrm>
            <a:off x="3162300" y="2322731"/>
            <a:ext cx="533400" cy="45720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749941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a:extLst>
              <a:ext uri="{FF2B5EF4-FFF2-40B4-BE49-F238E27FC236}">
                <a16:creationId xmlns:a16="http://schemas.microsoft.com/office/drawing/2014/main" id="{E681D489-1BA6-401B-98B0-E9A7B8020A87}"/>
              </a:ext>
            </a:extLst>
          </p:cNvPr>
          <p:cNvSpPr>
            <a:spLocks noGrp="1" noChangeArrowheads="1"/>
          </p:cNvSpPr>
          <p:nvPr>
            <p:ph type="title"/>
          </p:nvPr>
        </p:nvSpPr>
        <p:spPr/>
        <p:txBody>
          <a:bodyPr/>
          <a:lstStyle/>
          <a:p>
            <a:r>
              <a:rPr lang="en-US" altLang="en-US"/>
              <a:t>Activated Sludge Basin</a:t>
            </a:r>
          </a:p>
        </p:txBody>
      </p:sp>
      <p:pic>
        <p:nvPicPr>
          <p:cNvPr id="62468" name="Picture 4" descr="P9060147">
            <a:extLst>
              <a:ext uri="{FF2B5EF4-FFF2-40B4-BE49-F238E27FC236}">
                <a16:creationId xmlns:a16="http://schemas.microsoft.com/office/drawing/2014/main" id="{A84C79AA-37E4-47A1-B0D0-363C96EF7B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1800" y="1295400"/>
            <a:ext cx="6172200"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24A1DF44-EC1D-48EA-86F7-0E1401B36356}"/>
              </a:ext>
            </a:extLst>
          </p:cNvPr>
          <p:cNvSpPr txBox="1"/>
          <p:nvPr/>
        </p:nvSpPr>
        <p:spPr>
          <a:xfrm>
            <a:off x="0" y="1447800"/>
            <a:ext cx="2971800" cy="3385542"/>
          </a:xfrm>
          <a:prstGeom prst="rect">
            <a:avLst/>
          </a:prstGeom>
          <a:noFill/>
        </p:spPr>
        <p:txBody>
          <a:bodyPr wrap="square" rtlCol="0">
            <a:spAutoFit/>
          </a:bodyPr>
          <a:lstStyle/>
          <a:p>
            <a:pPr marL="457200" indent="-457200">
              <a:buFont typeface="Arial" panose="020B0604020202020204" pitchFamily="34" charset="0"/>
              <a:buChar char="•"/>
            </a:pPr>
            <a:r>
              <a:rPr lang="en-US" sz="2800" dirty="0"/>
              <a:t>BOD Removal</a:t>
            </a:r>
          </a:p>
          <a:p>
            <a:pPr marL="457200" indent="-457200">
              <a:buFont typeface="Arial" panose="020B0604020202020204" pitchFamily="34" charset="0"/>
              <a:buChar char="•"/>
            </a:pPr>
            <a:r>
              <a:rPr lang="en-US" sz="2800" dirty="0"/>
              <a:t>Ammonia</a:t>
            </a:r>
          </a:p>
          <a:p>
            <a:pPr marL="457200" indent="-457200">
              <a:buFont typeface="Arial" panose="020B0604020202020204" pitchFamily="34" charset="0"/>
              <a:buChar char="•"/>
            </a:pPr>
            <a:r>
              <a:rPr lang="en-US" sz="2800" dirty="0"/>
              <a:t>Phosphorous</a:t>
            </a:r>
          </a:p>
          <a:p>
            <a:pPr marL="457200" indent="-457200">
              <a:buFont typeface="Arial" panose="020B0604020202020204" pitchFamily="34" charset="0"/>
              <a:buChar char="•"/>
            </a:pPr>
            <a:r>
              <a:rPr lang="en-US" sz="2800" dirty="0"/>
              <a:t>TSS</a:t>
            </a:r>
          </a:p>
          <a:p>
            <a:pPr marL="457200" indent="-457200">
              <a:buFont typeface="Arial" panose="020B0604020202020204" pitchFamily="34" charset="0"/>
              <a:buChar char="•"/>
            </a:pPr>
            <a:r>
              <a:rPr lang="en-US" sz="2800" dirty="0"/>
              <a:t>Heart of liquids treatment</a:t>
            </a:r>
          </a:p>
          <a:p>
            <a:pPr marL="285750" indent="-285750">
              <a:buFont typeface="Arial" panose="020B0604020202020204" pitchFamily="34" charset="0"/>
              <a:buChar char="•"/>
            </a:pP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52400"/>
            <a:ext cx="9144000" cy="646331"/>
          </a:xfrm>
          <a:prstGeom prst="rect">
            <a:avLst/>
          </a:prstGeom>
          <a:noFill/>
        </p:spPr>
        <p:txBody>
          <a:bodyPr wrap="square" rtlCol="0">
            <a:spAutoFit/>
          </a:bodyPr>
          <a:lstStyle/>
          <a:p>
            <a:pPr algn="ctr"/>
            <a:r>
              <a:rPr lang="en-US" sz="3600" dirty="0">
                <a:solidFill>
                  <a:schemeClr val="bg1"/>
                </a:solidFill>
                <a:latin typeface="Helvetica LT Std"/>
              </a:rPr>
              <a:t>Water Bear (left) Nematode (right)</a:t>
            </a:r>
          </a:p>
        </p:txBody>
      </p:sp>
      <p:pic>
        <p:nvPicPr>
          <p:cNvPr id="5" name="Picture 4">
            <a:extLst>
              <a:ext uri="{FF2B5EF4-FFF2-40B4-BE49-F238E27FC236}">
                <a16:creationId xmlns:a16="http://schemas.microsoft.com/office/drawing/2014/main" id="{873C2143-24F3-4D9E-AC07-7DF55EC778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5400"/>
            <a:ext cx="4572000" cy="5562600"/>
          </a:xfrm>
          <a:prstGeom prst="rect">
            <a:avLst/>
          </a:prstGeom>
        </p:spPr>
      </p:pic>
      <p:pic>
        <p:nvPicPr>
          <p:cNvPr id="7" name="Picture 6">
            <a:extLst>
              <a:ext uri="{FF2B5EF4-FFF2-40B4-BE49-F238E27FC236}">
                <a16:creationId xmlns:a16="http://schemas.microsoft.com/office/drawing/2014/main" id="{A32AE78E-6BBC-4885-B567-8F313D15A5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1295400"/>
            <a:ext cx="4572000" cy="5562600"/>
          </a:xfrm>
          <a:prstGeom prst="rect">
            <a:avLst/>
          </a:prstGeom>
        </p:spPr>
      </p:pic>
    </p:spTree>
    <p:extLst>
      <p:ext uri="{BB962C8B-B14F-4D97-AF65-F5344CB8AC3E}">
        <p14:creationId xmlns:p14="http://schemas.microsoft.com/office/powerpoint/2010/main" val="5519977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D210AF-6B32-47C8-AA95-4F9E3F4F4309}"/>
              </a:ext>
            </a:extLst>
          </p:cNvPr>
          <p:cNvSpPr>
            <a:spLocks noGrp="1"/>
          </p:cNvSpPr>
          <p:nvPr>
            <p:ph type="title"/>
          </p:nvPr>
        </p:nvSpPr>
        <p:spPr/>
        <p:txBody>
          <a:bodyPr/>
          <a:lstStyle/>
          <a:p>
            <a:r>
              <a:rPr lang="en-US" dirty="0"/>
              <a:t>Wastewater Indicator Bacteria</a:t>
            </a:r>
          </a:p>
        </p:txBody>
      </p:sp>
      <p:pic>
        <p:nvPicPr>
          <p:cNvPr id="64516" name="Picture 4" descr="Microscopic review settling">
            <a:extLst>
              <a:ext uri="{FF2B5EF4-FFF2-40B4-BE49-F238E27FC236}">
                <a16:creationId xmlns:a16="http://schemas.microsoft.com/office/drawing/2014/main" id="{C14859AF-DA19-4BDF-97A7-82AA1ECEA6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95400"/>
            <a:ext cx="9144000"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17" name="AutoShape 5">
            <a:hlinkClick r:id="rId3" action="ppaction://hlinksldjump" highlightClick="1"/>
            <a:extLst>
              <a:ext uri="{FF2B5EF4-FFF2-40B4-BE49-F238E27FC236}">
                <a16:creationId xmlns:a16="http://schemas.microsoft.com/office/drawing/2014/main" id="{119E9E5F-3B04-473D-BCF8-AE024B1FC08B}"/>
              </a:ext>
            </a:extLst>
          </p:cNvPr>
          <p:cNvSpPr>
            <a:spLocks noChangeArrowheads="1"/>
          </p:cNvSpPr>
          <p:nvPr/>
        </p:nvSpPr>
        <p:spPr bwMode="auto">
          <a:xfrm>
            <a:off x="8458200" y="6019800"/>
            <a:ext cx="685800" cy="838200"/>
          </a:xfrm>
          <a:prstGeom prst="actionButtonForwardNext">
            <a:avLst/>
          </a:prstGeom>
          <a:solidFill>
            <a:schemeClr val="accent2"/>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spAutoFit/>
          </a:bodyPr>
          <a:lstStyle>
            <a:lvl1pPr>
              <a:defRPr sz="6000" b="1" i="1">
                <a:solidFill>
                  <a:srgbClr val="FF9900"/>
                </a:solidFill>
                <a:latin typeface="Times New Roman" panose="02020603050405020304" pitchFamily="18" charset="0"/>
              </a:defRPr>
            </a:lvl1pPr>
            <a:lvl2pPr marL="742950" indent="-285750">
              <a:defRPr sz="6000" b="1" i="1">
                <a:solidFill>
                  <a:srgbClr val="FF9900"/>
                </a:solidFill>
                <a:latin typeface="Times New Roman" panose="02020603050405020304" pitchFamily="18" charset="0"/>
              </a:defRPr>
            </a:lvl2pPr>
            <a:lvl3pPr marL="1143000" indent="-228600">
              <a:defRPr sz="6000" b="1" i="1">
                <a:solidFill>
                  <a:srgbClr val="FF9900"/>
                </a:solidFill>
                <a:latin typeface="Times New Roman" panose="02020603050405020304" pitchFamily="18" charset="0"/>
              </a:defRPr>
            </a:lvl3pPr>
            <a:lvl4pPr marL="1600200" indent="-228600">
              <a:defRPr sz="6000" b="1" i="1">
                <a:solidFill>
                  <a:srgbClr val="FF9900"/>
                </a:solidFill>
                <a:latin typeface="Times New Roman" panose="02020603050405020304" pitchFamily="18" charset="0"/>
              </a:defRPr>
            </a:lvl4pPr>
            <a:lvl5pPr marL="2057400" indent="-228600">
              <a:defRPr sz="6000" b="1" i="1">
                <a:solidFill>
                  <a:srgbClr val="FF9900"/>
                </a:solidFill>
                <a:latin typeface="Times New Roman" panose="02020603050405020304" pitchFamily="18" charset="0"/>
              </a:defRPr>
            </a:lvl5pPr>
            <a:lvl6pPr marL="2514600" indent="-228600" algn="ctr" eaLnBrk="0" fontAlgn="base" hangingPunct="0">
              <a:spcBef>
                <a:spcPct val="0"/>
              </a:spcBef>
              <a:spcAft>
                <a:spcPct val="0"/>
              </a:spcAft>
              <a:defRPr sz="6000" b="1" i="1">
                <a:solidFill>
                  <a:srgbClr val="FF9900"/>
                </a:solidFill>
                <a:latin typeface="Times New Roman" panose="02020603050405020304" pitchFamily="18" charset="0"/>
              </a:defRPr>
            </a:lvl6pPr>
            <a:lvl7pPr marL="2971800" indent="-228600" algn="ctr" eaLnBrk="0" fontAlgn="base" hangingPunct="0">
              <a:spcBef>
                <a:spcPct val="0"/>
              </a:spcBef>
              <a:spcAft>
                <a:spcPct val="0"/>
              </a:spcAft>
              <a:defRPr sz="6000" b="1" i="1">
                <a:solidFill>
                  <a:srgbClr val="FF9900"/>
                </a:solidFill>
                <a:latin typeface="Times New Roman" panose="02020603050405020304" pitchFamily="18" charset="0"/>
              </a:defRPr>
            </a:lvl7pPr>
            <a:lvl8pPr marL="3429000" indent="-228600" algn="ctr" eaLnBrk="0" fontAlgn="base" hangingPunct="0">
              <a:spcBef>
                <a:spcPct val="0"/>
              </a:spcBef>
              <a:spcAft>
                <a:spcPct val="0"/>
              </a:spcAft>
              <a:defRPr sz="6000" b="1" i="1">
                <a:solidFill>
                  <a:srgbClr val="FF9900"/>
                </a:solidFill>
                <a:latin typeface="Times New Roman" panose="02020603050405020304" pitchFamily="18" charset="0"/>
              </a:defRPr>
            </a:lvl8pPr>
            <a:lvl9pPr marL="3886200" indent="-228600" algn="ctr" eaLnBrk="0" fontAlgn="base" hangingPunct="0">
              <a:spcBef>
                <a:spcPct val="0"/>
              </a:spcBef>
              <a:spcAft>
                <a:spcPct val="0"/>
              </a:spcAft>
              <a:defRPr sz="6000" b="1" i="1">
                <a:solidFill>
                  <a:srgbClr val="FF9900"/>
                </a:solidFill>
                <a:latin typeface="Times New Roman" panose="02020603050405020304" pitchFamily="18" charset="0"/>
              </a:defRPr>
            </a:lvl9pPr>
          </a:lstStyle>
          <a:p>
            <a:pPr algn="l" eaLnBrk="1" hangingPunct="1"/>
            <a:endParaRPr lang="en-US" altLang="en-US" sz="1800" b="0" i="0">
              <a:solidFill>
                <a:srgbClr val="FFFFFF"/>
              </a:solidFill>
              <a:latin typeface="Arial" panose="020B060402020202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11363" b="-1"/>
          <a:stretch/>
        </p:blipFill>
        <p:spPr>
          <a:xfrm>
            <a:off x="0" y="1295400"/>
            <a:ext cx="9144000" cy="5943600"/>
          </a:xfrm>
          <a:prstGeom prst="rect">
            <a:avLst/>
          </a:prstGeom>
        </p:spPr>
      </p:pic>
      <p:sp>
        <p:nvSpPr>
          <p:cNvPr id="4" name="TextBox 3"/>
          <p:cNvSpPr txBox="1"/>
          <p:nvPr/>
        </p:nvSpPr>
        <p:spPr>
          <a:xfrm>
            <a:off x="-152400" y="152400"/>
            <a:ext cx="9144000" cy="646331"/>
          </a:xfrm>
          <a:prstGeom prst="rect">
            <a:avLst/>
          </a:prstGeom>
          <a:noFill/>
        </p:spPr>
        <p:txBody>
          <a:bodyPr wrap="square" rtlCol="0">
            <a:spAutoFit/>
          </a:bodyPr>
          <a:lstStyle/>
          <a:p>
            <a:pPr algn="ctr"/>
            <a:r>
              <a:rPr lang="en-US" sz="3600" dirty="0">
                <a:solidFill>
                  <a:schemeClr val="bg1"/>
                </a:solidFill>
                <a:latin typeface="Helvetica LT Std"/>
              </a:rPr>
              <a:t>Secondary Clarification</a:t>
            </a:r>
          </a:p>
        </p:txBody>
      </p:sp>
      <p:sp>
        <p:nvSpPr>
          <p:cNvPr id="2" name="Arrow: Down 1">
            <a:extLst>
              <a:ext uri="{FF2B5EF4-FFF2-40B4-BE49-F238E27FC236}">
                <a16:creationId xmlns:a16="http://schemas.microsoft.com/office/drawing/2014/main" id="{62BE2754-27BF-4019-B508-9AD925E59E34}"/>
              </a:ext>
            </a:extLst>
          </p:cNvPr>
          <p:cNvSpPr/>
          <p:nvPr/>
        </p:nvSpPr>
        <p:spPr>
          <a:xfrm>
            <a:off x="5410200" y="2667000"/>
            <a:ext cx="381000" cy="30480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725110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settlereturn">
            <a:extLst>
              <a:ext uri="{FF2B5EF4-FFF2-40B4-BE49-F238E27FC236}">
                <a16:creationId xmlns:a16="http://schemas.microsoft.com/office/drawing/2014/main" id="{1C0541F6-412F-4B80-8A7C-4619EC57F9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95400"/>
            <a:ext cx="9144000"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59" name="Rectangle 3">
            <a:extLst>
              <a:ext uri="{FF2B5EF4-FFF2-40B4-BE49-F238E27FC236}">
                <a16:creationId xmlns:a16="http://schemas.microsoft.com/office/drawing/2014/main" id="{8388812E-721E-4FEA-9CB6-8D2BB50CCD19}"/>
              </a:ext>
            </a:extLst>
          </p:cNvPr>
          <p:cNvSpPr>
            <a:spLocks noGrp="1" noChangeArrowheads="1"/>
          </p:cNvSpPr>
          <p:nvPr>
            <p:ph type="title"/>
          </p:nvPr>
        </p:nvSpPr>
        <p:spPr/>
        <p:txBody>
          <a:bodyPr/>
          <a:lstStyle/>
          <a:p>
            <a:pPr eaLnBrk="1" hangingPunct="1"/>
            <a:r>
              <a:rPr lang="en-US" altLang="en-US" dirty="0"/>
              <a:t>Settled Solids from Clarifier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a:extLst>
              <a:ext uri="{FF2B5EF4-FFF2-40B4-BE49-F238E27FC236}">
                <a16:creationId xmlns:a16="http://schemas.microsoft.com/office/drawing/2014/main" id="{3F40ABDE-9B38-415E-9782-DA1F8D1DE5EE}"/>
              </a:ext>
            </a:extLst>
          </p:cNvPr>
          <p:cNvSpPr>
            <a:spLocks noGrp="1" noChangeArrowheads="1"/>
          </p:cNvSpPr>
          <p:nvPr>
            <p:ph type="title"/>
          </p:nvPr>
        </p:nvSpPr>
        <p:spPr/>
        <p:txBody>
          <a:bodyPr/>
          <a:lstStyle/>
          <a:p>
            <a:r>
              <a:rPr lang="en-US" altLang="en-US"/>
              <a:t>Final Clarifier Overflow</a:t>
            </a:r>
          </a:p>
        </p:txBody>
      </p:sp>
      <p:pic>
        <p:nvPicPr>
          <p:cNvPr id="73732" name="Picture 7" descr="P9060154">
            <a:extLst>
              <a:ext uri="{FF2B5EF4-FFF2-40B4-BE49-F238E27FC236}">
                <a16:creationId xmlns:a16="http://schemas.microsoft.com/office/drawing/2014/main" id="{21FD1490-BD00-4F8C-A203-54219A58C6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95400"/>
            <a:ext cx="9144000"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11363" b="-1"/>
          <a:stretch/>
        </p:blipFill>
        <p:spPr>
          <a:xfrm>
            <a:off x="0" y="1295400"/>
            <a:ext cx="9144000" cy="5943600"/>
          </a:xfrm>
          <a:prstGeom prst="rect">
            <a:avLst/>
          </a:prstGeom>
        </p:spPr>
      </p:pic>
      <p:sp>
        <p:nvSpPr>
          <p:cNvPr id="4" name="TextBox 3"/>
          <p:cNvSpPr txBox="1"/>
          <p:nvPr/>
        </p:nvSpPr>
        <p:spPr>
          <a:xfrm>
            <a:off x="0" y="152400"/>
            <a:ext cx="9144000" cy="646331"/>
          </a:xfrm>
          <a:prstGeom prst="rect">
            <a:avLst/>
          </a:prstGeom>
          <a:noFill/>
        </p:spPr>
        <p:txBody>
          <a:bodyPr wrap="square" rtlCol="0">
            <a:spAutoFit/>
          </a:bodyPr>
          <a:lstStyle/>
          <a:p>
            <a:pPr algn="ctr"/>
            <a:r>
              <a:rPr lang="en-US" sz="3600" dirty="0">
                <a:solidFill>
                  <a:schemeClr val="bg1"/>
                </a:solidFill>
                <a:latin typeface="Helvetica LT Std"/>
              </a:rPr>
              <a:t>Tertiary Filtration (Polishing)</a:t>
            </a:r>
          </a:p>
        </p:txBody>
      </p:sp>
      <p:sp>
        <p:nvSpPr>
          <p:cNvPr id="2" name="Arrow: Down 1">
            <a:extLst>
              <a:ext uri="{FF2B5EF4-FFF2-40B4-BE49-F238E27FC236}">
                <a16:creationId xmlns:a16="http://schemas.microsoft.com/office/drawing/2014/main" id="{62BE2754-27BF-4019-B508-9AD925E59E34}"/>
              </a:ext>
            </a:extLst>
          </p:cNvPr>
          <p:cNvSpPr/>
          <p:nvPr/>
        </p:nvSpPr>
        <p:spPr>
          <a:xfrm>
            <a:off x="5486400" y="2438400"/>
            <a:ext cx="381000" cy="30480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047426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p:txBody>
          <a:bodyPr/>
          <a:lstStyle/>
          <a:p>
            <a:r>
              <a:rPr lang="en-US" altLang="en-US" b="0" dirty="0">
                <a:latin typeface="Helvetica" pitchFamily="34" charset="0"/>
                <a:cs typeface="Helvetica" pitchFamily="34" charset="0"/>
              </a:rPr>
              <a:t>Aqua Diamond Filters</a:t>
            </a:r>
            <a:endParaRPr lang="en-US" altLang="en-US" dirty="0">
              <a:latin typeface="Myriad Pro"/>
            </a:endParaRPr>
          </a:p>
        </p:txBody>
      </p:sp>
      <p:pic>
        <p:nvPicPr>
          <p:cNvPr id="5120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95400"/>
            <a:ext cx="9144000" cy="55626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424803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a:extLst>
              <a:ext uri="{FF2B5EF4-FFF2-40B4-BE49-F238E27FC236}">
                <a16:creationId xmlns:a16="http://schemas.microsoft.com/office/drawing/2014/main" id="{57367B16-7AB4-4EBC-8F17-CD46D57370CF}"/>
              </a:ext>
            </a:extLst>
          </p:cNvPr>
          <p:cNvSpPr>
            <a:spLocks noGrp="1" noChangeArrowheads="1"/>
          </p:cNvSpPr>
          <p:nvPr>
            <p:ph type="title"/>
          </p:nvPr>
        </p:nvSpPr>
        <p:spPr/>
        <p:txBody>
          <a:bodyPr/>
          <a:lstStyle/>
          <a:p>
            <a:r>
              <a:rPr lang="en-US" altLang="en-US" sz="4400" dirty="0"/>
              <a:t>Tertiary Filter Overflow</a:t>
            </a:r>
          </a:p>
        </p:txBody>
      </p:sp>
      <p:pic>
        <p:nvPicPr>
          <p:cNvPr id="75780" name="Picture 4" descr="P9060160">
            <a:extLst>
              <a:ext uri="{FF2B5EF4-FFF2-40B4-BE49-F238E27FC236}">
                <a16:creationId xmlns:a16="http://schemas.microsoft.com/office/drawing/2014/main" id="{6E8FB403-B313-47EA-92BC-8A188C7448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95400"/>
            <a:ext cx="9144000"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11363" b="-1"/>
          <a:stretch/>
        </p:blipFill>
        <p:spPr>
          <a:xfrm>
            <a:off x="0" y="1295400"/>
            <a:ext cx="9144000" cy="5943600"/>
          </a:xfrm>
          <a:prstGeom prst="rect">
            <a:avLst/>
          </a:prstGeom>
        </p:spPr>
      </p:pic>
      <p:sp>
        <p:nvSpPr>
          <p:cNvPr id="4" name="TextBox 3"/>
          <p:cNvSpPr txBox="1"/>
          <p:nvPr/>
        </p:nvSpPr>
        <p:spPr>
          <a:xfrm>
            <a:off x="0" y="152400"/>
            <a:ext cx="9144000" cy="646331"/>
          </a:xfrm>
          <a:prstGeom prst="rect">
            <a:avLst/>
          </a:prstGeom>
          <a:noFill/>
        </p:spPr>
        <p:txBody>
          <a:bodyPr wrap="square" rtlCol="0">
            <a:spAutoFit/>
          </a:bodyPr>
          <a:lstStyle/>
          <a:p>
            <a:pPr algn="ctr"/>
            <a:r>
              <a:rPr lang="en-US" sz="3600" dirty="0">
                <a:solidFill>
                  <a:schemeClr val="bg1"/>
                </a:solidFill>
                <a:latin typeface="Helvetica LT Std"/>
              </a:rPr>
              <a:t>Disinfection</a:t>
            </a:r>
          </a:p>
        </p:txBody>
      </p:sp>
      <p:sp>
        <p:nvSpPr>
          <p:cNvPr id="2" name="Arrow: Down 1">
            <a:extLst>
              <a:ext uri="{FF2B5EF4-FFF2-40B4-BE49-F238E27FC236}">
                <a16:creationId xmlns:a16="http://schemas.microsoft.com/office/drawing/2014/main" id="{62BE2754-27BF-4019-B508-9AD925E59E34}"/>
              </a:ext>
            </a:extLst>
          </p:cNvPr>
          <p:cNvSpPr/>
          <p:nvPr/>
        </p:nvSpPr>
        <p:spPr>
          <a:xfrm>
            <a:off x="8686800" y="2667000"/>
            <a:ext cx="381000" cy="30480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704549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a:extLst>
              <a:ext uri="{FF2B5EF4-FFF2-40B4-BE49-F238E27FC236}">
                <a16:creationId xmlns:a16="http://schemas.microsoft.com/office/drawing/2014/main" id="{97540FF3-4127-42C5-B34D-ED922AA4A0D2}"/>
              </a:ext>
            </a:extLst>
          </p:cNvPr>
          <p:cNvSpPr>
            <a:spLocks noGrp="1" noChangeArrowheads="1"/>
          </p:cNvSpPr>
          <p:nvPr>
            <p:ph type="title"/>
          </p:nvPr>
        </p:nvSpPr>
        <p:spPr/>
        <p:txBody>
          <a:bodyPr/>
          <a:lstStyle/>
          <a:p>
            <a:pPr eaLnBrk="1" hangingPunct="1"/>
            <a:r>
              <a:rPr lang="en-US" altLang="en-US"/>
              <a:t>Chlorine Basins</a:t>
            </a:r>
          </a:p>
        </p:txBody>
      </p:sp>
      <p:pic>
        <p:nvPicPr>
          <p:cNvPr id="77827" name="Picture 4" descr="Tour Pictures 043">
            <a:extLst>
              <a:ext uri="{FF2B5EF4-FFF2-40B4-BE49-F238E27FC236}">
                <a16:creationId xmlns:a16="http://schemas.microsoft.com/office/drawing/2014/main" id="{B29A0045-493D-42D8-A62D-9290B6600F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1371600"/>
            <a:ext cx="66294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0FCBD0B3-90F4-4AB1-9792-36CD7D4012C1}"/>
              </a:ext>
            </a:extLst>
          </p:cNvPr>
          <p:cNvSpPr txBox="1"/>
          <p:nvPr/>
        </p:nvSpPr>
        <p:spPr>
          <a:xfrm>
            <a:off x="76200" y="1447800"/>
            <a:ext cx="2362200" cy="3816429"/>
          </a:xfrm>
          <a:prstGeom prst="rect">
            <a:avLst/>
          </a:prstGeom>
          <a:noFill/>
        </p:spPr>
        <p:txBody>
          <a:bodyPr wrap="square" rtlCol="0">
            <a:spAutoFit/>
          </a:bodyPr>
          <a:lstStyle/>
          <a:p>
            <a:r>
              <a:rPr lang="en-US" sz="2800" dirty="0"/>
              <a:t>Disinfection</a:t>
            </a:r>
          </a:p>
          <a:p>
            <a:endParaRPr lang="en-US" sz="2800" dirty="0"/>
          </a:p>
          <a:p>
            <a:pPr marL="285750" indent="-285750">
              <a:buFont typeface="Arial" panose="020B0604020202020204" pitchFamily="34" charset="0"/>
              <a:buChar char="•"/>
            </a:pPr>
            <a:r>
              <a:rPr lang="en-US" sz="2800" dirty="0"/>
              <a:t>Pathogen reduction</a:t>
            </a:r>
          </a:p>
          <a:p>
            <a:pPr marL="285750" indent="-285750">
              <a:buFont typeface="Arial" panose="020B0604020202020204" pitchFamily="34" charset="0"/>
              <a:buChar char="•"/>
            </a:pPr>
            <a:r>
              <a:rPr lang="en-US" sz="2800" dirty="0"/>
              <a:t>1 mg/l residual</a:t>
            </a:r>
          </a:p>
          <a:p>
            <a:pPr marL="285750" indent="-285750">
              <a:buFont typeface="Arial" panose="020B0604020202020204" pitchFamily="34" charset="0"/>
              <a:buChar char="•"/>
            </a:pPr>
            <a:r>
              <a:rPr lang="en-US" sz="2800" dirty="0"/>
              <a:t>TCEQ permit</a:t>
            </a:r>
          </a:p>
          <a:p>
            <a:pPr marL="285750" indent="-285750">
              <a:buFont typeface="Arial" panose="020B0604020202020204" pitchFamily="34" charset="0"/>
              <a:buChar char="•"/>
            </a:pP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a:extLst>
              <a:ext uri="{FF2B5EF4-FFF2-40B4-BE49-F238E27FC236}">
                <a16:creationId xmlns:a16="http://schemas.microsoft.com/office/drawing/2014/main" id="{3F5048A9-25AB-4674-992A-5857F538799D}"/>
              </a:ext>
            </a:extLst>
          </p:cNvPr>
          <p:cNvSpPr>
            <a:spLocks noGrp="1" noChangeArrowheads="1"/>
          </p:cNvSpPr>
          <p:nvPr>
            <p:ph type="title"/>
          </p:nvPr>
        </p:nvSpPr>
        <p:spPr/>
        <p:txBody>
          <a:bodyPr/>
          <a:lstStyle/>
          <a:p>
            <a:pPr eaLnBrk="1" hangingPunct="1"/>
            <a:r>
              <a:rPr lang="en-US" altLang="en-US" dirty="0"/>
              <a:t>Chemical Rail Cars</a:t>
            </a:r>
          </a:p>
        </p:txBody>
      </p:sp>
      <p:pic>
        <p:nvPicPr>
          <p:cNvPr id="78851" name="Picture 4" descr="Tour Pictures 044">
            <a:extLst>
              <a:ext uri="{FF2B5EF4-FFF2-40B4-BE49-F238E27FC236}">
                <a16:creationId xmlns:a16="http://schemas.microsoft.com/office/drawing/2014/main" id="{AB681E46-C927-4CE9-9A5A-14E981EDFD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71600"/>
            <a:ext cx="91440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MVC-001F">
            <a:extLst>
              <a:ext uri="{FF2B5EF4-FFF2-40B4-BE49-F238E27FC236}">
                <a16:creationId xmlns:a16="http://schemas.microsoft.com/office/drawing/2014/main" id="{442CE237-1A48-4372-AE1A-CEFB358F0C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95400"/>
            <a:ext cx="9144000"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971" name="Rectangle 3">
            <a:extLst>
              <a:ext uri="{FF2B5EF4-FFF2-40B4-BE49-F238E27FC236}">
                <a16:creationId xmlns:a16="http://schemas.microsoft.com/office/drawing/2014/main" id="{318A05BB-D627-4616-8F44-B91443F2DE51}"/>
              </a:ext>
            </a:extLst>
          </p:cNvPr>
          <p:cNvSpPr>
            <a:spLocks noGrp="1" noChangeArrowheads="1"/>
          </p:cNvSpPr>
          <p:nvPr>
            <p:ph type="title"/>
          </p:nvPr>
        </p:nvSpPr>
        <p:spPr/>
        <p:txBody>
          <a:bodyPr/>
          <a:lstStyle/>
          <a:p>
            <a:r>
              <a:rPr lang="en-US" altLang="en-US"/>
              <a:t>Effluent Channel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effclose">
            <a:extLst>
              <a:ext uri="{FF2B5EF4-FFF2-40B4-BE49-F238E27FC236}">
                <a16:creationId xmlns:a16="http://schemas.microsoft.com/office/drawing/2014/main" id="{DC3EB7D7-AD3F-472C-AF1C-B30B2AF3D2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95400"/>
            <a:ext cx="9144000"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19" name="Rectangle 3">
            <a:extLst>
              <a:ext uri="{FF2B5EF4-FFF2-40B4-BE49-F238E27FC236}">
                <a16:creationId xmlns:a16="http://schemas.microsoft.com/office/drawing/2014/main" id="{9B3827D8-0D1A-4126-A191-FE2FF198BA5D}"/>
              </a:ext>
            </a:extLst>
          </p:cNvPr>
          <p:cNvSpPr>
            <a:spLocks noGrp="1" noChangeArrowheads="1"/>
          </p:cNvSpPr>
          <p:nvPr>
            <p:ph type="title"/>
          </p:nvPr>
        </p:nvSpPr>
        <p:spPr/>
        <p:txBody>
          <a:bodyPr/>
          <a:lstStyle/>
          <a:p>
            <a:r>
              <a:rPr lang="en-US" altLang="en-US" sz="3600"/>
              <a:t>Effluent “Dragons Teeth”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52400"/>
            <a:ext cx="9144000" cy="646331"/>
          </a:xfrm>
          <a:prstGeom prst="rect">
            <a:avLst/>
          </a:prstGeom>
          <a:noFill/>
        </p:spPr>
        <p:txBody>
          <a:bodyPr wrap="square" rtlCol="0">
            <a:spAutoFit/>
          </a:bodyPr>
          <a:lstStyle/>
          <a:p>
            <a:pPr algn="ctr"/>
            <a:r>
              <a:rPr lang="en-US" sz="3600" dirty="0">
                <a:solidFill>
                  <a:schemeClr val="bg1"/>
                </a:solidFill>
                <a:latin typeface="Helvetica LT Std"/>
              </a:rPr>
              <a:t>Plant Effluent Entering the Trinity River</a:t>
            </a:r>
          </a:p>
        </p:txBody>
      </p:sp>
      <p:pic>
        <p:nvPicPr>
          <p:cNvPr id="6" name="Picture 5">
            <a:extLst>
              <a:ext uri="{FF2B5EF4-FFF2-40B4-BE49-F238E27FC236}">
                <a16:creationId xmlns:a16="http://schemas.microsoft.com/office/drawing/2014/main" id="{CA6F807C-5F95-4D4D-A659-940DCE6CB1F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319814"/>
            <a:ext cx="9144000" cy="5461986"/>
          </a:xfrm>
          <a:prstGeom prst="rect">
            <a:avLst/>
          </a:prstGeom>
        </p:spPr>
      </p:pic>
    </p:spTree>
    <p:extLst>
      <p:ext uri="{BB962C8B-B14F-4D97-AF65-F5344CB8AC3E}">
        <p14:creationId xmlns:p14="http://schemas.microsoft.com/office/powerpoint/2010/main" val="23647160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11363" b="-1"/>
          <a:stretch/>
        </p:blipFill>
        <p:spPr>
          <a:xfrm>
            <a:off x="0" y="1295400"/>
            <a:ext cx="9144000" cy="5943600"/>
          </a:xfrm>
          <a:prstGeom prst="rect">
            <a:avLst/>
          </a:prstGeom>
        </p:spPr>
      </p:pic>
      <p:sp>
        <p:nvSpPr>
          <p:cNvPr id="4" name="TextBox 3"/>
          <p:cNvSpPr txBox="1"/>
          <p:nvPr/>
        </p:nvSpPr>
        <p:spPr>
          <a:xfrm>
            <a:off x="0" y="152400"/>
            <a:ext cx="9144000" cy="646331"/>
          </a:xfrm>
          <a:prstGeom prst="rect">
            <a:avLst/>
          </a:prstGeom>
          <a:noFill/>
        </p:spPr>
        <p:txBody>
          <a:bodyPr wrap="square" rtlCol="0">
            <a:spAutoFit/>
          </a:bodyPr>
          <a:lstStyle/>
          <a:p>
            <a:pPr algn="ctr"/>
            <a:r>
              <a:rPr lang="en-US" sz="3600" dirty="0">
                <a:solidFill>
                  <a:schemeClr val="bg1"/>
                </a:solidFill>
                <a:latin typeface="Helvetica LT Std"/>
              </a:rPr>
              <a:t>Solids Improvement Project</a:t>
            </a:r>
          </a:p>
        </p:txBody>
      </p:sp>
      <p:sp>
        <p:nvSpPr>
          <p:cNvPr id="7" name="Freeform: Shape 6">
            <a:extLst>
              <a:ext uri="{FF2B5EF4-FFF2-40B4-BE49-F238E27FC236}">
                <a16:creationId xmlns:a16="http://schemas.microsoft.com/office/drawing/2014/main" id="{8082AC63-82AC-45BD-B2DF-5BAA57BFFCE5}"/>
              </a:ext>
            </a:extLst>
          </p:cNvPr>
          <p:cNvSpPr/>
          <p:nvPr/>
        </p:nvSpPr>
        <p:spPr>
          <a:xfrm>
            <a:off x="5354425" y="3205113"/>
            <a:ext cx="3572759" cy="1611984"/>
          </a:xfrm>
          <a:custGeom>
            <a:avLst/>
            <a:gdLst>
              <a:gd name="connsiteX0" fmla="*/ 0 w 3572759"/>
              <a:gd name="connsiteY0" fmla="*/ 772998 h 1611984"/>
              <a:gd name="connsiteX1" fmla="*/ 716437 w 3572759"/>
              <a:gd name="connsiteY1" fmla="*/ 282805 h 1611984"/>
              <a:gd name="connsiteX2" fmla="*/ 546754 w 3572759"/>
              <a:gd name="connsiteY2" fmla="*/ 169683 h 1611984"/>
              <a:gd name="connsiteX3" fmla="*/ 810705 w 3572759"/>
              <a:gd name="connsiteY3" fmla="*/ 0 h 1611984"/>
              <a:gd name="connsiteX4" fmla="*/ 3572759 w 3572759"/>
              <a:gd name="connsiteY4" fmla="*/ 386499 h 1611984"/>
              <a:gd name="connsiteX5" fmla="*/ 3054284 w 3572759"/>
              <a:gd name="connsiteY5" fmla="*/ 1611984 h 1611984"/>
              <a:gd name="connsiteX6" fmla="*/ 0 w 3572759"/>
              <a:gd name="connsiteY6" fmla="*/ 772998 h 1611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72759" h="1611984">
                <a:moveTo>
                  <a:pt x="0" y="772998"/>
                </a:moveTo>
                <a:lnTo>
                  <a:pt x="716437" y="282805"/>
                </a:lnTo>
                <a:lnTo>
                  <a:pt x="546754" y="169683"/>
                </a:lnTo>
                <a:lnTo>
                  <a:pt x="810705" y="0"/>
                </a:lnTo>
                <a:lnTo>
                  <a:pt x="3572759" y="386499"/>
                </a:lnTo>
                <a:lnTo>
                  <a:pt x="3054284" y="1611984"/>
                </a:lnTo>
                <a:lnTo>
                  <a:pt x="0" y="772998"/>
                </a:lnTo>
                <a:close/>
              </a:path>
            </a:pathLst>
          </a:custGeom>
          <a:solidFill>
            <a:srgbClr val="FF0000">
              <a:alpha val="18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586701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64D97-A681-416B-B4B3-632BF4F4C9E0}"/>
              </a:ext>
            </a:extLst>
          </p:cNvPr>
          <p:cNvSpPr>
            <a:spLocks noGrp="1"/>
          </p:cNvSpPr>
          <p:nvPr>
            <p:ph type="title"/>
          </p:nvPr>
        </p:nvSpPr>
        <p:spPr/>
        <p:txBody>
          <a:bodyPr/>
          <a:lstStyle/>
          <a:p>
            <a:r>
              <a:rPr lang="en-US" dirty="0"/>
              <a:t>THP/Anaerobic Digestion Process</a:t>
            </a:r>
          </a:p>
        </p:txBody>
      </p:sp>
      <p:pic>
        <p:nvPicPr>
          <p:cNvPr id="4" name="Picture 3">
            <a:extLst>
              <a:ext uri="{FF2B5EF4-FFF2-40B4-BE49-F238E27FC236}">
                <a16:creationId xmlns:a16="http://schemas.microsoft.com/office/drawing/2014/main" id="{CE2DCAB4-565C-47B9-8F30-F9CF9770B30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295400"/>
            <a:ext cx="9144000" cy="5562600"/>
          </a:xfrm>
          <a:prstGeom prst="rect">
            <a:avLst/>
          </a:prstGeom>
        </p:spPr>
      </p:pic>
    </p:spTree>
    <p:extLst>
      <p:ext uri="{BB962C8B-B14F-4D97-AF65-F5344CB8AC3E}">
        <p14:creationId xmlns:p14="http://schemas.microsoft.com/office/powerpoint/2010/main" val="37396045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9841E55D-D4EB-2DBA-B577-2F46A1589531}"/>
              </a:ext>
            </a:extLst>
          </p:cNvPr>
          <p:cNvPicPr>
            <a:picLocks noChangeAspect="1"/>
          </p:cNvPicPr>
          <p:nvPr/>
        </p:nvPicPr>
        <p:blipFill>
          <a:blip r:embed="rId3"/>
          <a:stretch>
            <a:fillRect/>
          </a:stretch>
        </p:blipFill>
        <p:spPr>
          <a:xfrm>
            <a:off x="2041" y="1295400"/>
            <a:ext cx="9160328" cy="5562600"/>
          </a:xfrm>
          <a:prstGeom prst="rect">
            <a:avLst/>
          </a:prstGeom>
        </p:spPr>
      </p:pic>
      <p:sp>
        <p:nvSpPr>
          <p:cNvPr id="5" name="TextBox 4">
            <a:extLst>
              <a:ext uri="{FF2B5EF4-FFF2-40B4-BE49-F238E27FC236}">
                <a16:creationId xmlns:a16="http://schemas.microsoft.com/office/drawing/2014/main" id="{4E789616-7DB2-A9C9-09D3-A3BA7E5356A7}"/>
              </a:ext>
            </a:extLst>
          </p:cNvPr>
          <p:cNvSpPr txBox="1"/>
          <p:nvPr/>
        </p:nvSpPr>
        <p:spPr>
          <a:xfrm>
            <a:off x="2982335" y="1941545"/>
            <a:ext cx="1622651" cy="623248"/>
          </a:xfrm>
          <a:prstGeom prst="rect">
            <a:avLst/>
          </a:prstGeom>
          <a:gradFill flip="none" rotWithShape="1">
            <a:gsLst>
              <a:gs pos="0">
                <a:schemeClr val="bg1">
                  <a:alpha val="20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16200000" scaled="1"/>
            <a:tileRect/>
          </a:grad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r>
              <a:rPr lang="en-US" b="1" dirty="0"/>
              <a:t>Dewatering Building</a:t>
            </a:r>
          </a:p>
        </p:txBody>
      </p:sp>
      <p:sp>
        <p:nvSpPr>
          <p:cNvPr id="13" name="TextBox 12">
            <a:extLst>
              <a:ext uri="{FF2B5EF4-FFF2-40B4-BE49-F238E27FC236}">
                <a16:creationId xmlns:a16="http://schemas.microsoft.com/office/drawing/2014/main" id="{3C99811D-855B-42B0-8D59-653C4572EBA7}"/>
              </a:ext>
            </a:extLst>
          </p:cNvPr>
          <p:cNvSpPr txBox="1"/>
          <p:nvPr/>
        </p:nvSpPr>
        <p:spPr>
          <a:xfrm>
            <a:off x="5667300" y="1814587"/>
            <a:ext cx="1290872" cy="438582"/>
          </a:xfrm>
          <a:prstGeom prst="rect">
            <a:avLst/>
          </a:prstGeom>
          <a:gradFill flip="none" rotWithShape="1">
            <a:gsLst>
              <a:gs pos="0">
                <a:schemeClr val="bg1">
                  <a:alpha val="20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16200000" scaled="1"/>
            <a:tileRect/>
          </a:grad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r>
              <a:rPr lang="en-US" sz="1200" b="1" dirty="0"/>
              <a:t>Pre-Dewatering Building</a:t>
            </a:r>
          </a:p>
        </p:txBody>
      </p:sp>
      <p:sp>
        <p:nvSpPr>
          <p:cNvPr id="19" name="TextBox 18">
            <a:extLst>
              <a:ext uri="{FF2B5EF4-FFF2-40B4-BE49-F238E27FC236}">
                <a16:creationId xmlns:a16="http://schemas.microsoft.com/office/drawing/2014/main" id="{6B3FC2B7-2565-4845-BE22-453B4FF5CAF2}"/>
              </a:ext>
            </a:extLst>
          </p:cNvPr>
          <p:cNvSpPr txBox="1"/>
          <p:nvPr/>
        </p:nvSpPr>
        <p:spPr>
          <a:xfrm>
            <a:off x="4433843" y="4724400"/>
            <a:ext cx="1622651" cy="623248"/>
          </a:xfrm>
          <a:prstGeom prst="rect">
            <a:avLst/>
          </a:prstGeom>
          <a:gradFill flip="none" rotWithShape="1">
            <a:gsLst>
              <a:gs pos="0">
                <a:schemeClr val="bg1">
                  <a:alpha val="20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13500000" scaled="1"/>
            <a:tileRect/>
          </a:grad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r>
              <a:rPr lang="en-US" b="1" dirty="0"/>
              <a:t>Anaerobic Digesters</a:t>
            </a:r>
          </a:p>
        </p:txBody>
      </p:sp>
      <p:sp>
        <p:nvSpPr>
          <p:cNvPr id="20" name="TextBox 19">
            <a:extLst>
              <a:ext uri="{FF2B5EF4-FFF2-40B4-BE49-F238E27FC236}">
                <a16:creationId xmlns:a16="http://schemas.microsoft.com/office/drawing/2014/main" id="{CFF657C0-C6BB-4D85-85C7-D09640B6E89A}"/>
              </a:ext>
            </a:extLst>
          </p:cNvPr>
          <p:cNvSpPr txBox="1"/>
          <p:nvPr/>
        </p:nvSpPr>
        <p:spPr>
          <a:xfrm>
            <a:off x="838200" y="6248400"/>
            <a:ext cx="1622651" cy="284693"/>
          </a:xfrm>
          <a:prstGeom prst="rect">
            <a:avLst/>
          </a:prstGeom>
          <a:gradFill flip="none" rotWithShape="1">
            <a:gsLst>
              <a:gs pos="0">
                <a:schemeClr val="bg1">
                  <a:alpha val="20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13500000" scaled="1"/>
            <a:tileRect/>
          </a:grad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r>
              <a:rPr lang="en-US" sz="1400" b="1" dirty="0"/>
              <a:t>Gas Conditioning</a:t>
            </a:r>
          </a:p>
        </p:txBody>
      </p:sp>
      <p:sp>
        <p:nvSpPr>
          <p:cNvPr id="3" name="Title 2">
            <a:extLst>
              <a:ext uri="{FF2B5EF4-FFF2-40B4-BE49-F238E27FC236}">
                <a16:creationId xmlns:a16="http://schemas.microsoft.com/office/drawing/2014/main" id="{0D966EC5-7AF6-4BC1-92A8-5A584926A34A}"/>
              </a:ext>
            </a:extLst>
          </p:cNvPr>
          <p:cNvSpPr>
            <a:spLocks noGrp="1"/>
          </p:cNvSpPr>
          <p:nvPr>
            <p:ph type="title"/>
          </p:nvPr>
        </p:nvSpPr>
        <p:spPr/>
        <p:txBody>
          <a:bodyPr/>
          <a:lstStyle/>
          <a:p>
            <a:r>
              <a:rPr lang="en-US" dirty="0"/>
              <a:t>THP Biosolids Process</a:t>
            </a:r>
          </a:p>
        </p:txBody>
      </p:sp>
      <p:sp>
        <p:nvSpPr>
          <p:cNvPr id="12" name="TextBox 11">
            <a:extLst>
              <a:ext uri="{FF2B5EF4-FFF2-40B4-BE49-F238E27FC236}">
                <a16:creationId xmlns:a16="http://schemas.microsoft.com/office/drawing/2014/main" id="{2A133471-A6D0-4650-9A18-B2D322409B7E}"/>
              </a:ext>
            </a:extLst>
          </p:cNvPr>
          <p:cNvSpPr txBox="1"/>
          <p:nvPr/>
        </p:nvSpPr>
        <p:spPr>
          <a:xfrm>
            <a:off x="6056494" y="2753715"/>
            <a:ext cx="563112" cy="253916"/>
          </a:xfrm>
          <a:prstGeom prst="rect">
            <a:avLst/>
          </a:prstGeom>
          <a:gradFill flip="none" rotWithShape="1">
            <a:gsLst>
              <a:gs pos="0">
                <a:schemeClr val="bg1">
                  <a:alpha val="20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16200000" scaled="1"/>
            <a:tileRect/>
          </a:grad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r>
              <a:rPr lang="en-US" sz="1200" b="1" dirty="0"/>
              <a:t>THP</a:t>
            </a:r>
          </a:p>
        </p:txBody>
      </p:sp>
      <p:sp>
        <p:nvSpPr>
          <p:cNvPr id="14" name="TextBox 13">
            <a:extLst>
              <a:ext uri="{FF2B5EF4-FFF2-40B4-BE49-F238E27FC236}">
                <a16:creationId xmlns:a16="http://schemas.microsoft.com/office/drawing/2014/main" id="{0D438B26-D151-45BF-8745-432CF4237D18}"/>
              </a:ext>
            </a:extLst>
          </p:cNvPr>
          <p:cNvSpPr txBox="1"/>
          <p:nvPr/>
        </p:nvSpPr>
        <p:spPr>
          <a:xfrm>
            <a:off x="6064269" y="3949742"/>
            <a:ext cx="793731" cy="407804"/>
          </a:xfrm>
          <a:prstGeom prst="rect">
            <a:avLst/>
          </a:prstGeom>
          <a:gradFill flip="none" rotWithShape="1">
            <a:gsLst>
              <a:gs pos="0">
                <a:schemeClr val="bg1">
                  <a:alpha val="20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16200000" scaled="1"/>
            <a:tileRect/>
          </a:grad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algn="ctr"/>
            <a:r>
              <a:rPr lang="en-US" sz="1100" b="1" dirty="0"/>
              <a:t>Boiler Building</a:t>
            </a:r>
          </a:p>
        </p:txBody>
      </p:sp>
    </p:spTree>
    <p:extLst>
      <p:ext uri="{BB962C8B-B14F-4D97-AF65-F5344CB8AC3E}">
        <p14:creationId xmlns:p14="http://schemas.microsoft.com/office/powerpoint/2010/main" val="1309463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a:extLst>
              <a:ext uri="{FF2B5EF4-FFF2-40B4-BE49-F238E27FC236}">
                <a16:creationId xmlns:a16="http://schemas.microsoft.com/office/drawing/2014/main" id="{DCCB8423-2704-6A3C-93A5-6D501B0B81E0}"/>
              </a:ext>
            </a:extLst>
          </p:cNvPr>
          <p:cNvPicPr>
            <a:picLocks noChangeAspect="1"/>
          </p:cNvPicPr>
          <p:nvPr/>
        </p:nvPicPr>
        <p:blipFill>
          <a:blip r:embed="rId3"/>
          <a:stretch>
            <a:fillRect/>
          </a:stretch>
        </p:blipFill>
        <p:spPr>
          <a:xfrm>
            <a:off x="2590800" y="1295400"/>
            <a:ext cx="6553200" cy="5562600"/>
          </a:xfrm>
          <a:prstGeom prst="rect">
            <a:avLst/>
          </a:prstGeom>
        </p:spPr>
      </p:pic>
      <p:sp>
        <p:nvSpPr>
          <p:cNvPr id="7" name="Title 1">
            <a:extLst>
              <a:ext uri="{FF2B5EF4-FFF2-40B4-BE49-F238E27FC236}">
                <a16:creationId xmlns:a16="http://schemas.microsoft.com/office/drawing/2014/main" id="{5C16C93C-97B6-59BB-BC59-B6B823C89B88}"/>
              </a:ext>
            </a:extLst>
          </p:cNvPr>
          <p:cNvSpPr txBox="1">
            <a:spLocks/>
          </p:cNvSpPr>
          <p:nvPr/>
        </p:nvSpPr>
        <p:spPr>
          <a:xfrm>
            <a:off x="5251" y="1447800"/>
            <a:ext cx="2585549" cy="4550857"/>
          </a:xfrm>
          <a:prstGeom prst="rect">
            <a:avLst/>
          </a:prstGeom>
          <a:solidFill>
            <a:schemeClr val="bg1"/>
          </a:solidFill>
        </p:spPr>
        <p:txBody>
          <a:bodyPr vert="horz" lIns="68580" tIns="34290" rIns="68580" bIns="34290" rtlCol="0" anchor="t">
            <a:noAutofit/>
          </a:bodyPr>
          <a:lstStyle>
            <a:lvl1pPr algn="l" defTabSz="914400" rtl="0" eaLnBrk="1" latinLnBrk="0" hangingPunct="1">
              <a:lnSpc>
                <a:spcPct val="90000"/>
              </a:lnSpc>
              <a:spcBef>
                <a:spcPct val="0"/>
              </a:spcBef>
              <a:buNone/>
              <a:defRPr lang="en-GB" sz="2400" b="1" kern="1200" dirty="0">
                <a:solidFill>
                  <a:schemeClr val="accent2"/>
                </a:solidFill>
                <a:latin typeface="+mj-lt"/>
                <a:ea typeface="+mj-ea"/>
                <a:cs typeface="Arial" panose="020B0604020202020204" pitchFamily="34" charset="0"/>
              </a:defRPr>
            </a:lvl1pPr>
          </a:lstStyle>
          <a:p>
            <a:pPr marL="428625" indent="-428625">
              <a:buFont typeface="Arial"/>
              <a:buChar char="•"/>
            </a:pPr>
            <a:r>
              <a:rPr lang="en-US" dirty="0">
                <a:solidFill>
                  <a:srgbClr val="0E58A8"/>
                </a:solidFill>
                <a:latin typeface="Arial" panose="020B0604020202020204" pitchFamily="34" charset="0"/>
              </a:rPr>
              <a:t>Reduction in the volume of biosolids</a:t>
            </a:r>
          </a:p>
          <a:p>
            <a:pPr marL="428625" indent="-428625">
              <a:buFont typeface="Arial"/>
              <a:buChar char="•"/>
            </a:pPr>
            <a:r>
              <a:rPr lang="en-US" dirty="0">
                <a:solidFill>
                  <a:srgbClr val="0E58A8"/>
                </a:solidFill>
                <a:latin typeface="Arial" panose="020B0604020202020204" pitchFamily="34" charset="0"/>
              </a:rPr>
              <a:t>More biogas</a:t>
            </a:r>
          </a:p>
          <a:p>
            <a:pPr marL="428625" indent="-428625">
              <a:buFont typeface="Arial"/>
              <a:buChar char="•"/>
            </a:pPr>
            <a:r>
              <a:rPr lang="en-US" dirty="0">
                <a:solidFill>
                  <a:srgbClr val="0E58A8"/>
                </a:solidFill>
                <a:latin typeface="Arial" panose="020B0604020202020204" pitchFamily="34" charset="0"/>
              </a:rPr>
              <a:t>Class “A” biosolids</a:t>
            </a:r>
          </a:p>
          <a:p>
            <a:endParaRPr lang="en-US" sz="1500" dirty="0">
              <a:solidFill>
                <a:srgbClr val="0E58A8"/>
              </a:solidFill>
              <a:latin typeface="Helvetica" panose="020B0604020202020204" pitchFamily="34" charset="0"/>
              <a:cs typeface="Helvetica" panose="020B0604020202020204" pitchFamily="34" charset="0"/>
            </a:endParaRPr>
          </a:p>
        </p:txBody>
      </p:sp>
      <p:sp>
        <p:nvSpPr>
          <p:cNvPr id="2" name="Title 1">
            <a:extLst>
              <a:ext uri="{FF2B5EF4-FFF2-40B4-BE49-F238E27FC236}">
                <a16:creationId xmlns:a16="http://schemas.microsoft.com/office/drawing/2014/main" id="{C1E02E18-DD8A-46A1-95C9-CCDF72B6FDB0}"/>
              </a:ext>
            </a:extLst>
          </p:cNvPr>
          <p:cNvSpPr>
            <a:spLocks noGrp="1"/>
          </p:cNvSpPr>
          <p:nvPr>
            <p:ph type="title"/>
          </p:nvPr>
        </p:nvSpPr>
        <p:spPr/>
        <p:txBody>
          <a:bodyPr/>
          <a:lstStyle/>
          <a:p>
            <a:r>
              <a:rPr lang="en-US" dirty="0"/>
              <a:t>Thermal Hydrolysis Process</a:t>
            </a:r>
          </a:p>
        </p:txBody>
      </p:sp>
    </p:spTree>
    <p:extLst>
      <p:ext uri="{BB962C8B-B14F-4D97-AF65-F5344CB8AC3E}">
        <p14:creationId xmlns:p14="http://schemas.microsoft.com/office/powerpoint/2010/main" val="36400444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097F2-8E4A-4C2B-A374-A2E53E39BD77}"/>
              </a:ext>
            </a:extLst>
          </p:cNvPr>
          <p:cNvSpPr>
            <a:spLocks noGrp="1"/>
          </p:cNvSpPr>
          <p:nvPr>
            <p:ph type="title"/>
          </p:nvPr>
        </p:nvSpPr>
        <p:spPr/>
        <p:txBody>
          <a:bodyPr/>
          <a:lstStyle/>
          <a:p>
            <a:r>
              <a:rPr lang="en-US" dirty="0"/>
              <a:t>Anaerobic Digestion</a:t>
            </a:r>
          </a:p>
        </p:txBody>
      </p:sp>
      <p:pic>
        <p:nvPicPr>
          <p:cNvPr id="4" name="Picture 3">
            <a:extLst>
              <a:ext uri="{FF2B5EF4-FFF2-40B4-BE49-F238E27FC236}">
                <a16:creationId xmlns:a16="http://schemas.microsoft.com/office/drawing/2014/main" id="{D269CF6C-C015-421F-8121-20790C295ED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295400"/>
            <a:ext cx="9144000" cy="5562600"/>
          </a:xfrm>
          <a:prstGeom prst="rect">
            <a:avLst/>
          </a:prstGeom>
        </p:spPr>
      </p:pic>
    </p:spTree>
    <p:extLst>
      <p:ext uri="{BB962C8B-B14F-4D97-AF65-F5344CB8AC3E}">
        <p14:creationId xmlns:p14="http://schemas.microsoft.com/office/powerpoint/2010/main" val="42632478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a:xfrm>
            <a:off x="320843" y="152400"/>
            <a:ext cx="8229600" cy="914400"/>
          </a:xfrm>
        </p:spPr>
        <p:txBody>
          <a:bodyPr/>
          <a:lstStyle/>
          <a:p>
            <a:pPr eaLnBrk="1" hangingPunct="1">
              <a:defRPr/>
            </a:pPr>
            <a:r>
              <a:rPr lang="en-US" dirty="0">
                <a:latin typeface="Helvetica" panose="020B0604020202020204" pitchFamily="34" charset="0"/>
                <a:cs typeface="Helvetica" panose="020B0604020202020204" pitchFamily="34" charset="0"/>
              </a:rPr>
              <a:t>Solids Dewatering</a:t>
            </a:r>
          </a:p>
        </p:txBody>
      </p:sp>
      <p:grpSp>
        <p:nvGrpSpPr>
          <p:cNvPr id="32" name="Group 31"/>
          <p:cNvGrpSpPr/>
          <p:nvPr/>
        </p:nvGrpSpPr>
        <p:grpSpPr>
          <a:xfrm>
            <a:off x="234616" y="2671656"/>
            <a:ext cx="8674769" cy="2990872"/>
            <a:chOff x="180474" y="2671656"/>
            <a:chExt cx="8674769" cy="2990872"/>
          </a:xfrm>
        </p:grpSpPr>
        <p:pic>
          <p:nvPicPr>
            <p:cNvPr id="11267" name="Picture 4" descr="Tour Pictures 021"/>
            <p:cNvPicPr>
              <a:picLocks noChangeAspect="1" noChangeArrowheads="1"/>
            </p:cNvPicPr>
            <p:nvPr/>
          </p:nvPicPr>
          <p:blipFill>
            <a:blip r:embed="rId2" cstate="print"/>
            <a:srcRect/>
            <a:stretch>
              <a:fillRect/>
            </a:stretch>
          </p:blipFill>
          <p:spPr bwMode="auto">
            <a:xfrm>
              <a:off x="4381501" y="2671656"/>
              <a:ext cx="4473742" cy="2990872"/>
            </a:xfrm>
            <a:prstGeom prst="rect">
              <a:avLst/>
            </a:prstGeom>
            <a:ln>
              <a:noFill/>
            </a:ln>
            <a:effectLst>
              <a:outerShdw blurRad="292100" dist="139700" dir="2700000" algn="tl" rotWithShape="0">
                <a:srgbClr val="333333">
                  <a:alpha val="65000"/>
                </a:srgbClr>
              </a:outerShdw>
            </a:effectLst>
          </p:spPr>
        </p:pic>
        <p:pic>
          <p:nvPicPr>
            <p:cNvPr id="17" name="Picture 4" descr="DSC00070"/>
            <p:cNvPicPr>
              <a:picLocks noChangeAspect="1" noChangeArrowheads="1"/>
            </p:cNvPicPr>
            <p:nvPr/>
          </p:nvPicPr>
          <p:blipFill>
            <a:blip r:embed="rId3" cstate="print"/>
            <a:srcRect/>
            <a:stretch>
              <a:fillRect/>
            </a:stretch>
          </p:blipFill>
          <p:spPr bwMode="auto">
            <a:xfrm>
              <a:off x="180474" y="2672413"/>
              <a:ext cx="4449259" cy="2949009"/>
            </a:xfrm>
            <a:prstGeom prst="rect">
              <a:avLst/>
            </a:prstGeom>
            <a:ln>
              <a:noFill/>
            </a:ln>
            <a:effectLst>
              <a:outerShdw blurRad="292100" dist="139700" dir="2700000" algn="tl" rotWithShape="0">
                <a:srgbClr val="333333">
                  <a:alpha val="65000"/>
                </a:srgbClr>
              </a:outerShdw>
            </a:effectLst>
          </p:spPr>
        </p:pic>
      </p:grpSp>
    </p:spTree>
    <p:extLst>
      <p:ext uri="{BB962C8B-B14F-4D97-AF65-F5344CB8AC3E}">
        <p14:creationId xmlns:p14="http://schemas.microsoft.com/office/powerpoint/2010/main" val="19646840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spreader">
            <a:extLst>
              <a:ext uri="{FF2B5EF4-FFF2-40B4-BE49-F238E27FC236}">
                <a16:creationId xmlns:a16="http://schemas.microsoft.com/office/drawing/2014/main" id="{4A2D970D-10A2-4F11-8423-2A5F4847D3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295400"/>
            <a:ext cx="4572000"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4">
            <a:extLst>
              <a:ext uri="{FF2B5EF4-FFF2-40B4-BE49-F238E27FC236}">
                <a16:creationId xmlns:a16="http://schemas.microsoft.com/office/drawing/2014/main" id="{CF311B65-D082-48B2-80C3-667DD6604912}"/>
              </a:ext>
            </a:extLst>
          </p:cNvPr>
          <p:cNvSpPr txBox="1">
            <a:spLocks/>
          </p:cNvSpPr>
          <p:nvPr/>
        </p:nvSpPr>
        <p:spPr>
          <a:xfrm>
            <a:off x="315219" y="1783322"/>
            <a:ext cx="4720453" cy="3886200"/>
          </a:xfrm>
          <a:prstGeom prst="rect">
            <a:avLst/>
          </a:prstGeom>
        </p:spPr>
        <p:txBody>
          <a:bodyPr lIns="68580" tIns="34290" rIns="68580" bIns="34290" anchor="t">
            <a:normAutofit/>
          </a:bodyPr>
          <a:lstStyle>
            <a:lvl1pPr marL="342900" indent="-342900" algn="l" defTabSz="914400" rtl="0" eaLnBrk="0" fontAlgn="base" latinLnBrk="0" hangingPunct="0">
              <a:lnSpc>
                <a:spcPct val="90000"/>
              </a:lnSpc>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0" fontAlgn="base" latinLnBrk="0" hangingPunct="0">
              <a:lnSpc>
                <a:spcPct val="90000"/>
              </a:lnSpc>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0" fontAlgn="base" latinLnBrk="0" hangingPunct="0">
              <a:lnSpc>
                <a:spcPct val="90000"/>
              </a:lnSpc>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0" fontAlgn="base" latinLnBrk="0" hangingPunct="0">
              <a:lnSpc>
                <a:spcPct val="90000"/>
              </a:lnSpc>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0" fontAlgn="base" latinLnBrk="0" hangingPunct="0">
              <a:lnSpc>
                <a:spcPct val="90000"/>
              </a:lnSpc>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ct val="20000"/>
              </a:spcBef>
              <a:buFont typeface="Arial" pitchFamily="34" charset="0"/>
              <a:buChar char="•"/>
              <a:defRPr sz="2000" kern="1200">
                <a:solidFill>
                  <a:schemeClr val="tx1"/>
                </a:solidFill>
                <a:latin typeface="+mn-lt"/>
                <a:ea typeface="+mn-ea"/>
                <a:cs typeface="+mn-cs"/>
              </a:defRPr>
            </a:lvl9pPr>
          </a:lstStyle>
          <a:p>
            <a:r>
              <a:rPr lang="en-US" sz="1800" dirty="0">
                <a:solidFill>
                  <a:srgbClr val="0E58A8"/>
                </a:solidFill>
                <a:latin typeface="Arial" panose="020B0604020202020204" pitchFamily="34" charset="0"/>
                <a:cs typeface="Arial" panose="020B0604020202020204" pitchFamily="34" charset="0"/>
              </a:rPr>
              <a:t>FY 2022- 44 trucks/day</a:t>
            </a:r>
            <a:endParaRPr lang="en-US" sz="1800" dirty="0">
              <a:latin typeface="Arial" panose="020B0604020202020204" pitchFamily="34" charset="0"/>
              <a:cs typeface="Arial" panose="020B0604020202020204" pitchFamily="34" charset="0"/>
            </a:endParaRPr>
          </a:p>
          <a:p>
            <a:r>
              <a:rPr lang="en-US" sz="1800" dirty="0">
                <a:solidFill>
                  <a:srgbClr val="0E58A8"/>
                </a:solidFill>
                <a:latin typeface="Arial" panose="020B0604020202020204" pitchFamily="34" charset="0"/>
                <a:cs typeface="Arial" panose="020B0604020202020204" pitchFamily="34" charset="0"/>
              </a:rPr>
              <a:t>Currently- 23 trucks/day</a:t>
            </a:r>
          </a:p>
          <a:p>
            <a:r>
              <a:rPr lang="en-US" sz="1800" dirty="0">
                <a:solidFill>
                  <a:srgbClr val="0E58A8"/>
                </a:solidFill>
                <a:latin typeface="Arial" panose="020B0604020202020204" pitchFamily="34" charset="0"/>
                <a:cs typeface="Arial" panose="020B0604020202020204" pitchFamily="34" charset="0"/>
              </a:rPr>
              <a:t>Less odor</a:t>
            </a:r>
          </a:p>
          <a:p>
            <a:r>
              <a:rPr lang="en-US" sz="1800" dirty="0">
                <a:solidFill>
                  <a:srgbClr val="0E58A8"/>
                </a:solidFill>
                <a:latin typeface="Arial" panose="020B0604020202020204" pitchFamily="34" charset="0"/>
                <a:cs typeface="Arial" panose="020B0604020202020204" pitchFamily="34" charset="0"/>
              </a:rPr>
              <a:t>More biogas</a:t>
            </a:r>
          </a:p>
          <a:p>
            <a:r>
              <a:rPr lang="en-US" sz="1800" dirty="0">
                <a:solidFill>
                  <a:srgbClr val="0E58A8"/>
                </a:solidFill>
                <a:latin typeface="Arial" panose="020B0604020202020204" pitchFamily="34" charset="0"/>
                <a:cs typeface="Arial" panose="020B0604020202020204" pitchFamily="34" charset="0"/>
              </a:rPr>
              <a:t>Class “A” biosolid which meets all EPA guidelines for land application with no restrictions.  </a:t>
            </a:r>
          </a:p>
          <a:p>
            <a:r>
              <a:rPr lang="en-US" sz="1800" dirty="0">
                <a:solidFill>
                  <a:srgbClr val="0E58A8"/>
                </a:solidFill>
                <a:latin typeface="Arial" panose="020B0604020202020204" pitchFamily="34" charset="0"/>
                <a:cs typeface="Arial" panose="020B0604020202020204" pitchFamily="34" charset="0"/>
              </a:rPr>
              <a:t>Can be used in domestic applications (farms, gardens, etc.)</a:t>
            </a:r>
          </a:p>
        </p:txBody>
      </p:sp>
      <p:sp>
        <p:nvSpPr>
          <p:cNvPr id="8" name="Title 7">
            <a:extLst>
              <a:ext uri="{FF2B5EF4-FFF2-40B4-BE49-F238E27FC236}">
                <a16:creationId xmlns:a16="http://schemas.microsoft.com/office/drawing/2014/main" id="{E760D3F0-2413-4FE2-A54B-41D6DE0953BA}"/>
              </a:ext>
            </a:extLst>
          </p:cNvPr>
          <p:cNvSpPr txBox="1">
            <a:spLocks noGrp="1"/>
          </p:cNvSpPr>
          <p:nvPr>
            <p:ph type="title"/>
          </p:nvPr>
        </p:nvSpPr>
        <p:spPr>
          <a:xfrm>
            <a:off x="0" y="152400"/>
            <a:ext cx="9144000" cy="762000"/>
          </a:xfrm>
          <a:prstGeom prst="rect">
            <a:avLst/>
          </a:prstGeom>
          <a:noFill/>
        </p:spPr>
        <p:txBody>
          <a:bodyPr wrap="square" rtlCol="0">
            <a:spAutoFit/>
          </a:bodyPr>
          <a:lstStyle/>
          <a:p>
            <a:pPr algn="ctr"/>
            <a:r>
              <a:rPr lang="en-US" sz="3600" dirty="0">
                <a:solidFill>
                  <a:schemeClr val="bg1"/>
                </a:solidFill>
                <a:latin typeface="Helvetica LT Std"/>
              </a:rPr>
              <a:t>Land Application of Biosolids</a:t>
            </a:r>
          </a:p>
        </p:txBody>
      </p:sp>
    </p:spTree>
    <p:extLst>
      <p:ext uri="{BB962C8B-B14F-4D97-AF65-F5344CB8AC3E}">
        <p14:creationId xmlns:p14="http://schemas.microsoft.com/office/powerpoint/2010/main" val="1759178287"/>
      </p:ext>
    </p:extLst>
  </p:cSld>
  <p:clrMapOvr>
    <a:masterClrMapping/>
  </p:clrMapOvr>
  <p:transition spd="slow">
    <p:push dir="u"/>
  </p:transition>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1202" name="Picture 2" descr="spreader">
            <a:extLst>
              <a:ext uri="{FF2B5EF4-FFF2-40B4-BE49-F238E27FC236}">
                <a16:creationId xmlns:a16="http://schemas.microsoft.com/office/drawing/2014/main" id="{3FF5A9F0-8FFE-4EF1-8BF7-A144CEC5AE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95400"/>
            <a:ext cx="9220200"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83C69DB4-BB0D-4083-A88A-73176E9C03E8}"/>
              </a:ext>
            </a:extLst>
          </p:cNvPr>
          <p:cNvSpPr txBox="1"/>
          <p:nvPr/>
        </p:nvSpPr>
        <p:spPr>
          <a:xfrm>
            <a:off x="-76200" y="152400"/>
            <a:ext cx="9144000" cy="646331"/>
          </a:xfrm>
          <a:prstGeom prst="rect">
            <a:avLst/>
          </a:prstGeom>
          <a:noFill/>
        </p:spPr>
        <p:txBody>
          <a:bodyPr wrap="square" rtlCol="0">
            <a:spAutoFit/>
          </a:bodyPr>
          <a:lstStyle/>
          <a:p>
            <a:pPr algn="ctr"/>
            <a:r>
              <a:rPr lang="en-US" sz="3600" dirty="0">
                <a:solidFill>
                  <a:schemeClr val="bg1"/>
                </a:solidFill>
                <a:latin typeface="Helvetica LT Std"/>
              </a:rPr>
              <a:t>Land Application of Biosolids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t="11363" b="-1"/>
          <a:stretch/>
        </p:blipFill>
        <p:spPr>
          <a:xfrm>
            <a:off x="0" y="1295400"/>
            <a:ext cx="9144000" cy="5943600"/>
          </a:xfrm>
          <a:prstGeom prst="rect">
            <a:avLst/>
          </a:prstGeom>
        </p:spPr>
      </p:pic>
      <p:sp>
        <p:nvSpPr>
          <p:cNvPr id="4" name="TextBox 3"/>
          <p:cNvSpPr txBox="1"/>
          <p:nvPr/>
        </p:nvSpPr>
        <p:spPr>
          <a:xfrm>
            <a:off x="0" y="152400"/>
            <a:ext cx="9144000" cy="646331"/>
          </a:xfrm>
          <a:prstGeom prst="rect">
            <a:avLst/>
          </a:prstGeom>
          <a:noFill/>
        </p:spPr>
        <p:txBody>
          <a:bodyPr wrap="square" rtlCol="0">
            <a:spAutoFit/>
          </a:bodyPr>
          <a:lstStyle/>
          <a:p>
            <a:pPr algn="ctr"/>
            <a:r>
              <a:rPr lang="en-US" sz="3600" dirty="0">
                <a:solidFill>
                  <a:schemeClr val="bg1"/>
                </a:solidFill>
                <a:latin typeface="Helvetica LT Std"/>
              </a:rPr>
              <a:t>Questions?</a:t>
            </a:r>
          </a:p>
        </p:txBody>
      </p:sp>
      <p:cxnSp>
        <p:nvCxnSpPr>
          <p:cNvPr id="9" name="Straight Arrow Connector 8">
            <a:extLst>
              <a:ext uri="{FF2B5EF4-FFF2-40B4-BE49-F238E27FC236}">
                <a16:creationId xmlns:a16="http://schemas.microsoft.com/office/drawing/2014/main" id="{B27683E2-DF2B-439B-A013-221C7A9702A5}"/>
              </a:ext>
            </a:extLst>
          </p:cNvPr>
          <p:cNvCxnSpPr/>
          <p:nvPr/>
        </p:nvCxnSpPr>
        <p:spPr>
          <a:xfrm flipH="1">
            <a:off x="3124200" y="3962400"/>
            <a:ext cx="685800" cy="3048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6997605"/>
      </p:ext>
    </p:extLst>
  </p:cSld>
  <p:clrMapOvr>
    <a:masterClrMapping/>
  </p:clrMapOvr>
</p:sld>
</file>

<file path=ppt/theme/theme1.xml><?xml version="1.0" encoding="utf-8"?>
<a:theme xmlns:a="http://schemas.openxmlformats.org/drawingml/2006/main" name="Office Theme">
  <a:themeElements>
    <a:clrScheme name="TRA color theme">
      <a:dk1>
        <a:srgbClr val="0E58A8"/>
      </a:dk1>
      <a:lt1>
        <a:sysClr val="window" lastClr="FFFFFF"/>
      </a:lt1>
      <a:dk2>
        <a:srgbClr val="91C950"/>
      </a:dk2>
      <a:lt2>
        <a:srgbClr val="EEECE1"/>
      </a:lt2>
      <a:accent1>
        <a:srgbClr val="0E58A8"/>
      </a:accent1>
      <a:accent2>
        <a:srgbClr val="91C950"/>
      </a:accent2>
      <a:accent3>
        <a:srgbClr val="519DF1"/>
      </a:accent3>
      <a:accent4>
        <a:srgbClr val="C3E19F"/>
      </a:accent4>
      <a:accent5>
        <a:srgbClr val="F4F49E"/>
      </a:accent5>
      <a:accent6>
        <a:srgbClr val="AAEFF8"/>
      </a:accent6>
      <a:hlink>
        <a:srgbClr val="0E58A8"/>
      </a:hlink>
      <a:folHlink>
        <a:srgbClr val="91C95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Quantity xmlns="1bac9696-13c5-47d2-bd04-dcd64d7ea882" xsi:nil="true"/>
    <StartDate xmlns="1bac9696-13c5-47d2-bd04-dcd64d7ea882" xsi:nil="true"/>
    <Pub_x002e_Type xmlns="1bac9696-13c5-47d2-bd04-dcd64d7ea882" xsi:nil="true"/>
    <lcf76f155ced4ddcb4097134ff3c332f xmlns="1bac9696-13c5-47d2-bd04-dcd64d7ea882">
      <Terms xmlns="http://schemas.microsoft.com/office/infopath/2007/PartnerControls"/>
    </lcf76f155ced4ddcb4097134ff3c332f>
    <Printer xmlns="1bac9696-13c5-47d2-bd04-dcd64d7ea882" xsi:nil="true"/>
    <Cost xmlns="1bac9696-13c5-47d2-bd04-dcd64d7ea882" xsi:nil="true"/>
    <CompletionDate xmlns="1bac9696-13c5-47d2-bd04-dcd64d7ea882" xsi:nil="true"/>
    <Pub_x002e__x0023_ xmlns="1bac9696-13c5-47d2-bd04-dcd64d7ea882" xsi:nil="true"/>
    <TaxCatchAll xmlns="4ff2dff1-a537-4c39-bd4c-ea8f03a22e16" xsi:nil="true"/>
    <Located xmlns="1bac9696-13c5-47d2-bd04-dcd64d7ea882"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34652208DB6834BB75E308A153308C4" ma:contentTypeVersion="37" ma:contentTypeDescription="Create a new document." ma:contentTypeScope="" ma:versionID="95cab7b48187af765c88416c3b52ef40">
  <xsd:schema xmlns:xsd="http://www.w3.org/2001/XMLSchema" xmlns:xs="http://www.w3.org/2001/XMLSchema" xmlns:p="http://schemas.microsoft.com/office/2006/metadata/properties" xmlns:ns2="1bac9696-13c5-47d2-bd04-dcd64d7ea882" xmlns:ns3="4ff2dff1-a537-4c39-bd4c-ea8f03a22e16" targetNamespace="http://schemas.microsoft.com/office/2006/metadata/properties" ma:root="true" ma:fieldsID="bd662fecbf02d7e3c294c2212a2b47f8" ns2:_="" ns3:_="">
    <xsd:import namespace="1bac9696-13c5-47d2-bd04-dcd64d7ea882"/>
    <xsd:import namespace="4ff2dff1-a537-4c39-bd4c-ea8f03a22e16"/>
    <xsd:element name="properties">
      <xsd:complexType>
        <xsd:sequence>
          <xsd:element name="documentManagement">
            <xsd:complexType>
              <xsd:all>
                <xsd:element ref="ns2:StartDate" minOccurs="0"/>
                <xsd:element ref="ns2:Pub_x002e_Type" minOccurs="0"/>
                <xsd:element ref="ns2:CompletionDate" minOccurs="0"/>
                <xsd:element ref="ns2:Pub_x002e__x0023_" minOccurs="0"/>
                <xsd:element ref="ns3:TaxCatchAll" minOccurs="0"/>
                <xsd:element ref="ns2:MediaServiceMetadata" minOccurs="0"/>
                <xsd:element ref="ns2:MediaServiceFastMetadata" minOccurs="0"/>
                <xsd:element ref="ns2:MediaServiceDateTaken" minOccurs="0"/>
                <xsd:element ref="ns2:MediaServiceGenerationTime" minOccurs="0"/>
                <xsd:element ref="ns2:MediaServiceEventHashCode" minOccurs="0"/>
                <xsd:element ref="ns2:lcf76f155ced4ddcb4097134ff3c332f" minOccurs="0"/>
                <xsd:element ref="ns2:MediaServiceOCR" minOccurs="0"/>
                <xsd:element ref="ns2:MediaServiceLocation" minOccurs="0"/>
                <xsd:element ref="ns2:MediaLengthInSeconds" minOccurs="0"/>
                <xsd:element ref="ns3:SharedWithUsers" minOccurs="0"/>
                <xsd:element ref="ns3:SharedWithDetails" minOccurs="0"/>
                <xsd:element ref="ns2:MediaServiceObjectDetectorVersions" minOccurs="0"/>
                <xsd:element ref="ns2:MediaServiceSearchProperties" minOccurs="0"/>
                <xsd:element ref="ns2:Printer" minOccurs="0"/>
                <xsd:element ref="ns2:Quantity" minOccurs="0"/>
                <xsd:element ref="ns2:Cost" minOccurs="0"/>
                <xsd:element ref="ns2:MediaServiceBillingMetadata" minOccurs="0"/>
                <xsd:element ref="ns2:Locate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bac9696-13c5-47d2-bd04-dcd64d7ea882" elementFormDefault="qualified">
    <xsd:import namespace="http://schemas.microsoft.com/office/2006/documentManagement/types"/>
    <xsd:import namespace="http://schemas.microsoft.com/office/infopath/2007/PartnerControls"/>
    <xsd:element name="StartDate" ma:index="2" nillable="true" ma:displayName="Start Date" ma:format="DateOnly" ma:internalName="StartDate" ma:readOnly="false">
      <xsd:simpleType>
        <xsd:restriction base="dms:DateTime"/>
      </xsd:simpleType>
    </xsd:element>
    <xsd:element name="Pub_x002e_Type" ma:index="3" nillable="true" ma:displayName="Pub. Type" ma:format="Dropdown" ma:internalName="Pub_x002e_Type" ma:readOnly="false">
      <xsd:simpleType>
        <xsd:restriction base="dms:Choice">
          <xsd:enumeration value="BK"/>
          <xsd:enumeration value="BR"/>
          <xsd:enumeration value="FL"/>
          <xsd:enumeration value="PR"/>
          <xsd:enumeration value="PC"/>
          <xsd:enumeration value="RC"/>
        </xsd:restriction>
      </xsd:simpleType>
    </xsd:element>
    <xsd:element name="CompletionDate" ma:index="4" nillable="true" ma:displayName="Print Date" ma:format="DateOnly" ma:internalName="CompletionDate">
      <xsd:simpleType>
        <xsd:restriction base="dms:DateTime"/>
      </xsd:simpleType>
    </xsd:element>
    <xsd:element name="Pub_x002e__x0023_" ma:index="5" nillable="true" ma:displayName="Pub. #" ma:format="Dropdown" ma:internalName="Pub_x002e__x0023_">
      <xsd:simpleType>
        <xsd:restriction base="dms:Text">
          <xsd:maxLength value="255"/>
        </xsd:restriction>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DateTaken" ma:index="11" nillable="true" ma:displayName="MediaServiceDateTaken" ma:descriptio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f313805e-850d-4ae4-8b33-e6ce691bfb37"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hidden="true" ma:internalName="MediaServiceOCR" ma:readOnly="true">
      <xsd:simpleType>
        <xsd:restriction base="dms:Note"/>
      </xsd:simpleType>
    </xsd:element>
    <xsd:element name="MediaServiceLocation" ma:index="17" nillable="true" ma:displayName="Location" ma:description="" ma:hidden="true" ma:indexed="true" ma:internalName="MediaServiceLocatio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Printer" ma:index="27" nillable="true" ma:displayName="Printer" ma:format="Dropdown" ma:internalName="Printer">
      <xsd:simpleType>
        <xsd:restriction base="dms:Text">
          <xsd:maxLength value="255"/>
        </xsd:restriction>
      </xsd:simpleType>
    </xsd:element>
    <xsd:element name="Quantity" ma:index="28" nillable="true" ma:displayName="Quantity" ma:decimals="0" ma:format="Dropdown" ma:internalName="Quantity" ma:percentage="FALSE">
      <xsd:simpleType>
        <xsd:restriction base="dms:Number"/>
      </xsd:simpleType>
    </xsd:element>
    <xsd:element name="Cost" ma:index="29" nillable="true" ma:displayName="Cost" ma:format="$123,456.00 (United States)" ma:LCID="1033" ma:internalName="Cost">
      <xsd:simpleType>
        <xsd:restriction base="dms:Currency"/>
      </xsd:simpleType>
    </xsd:element>
    <xsd:element name="MediaServiceBillingMetadata" ma:index="30" nillable="true" ma:displayName="MediaServiceBillingMetadata" ma:hidden="true" ma:internalName="MediaServiceBillingMetadata" ma:readOnly="true">
      <xsd:simpleType>
        <xsd:restriction base="dms:Note"/>
      </xsd:simpleType>
    </xsd:element>
    <xsd:element name="Located" ma:index="31" nillable="true" ma:displayName="Located" ma:format="Dropdown" ma:indexed="true" ma:internalName="Located">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ff2dff1-a537-4c39-bd4c-ea8f03a22e16" elementFormDefault="qualified">
    <xsd:import namespace="http://schemas.microsoft.com/office/2006/documentManagement/types"/>
    <xsd:import namespace="http://schemas.microsoft.com/office/infopath/2007/PartnerControls"/>
    <xsd:element name="TaxCatchAll" ma:index="8" nillable="true" ma:displayName="Taxonomy Catch All Column" ma:hidden="true" ma:list="{7ebe0856-177b-4ce2-aafb-45ba5a0f725c}" ma:internalName="TaxCatchAll" ma:readOnly="false" ma:showField="CatchAllData" ma:web="4ff2dff1-a537-4c39-bd4c-ea8f03a22e16">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hidden="true" ma:internalName="SharedWithDetail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C49CAB2-06DC-41BF-B519-E6F2EF9B3C1A}">
  <ds:schemaRefs>
    <ds:schemaRef ds:uri="http://schemas.microsoft.com/sharepoint/v3/contenttype/forms"/>
  </ds:schemaRefs>
</ds:datastoreItem>
</file>

<file path=customXml/itemProps2.xml><?xml version="1.0" encoding="utf-8"?>
<ds:datastoreItem xmlns:ds="http://schemas.openxmlformats.org/officeDocument/2006/customXml" ds:itemID="{671292EB-A7EB-4772-9924-9C4C3F09AB64}">
  <ds:schemaRefs>
    <ds:schemaRef ds:uri="http://schemas.microsoft.com/office/2006/documentManagement/types"/>
    <ds:schemaRef ds:uri="http://schemas.microsoft.com/office/2006/metadata/properties"/>
    <ds:schemaRef ds:uri="http://schemas.openxmlformats.org/package/2006/metadata/core-properties"/>
    <ds:schemaRef ds:uri="4ff2dff1-a537-4c39-bd4c-ea8f03a22e16"/>
    <ds:schemaRef ds:uri="http://www.w3.org/XML/1998/namespace"/>
    <ds:schemaRef ds:uri="http://purl.org/dc/elements/1.1/"/>
    <ds:schemaRef ds:uri="http://purl.org/dc/dcmitype/"/>
    <ds:schemaRef ds:uri="http://purl.org/dc/terms/"/>
    <ds:schemaRef ds:uri="http://schemas.microsoft.com/office/infopath/2007/PartnerControls"/>
    <ds:schemaRef ds:uri="1bac9696-13c5-47d2-bd04-dcd64d7ea882"/>
  </ds:schemaRefs>
</ds:datastoreItem>
</file>

<file path=customXml/itemProps3.xml><?xml version="1.0" encoding="utf-8"?>
<ds:datastoreItem xmlns:ds="http://schemas.openxmlformats.org/officeDocument/2006/customXml" ds:itemID="{BCABC4D6-5E24-4670-8255-D022E935EAE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bac9696-13c5-47d2-bd04-dcd64d7ea882"/>
    <ds:schemaRef ds:uri="4ff2dff1-a537-4c39-bd4c-ea8f03a22e1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Template 1</Template>
  <TotalTime>4458</TotalTime>
  <Words>929</Words>
  <Application>Microsoft Office PowerPoint</Application>
  <PresentationFormat>On-screen Show (4:3)</PresentationFormat>
  <Paragraphs>201</Paragraphs>
  <Slides>39</Slides>
  <Notes>7</Notes>
  <HiddenSlides>3</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Office Theme</vt:lpstr>
      <vt:lpstr>PowerPoint Presentation</vt:lpstr>
      <vt:lpstr>PowerPoint Presentation</vt:lpstr>
      <vt:lpstr>PowerPoint Presentation</vt:lpstr>
      <vt:lpstr>PowerPoint Presentation</vt:lpstr>
      <vt:lpstr>PowerPoint Presentation</vt:lpstr>
      <vt:lpstr>Central Regional Wastewater System </vt:lpstr>
      <vt:lpstr>Central Regional Wastewater System </vt:lpstr>
      <vt:lpstr>Central Regional Wastewater System</vt:lpstr>
      <vt:lpstr>PowerPoint Presentation</vt:lpstr>
      <vt:lpstr>Initial Fine Bar Screens</vt:lpstr>
      <vt:lpstr> Pump, 900 Horse Power, 48 MGD (33,000 GPM)</vt:lpstr>
      <vt:lpstr>PowerPoint Presentation</vt:lpstr>
      <vt:lpstr>Circular Primary Clarifiers</vt:lpstr>
      <vt:lpstr>Primary Clarifier Weir Overflow</vt:lpstr>
      <vt:lpstr>PowerPoint Presentation</vt:lpstr>
      <vt:lpstr>Activated Sludge Basin</vt:lpstr>
      <vt:lpstr>PowerPoint Presentation</vt:lpstr>
      <vt:lpstr>Wastewater Indicator Bacteria</vt:lpstr>
      <vt:lpstr>PowerPoint Presentation</vt:lpstr>
      <vt:lpstr>Settled Solids from Clarifier</vt:lpstr>
      <vt:lpstr>Final Clarifier Overflow</vt:lpstr>
      <vt:lpstr>PowerPoint Presentation</vt:lpstr>
      <vt:lpstr>Aqua Diamond Filters</vt:lpstr>
      <vt:lpstr>Tertiary Filter Overflow</vt:lpstr>
      <vt:lpstr>PowerPoint Presentation</vt:lpstr>
      <vt:lpstr>Chlorine Basins</vt:lpstr>
      <vt:lpstr>Chemical Rail Cars</vt:lpstr>
      <vt:lpstr>Effluent Channel</vt:lpstr>
      <vt:lpstr>Effluent “Dragons Teeth”</vt:lpstr>
      <vt:lpstr>PowerPoint Presentation</vt:lpstr>
      <vt:lpstr>PowerPoint Presentation</vt:lpstr>
      <vt:lpstr>THP/Anaerobic Digestion Process</vt:lpstr>
      <vt:lpstr>THP Biosolids Process</vt:lpstr>
      <vt:lpstr>Thermal Hydrolysis Process</vt:lpstr>
      <vt:lpstr>Anaerobic Digestion</vt:lpstr>
      <vt:lpstr>Solids Dewatering</vt:lpstr>
      <vt:lpstr>Land Application of Biosolids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Raudel Juarez</dc:creator>
  <cp:lastModifiedBy>Caleb Naylor</cp:lastModifiedBy>
  <cp:revision>598</cp:revision>
  <cp:lastPrinted>2019-01-22T15:22:31Z</cp:lastPrinted>
  <dcterms:created xsi:type="dcterms:W3CDTF">2010-12-15T22:38:29Z</dcterms:created>
  <dcterms:modified xsi:type="dcterms:W3CDTF">2026-10-20T14:00:39Z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0x010100D34652208DB6834BB75E308A153308C4</vt:lpwstr>
  </property>
  <property fmtid="{D5CDD505-2E9C-101B-9397-08002B2CF9AE}" pid="3" name="MediaServiceImageTags">
    <vt:lpwstr/>
  </property>
</Properties>
</file>