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2"/>
  </p:notesMasterIdLst>
  <p:sldIdLst>
    <p:sldId id="256" r:id="rId2"/>
    <p:sldId id="271" r:id="rId3"/>
    <p:sldId id="257" r:id="rId4"/>
    <p:sldId id="260" r:id="rId5"/>
    <p:sldId id="261" r:id="rId6"/>
    <p:sldId id="263" r:id="rId7"/>
    <p:sldId id="272" r:id="rId8"/>
    <p:sldId id="264" r:id="rId9"/>
    <p:sldId id="273" r:id="rId10"/>
    <p:sldId id="270" r:id="rId1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2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73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25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032B7D9-3F4C-4366-9B83-1D38CB46887C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9A87C5F-8FD2-49F3-BFCB-8892ECC94E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02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87C5F-8FD2-49F3-BFCB-8892ECC94EB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95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baseline="0" dirty="0">
              <a:latin typeface="CiscoSansTT ExtraLight" pitchFamily="34" charset="0"/>
              <a:cs typeface="CiscoSansTT ExtraLight" pitchFamily="34" charset="0"/>
            </a:endParaRPr>
          </a:p>
          <a:p>
            <a:pPr marL="171450" indent="-171450">
              <a:buFont typeface="Arial" charset="0"/>
              <a:buChar char="•"/>
            </a:pPr>
            <a:endParaRPr lang="en-US" dirty="0">
              <a:latin typeface="CiscoSansTT ExtraLight" pitchFamily="34" charset="0"/>
              <a:cs typeface="CiscoSansTT ExtraLigh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492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87C5F-8FD2-49F3-BFCB-8892ECC94EB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126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913D-6AD4-4618-97CC-A309F9B7D5B4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8/22 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1784-9153-44F6-BB4F-C8177120C5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53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B473-6066-449D-A480-4EF891E5870C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8/22 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1784-9153-44F6-BB4F-C8177120C5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60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80E1-16D3-488E-9E7B-DCBED54482F7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8/22 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1784-9153-44F6-BB4F-C8177120C5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18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9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4109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95D54-80BB-4B84-A1BD-357A36D81D94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8/22 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1"/>
            </a:lvl1pPr>
          </a:lstStyle>
          <a:p>
            <a:fld id="{15921784-9153-44F6-BB4F-C8177120C5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81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E1C0-6F1E-4A14-A9E0-937284D169B1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8/22 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1784-9153-44F6-BB4F-C8177120C5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0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ABE0-9A32-4CBF-8E31-9F0454393746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8/22 DRAFT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1784-9153-44F6-BB4F-C8177120C5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87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C6B1-226C-4A11-96E0-CFF8D8155105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8/22 DRAFT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1784-9153-44F6-BB4F-C8177120C5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21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394D-2C62-40E4-90BB-1F50D35BB359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8/22 DRAFT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1784-9153-44F6-BB4F-C8177120C5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09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E01F-B827-491D-8319-B3C3780C4656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8/22 DRAFT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1784-9153-44F6-BB4F-C8177120C5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14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7391-5CC6-4FD2-8AD3-785ACAEC88FC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8/22 DRAFT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1784-9153-44F6-BB4F-C8177120C5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75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E2BEE-DF6F-439A-BF5D-930E6CF53BA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8/22 DRAFT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1784-9153-44F6-BB4F-C8177120C5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3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B89E3-9818-4DAD-93B9-5461B7AD9007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8/22 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21784-9153-44F6-BB4F-C8177120C5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8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tbamonte@nctcog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505517"/>
            <a:ext cx="6858000" cy="1790700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Automated Vehicle </a:t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Program 2.0</a:t>
            </a:r>
            <a:endParaRPr lang="en-US" b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9" y="5653339"/>
            <a:ext cx="1062691" cy="9099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0" y="2912032"/>
            <a:ext cx="9144000" cy="14313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400" b="1" dirty="0" smtClean="0"/>
              <a:t>Regional Transportation Council</a:t>
            </a:r>
            <a:endParaRPr lang="en-US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5653339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Thomas </a:t>
            </a:r>
            <a:r>
              <a:rPr lang="en-US" sz="2800" b="1" dirty="0" smtClean="0"/>
              <a:t>Bamonte</a:t>
            </a:r>
          </a:p>
          <a:p>
            <a:pPr algn="ctr"/>
            <a:r>
              <a:rPr lang="en-US" sz="2800" b="1" dirty="0" smtClean="0"/>
              <a:t>October 11, 2018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3075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11445" y="2336393"/>
            <a:ext cx="4572000" cy="181588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Thomas J. Bamonte</a:t>
            </a:r>
          </a:p>
          <a:p>
            <a:pPr algn="ctr"/>
            <a:r>
              <a:rPr lang="en-US" sz="2800" b="1" dirty="0"/>
              <a:t>@TomBamonte</a:t>
            </a:r>
          </a:p>
          <a:p>
            <a:pPr algn="ctr"/>
            <a:r>
              <a:rPr lang="en-US" sz="2800" b="1" dirty="0">
                <a:hlinkClick r:id="rId2"/>
              </a:rPr>
              <a:t>tbamonte@nctcog.org</a:t>
            </a:r>
            <a:endParaRPr lang="en-US" sz="2800" b="1" dirty="0"/>
          </a:p>
          <a:p>
            <a:pPr algn="ctr"/>
            <a:r>
              <a:rPr lang="en-US" sz="2800" b="1" dirty="0"/>
              <a:t>469-600-0524</a:t>
            </a:r>
          </a:p>
        </p:txBody>
      </p:sp>
    </p:spTree>
    <p:extLst>
      <p:ext uri="{BB962C8B-B14F-4D97-AF65-F5344CB8AC3E}">
        <p14:creationId xmlns:p14="http://schemas.microsoft.com/office/powerpoint/2010/main" val="47587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D20B0B-6390-1F4E-BEDB-40FCD6E12B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8" t="9408" r="1347" b="4242"/>
          <a:stretch/>
        </p:blipFill>
        <p:spPr>
          <a:xfrm>
            <a:off x="355599" y="1567274"/>
            <a:ext cx="5488448" cy="447792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A10286-1C3C-704B-AE68-BA3AF381B4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767"/>
          <a:stretch/>
        </p:blipFill>
        <p:spPr>
          <a:xfrm>
            <a:off x="6347955" y="1638302"/>
            <a:ext cx="5558392" cy="4285555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8" name="Straight Connector 7"/>
          <p:cNvCxnSpPr/>
          <p:nvPr/>
        </p:nvCxnSpPr>
        <p:spPr>
          <a:xfrm>
            <a:off x="6096000" y="1418675"/>
            <a:ext cx="0" cy="487680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205696" y="6350734"/>
            <a:ext cx="3474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5</a:t>
            </a:r>
            <a:r>
              <a:rPr lang="en-US" sz="2400" b="1" baseline="30000" dirty="0"/>
              <a:t>th</a:t>
            </a:r>
            <a:r>
              <a:rPr lang="en-US" sz="2400" b="1" dirty="0"/>
              <a:t> Avenue, New York City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84466" y="592385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1900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00904" y="593325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1913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48640" y="440405"/>
            <a:ext cx="11039302" cy="699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+mn-lt"/>
              </a:rPr>
              <a:t>Program Rationale: Preparing for Change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510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968" y="1277782"/>
            <a:ext cx="10561319" cy="535161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400" b="1" dirty="0" smtClean="0"/>
              <a:t>NCTCOG procures planner(s) to assist public entities attracting or facing AV deployments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400" dirty="0" smtClean="0"/>
              <a:t>Planner(s) on retainer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400" dirty="0" smtClean="0"/>
              <a:t>Grant size tied to metric(s)—e.g., population/deployment scale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400" dirty="0" smtClean="0"/>
              <a:t>Total: </a:t>
            </a:r>
            <a:r>
              <a:rPr lang="en-US" sz="3400" b="1" u="sng" dirty="0" smtClean="0"/>
              <a:t>Up to</a:t>
            </a:r>
            <a:r>
              <a:rPr lang="en-US" sz="3400" b="1" dirty="0" smtClean="0"/>
              <a:t> $1.5M</a:t>
            </a:r>
            <a:r>
              <a:rPr lang="en-US" sz="3400" dirty="0" smtClean="0"/>
              <a:t>,</a:t>
            </a:r>
            <a:r>
              <a:rPr lang="en-US" sz="3400" b="1" dirty="0" smtClean="0"/>
              <a:t> </a:t>
            </a:r>
            <a:r>
              <a:rPr lang="en-US" sz="3400" dirty="0" smtClean="0"/>
              <a:t>plus NCTCOG administration ($200K approx.)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400" dirty="0" smtClean="0"/>
              <a:t>Funding source: Anticipate federal</a:t>
            </a:r>
          </a:p>
          <a:p>
            <a:pPr marL="385763" indent="-385763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AutoNum type="arabicPeriod"/>
            </a:pPr>
            <a:endParaRPr lang="en-US" sz="3400" b="1" dirty="0" smtClean="0"/>
          </a:p>
          <a:p>
            <a:pPr marL="385763" indent="-385763">
              <a:buAutoNum type="arabicPeriod"/>
            </a:pPr>
            <a:endParaRPr lang="en-US" sz="3400" b="1" dirty="0" smtClean="0"/>
          </a:p>
          <a:p>
            <a:pPr marL="385763" indent="-385763">
              <a:buAutoNum type="arabicPeriod"/>
            </a:pPr>
            <a:endParaRPr lang="en-US" sz="3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1784-9153-44F6-BB4F-C8177120C52E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440405"/>
            <a:ext cx="9144000" cy="699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+mn-lt"/>
              </a:rPr>
              <a:t>Project #1: AV Planning</a:t>
            </a:r>
          </a:p>
        </p:txBody>
      </p:sp>
    </p:spTree>
    <p:extLst>
      <p:ext uri="{BB962C8B-B14F-4D97-AF65-F5344CB8AC3E}">
        <p14:creationId xmlns:p14="http://schemas.microsoft.com/office/powerpoint/2010/main" val="254064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178" y="1459731"/>
            <a:ext cx="10332719" cy="457728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400" b="1" dirty="0" smtClean="0"/>
              <a:t>Cover costs </a:t>
            </a:r>
            <a:r>
              <a:rPr lang="en-US" sz="3400" b="1" dirty="0"/>
              <a:t>associated </a:t>
            </a:r>
            <a:r>
              <a:rPr lang="en-US" sz="3400" b="1" dirty="0" smtClean="0"/>
              <a:t>with public entity </a:t>
            </a:r>
            <a:r>
              <a:rPr lang="en-US" sz="3400" b="1" dirty="0"/>
              <a:t>hosting </a:t>
            </a:r>
            <a:r>
              <a:rPr lang="en-US" sz="3400" b="1" dirty="0" smtClean="0"/>
              <a:t>an AV deployment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400" dirty="0" smtClean="0"/>
              <a:t>Grants payable upon actual AV deployment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400" dirty="0" smtClean="0"/>
              <a:t>Total: </a:t>
            </a:r>
            <a:r>
              <a:rPr lang="en-US" sz="3400" b="1" u="sng" dirty="0" smtClean="0"/>
              <a:t>Up to</a:t>
            </a:r>
            <a:r>
              <a:rPr lang="en-US" sz="3400" b="1" dirty="0" smtClean="0"/>
              <a:t> $10M</a:t>
            </a:r>
            <a:r>
              <a:rPr lang="en-US" sz="3400" dirty="0" smtClean="0"/>
              <a:t>, plus NCTCOG </a:t>
            </a:r>
            <a:r>
              <a:rPr lang="en-US" sz="3400" dirty="0"/>
              <a:t>administration </a:t>
            </a:r>
            <a:r>
              <a:rPr lang="en-US" sz="3400" dirty="0" smtClean="0"/>
              <a:t>($600K </a:t>
            </a:r>
            <a:r>
              <a:rPr lang="en-US" sz="3400" dirty="0"/>
              <a:t>approx</a:t>
            </a:r>
            <a:r>
              <a:rPr lang="en-US" sz="3400" dirty="0" smtClean="0"/>
              <a:t>.)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400" dirty="0" smtClean="0"/>
              <a:t>Funding source: TBD </a:t>
            </a:r>
            <a:endParaRPr lang="en-US" sz="3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1784-9153-44F6-BB4F-C8177120C52E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440405"/>
            <a:ext cx="9144000" cy="699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+mn-lt"/>
              </a:rPr>
              <a:t>Project #2: AV Deployment Cost Coverage</a:t>
            </a:r>
          </a:p>
        </p:txBody>
      </p:sp>
    </p:spTree>
    <p:extLst>
      <p:ext uri="{BB962C8B-B14F-4D97-AF65-F5344CB8AC3E}">
        <p14:creationId xmlns:p14="http://schemas.microsoft.com/office/powerpoint/2010/main" val="242099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" y="1727420"/>
            <a:ext cx="10789920" cy="452241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400" b="1" dirty="0" smtClean="0"/>
              <a:t>Fund AV deployments for use cases </a:t>
            </a:r>
            <a:r>
              <a:rPr lang="en-US" sz="3400" b="1" dirty="0"/>
              <a:t>not </a:t>
            </a:r>
            <a:r>
              <a:rPr lang="en-US" sz="3400" b="1" dirty="0" smtClean="0"/>
              <a:t>served </a:t>
            </a:r>
            <a:r>
              <a:rPr lang="en-US" sz="3400" b="1" dirty="0"/>
              <a:t>by AV </a:t>
            </a:r>
            <a:r>
              <a:rPr lang="en-US" sz="3400" b="1" dirty="0" smtClean="0"/>
              <a:t>developers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400" dirty="0" smtClean="0"/>
              <a:t>Competitive project selection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400" dirty="0" smtClean="0"/>
              <a:t>Total: </a:t>
            </a:r>
            <a:r>
              <a:rPr lang="en-US" sz="3400" b="1" u="sng" dirty="0" smtClean="0"/>
              <a:t>Up to</a:t>
            </a:r>
            <a:r>
              <a:rPr lang="en-US" sz="3400" dirty="0"/>
              <a:t> </a:t>
            </a:r>
            <a:r>
              <a:rPr lang="en-US" sz="3400" b="1" dirty="0" smtClean="0"/>
              <a:t>$20M</a:t>
            </a:r>
            <a:r>
              <a:rPr lang="en-US" sz="3400" dirty="0" smtClean="0"/>
              <a:t>, plus NCTCOG administration ($900K </a:t>
            </a:r>
            <a:r>
              <a:rPr lang="en-US" sz="3400" dirty="0"/>
              <a:t>approx</a:t>
            </a:r>
            <a:r>
              <a:rPr lang="en-US" sz="3400" dirty="0" smtClean="0"/>
              <a:t>.)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400" dirty="0" smtClean="0"/>
              <a:t>Funding source: Anticipate federal</a:t>
            </a:r>
            <a:endParaRPr lang="en-US" sz="3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1784-9153-44F6-BB4F-C8177120C52E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40405"/>
            <a:ext cx="12192000" cy="699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+mn-lt"/>
              </a:rPr>
              <a:t>Project #3: Regional Priority AV Planning Deployments</a:t>
            </a:r>
          </a:p>
        </p:txBody>
      </p:sp>
    </p:spTree>
    <p:extLst>
      <p:ext uri="{BB962C8B-B14F-4D97-AF65-F5344CB8AC3E}">
        <p14:creationId xmlns:p14="http://schemas.microsoft.com/office/powerpoint/2010/main" val="70671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392" y="1284018"/>
            <a:ext cx="10503408" cy="4220669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3400" dirty="0"/>
              <a:t>Public entities express interest in hosting AV deployments.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3400" dirty="0"/>
              <a:t>Respondents eligible for grants.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3400" dirty="0"/>
              <a:t>Advance paperwork done to help ensure </a:t>
            </a:r>
            <a:r>
              <a:rPr lang="en-US" sz="3400" dirty="0" smtClean="0"/>
              <a:t>greatest possible cost </a:t>
            </a:r>
            <a:r>
              <a:rPr lang="en-US" sz="3400" dirty="0"/>
              <a:t>coverage.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3400" dirty="0"/>
              <a:t>Public entities can join AV 2.0 Program at any time.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1784-9153-44F6-BB4F-C8177120C52E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40405"/>
            <a:ext cx="12192000" cy="699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+mn-lt"/>
              </a:rPr>
              <a:t>Voluntary Program: Process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758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1998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Associated Policies: P18-01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North Texas will build on its history of transportation innovation to be a leader in the deployment of automated vehicles (AVs) to help achieve the region’s mobility goals.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All North Texas communities should have the resources necessary to plan for AV deployments and to build effective partnerships with AV developers when they deploy AVs in a community.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region will make strategic investments in AV services to explore use cases and AV deployments in communities overlooked by AV developers.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AV 2.0 Program will be administered to advance these policies.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78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1784-9153-44F6-BB4F-C8177120C52E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619514"/>
              </p:ext>
            </p:extLst>
          </p:nvPr>
        </p:nvGraphicFramePr>
        <p:xfrm>
          <a:off x="1135380" y="612647"/>
          <a:ext cx="9921240" cy="5522171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5300266">
                  <a:extLst>
                    <a:ext uri="{9D8B030D-6E8A-4147-A177-3AD203B41FA5}">
                      <a16:colId xmlns:a16="http://schemas.microsoft.com/office/drawing/2014/main" val="768453803"/>
                    </a:ext>
                  </a:extLst>
                </a:gridCol>
                <a:gridCol w="4620974">
                  <a:extLst>
                    <a:ext uri="{9D8B030D-6E8A-4147-A177-3AD203B41FA5}">
                      <a16:colId xmlns:a16="http://schemas.microsoft.com/office/drawing/2014/main" val="2008926778"/>
                    </a:ext>
                  </a:extLst>
                </a:gridCol>
              </a:tblGrid>
              <a:tr h="68873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Schedule</a:t>
                      </a:r>
                      <a:endParaRPr 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460953"/>
                  </a:ext>
                </a:extLst>
              </a:tr>
              <a:tr h="688733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0070C0"/>
                          </a:solidFill>
                        </a:rPr>
                        <a:t>STTC Briefing</a:t>
                      </a:r>
                      <a:endParaRPr lang="en-US" sz="3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rgbClr val="0070C0"/>
                          </a:solidFill>
                        </a:rPr>
                        <a:t>August 2018</a:t>
                      </a:r>
                      <a:endParaRPr lang="en-US" sz="3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875931"/>
                  </a:ext>
                </a:extLst>
              </a:tr>
              <a:tr h="688733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0070C0"/>
                          </a:solidFill>
                        </a:rPr>
                        <a:t>Public Meetings</a:t>
                      </a:r>
                      <a:endParaRPr lang="en-US" sz="3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rgbClr val="0070C0"/>
                          </a:solidFill>
                        </a:rPr>
                        <a:t>September 2018</a:t>
                      </a:r>
                      <a:endParaRPr lang="en-US" sz="3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003159"/>
                  </a:ext>
                </a:extLst>
              </a:tr>
              <a:tr h="688733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0070C0"/>
                          </a:solidFill>
                        </a:rPr>
                        <a:t>RTC Briefing</a:t>
                      </a:r>
                      <a:endParaRPr lang="en-US" sz="3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rgbClr val="0070C0"/>
                          </a:solidFill>
                        </a:rPr>
                        <a:t>September 2018</a:t>
                      </a:r>
                      <a:endParaRPr lang="en-US" sz="3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428928"/>
                  </a:ext>
                </a:extLst>
              </a:tr>
              <a:tr h="688733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0070C0"/>
                          </a:solidFill>
                        </a:rPr>
                        <a:t>STTC Action</a:t>
                      </a:r>
                      <a:endParaRPr lang="en-US" sz="3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rgbClr val="0070C0"/>
                          </a:solidFill>
                        </a:rPr>
                        <a:t>September 2018</a:t>
                      </a:r>
                      <a:endParaRPr lang="en-US" sz="3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5671"/>
                  </a:ext>
                </a:extLst>
              </a:tr>
              <a:tr h="688733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RTC Action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October 2018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228323"/>
                  </a:ext>
                </a:extLst>
              </a:tr>
              <a:tr h="688733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TIP Process Complete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April 2019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79205"/>
                  </a:ext>
                </a:extLst>
              </a:tr>
              <a:tr h="688733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Funding Available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Late 2019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611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958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Requested Actions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Approve Automated Vehicle Program 2.0 and associated policies (</a:t>
            </a:r>
            <a:r>
              <a:rPr lang="en-US" sz="3600" dirty="0" smtClean="0"/>
              <a:t>P18-01).</a:t>
            </a: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742950" indent="-742950">
              <a:buFont typeface="+mj-lt"/>
              <a:buAutoNum type="arabicPeriod" startAt="2"/>
            </a:pPr>
            <a:r>
              <a:rPr lang="en-US" sz="3600" dirty="0" smtClean="0"/>
              <a:t>Authorize staff </a:t>
            </a:r>
            <a:r>
              <a:rPr lang="en-US" sz="3600" dirty="0"/>
              <a:t>to administratively amend the TIP and other funding, planning, and administrative documents to reflect this action. 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1784-9153-44F6-BB4F-C8177120C52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74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16357</TotalTime>
  <Words>382</Words>
  <Application>Microsoft Office PowerPoint</Application>
  <PresentationFormat>Widescreen</PresentationFormat>
  <Paragraphs>67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CiscoSansTT ExtraLight</vt:lpstr>
      <vt:lpstr>Office Theme</vt:lpstr>
      <vt:lpstr>Automated Vehicle  Program 2.0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Associated Policies: P18-01</vt:lpstr>
      <vt:lpstr>PowerPoint Presentation</vt:lpstr>
      <vt:lpstr>Requested Actions</vt:lpstr>
      <vt:lpstr>PowerPoint Presentation</vt:lpstr>
    </vt:vector>
  </TitlesOfParts>
  <Company>NCTCOG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Automated Vehicle Program 2.0</dc:title>
  <dc:creator>Thomas Bamonte</dc:creator>
  <cp:lastModifiedBy>Clinton Hail</cp:lastModifiedBy>
  <cp:revision>98</cp:revision>
  <cp:lastPrinted>2018-06-25T16:27:32Z</cp:lastPrinted>
  <dcterms:created xsi:type="dcterms:W3CDTF">2018-06-20T15:42:23Z</dcterms:created>
  <dcterms:modified xsi:type="dcterms:W3CDTF">2018-10-15T15:41:13Z</dcterms:modified>
</cp:coreProperties>
</file>